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2" r:id="rId1"/>
  </p:sldMasterIdLst>
  <p:notesMasterIdLst>
    <p:notesMasterId r:id="rId39"/>
  </p:notesMasterIdLst>
  <p:sldIdLst>
    <p:sldId id="256" r:id="rId2"/>
    <p:sldId id="257" r:id="rId3"/>
    <p:sldId id="258" r:id="rId4"/>
    <p:sldId id="259" r:id="rId5"/>
    <p:sldId id="297" r:id="rId6"/>
    <p:sldId id="275" r:id="rId7"/>
    <p:sldId id="274" r:id="rId8"/>
    <p:sldId id="261" r:id="rId9"/>
    <p:sldId id="279" r:id="rId10"/>
    <p:sldId id="280" r:id="rId11"/>
    <p:sldId id="263" r:id="rId12"/>
    <p:sldId id="293" r:id="rId13"/>
    <p:sldId id="289" r:id="rId14"/>
    <p:sldId id="294" r:id="rId15"/>
    <p:sldId id="290" r:id="rId16"/>
    <p:sldId id="264" r:id="rId17"/>
    <p:sldId id="285" r:id="rId18"/>
    <p:sldId id="284" r:id="rId19"/>
    <p:sldId id="295" r:id="rId20"/>
    <p:sldId id="273" r:id="rId21"/>
    <p:sldId id="286" r:id="rId22"/>
    <p:sldId id="296" r:id="rId23"/>
    <p:sldId id="265" r:id="rId24"/>
    <p:sldId id="267" r:id="rId25"/>
    <p:sldId id="276" r:id="rId26"/>
    <p:sldId id="268" r:id="rId27"/>
    <p:sldId id="269" r:id="rId28"/>
    <p:sldId id="288" r:id="rId29"/>
    <p:sldId id="260" r:id="rId30"/>
    <p:sldId id="287" r:id="rId31"/>
    <p:sldId id="270" r:id="rId32"/>
    <p:sldId id="298" r:id="rId33"/>
    <p:sldId id="299" r:id="rId34"/>
    <p:sldId id="300" r:id="rId35"/>
    <p:sldId id="278" r:id="rId36"/>
    <p:sldId id="282" r:id="rId37"/>
    <p:sldId id="272" r:id="rId38"/>
  </p:sldIdLst>
  <p:sldSz cx="12192000" cy="6858000"/>
  <p:notesSz cx="6858000" cy="9144000"/>
  <p:embeddedFontLst>
    <p:embeddedFont>
      <p:font typeface="Aptos" panose="020B0004020202020204"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
      <p:font typeface="Gill Sans" panose="020B0604020202020204" charset="0"/>
      <p:regular r:id="rId52"/>
      <p:bold r:id="rId53"/>
    </p:embeddedFont>
    <p:embeddedFont>
      <p:font typeface="Wingdings 3" panose="05040102010807070707" pitchFamily="18" charset="2"/>
      <p:regular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732353-97CC-4D20-BC15-F3610FB82879}">
  <a:tblStyle styleId="{1E732353-97CC-4D20-BC15-F3610FB82879}" styleName="Table_0">
    <a:wholeTbl>
      <a:tcTxStyle b="off" i="off">
        <a:font>
          <a:latin typeface="Gill Sans MT"/>
          <a:ea typeface="Gill Sans MT"/>
          <a:cs typeface="Gill Sans MT"/>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f71efac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f71efac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746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18138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120224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5148086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07465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195635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36571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9652336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1294250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5185931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47990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3444900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5159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1878063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998562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5988876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8691299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8405679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20382823"/>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ntariouniversitiesinfo.ca/guidance" TargetMode="External"/><Relationship Id="rId2" Type="http://schemas.openxmlformats.org/officeDocument/2006/relationships/hyperlink" Target="http://www.ouac.on.ca/" TargetMode="External"/><Relationship Id="rId1" Type="http://schemas.openxmlformats.org/officeDocument/2006/relationships/slideLayout" Target="../slideLayouts/slideLayout2.xml"/><Relationship Id="rId5" Type="http://schemas.openxmlformats.org/officeDocument/2006/relationships/hyperlink" Target="https://www.ouac.on.ca/guide/collaborative-university-college-programs/" TargetMode="External"/><Relationship Id="rId4" Type="http://schemas.openxmlformats.org/officeDocument/2006/relationships/hyperlink" Target="http://www.ontariocolleges.c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ontario.ca/page/start-apprenticeship" TargetMode="External"/><Relationship Id="rId2" Type="http://schemas.openxmlformats.org/officeDocument/2006/relationships/hyperlink" Target="https://apprenticesearch.com/trades" TargetMode="External"/><Relationship Id="rId1" Type="http://schemas.openxmlformats.org/officeDocument/2006/relationships/slideLayout" Target="../slideLayouts/slideLayout2.xml"/><Relationship Id="rId4" Type="http://schemas.openxmlformats.org/officeDocument/2006/relationships/hyperlink" Target="https://www.tcu.gov.on.ca/eng/eopg/programs/appr.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ducationusacanada.ca/students/college-essa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osap.gov.on.ca/AidEstimator2122Web/enterapp/enter.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ntarioscholarships.c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studentawards.com/major-scholarships-canada-university/" TargetMode="External"/><Relationship Id="rId4" Type="http://schemas.openxmlformats.org/officeDocument/2006/relationships/hyperlink" Target="https://www.peelschools.org/schools/lorneparkss/students/scholarships-financial-aid/Pages/default.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ouac.on.ca/101-tutorial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ouac.on.ca/apply/undergraduate/en_CA/user/login" TargetMode="External"/><Relationship Id="rId4" Type="http://schemas.openxmlformats.org/officeDocument/2006/relationships/hyperlink" Target="https://www.ouac.on.ca/101-tutori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ntariocolleges.ca/en/apply-no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ctrTitle"/>
          </p:nvPr>
        </p:nvSpPr>
        <p:spPr>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CA" dirty="0"/>
              <a:t>POST SECONDARY APPLICATION PREPARATION </a:t>
            </a:r>
            <a:br>
              <a:rPr lang="en-CA" dirty="0"/>
            </a:br>
            <a:r>
              <a:rPr lang="en-CA" dirty="0"/>
              <a:t>2023-24</a:t>
            </a:r>
            <a:endParaRPr dirty="0"/>
          </a:p>
        </p:txBody>
      </p:sp>
      <p:sp>
        <p:nvSpPr>
          <p:cNvPr id="117" name="Google Shape;117;p15"/>
          <p:cNvSpPr txBox="1">
            <a:spLocks noGrp="1"/>
          </p:cNvSpPr>
          <p:nvPr>
            <p:ph type="subTitle"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CA" dirty="0"/>
              <a:t>LPSS Parent &amp; Student Info Night – Nov. 7, 2023</a:t>
            </a:r>
            <a:endParaRPr dirty="0"/>
          </a:p>
        </p:txBody>
      </p:sp>
      <p:pic>
        <p:nvPicPr>
          <p:cNvPr id="1026" name="Picture 2" descr="Image result for Lorne Park Secondary School">
            <a:extLst>
              <a:ext uri="{FF2B5EF4-FFF2-40B4-BE49-F238E27FC236}">
                <a16:creationId xmlns:a16="http://schemas.microsoft.com/office/drawing/2014/main" id="{A951FBF4-6BED-45F5-A6A5-E71F58B29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268" y="4020014"/>
            <a:ext cx="1953584" cy="1953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E23F-8127-4C6F-855B-0F8CE5C6FD36}"/>
              </a:ext>
            </a:extLst>
          </p:cNvPr>
          <p:cNvSpPr>
            <a:spLocks noGrp="1"/>
          </p:cNvSpPr>
          <p:nvPr>
            <p:ph type="title"/>
          </p:nvPr>
        </p:nvSpPr>
        <p:spPr/>
        <p:txBody>
          <a:bodyPr>
            <a:normAutofit/>
          </a:bodyPr>
          <a:lstStyle/>
          <a:p>
            <a:pPr algn="ctr"/>
            <a:r>
              <a:rPr lang="en-US" sz="3600" b="1" dirty="0"/>
              <a:t>Take Note of Important Dates</a:t>
            </a:r>
          </a:p>
        </p:txBody>
      </p:sp>
      <p:sp>
        <p:nvSpPr>
          <p:cNvPr id="3" name="Text Placeholder 2">
            <a:extLst>
              <a:ext uri="{FF2B5EF4-FFF2-40B4-BE49-F238E27FC236}">
                <a16:creationId xmlns:a16="http://schemas.microsoft.com/office/drawing/2014/main" id="{EE519749-1EAB-49A7-A695-E6C9804D32AD}"/>
              </a:ext>
            </a:extLst>
          </p:cNvPr>
          <p:cNvSpPr>
            <a:spLocks noGrp="1"/>
          </p:cNvSpPr>
          <p:nvPr>
            <p:ph idx="1"/>
          </p:nvPr>
        </p:nvSpPr>
        <p:spPr/>
        <p:txBody>
          <a:bodyPr>
            <a:normAutofit/>
          </a:bodyPr>
          <a:lstStyle/>
          <a:p>
            <a:pPr marL="114300" indent="0" algn="ctr">
              <a:buNone/>
            </a:pPr>
            <a:endParaRPr lang="en-CA" sz="3200" dirty="0"/>
          </a:p>
          <a:p>
            <a:pPr marL="114300" indent="0" algn="ctr">
              <a:buNone/>
            </a:pPr>
            <a:r>
              <a:rPr lang="en-CA" sz="3200" b="1" i="1" dirty="0"/>
              <a:t>When you visit the university’s website, you will find a list of important deadlines.  Take careful note of these dates.</a:t>
            </a:r>
            <a:endParaRPr lang="en-US" sz="3200" b="1" i="1" dirty="0"/>
          </a:p>
        </p:txBody>
      </p:sp>
    </p:spTree>
    <p:extLst>
      <p:ext uri="{BB962C8B-B14F-4D97-AF65-F5344CB8AC3E}">
        <p14:creationId xmlns:p14="http://schemas.microsoft.com/office/powerpoint/2010/main" val="413487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Font typeface="Gill Sans"/>
              <a:buNone/>
            </a:pPr>
            <a:r>
              <a:rPr lang="en-CA" b="1" dirty="0"/>
              <a:t>DO YOUR RESEARCH</a:t>
            </a:r>
            <a:endParaRPr lang="en-US" b="1" dirty="0"/>
          </a:p>
        </p:txBody>
      </p:sp>
      <p:sp>
        <p:nvSpPr>
          <p:cNvPr id="198" name="Google Shape;188;p22"/>
          <p:cNvSpPr txBox="1">
            <a:spLocks noGrp="1"/>
          </p:cNvSpPr>
          <p:nvPr>
            <p:ph idx="1"/>
          </p:nvPr>
        </p:nvSpPr>
        <p:spPr>
          <a:xfrm>
            <a:off x="1103312" y="1384664"/>
            <a:ext cx="10313625" cy="5020618"/>
          </a:xfrm>
        </p:spPr>
        <p:txBody>
          <a:bodyPr spcFirstLastPara="1" wrap="square" lIns="91425" tIns="45700" rIns="91425" bIns="45700" anchor="t" anchorCtr="0">
            <a:normAutofit lnSpcReduction="10000"/>
          </a:bodyPr>
          <a:lstStyle/>
          <a:p>
            <a:pPr marL="0" lvl="0" indent="0" rtl="0">
              <a:lnSpc>
                <a:spcPct val="110000"/>
              </a:lnSpc>
              <a:spcBef>
                <a:spcPts val="0"/>
              </a:spcBef>
              <a:spcAft>
                <a:spcPts val="0"/>
              </a:spcAft>
              <a:buSzPct val="100000"/>
              <a:buNone/>
            </a:pPr>
            <a:r>
              <a:rPr lang="en-US" sz="2400" b="1" dirty="0"/>
              <a:t>Drop-In at lunch at the Guidance Office:</a:t>
            </a:r>
          </a:p>
          <a:p>
            <a:pPr marL="0" lvl="0" indent="0" rtl="0">
              <a:lnSpc>
                <a:spcPct val="110000"/>
              </a:lnSpc>
              <a:spcBef>
                <a:spcPts val="0"/>
              </a:spcBef>
              <a:spcAft>
                <a:spcPts val="0"/>
              </a:spcAft>
              <a:buSzPct val="100000"/>
              <a:buNone/>
            </a:pPr>
            <a:endParaRPr lang="en-US" sz="2400" b="1" dirty="0"/>
          </a:p>
          <a:p>
            <a:pPr marL="228600" lvl="0" indent="-228600" rtl="0">
              <a:lnSpc>
                <a:spcPct val="110000"/>
              </a:lnSpc>
              <a:spcBef>
                <a:spcPts val="0"/>
              </a:spcBef>
              <a:spcAft>
                <a:spcPts val="0"/>
              </a:spcAft>
              <a:buSzPct val="100000"/>
              <a:buChar char="•"/>
            </a:pPr>
            <a:r>
              <a:rPr lang="en-US" sz="2400" dirty="0"/>
              <a:t>a counsellor is On-Duty for the whole lunch hour, Monday-Friday to answer questions.</a:t>
            </a:r>
          </a:p>
          <a:p>
            <a:pPr marL="0" lvl="0" indent="0" rtl="0">
              <a:lnSpc>
                <a:spcPct val="110000"/>
              </a:lnSpc>
              <a:spcBef>
                <a:spcPts val="0"/>
              </a:spcBef>
              <a:spcAft>
                <a:spcPts val="0"/>
              </a:spcAft>
              <a:buSzPct val="100000"/>
              <a:buNone/>
            </a:pPr>
            <a:endParaRPr lang="en-US" sz="2400" dirty="0"/>
          </a:p>
          <a:p>
            <a:pPr marL="228600" lvl="0" indent="-228600" rtl="0">
              <a:lnSpc>
                <a:spcPct val="110000"/>
              </a:lnSpc>
              <a:spcBef>
                <a:spcPts val="0"/>
              </a:spcBef>
              <a:spcAft>
                <a:spcPts val="0"/>
              </a:spcAft>
              <a:buSzPct val="100000"/>
              <a:buChar char="•"/>
            </a:pPr>
            <a:r>
              <a:rPr lang="en-US" sz="2400" dirty="0"/>
              <a:t>Students do not need to make an appointment ahead of time.  </a:t>
            </a:r>
          </a:p>
          <a:p>
            <a:pPr marL="0" lvl="0" indent="0" rtl="0">
              <a:lnSpc>
                <a:spcPct val="110000"/>
              </a:lnSpc>
              <a:spcBef>
                <a:spcPts val="0"/>
              </a:spcBef>
              <a:spcAft>
                <a:spcPts val="0"/>
              </a:spcAft>
              <a:buSzPct val="100000"/>
              <a:buNone/>
            </a:pPr>
            <a:endParaRPr lang="en-US" sz="2400" dirty="0"/>
          </a:p>
          <a:p>
            <a:pPr marL="228600" lvl="0" indent="-228600" rtl="0">
              <a:lnSpc>
                <a:spcPct val="110000"/>
              </a:lnSpc>
              <a:spcBef>
                <a:spcPts val="0"/>
              </a:spcBef>
              <a:spcAft>
                <a:spcPts val="0"/>
              </a:spcAft>
              <a:buSzPct val="100000"/>
              <a:buChar char="•"/>
            </a:pPr>
            <a:r>
              <a:rPr lang="en-US" sz="2400" dirty="0"/>
              <a:t>Counsellors will spend 5 minutes speaking to students and if students require more time to speak to a counsellor, they can always email their alpha counsellor in order to set up an appointment for a longer meeting.</a:t>
            </a:r>
          </a:p>
          <a:p>
            <a:pPr marL="228600" lvl="0" indent="-228600" rtl="0">
              <a:lnSpc>
                <a:spcPct val="110000"/>
              </a:lnSpc>
              <a:spcBef>
                <a:spcPts val="1000"/>
              </a:spcBef>
              <a:spcAft>
                <a:spcPts val="0"/>
              </a:spcAft>
              <a:buSzPct val="100000"/>
              <a:buChar char="•"/>
            </a:pPr>
            <a:r>
              <a:rPr lang="en-US" sz="2400" dirty="0"/>
              <a:t>Sign into </a:t>
            </a:r>
            <a:r>
              <a:rPr lang="en-US" sz="2400" b="1" dirty="0" err="1"/>
              <a:t>MyBluePrint</a:t>
            </a:r>
            <a:r>
              <a:rPr lang="en-US" sz="2400" b="1" dirty="0"/>
              <a:t> </a:t>
            </a:r>
            <a:r>
              <a:rPr lang="en-US" sz="2400" dirty="0"/>
              <a:t>to check your graduation requirements and program eligibility / requirements. </a:t>
            </a:r>
          </a:p>
          <a:p>
            <a:pPr marL="228600" lvl="0" indent="-177800" rtl="0">
              <a:lnSpc>
                <a:spcPct val="110000"/>
              </a:lnSpc>
              <a:spcBef>
                <a:spcPts val="1000"/>
              </a:spcBef>
              <a:spcAft>
                <a:spcPts val="0"/>
              </a:spcAft>
              <a:buSzPct val="100000"/>
              <a:buNone/>
            </a:pP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7684-5525-BB5D-33F6-AB6C729294EC}"/>
              </a:ext>
            </a:extLst>
          </p:cNvPr>
          <p:cNvSpPr>
            <a:spLocks noGrp="1"/>
          </p:cNvSpPr>
          <p:nvPr>
            <p:ph type="title"/>
          </p:nvPr>
        </p:nvSpPr>
        <p:spPr/>
        <p:txBody>
          <a:bodyPr/>
          <a:lstStyle/>
          <a:p>
            <a:pPr algn="ctr"/>
            <a:r>
              <a:rPr lang="en-CA" b="1" dirty="0"/>
              <a:t>DO YOUR RESEARCH</a:t>
            </a:r>
            <a:endParaRPr lang="en-US" b="1" dirty="0"/>
          </a:p>
        </p:txBody>
      </p:sp>
      <p:sp>
        <p:nvSpPr>
          <p:cNvPr id="3" name="Text Placeholder 2">
            <a:extLst>
              <a:ext uri="{FF2B5EF4-FFF2-40B4-BE49-F238E27FC236}">
                <a16:creationId xmlns:a16="http://schemas.microsoft.com/office/drawing/2014/main" id="{D1EC7F4D-D827-E5FF-7075-BD978F3D6A25}"/>
              </a:ext>
            </a:extLst>
          </p:cNvPr>
          <p:cNvSpPr>
            <a:spLocks noGrp="1"/>
          </p:cNvSpPr>
          <p:nvPr>
            <p:ph idx="1"/>
          </p:nvPr>
        </p:nvSpPr>
        <p:spPr>
          <a:xfrm>
            <a:off x="1103312" y="1168400"/>
            <a:ext cx="8946541" cy="5079999"/>
          </a:xfrm>
        </p:spPr>
        <p:txBody>
          <a:bodyPr>
            <a:normAutofit fontScale="92500" lnSpcReduction="20000"/>
          </a:bodyPr>
          <a:lstStyle/>
          <a:p>
            <a:pPr marL="228600" lvl="0" indent="-228600" rtl="0">
              <a:lnSpc>
                <a:spcPct val="110000"/>
              </a:lnSpc>
              <a:spcBef>
                <a:spcPts val="1000"/>
              </a:spcBef>
              <a:spcAft>
                <a:spcPts val="0"/>
              </a:spcAft>
              <a:buSzPct val="100000"/>
              <a:buChar char="•"/>
            </a:pPr>
            <a:r>
              <a:rPr lang="en-US" sz="2400" dirty="0"/>
              <a:t>Email your counsellors if you are concerned about your graduation/programming requirements.</a:t>
            </a:r>
          </a:p>
          <a:p>
            <a:pPr marL="228600" lvl="0" indent="-228600" rtl="0">
              <a:lnSpc>
                <a:spcPct val="110000"/>
              </a:lnSpc>
              <a:spcBef>
                <a:spcPts val="1000"/>
              </a:spcBef>
              <a:spcAft>
                <a:spcPts val="0"/>
              </a:spcAft>
              <a:buSzPct val="100000"/>
              <a:buChar char="•"/>
            </a:pPr>
            <a:r>
              <a:rPr lang="en-US" sz="2400" dirty="0"/>
              <a:t>Visit the Ontario University Application Centre:  </a:t>
            </a:r>
            <a:r>
              <a:rPr lang="en-US" sz="2400" u="sng" dirty="0">
                <a:hlinkClick r:id="rId2"/>
              </a:rPr>
              <a:t>www.ouac.on.ca</a:t>
            </a:r>
            <a:r>
              <a:rPr lang="en-US" sz="2400" dirty="0"/>
              <a:t> and</a:t>
            </a:r>
            <a:r>
              <a:rPr lang="en-US" sz="2400" u="sng" dirty="0"/>
              <a:t> </a:t>
            </a:r>
            <a:r>
              <a:rPr lang="en-US" sz="2400" dirty="0">
                <a:hlinkClick r:id="rId3"/>
              </a:rPr>
              <a:t>Quick Compare Tool – </a:t>
            </a:r>
            <a:r>
              <a:rPr lang="en-US" sz="2400" dirty="0" err="1">
                <a:hlinkClick r:id="rId3"/>
              </a:rPr>
              <a:t>OUInfo</a:t>
            </a:r>
            <a:r>
              <a:rPr lang="en-US" sz="2400" dirty="0">
                <a:hlinkClick r:id="rId3"/>
              </a:rPr>
              <a:t> (ontariouniversitiesinfo.ca)</a:t>
            </a:r>
            <a:r>
              <a:rPr lang="en-US" sz="2400" dirty="0"/>
              <a:t> </a:t>
            </a:r>
          </a:p>
          <a:p>
            <a:pPr marL="228600" lvl="0" indent="-228600" rtl="0">
              <a:lnSpc>
                <a:spcPct val="110000"/>
              </a:lnSpc>
              <a:spcBef>
                <a:spcPts val="1000"/>
              </a:spcBef>
              <a:spcAft>
                <a:spcPts val="0"/>
              </a:spcAft>
              <a:buSzPct val="100000"/>
              <a:buChar char="•"/>
            </a:pPr>
            <a:r>
              <a:rPr lang="en-US" sz="2400" dirty="0"/>
              <a:t>Visit the Ontario College Application Services: </a:t>
            </a:r>
            <a:r>
              <a:rPr lang="en-US" sz="2400" u="sng" dirty="0">
                <a:hlinkClick r:id="rId4"/>
              </a:rPr>
              <a:t>www.ontariocolleges.ca</a:t>
            </a:r>
            <a:endParaRPr lang="en-US" sz="2400" u="sng" dirty="0"/>
          </a:p>
          <a:p>
            <a:pPr marL="228600" lvl="0" indent="-228600" rtl="0">
              <a:lnSpc>
                <a:spcPct val="110000"/>
              </a:lnSpc>
              <a:spcBef>
                <a:spcPts val="1000"/>
              </a:spcBef>
              <a:spcAft>
                <a:spcPts val="0"/>
              </a:spcAft>
              <a:buSzPct val="100000"/>
              <a:buChar char="•"/>
            </a:pPr>
            <a:r>
              <a:rPr lang="en-US" sz="2400" dirty="0"/>
              <a:t>Visit the 2+2 college-university Bridging programs: </a:t>
            </a:r>
            <a:r>
              <a:rPr lang="en-US" sz="2000" dirty="0">
                <a:hlinkClick r:id="rId5"/>
              </a:rPr>
              <a:t>Collaborative University and College Programs | Ontario Universities' Application Centre (ouac.on.ca)</a:t>
            </a:r>
            <a:r>
              <a:rPr lang="en-US" sz="2000" dirty="0"/>
              <a:t> </a:t>
            </a:r>
            <a:r>
              <a:rPr lang="en-US" sz="2000" b="0" i="0" dirty="0">
                <a:effectLst/>
                <a:latin typeface="Aptos" panose="020B0004020202020204" pitchFamily="34" charset="0"/>
              </a:rPr>
              <a:t>Please visit this last link to see all of the 2+2 programs in Ontario (bridging programs where students </a:t>
            </a:r>
            <a:r>
              <a:rPr lang="en-US" sz="2000" b="1" i="0" dirty="0">
                <a:effectLst/>
                <a:latin typeface="Aptos" panose="020B0004020202020204" pitchFamily="34" charset="0"/>
              </a:rPr>
              <a:t>complete a diploma at a college in 2 years and then attend a partnered university for 2 years to earn a university degree in the field as well</a:t>
            </a:r>
            <a:r>
              <a:rPr lang="en-US" sz="2000" b="0" i="0" dirty="0">
                <a:effectLst/>
                <a:latin typeface="Aptos" panose="020B0004020202020204" pitchFamily="34" charset="0"/>
              </a:rPr>
              <a:t>).  </a:t>
            </a:r>
            <a:r>
              <a:rPr lang="en-US" dirty="0">
                <a:latin typeface="Aptos" panose="020B0004020202020204" pitchFamily="34" charset="0"/>
              </a:rPr>
              <a:t>T</a:t>
            </a:r>
            <a:r>
              <a:rPr lang="en-US" sz="2000" b="0" i="0" dirty="0">
                <a:effectLst/>
                <a:latin typeface="Aptos" panose="020B0004020202020204" pitchFamily="34" charset="0"/>
              </a:rPr>
              <a:t>o see the options for the bridging programs please click on this link, scroll down, click on the university you are interested in and then any further links listed below if applicable for that university.</a:t>
            </a:r>
            <a:endParaRPr lang="en-US" sz="2400" dirty="0"/>
          </a:p>
          <a:p>
            <a:pPr>
              <a:lnSpc>
                <a:spcPct val="110000"/>
              </a:lnSpc>
              <a:buSzPct val="100000"/>
            </a:pPr>
            <a:endParaRPr lang="en-US" sz="2400" dirty="0"/>
          </a:p>
          <a:p>
            <a:pPr marL="0" lvl="0" indent="0" rtl="0">
              <a:lnSpc>
                <a:spcPct val="110000"/>
              </a:lnSpc>
              <a:spcBef>
                <a:spcPts val="1000"/>
              </a:spcBef>
              <a:spcAft>
                <a:spcPts val="0"/>
              </a:spcAft>
              <a:buSzPct val="100000"/>
              <a:buNone/>
            </a:pPr>
            <a:endParaRPr lang="en-US" dirty="0"/>
          </a:p>
        </p:txBody>
      </p:sp>
    </p:spTree>
    <p:extLst>
      <p:ext uri="{BB962C8B-B14F-4D97-AF65-F5344CB8AC3E}">
        <p14:creationId xmlns:p14="http://schemas.microsoft.com/office/powerpoint/2010/main" val="300231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C485-203A-8E75-8ED3-30B966C045EB}"/>
              </a:ext>
            </a:extLst>
          </p:cNvPr>
          <p:cNvSpPr>
            <a:spLocks noGrp="1"/>
          </p:cNvSpPr>
          <p:nvPr>
            <p:ph type="title"/>
          </p:nvPr>
        </p:nvSpPr>
        <p:spPr/>
        <p:txBody>
          <a:bodyPr/>
          <a:lstStyle/>
          <a:p>
            <a:pPr algn="ctr"/>
            <a:r>
              <a:rPr lang="en-CA" b="1"/>
              <a:t>Apprenticeships and Trades</a:t>
            </a:r>
            <a:endParaRPr lang="en-US" b="1"/>
          </a:p>
        </p:txBody>
      </p:sp>
      <p:sp>
        <p:nvSpPr>
          <p:cNvPr id="3" name="Text Placeholder 2">
            <a:extLst>
              <a:ext uri="{FF2B5EF4-FFF2-40B4-BE49-F238E27FC236}">
                <a16:creationId xmlns:a16="http://schemas.microsoft.com/office/drawing/2014/main" id="{87A15C9B-624A-F3B2-13B1-B58292238D14}"/>
              </a:ext>
            </a:extLst>
          </p:cNvPr>
          <p:cNvSpPr>
            <a:spLocks noGrp="1"/>
          </p:cNvSpPr>
          <p:nvPr>
            <p:ph idx="1"/>
          </p:nvPr>
        </p:nvSpPr>
        <p:spPr>
          <a:xfrm>
            <a:off x="1103312" y="1297172"/>
            <a:ext cx="8946541" cy="4951227"/>
          </a:xfrm>
        </p:spPr>
        <p:txBody>
          <a:bodyPr>
            <a:noAutofit/>
          </a:bodyPr>
          <a:lstStyle/>
          <a:p>
            <a:r>
              <a:rPr lang="en-CA" sz="2800" dirty="0"/>
              <a:t>Visit: </a:t>
            </a:r>
            <a:r>
              <a:rPr lang="en-US" sz="2800" dirty="0">
                <a:hlinkClick r:id="rId2"/>
              </a:rPr>
              <a:t>ApprenticeSearch.com | About Trades</a:t>
            </a:r>
            <a:endParaRPr lang="en-US" sz="2800" dirty="0"/>
          </a:p>
          <a:p>
            <a:r>
              <a:rPr lang="en-US" sz="2800" dirty="0"/>
              <a:t>Visit: </a:t>
            </a:r>
            <a:r>
              <a:rPr lang="en-US" sz="2800" dirty="0">
                <a:hlinkClick r:id="rId3"/>
              </a:rPr>
              <a:t>Start an apprenticeship | ontario.ca</a:t>
            </a:r>
            <a:endParaRPr lang="en-US" sz="2800" dirty="0"/>
          </a:p>
          <a:p>
            <a:r>
              <a:rPr lang="en-US" sz="2800" dirty="0"/>
              <a:t>Visit: </a:t>
            </a:r>
            <a:r>
              <a:rPr lang="en-US" sz="2800" dirty="0">
                <a:hlinkClick r:id="rId4"/>
              </a:rPr>
              <a:t>Apprenticeship (gov.on.ca)</a:t>
            </a:r>
            <a:endParaRPr lang="en-US" sz="2800" dirty="0"/>
          </a:p>
          <a:p>
            <a:r>
              <a:rPr lang="en-US" sz="2400" dirty="0"/>
              <a:t>Pathways for secondary school students who are interested in pursuing a career in the trades:</a:t>
            </a:r>
          </a:p>
          <a:p>
            <a:r>
              <a:rPr lang="en-US" sz="2400" b="1" dirty="0"/>
              <a:t>OYAP</a:t>
            </a:r>
            <a:r>
              <a:rPr lang="en-US" sz="2400" dirty="0"/>
              <a:t>: program that is run through co-op – students have access to pre-apprenticeship programming that prepares students for apprenticeship training and placements.</a:t>
            </a:r>
          </a:p>
          <a:p>
            <a:r>
              <a:rPr lang="en-US" sz="2400" b="1" dirty="0"/>
              <a:t>Dual Credit: </a:t>
            </a:r>
            <a:r>
              <a:rPr lang="en-US" sz="2400" dirty="0"/>
              <a:t>program that allows students to take college or apprenticeship courses that count towards high school graduation</a:t>
            </a:r>
            <a:r>
              <a:rPr lang="en-US" sz="2800" dirty="0"/>
              <a:t>.</a:t>
            </a:r>
          </a:p>
        </p:txBody>
      </p:sp>
    </p:spTree>
    <p:extLst>
      <p:ext uri="{BB962C8B-B14F-4D97-AF65-F5344CB8AC3E}">
        <p14:creationId xmlns:p14="http://schemas.microsoft.com/office/powerpoint/2010/main" val="306854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A9658C-408D-F14A-CB2F-3B69760CCF6C}"/>
              </a:ext>
            </a:extLst>
          </p:cNvPr>
          <p:cNvPicPr>
            <a:picLocks noChangeAspect="1"/>
          </p:cNvPicPr>
          <p:nvPr/>
        </p:nvPicPr>
        <p:blipFill rotWithShape="1">
          <a:blip r:embed="rId7"/>
          <a:srcRect t="3807" r="1" b="6173"/>
          <a:stretch/>
        </p:blipFill>
        <p:spPr>
          <a:xfrm>
            <a:off x="643467" y="1485899"/>
            <a:ext cx="10905066" cy="4728633"/>
          </a:xfrm>
          <a:prstGeom prst="rect">
            <a:avLst/>
          </a:prstGeom>
        </p:spPr>
      </p:pic>
      <p:sp>
        <p:nvSpPr>
          <p:cNvPr id="22" name="Rectangle 21">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93DBB5E2-5511-C8F2-4FCB-89C9CE24E839}"/>
              </a:ext>
            </a:extLst>
          </p:cNvPr>
          <p:cNvSpPr txBox="1"/>
          <p:nvPr/>
        </p:nvSpPr>
        <p:spPr>
          <a:xfrm>
            <a:off x="1384300" y="254000"/>
            <a:ext cx="9053512" cy="954107"/>
          </a:xfrm>
          <a:prstGeom prst="rect">
            <a:avLst/>
          </a:prstGeom>
          <a:noFill/>
        </p:spPr>
        <p:txBody>
          <a:bodyPr wrap="square" rtlCol="0">
            <a:spAutoFit/>
          </a:bodyPr>
          <a:lstStyle/>
          <a:p>
            <a:pPr algn="ctr"/>
            <a:r>
              <a:rPr lang="en-CA" sz="2800" b="1" dirty="0"/>
              <a:t>Level Up – Trades Event: </a:t>
            </a:r>
          </a:p>
          <a:p>
            <a:pPr algn="ctr"/>
            <a:r>
              <a:rPr lang="en-CA" sz="2800" b="1" dirty="0"/>
              <a:t>Experience the Trades/Network with Employers</a:t>
            </a:r>
            <a:endParaRPr lang="en-US" sz="2800" b="1" dirty="0"/>
          </a:p>
        </p:txBody>
      </p:sp>
    </p:spTree>
    <p:extLst>
      <p:ext uri="{BB962C8B-B14F-4D97-AF65-F5344CB8AC3E}">
        <p14:creationId xmlns:p14="http://schemas.microsoft.com/office/powerpoint/2010/main" val="177001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3978F-5EDF-D0C8-E191-261A2F573E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8188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92"/>
        <p:cNvGrpSpPr/>
        <p:nvPr/>
      </p:nvGrpSpPr>
      <p:grpSpPr>
        <a:xfrm>
          <a:off x="0" y="0"/>
          <a:ext cx="0" cy="0"/>
          <a:chOff x="0" y="0"/>
          <a:chExt cx="0" cy="0"/>
        </a:xfrm>
      </p:grpSpPr>
      <p:sp>
        <p:nvSpPr>
          <p:cNvPr id="193" name="Google Shape;193;p23"/>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94" name="Google Shape;194;p23"/>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CA" dirty="0">
                <a:solidFill>
                  <a:schemeClr val="bg1"/>
                </a:solidFill>
              </a:rPr>
              <a:t>DO YOUR RESEARCH</a:t>
            </a:r>
            <a:endParaRPr dirty="0">
              <a:solidFill>
                <a:schemeClr val="bg1"/>
              </a:solidFill>
            </a:endParaRPr>
          </a:p>
        </p:txBody>
      </p:sp>
      <p:sp>
        <p:nvSpPr>
          <p:cNvPr id="197" name="Google Shape;197;p23"/>
          <p:cNvSpPr txBox="1">
            <a:spLocks noGrp="1"/>
          </p:cNvSpPr>
          <p:nvPr>
            <p:ph idx="1"/>
          </p:nvPr>
        </p:nvSpPr>
        <p:spPr>
          <a:xfrm>
            <a:off x="1451579" y="2015732"/>
            <a:ext cx="9603275" cy="4480069"/>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20000"/>
              </a:lnSpc>
              <a:spcBef>
                <a:spcPts val="0"/>
              </a:spcBef>
              <a:spcAft>
                <a:spcPts val="0"/>
              </a:spcAft>
              <a:buSzPct val="100000"/>
              <a:buNone/>
            </a:pPr>
            <a:r>
              <a:rPr lang="en-CA" sz="3300" b="1" dirty="0">
                <a:solidFill>
                  <a:schemeClr val="bg1"/>
                </a:solidFill>
              </a:rPr>
              <a:t>- Request information </a:t>
            </a:r>
            <a:r>
              <a:rPr lang="en-CA" sz="3300" dirty="0">
                <a:solidFill>
                  <a:schemeClr val="bg1"/>
                </a:solidFill>
              </a:rPr>
              <a:t>(pamphlets, brochures, viewbooks etc.) </a:t>
            </a:r>
            <a:r>
              <a:rPr lang="en-CA" sz="3300" b="1" dirty="0">
                <a:solidFill>
                  <a:schemeClr val="bg1"/>
                </a:solidFill>
              </a:rPr>
              <a:t>from the university or   </a:t>
            </a:r>
          </a:p>
          <a:p>
            <a:pPr marL="0" lvl="0" indent="0" algn="l" rtl="0">
              <a:lnSpc>
                <a:spcPct val="120000"/>
              </a:lnSpc>
              <a:spcBef>
                <a:spcPts val="0"/>
              </a:spcBef>
              <a:spcAft>
                <a:spcPts val="0"/>
              </a:spcAft>
              <a:buSzPct val="100000"/>
              <a:buNone/>
            </a:pPr>
            <a:r>
              <a:rPr lang="en-CA" sz="3300" b="1" dirty="0">
                <a:solidFill>
                  <a:schemeClr val="bg1"/>
                </a:solidFill>
              </a:rPr>
              <a:t>college </a:t>
            </a:r>
            <a:r>
              <a:rPr lang="en-CA" sz="3300" dirty="0">
                <a:solidFill>
                  <a:schemeClr val="bg1"/>
                </a:solidFill>
              </a:rPr>
              <a:t>which provides the programs you are interested in.  You can make this    </a:t>
            </a:r>
          </a:p>
          <a:p>
            <a:pPr marL="0" lvl="0" indent="0" algn="l" rtl="0">
              <a:lnSpc>
                <a:spcPct val="120000"/>
              </a:lnSpc>
              <a:spcBef>
                <a:spcPts val="0"/>
              </a:spcBef>
              <a:spcAft>
                <a:spcPts val="0"/>
              </a:spcAft>
              <a:buSzPct val="100000"/>
              <a:buNone/>
            </a:pPr>
            <a:r>
              <a:rPr lang="en-CA" sz="3300" dirty="0">
                <a:solidFill>
                  <a:schemeClr val="bg1"/>
                </a:solidFill>
              </a:rPr>
              <a:t>request via email or over the phone.  Visit the school’s website for contact </a:t>
            </a:r>
          </a:p>
          <a:p>
            <a:pPr marL="0" lvl="0" indent="0" algn="l" rtl="0">
              <a:lnSpc>
                <a:spcPct val="120000"/>
              </a:lnSpc>
              <a:spcBef>
                <a:spcPts val="0"/>
              </a:spcBef>
              <a:spcAft>
                <a:spcPts val="0"/>
              </a:spcAft>
              <a:buSzPct val="100000"/>
              <a:buNone/>
            </a:pPr>
            <a:r>
              <a:rPr lang="en-CA" sz="3300" dirty="0">
                <a:solidFill>
                  <a:schemeClr val="bg1"/>
                </a:solidFill>
              </a:rPr>
              <a:t>information.</a:t>
            </a:r>
            <a:endParaRPr dirty="0">
              <a:solidFill>
                <a:schemeClr val="bg1"/>
              </a:solidFill>
            </a:endParaRPr>
          </a:p>
          <a:p>
            <a:pPr marL="228600" lvl="0" indent="-113347" algn="l" rtl="0">
              <a:lnSpc>
                <a:spcPct val="120000"/>
              </a:lnSpc>
              <a:spcBef>
                <a:spcPts val="1000"/>
              </a:spcBef>
              <a:spcAft>
                <a:spcPts val="0"/>
              </a:spcAft>
              <a:buSzPct val="100000"/>
              <a:buNone/>
            </a:pPr>
            <a:endParaRPr sz="3300" dirty="0">
              <a:solidFill>
                <a:schemeClr val="bg1"/>
              </a:solidFill>
            </a:endParaRPr>
          </a:p>
          <a:p>
            <a:pPr marL="0" lvl="0" indent="0" algn="l" rtl="0">
              <a:lnSpc>
                <a:spcPct val="120000"/>
              </a:lnSpc>
              <a:spcBef>
                <a:spcPts val="1000"/>
              </a:spcBef>
              <a:spcAft>
                <a:spcPts val="0"/>
              </a:spcAft>
              <a:buSzPct val="100000"/>
              <a:buNone/>
            </a:pPr>
            <a:r>
              <a:rPr lang="en-CA" sz="3300" b="1" dirty="0">
                <a:solidFill>
                  <a:schemeClr val="bg1"/>
                </a:solidFill>
              </a:rPr>
              <a:t>- Plan a virtual tour or consider an in-person tour </a:t>
            </a:r>
            <a:r>
              <a:rPr lang="en-CA" sz="3300" dirty="0">
                <a:solidFill>
                  <a:schemeClr val="bg1"/>
                </a:solidFill>
              </a:rPr>
              <a:t>of the colleges/universities which     provide the programs you are interested in.  Click on the following link to find information about current and future campus tours both virtual and in person: </a:t>
            </a:r>
            <a:r>
              <a:rPr lang="en-CA" sz="3400" b="1" dirty="0">
                <a:solidFill>
                  <a:schemeClr val="bg1"/>
                </a:solidFill>
              </a:rPr>
              <a:t>ontariouniversitiesinfo.ca/universities/events</a:t>
            </a:r>
            <a:endParaRPr sz="3400" dirty="0">
              <a:solidFill>
                <a:schemeClr val="bg1"/>
              </a:solidFill>
            </a:endParaRPr>
          </a:p>
          <a:p>
            <a:pPr marL="0" lvl="0" indent="0" algn="l" rtl="0">
              <a:lnSpc>
                <a:spcPct val="120000"/>
              </a:lnSpc>
              <a:spcBef>
                <a:spcPts val="1000"/>
              </a:spcBef>
              <a:spcAft>
                <a:spcPts val="0"/>
              </a:spcAft>
              <a:buSzPct val="100000"/>
              <a:buNone/>
            </a:pPr>
            <a:endParaRPr lang="en-CA" sz="3300" dirty="0">
              <a:solidFill>
                <a:schemeClr val="bg1"/>
              </a:solidFill>
            </a:endParaRPr>
          </a:p>
          <a:p>
            <a:pPr marL="0" lvl="0" indent="0" algn="l" rtl="0">
              <a:lnSpc>
                <a:spcPct val="120000"/>
              </a:lnSpc>
              <a:spcBef>
                <a:spcPts val="1000"/>
              </a:spcBef>
              <a:spcAft>
                <a:spcPts val="0"/>
              </a:spcAft>
              <a:buSzPct val="100000"/>
              <a:buNone/>
            </a:pPr>
            <a:r>
              <a:rPr lang="en-CA" sz="3300" b="1" dirty="0">
                <a:solidFill>
                  <a:schemeClr val="bg1"/>
                </a:solidFill>
              </a:rPr>
              <a:t>- Contact the Liaison Officers</a:t>
            </a:r>
            <a:r>
              <a:rPr lang="en-CA" sz="3300" dirty="0">
                <a:solidFill>
                  <a:schemeClr val="bg1"/>
                </a:solidFill>
              </a:rPr>
              <a:t> at the universities and colleges.  They are your best source for detailed and accurate information.  Check the individual institution’s website, you can email or contact them by phone.  Liaison Officers will respond to student inquiries.</a:t>
            </a:r>
            <a:endParaRPr dirty="0">
              <a:solidFill>
                <a:schemeClr val="bg1"/>
              </a:solidFill>
            </a:endParaRPr>
          </a:p>
          <a:p>
            <a:pPr marL="228600" lvl="0" indent="-113347" algn="l" rtl="0">
              <a:lnSpc>
                <a:spcPct val="120000"/>
              </a:lnSpc>
              <a:spcBef>
                <a:spcPts val="1000"/>
              </a:spcBef>
              <a:spcAft>
                <a:spcPts val="0"/>
              </a:spcAft>
              <a:buSzPct val="100000"/>
              <a:buNone/>
            </a:pPr>
            <a:endParaRPr sz="3300" dirty="0"/>
          </a:p>
          <a:p>
            <a:pPr marL="228600" lvl="0" indent="-158750" algn="l" rtl="0">
              <a:lnSpc>
                <a:spcPct val="120000"/>
              </a:lnSpc>
              <a:spcBef>
                <a:spcPts val="1000"/>
              </a:spcBef>
              <a:spcAft>
                <a:spcPts val="0"/>
              </a:spcAft>
              <a:buSzPct val="100000"/>
              <a:buNone/>
            </a:pPr>
            <a:endParaRPr dirty="0"/>
          </a:p>
        </p:txBody>
      </p:sp>
      <p:cxnSp>
        <p:nvCxnSpPr>
          <p:cNvPr id="195" name="Google Shape;195;p23"/>
          <p:cNvCxnSpPr/>
          <p:nvPr/>
        </p:nvCxnSpPr>
        <p:spPr>
          <a:xfrm>
            <a:off x="1451579" y="1853754"/>
            <a:ext cx="9603274"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9047-EA81-4214-9A4E-5AA6D2B918F0}"/>
              </a:ext>
            </a:extLst>
          </p:cNvPr>
          <p:cNvSpPr>
            <a:spLocks noGrp="1"/>
          </p:cNvSpPr>
          <p:nvPr>
            <p:ph type="title"/>
          </p:nvPr>
        </p:nvSpPr>
        <p:spPr>
          <a:xfrm>
            <a:off x="1451579" y="804519"/>
            <a:ext cx="9603275" cy="764789"/>
          </a:xfrm>
        </p:spPr>
        <p:txBody>
          <a:bodyPr>
            <a:normAutofit fontScale="90000"/>
          </a:bodyPr>
          <a:lstStyle/>
          <a:p>
            <a:pPr algn="ctr" rtl="0">
              <a:spcBef>
                <a:spcPts val="0"/>
              </a:spcBef>
              <a:spcAft>
                <a:spcPts val="0"/>
              </a:spcAft>
            </a:pPr>
            <a:r>
              <a:rPr lang="en-US" sz="4900" b="1">
                <a:effectLst/>
              </a:rPr>
              <a:t>Plan ahead and stay organized</a:t>
            </a:r>
            <a:br>
              <a:rPr lang="en-US" b="0">
                <a:effectLst/>
              </a:rPr>
            </a:br>
            <a:br>
              <a:rPr lang="en-US"/>
            </a:br>
            <a:endParaRPr lang="en-US"/>
          </a:p>
        </p:txBody>
      </p:sp>
      <p:sp>
        <p:nvSpPr>
          <p:cNvPr id="3" name="Text Placeholder 2">
            <a:extLst>
              <a:ext uri="{FF2B5EF4-FFF2-40B4-BE49-F238E27FC236}">
                <a16:creationId xmlns:a16="http://schemas.microsoft.com/office/drawing/2014/main" id="{981E9B75-3899-434E-9603-981DDC52AC43}"/>
              </a:ext>
            </a:extLst>
          </p:cNvPr>
          <p:cNvSpPr>
            <a:spLocks noGrp="1"/>
          </p:cNvSpPr>
          <p:nvPr>
            <p:ph idx="1"/>
          </p:nvPr>
        </p:nvSpPr>
        <p:spPr>
          <a:xfrm>
            <a:off x="1451579" y="1915298"/>
            <a:ext cx="9603275" cy="4596714"/>
          </a:xfrm>
        </p:spPr>
        <p:txBody>
          <a:bodyPr>
            <a:normAutofit fontScale="92500" lnSpcReduction="20000"/>
          </a:bodyPr>
          <a:lstStyle/>
          <a:p>
            <a:r>
              <a:rPr lang="en-US" sz="2400" b="0" i="0" u="none" strike="noStrike" dirty="0">
                <a:solidFill>
                  <a:schemeClr val="tx1"/>
                </a:solidFill>
                <a:effectLst/>
                <a:latin typeface="Calibri" panose="020F0502020204030204" pitchFamily="34" charset="0"/>
              </a:rPr>
              <a:t>Night / Summer School, Private school credits – review post-secondary school’s policy </a:t>
            </a:r>
          </a:p>
          <a:p>
            <a:pPr marL="114300" indent="0">
              <a:buNone/>
            </a:pPr>
            <a:r>
              <a:rPr lang="en-US" sz="2400" b="0" i="0" u="none" strike="noStrike" dirty="0">
                <a:solidFill>
                  <a:schemeClr val="tx1"/>
                </a:solidFill>
                <a:effectLst/>
                <a:latin typeface="Calibri" panose="020F0502020204030204" pitchFamily="34" charset="0"/>
              </a:rPr>
              <a:t>   (some highly competitive programs prefer that student complete their 6 top    </a:t>
            </a:r>
          </a:p>
          <a:p>
            <a:pPr marL="114300" indent="0">
              <a:buNone/>
            </a:pPr>
            <a:r>
              <a:rPr lang="en-US" sz="2400" dirty="0">
                <a:latin typeface="Calibri" panose="020F0502020204030204" pitchFamily="34" charset="0"/>
              </a:rPr>
              <a:t>    </a:t>
            </a:r>
            <a:r>
              <a:rPr lang="en-US" sz="2400" b="0" i="0" u="none" strike="noStrike" dirty="0">
                <a:solidFill>
                  <a:schemeClr val="tx1"/>
                </a:solidFill>
                <a:effectLst/>
                <a:latin typeface="Calibri" panose="020F0502020204030204" pitchFamily="34" charset="0"/>
              </a:rPr>
              <a:t>grade 12 U/M courses at their day school only</a:t>
            </a:r>
          </a:p>
          <a:p>
            <a:r>
              <a:rPr lang="en-US" sz="2400" b="0" i="0" u="none" strike="noStrike" dirty="0">
                <a:solidFill>
                  <a:schemeClr val="tx1"/>
                </a:solidFill>
                <a:effectLst/>
                <a:latin typeface="Calibri" panose="020F0502020204030204" pitchFamily="34" charset="0"/>
              </a:rPr>
              <a:t>Create </a:t>
            </a:r>
            <a:r>
              <a:rPr lang="en-US" sz="2400" b="1" i="0" u="none" strike="noStrike" dirty="0">
                <a:solidFill>
                  <a:schemeClr val="tx1"/>
                </a:solidFill>
                <a:effectLst/>
                <a:latin typeface="Calibri" panose="020F0502020204030204" pitchFamily="34" charset="0"/>
              </a:rPr>
              <a:t>an organization system </a:t>
            </a:r>
            <a:r>
              <a:rPr lang="en-US" sz="2400" b="0" i="0" u="none" strike="noStrike" dirty="0">
                <a:solidFill>
                  <a:schemeClr val="tx1"/>
                </a:solidFill>
                <a:effectLst/>
                <a:latin typeface="Calibri" panose="020F0502020204030204" pitchFamily="34" charset="0"/>
              </a:rPr>
              <a:t>dedicated entirely to your </a:t>
            </a:r>
            <a:r>
              <a:rPr lang="en-US" sz="2400" b="1" i="0" u="none" strike="noStrike" dirty="0">
                <a:solidFill>
                  <a:schemeClr val="tx1"/>
                </a:solidFill>
                <a:effectLst/>
                <a:latin typeface="Calibri" panose="020F0502020204030204" pitchFamily="34" charset="0"/>
              </a:rPr>
              <a:t>post-secondary applications</a:t>
            </a:r>
          </a:p>
          <a:p>
            <a:r>
              <a:rPr lang="en-US" sz="2400" b="0" i="0" u="none" strike="noStrike" dirty="0">
                <a:solidFill>
                  <a:schemeClr val="tx1"/>
                </a:solidFill>
                <a:effectLst/>
                <a:latin typeface="Calibri" panose="020F0502020204030204" pitchFamily="34" charset="0"/>
              </a:rPr>
              <a:t>Use a simple, </a:t>
            </a:r>
            <a:r>
              <a:rPr lang="en-US" sz="2400" b="0" i="0" u="sng" dirty="0">
                <a:solidFill>
                  <a:schemeClr val="tx1"/>
                </a:solidFill>
                <a:effectLst/>
                <a:latin typeface="Calibri" panose="020F0502020204030204" pitchFamily="34" charset="0"/>
              </a:rPr>
              <a:t>mature</a:t>
            </a:r>
            <a:r>
              <a:rPr lang="en-US" sz="2400" b="0" i="0" u="none" strike="noStrike" dirty="0">
                <a:solidFill>
                  <a:schemeClr val="tx1"/>
                </a:solidFill>
                <a:effectLst/>
                <a:latin typeface="Calibri" panose="020F0502020204030204" pitchFamily="34" charset="0"/>
              </a:rPr>
              <a:t> email address (not your current school account – it will be disabled after you graduate)</a:t>
            </a:r>
            <a:endParaRPr lang="en-US" sz="2400" b="1" dirty="0">
              <a:solidFill>
                <a:schemeClr val="tx1"/>
              </a:solidFill>
              <a:latin typeface="Calibri" panose="020F0502020204030204" pitchFamily="34" charset="0"/>
            </a:endParaRPr>
          </a:p>
          <a:p>
            <a:r>
              <a:rPr lang="en-US" sz="2400" b="0" i="0" u="none" strike="noStrike" dirty="0">
                <a:solidFill>
                  <a:schemeClr val="tx1"/>
                </a:solidFill>
                <a:effectLst/>
                <a:latin typeface="Calibri" panose="020F0502020204030204" pitchFamily="34" charset="0"/>
              </a:rPr>
              <a:t>File any communication you receive in this space</a:t>
            </a:r>
            <a:endParaRPr lang="en-US" sz="2400" b="1" i="0" u="none" strike="noStrike" dirty="0">
              <a:solidFill>
                <a:schemeClr val="tx1"/>
              </a:solidFill>
              <a:effectLst/>
              <a:latin typeface="Calibri" panose="020F0502020204030204" pitchFamily="34" charset="0"/>
            </a:endParaRPr>
          </a:p>
          <a:p>
            <a:r>
              <a:rPr lang="en-US" sz="2400" b="0" i="0" u="none" strike="noStrike" dirty="0">
                <a:solidFill>
                  <a:schemeClr val="tx1"/>
                </a:solidFill>
                <a:effectLst/>
                <a:latin typeface="Calibri" panose="020F0502020204030204" pitchFamily="34" charset="0"/>
              </a:rPr>
              <a:t>Read all communication carefully, paying close attention to deadlines </a:t>
            </a:r>
            <a:r>
              <a:rPr lang="en-US" sz="2400" b="0" i="1" u="none" strike="noStrike" dirty="0">
                <a:solidFill>
                  <a:schemeClr val="tx1"/>
                </a:solidFill>
                <a:effectLst/>
                <a:latin typeface="Calibri" panose="020F0502020204030204" pitchFamily="34" charset="0"/>
              </a:rPr>
              <a:t>(consider flagging these messages as “important” for easy access at a later date)</a:t>
            </a:r>
          </a:p>
          <a:p>
            <a:r>
              <a:rPr lang="en-US" sz="2400" b="0" i="0" u="none" strike="noStrike" dirty="0">
                <a:solidFill>
                  <a:schemeClr val="tx1"/>
                </a:solidFill>
                <a:effectLst/>
                <a:latin typeface="Calibri" panose="020F0502020204030204" pitchFamily="34" charset="0"/>
              </a:rPr>
              <a:t>Extenuating circumstances? Follow the school’s process to explain your situation.</a:t>
            </a:r>
            <a:endParaRPr lang="en-US" sz="2400" b="0" i="0" u="none" strike="noStrike" dirty="0">
              <a:solidFill>
                <a:schemeClr val="tx1"/>
              </a:solidFill>
              <a:effectLst/>
              <a:latin typeface="Noto Sans Symbols"/>
            </a:endParaRPr>
          </a:p>
          <a:p>
            <a:endParaRPr lang="en-US" dirty="0"/>
          </a:p>
        </p:txBody>
      </p:sp>
    </p:spTree>
    <p:extLst>
      <p:ext uri="{BB962C8B-B14F-4D97-AF65-F5344CB8AC3E}">
        <p14:creationId xmlns:p14="http://schemas.microsoft.com/office/powerpoint/2010/main" val="164543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ADD2-C2B7-4B66-8FC4-45FD4D4F77B9}"/>
              </a:ext>
            </a:extLst>
          </p:cNvPr>
          <p:cNvSpPr>
            <a:spLocks noGrp="1"/>
          </p:cNvSpPr>
          <p:nvPr>
            <p:ph type="title"/>
          </p:nvPr>
        </p:nvSpPr>
        <p:spPr/>
        <p:txBody>
          <a:bodyPr/>
          <a:lstStyle/>
          <a:p>
            <a:pPr algn="ctr"/>
            <a:r>
              <a:rPr lang="en-CA" b="1" dirty="0"/>
              <a:t>Supplementary Applications</a:t>
            </a:r>
            <a:endParaRPr lang="en-US" b="1" dirty="0"/>
          </a:p>
        </p:txBody>
      </p:sp>
      <p:sp>
        <p:nvSpPr>
          <p:cNvPr id="3" name="Text Placeholder 2">
            <a:extLst>
              <a:ext uri="{FF2B5EF4-FFF2-40B4-BE49-F238E27FC236}">
                <a16:creationId xmlns:a16="http://schemas.microsoft.com/office/drawing/2014/main" id="{E6078142-4DAB-4347-83CE-921F90CDC022}"/>
              </a:ext>
            </a:extLst>
          </p:cNvPr>
          <p:cNvSpPr>
            <a:spLocks noGrp="1"/>
          </p:cNvSpPr>
          <p:nvPr>
            <p:ph idx="1"/>
          </p:nvPr>
        </p:nvSpPr>
        <p:spPr>
          <a:xfrm>
            <a:off x="1451579" y="2015732"/>
            <a:ext cx="9603275" cy="4550168"/>
          </a:xfrm>
        </p:spPr>
        <p:txBody>
          <a:bodyPr>
            <a:normAutofit lnSpcReduction="10000"/>
          </a:bodyPr>
          <a:lstStyle/>
          <a:p>
            <a:r>
              <a:rPr lang="en-CA" sz="2400" dirty="0">
                <a:latin typeface="Gill Sans" panose="020B0604020202020204" charset="0"/>
              </a:rPr>
              <a:t>Once students have chosen their post-secondary schools and programs of study on OUAC or OCAS, submitted the applications, (by hitting the submit button), and paid the application fee, they will receive information via email from the schools that they applied to regarding supplementary applications that they need to submit.</a:t>
            </a:r>
          </a:p>
          <a:p>
            <a:r>
              <a:rPr lang="en-US" sz="2400" b="0" i="0" u="none" strike="noStrike" dirty="0">
                <a:solidFill>
                  <a:schemeClr val="tx1"/>
                </a:solidFill>
                <a:effectLst/>
                <a:latin typeface="Gill Sans" panose="020B0604020202020204" charset="0"/>
              </a:rPr>
              <a:t>Supplementary information (ex. </a:t>
            </a:r>
            <a:r>
              <a:rPr lang="en-US" sz="2400" dirty="0">
                <a:solidFill>
                  <a:schemeClr val="tx1"/>
                </a:solidFill>
                <a:latin typeface="Gill Sans" panose="020B0604020202020204" charset="0"/>
              </a:rPr>
              <a:t>p</a:t>
            </a:r>
            <a:r>
              <a:rPr lang="en-US" sz="2400" b="0" i="0" u="none" strike="noStrike" dirty="0">
                <a:solidFill>
                  <a:schemeClr val="tx1"/>
                </a:solidFill>
                <a:effectLst/>
                <a:latin typeface="Gill Sans" panose="020B0604020202020204" charset="0"/>
              </a:rPr>
              <a:t>ortfolio, interview, audition, personal essay etc. will be sent to the actual post-secondary school, </a:t>
            </a:r>
            <a:r>
              <a:rPr lang="en-US" sz="2400" b="0" i="1" u="none" strike="noStrike" dirty="0">
                <a:solidFill>
                  <a:schemeClr val="tx1"/>
                </a:solidFill>
                <a:effectLst/>
                <a:latin typeface="Gill Sans" panose="020B0604020202020204" charset="0"/>
              </a:rPr>
              <a:t>not</a:t>
            </a:r>
            <a:r>
              <a:rPr lang="en-US" sz="2400" b="0" i="0" u="none" strike="noStrike" dirty="0">
                <a:solidFill>
                  <a:schemeClr val="tx1"/>
                </a:solidFill>
                <a:effectLst/>
                <a:latin typeface="Gill Sans" panose="020B0604020202020204" charset="0"/>
              </a:rPr>
              <a:t> OUAC or OCAS)</a:t>
            </a:r>
          </a:p>
          <a:p>
            <a:r>
              <a:rPr lang="en-US" sz="2400" b="0" i="0" u="none" strike="noStrike" dirty="0">
                <a:solidFill>
                  <a:schemeClr val="tx1"/>
                </a:solidFill>
                <a:effectLst/>
                <a:latin typeface="Gill Sans" panose="020B0604020202020204" charset="0"/>
              </a:rPr>
              <a:t>Some universities/colleges set up their own internal portals/systems for prospective students, (this information will be emailed to students who apply to the schools).  Students should regularly log into the system and take note of the requirements for documentation and deadlines. </a:t>
            </a:r>
          </a:p>
          <a:p>
            <a:endParaRPr lang="en-US" dirty="0"/>
          </a:p>
        </p:txBody>
      </p:sp>
    </p:spTree>
    <p:extLst>
      <p:ext uri="{BB962C8B-B14F-4D97-AF65-F5344CB8AC3E}">
        <p14:creationId xmlns:p14="http://schemas.microsoft.com/office/powerpoint/2010/main" val="33518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F38B-854F-B884-025E-3DBF6B8A026C}"/>
              </a:ext>
            </a:extLst>
          </p:cNvPr>
          <p:cNvSpPr>
            <a:spLocks noGrp="1"/>
          </p:cNvSpPr>
          <p:nvPr>
            <p:ph type="title"/>
          </p:nvPr>
        </p:nvSpPr>
        <p:spPr/>
        <p:txBody>
          <a:bodyPr/>
          <a:lstStyle/>
          <a:p>
            <a:pPr algn="ctr"/>
            <a:r>
              <a:rPr lang="en-CA" b="1" dirty="0"/>
              <a:t>Supplementary Applications</a:t>
            </a:r>
            <a:endParaRPr lang="en-US" dirty="0"/>
          </a:p>
        </p:txBody>
      </p:sp>
      <p:sp>
        <p:nvSpPr>
          <p:cNvPr id="3" name="Content Placeholder 2">
            <a:extLst>
              <a:ext uri="{FF2B5EF4-FFF2-40B4-BE49-F238E27FC236}">
                <a16:creationId xmlns:a16="http://schemas.microsoft.com/office/drawing/2014/main" id="{441C2FE5-BB1C-81C1-809D-DFD04207341B}"/>
              </a:ext>
            </a:extLst>
          </p:cNvPr>
          <p:cNvSpPr>
            <a:spLocks noGrp="1"/>
          </p:cNvSpPr>
          <p:nvPr>
            <p:ph idx="1"/>
          </p:nvPr>
        </p:nvSpPr>
        <p:spPr/>
        <p:txBody>
          <a:bodyPr/>
          <a:lstStyle/>
          <a:p>
            <a:r>
              <a:rPr lang="en-US" sz="2800" dirty="0">
                <a:solidFill>
                  <a:schemeClr val="tx1"/>
                </a:solidFill>
                <a:latin typeface="Gill Sans" panose="020B0604020202020204" charset="0"/>
              </a:rPr>
              <a:t>STUDENTS SHOULD NOT WAIT UNTIL A POST SECONDARY SCHOOL CONTACTS THEM AND LETS THEM KNOW THAT THEY NEED A SUPPLEMENTARY APPLICATION.</a:t>
            </a:r>
          </a:p>
          <a:p>
            <a:pPr marL="0" indent="0">
              <a:buNone/>
            </a:pPr>
            <a:endParaRPr lang="en-US" sz="2800" dirty="0">
              <a:solidFill>
                <a:schemeClr val="tx1"/>
              </a:solidFill>
              <a:latin typeface="Gill Sans" panose="020B0604020202020204" charset="0"/>
            </a:endParaRPr>
          </a:p>
          <a:p>
            <a:r>
              <a:rPr lang="en-US" sz="2800" b="0" i="0" u="none" strike="noStrike" dirty="0">
                <a:solidFill>
                  <a:schemeClr val="tx1"/>
                </a:solidFill>
                <a:effectLst/>
                <a:latin typeface="Gill Sans" panose="020B0604020202020204" charset="0"/>
              </a:rPr>
              <a:t>STUDENTS SHOULD VISIT THE POST-SECONDARY INSTITUTION’S WEBSITE AND RESEARCH THE REQUIREMENTS FOR THEIR PROGRAM OF INTEREST AND BEGIN PREPARING THESE DOCUMENTS.</a:t>
            </a:r>
          </a:p>
          <a:p>
            <a:endParaRPr lang="en-US" dirty="0"/>
          </a:p>
        </p:txBody>
      </p:sp>
    </p:spTree>
    <p:extLst>
      <p:ext uri="{BB962C8B-B14F-4D97-AF65-F5344CB8AC3E}">
        <p14:creationId xmlns:p14="http://schemas.microsoft.com/office/powerpoint/2010/main" val="423207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646464"/>
            </a:gs>
            <a:gs pos="100000">
              <a:srgbClr val="3E3E3E"/>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6"/>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16"/>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24" name="Google Shape;124;p1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25" name="Google Shape;125;p1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26" name="Google Shape;126;p16"/>
          <p:cNvSpPr/>
          <p:nvPr/>
        </p:nvSpPr>
        <p:spPr>
          <a:xfrm>
            <a:off x="2" y="0"/>
            <a:ext cx="12191696" cy="6858000"/>
          </a:xfrm>
          <a:prstGeom prst="rect">
            <a:avLst/>
          </a:prstGeom>
          <a:gradFill>
            <a:gsLst>
              <a:gs pos="0">
                <a:srgbClr val="646464"/>
              </a:gs>
              <a:gs pos="100000">
                <a:srgbClr val="3E3E3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7" name="Google Shape;127;p16"/>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8" name="Google Shape;128;p16"/>
          <p:cNvSpPr/>
          <p:nvPr/>
        </p:nvSpPr>
        <p:spPr>
          <a:xfrm>
            <a:off x="643331" y="638508"/>
            <a:ext cx="10905339" cy="4843439"/>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9" name="Google Shape;129;p16"/>
          <p:cNvSpPr/>
          <p:nvPr/>
        </p:nvSpPr>
        <p:spPr>
          <a:xfrm>
            <a:off x="870204" y="865667"/>
            <a:ext cx="10451592" cy="4389120"/>
          </a:xfrm>
          <a:prstGeom prst="rect">
            <a:avLst/>
          </a:prstGeom>
          <a:gradFill>
            <a:gsLst>
              <a:gs pos="0">
                <a:srgbClr val="EBE9E6"/>
              </a:gs>
              <a:gs pos="100000">
                <a:srgbClr val="C9C5C0"/>
              </a:gs>
            </a:gsLst>
            <a:path path="circle">
              <a:fillToRect l="50000" t="50000" r="50000" b="50000"/>
            </a:path>
            <a:tileRect/>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0" name="Google Shape;130;p16"/>
          <p:cNvSpPr/>
          <p:nvPr/>
        </p:nvSpPr>
        <p:spPr>
          <a:xfrm>
            <a:off x="1034796" y="1030259"/>
            <a:ext cx="10122408" cy="4059936"/>
          </a:xfrm>
          <a:prstGeom prst="rect">
            <a:avLst/>
          </a:prstGeom>
          <a:gradFill>
            <a:gsLst>
              <a:gs pos="0">
                <a:schemeClr val="lt1"/>
              </a:gs>
              <a:gs pos="100000">
                <a:srgbClr val="E6E6E6"/>
              </a:gs>
            </a:gsLst>
            <a:path path="circle">
              <a:fillToRect l="50000" t="50000" r="50000" b="50000"/>
            </a:path>
            <a:tileRect/>
          </a:gradFill>
          <a:ln w="15875" cap="flat" cmpd="sng">
            <a:solidFill>
              <a:srgbClr val="9494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1" name="Google Shape;131;p16"/>
          <p:cNvSpPr txBox="1">
            <a:spLocks noGrp="1"/>
          </p:cNvSpPr>
          <p:nvPr>
            <p:ph type="title"/>
          </p:nvPr>
        </p:nvSpPr>
        <p:spPr>
          <a:xfrm>
            <a:off x="1546222" y="1694206"/>
            <a:ext cx="9099255" cy="2537251"/>
          </a:xfrm>
          <a:prstGeom prst="rect">
            <a:avLst/>
          </a:prstGeom>
          <a:noFill/>
          <a:ln>
            <a:noFill/>
          </a:ln>
        </p:spPr>
        <p:txBody>
          <a:bodyPr spcFirstLastPara="1" wrap="square" lIns="91425" tIns="45700" rIns="91425" bIns="0" anchor="ctr" anchorCtr="0">
            <a:noAutofit/>
          </a:bodyPr>
          <a:lstStyle/>
          <a:p>
            <a:pPr marL="0" lvl="0" indent="0" algn="ctr" rtl="0">
              <a:lnSpc>
                <a:spcPct val="90000"/>
              </a:lnSpc>
              <a:spcBef>
                <a:spcPts val="0"/>
              </a:spcBef>
              <a:spcAft>
                <a:spcPts val="0"/>
              </a:spcAft>
              <a:buClr>
                <a:srgbClr val="454545"/>
              </a:buClr>
              <a:buSzPts val="3600"/>
              <a:buFont typeface="Gill Sans"/>
              <a:buNone/>
            </a:pPr>
            <a:r>
              <a:rPr lang="en-CA" sz="3600">
                <a:solidFill>
                  <a:srgbClr val="454545"/>
                </a:solidFill>
              </a:rPr>
              <a:t>COMPLETING THE APPLICATION IS NOT THE DIFFICULT PART, IT’S DECIDING </a:t>
            </a:r>
            <a:r>
              <a:rPr lang="en-CA" sz="3600" b="1">
                <a:solidFill>
                  <a:srgbClr val="454545"/>
                </a:solidFill>
              </a:rPr>
              <a:t>WHAT</a:t>
            </a:r>
            <a:r>
              <a:rPr lang="en-CA" sz="3600">
                <a:solidFill>
                  <a:srgbClr val="454545"/>
                </a:solidFill>
              </a:rPr>
              <a:t> YOU WANT TO APPLY TO, AND </a:t>
            </a:r>
            <a:r>
              <a:rPr lang="en-CA" sz="3600" b="1">
                <a:solidFill>
                  <a:srgbClr val="454545"/>
                </a:solidFill>
              </a:rPr>
              <a:t>HOW </a:t>
            </a:r>
            <a:r>
              <a:rPr lang="en-CA" sz="3600">
                <a:solidFill>
                  <a:srgbClr val="454545"/>
                </a:solidFill>
              </a:rPr>
              <a:t>TO DO IT.</a:t>
            </a:r>
            <a:br>
              <a:rPr lang="en-CA" sz="3600">
                <a:solidFill>
                  <a:srgbClr val="454545"/>
                </a:solidFill>
              </a:rPr>
            </a:br>
            <a:br>
              <a:rPr lang="en-CA" sz="3600">
                <a:solidFill>
                  <a:srgbClr val="454545"/>
                </a:solidFill>
              </a:rPr>
            </a:br>
            <a:r>
              <a:rPr lang="en-CA" sz="3600">
                <a:solidFill>
                  <a:srgbClr val="454545"/>
                </a:solidFill>
              </a:rPr>
              <a:t>DON’T DELAY – START YOUR RESEARCH TODAY</a:t>
            </a:r>
            <a:endParaRPr/>
          </a:p>
        </p:txBody>
      </p:sp>
      <p:pic>
        <p:nvPicPr>
          <p:cNvPr id="132" name="Google Shape;132;p16"/>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33" name="Google Shape;133;p1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FBEE-C5E9-444D-A58E-2AEBA43AA7A0}"/>
              </a:ext>
            </a:extLst>
          </p:cNvPr>
          <p:cNvSpPr>
            <a:spLocks noGrp="1"/>
          </p:cNvSpPr>
          <p:nvPr>
            <p:ph type="title"/>
          </p:nvPr>
        </p:nvSpPr>
        <p:spPr/>
        <p:txBody>
          <a:bodyPr>
            <a:noAutofit/>
          </a:bodyPr>
          <a:lstStyle/>
          <a:p>
            <a:pPr algn="ctr"/>
            <a:r>
              <a:rPr lang="en-CA" sz="3600" b="1" dirty="0"/>
              <a:t>Tips for Writing Supplementary Applications</a:t>
            </a:r>
            <a:endParaRPr lang="en-US" sz="3600" b="1" dirty="0"/>
          </a:p>
        </p:txBody>
      </p:sp>
      <p:sp>
        <p:nvSpPr>
          <p:cNvPr id="3" name="Text Placeholder 2">
            <a:extLst>
              <a:ext uri="{FF2B5EF4-FFF2-40B4-BE49-F238E27FC236}">
                <a16:creationId xmlns:a16="http://schemas.microsoft.com/office/drawing/2014/main" id="{8E39A5BB-CE99-4CFA-842E-30442E4B2E01}"/>
              </a:ext>
            </a:extLst>
          </p:cNvPr>
          <p:cNvSpPr>
            <a:spLocks noGrp="1"/>
          </p:cNvSpPr>
          <p:nvPr>
            <p:ph idx="1"/>
          </p:nvPr>
        </p:nvSpPr>
        <p:spPr/>
        <p:txBody>
          <a:bodyPr>
            <a:normAutofit/>
          </a:bodyPr>
          <a:lstStyle/>
          <a:p>
            <a:r>
              <a:rPr lang="en-CA" sz="2400" dirty="0"/>
              <a:t>Contact admissions officers/liaison officers at the post-secondary school, (check the post-secondary school’s website for this information).</a:t>
            </a:r>
          </a:p>
          <a:p>
            <a:r>
              <a:rPr lang="en-CA" sz="2400" dirty="0"/>
              <a:t>Ask admissions officers/liaison officers for resources such as templates, rubrics, expectations etc.</a:t>
            </a:r>
          </a:p>
          <a:p>
            <a:r>
              <a:rPr lang="en-CA" sz="2400" dirty="0"/>
              <a:t>Many resources can be found online through internet searches. Use the following link to find tips for writing supplementary applications as well as student examples: </a:t>
            </a:r>
            <a:r>
              <a:rPr lang="en-US" sz="2400" dirty="0">
                <a:hlinkClick r:id="rId2"/>
              </a:rPr>
              <a:t>College Essay Examples – </a:t>
            </a:r>
            <a:r>
              <a:rPr lang="en-US" sz="2400" dirty="0" err="1">
                <a:hlinkClick r:id="rId2"/>
              </a:rPr>
              <a:t>EducationUSA</a:t>
            </a:r>
            <a:r>
              <a:rPr lang="en-US" sz="2400" dirty="0">
                <a:hlinkClick r:id="rId2"/>
              </a:rPr>
              <a:t> (educationusacanada.ca)</a:t>
            </a:r>
            <a:endParaRPr lang="en-CA" sz="2400" dirty="0"/>
          </a:p>
          <a:p>
            <a:pPr marL="114300" indent="0">
              <a:buNone/>
            </a:pPr>
            <a:endParaRPr lang="en-CA" dirty="0"/>
          </a:p>
        </p:txBody>
      </p:sp>
    </p:spTree>
    <p:extLst>
      <p:ext uri="{BB962C8B-B14F-4D97-AF65-F5344CB8AC3E}">
        <p14:creationId xmlns:p14="http://schemas.microsoft.com/office/powerpoint/2010/main" val="218237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04EB-DDF5-4475-976E-F54EB36A8CFE}"/>
              </a:ext>
            </a:extLst>
          </p:cNvPr>
          <p:cNvSpPr>
            <a:spLocks noGrp="1"/>
          </p:cNvSpPr>
          <p:nvPr>
            <p:ph type="title"/>
          </p:nvPr>
        </p:nvSpPr>
        <p:spPr/>
        <p:txBody>
          <a:bodyPr/>
          <a:lstStyle/>
          <a:p>
            <a:pPr algn="ctr"/>
            <a:r>
              <a:rPr lang="en-CA" sz="3200" b="1" dirty="0"/>
              <a:t>Tips for Writing Supplementary Applications</a:t>
            </a:r>
            <a:endParaRPr lang="en-US" dirty="0"/>
          </a:p>
        </p:txBody>
      </p:sp>
      <p:sp>
        <p:nvSpPr>
          <p:cNvPr id="3" name="Text Placeholder 2">
            <a:extLst>
              <a:ext uri="{FF2B5EF4-FFF2-40B4-BE49-F238E27FC236}">
                <a16:creationId xmlns:a16="http://schemas.microsoft.com/office/drawing/2014/main" id="{5D4BC001-4E22-4F89-82A1-1AD5CCFC8503}"/>
              </a:ext>
            </a:extLst>
          </p:cNvPr>
          <p:cNvSpPr>
            <a:spLocks noGrp="1"/>
          </p:cNvSpPr>
          <p:nvPr>
            <p:ph idx="1"/>
          </p:nvPr>
        </p:nvSpPr>
        <p:spPr>
          <a:xfrm>
            <a:off x="1103312" y="2052918"/>
            <a:ext cx="10392002" cy="4195481"/>
          </a:xfrm>
        </p:spPr>
        <p:txBody>
          <a:bodyPr>
            <a:noAutofit/>
          </a:bodyPr>
          <a:lstStyle/>
          <a:p>
            <a:r>
              <a:rPr lang="en-CA" sz="2400" dirty="0"/>
              <a:t>Be honest when writing a personal essay.  Remember that schools are often looking to assess communication skills through supplementary applications.</a:t>
            </a:r>
          </a:p>
          <a:p>
            <a:r>
              <a:rPr lang="en-CA" sz="2400" dirty="0"/>
              <a:t>Should have another person proof-read the supplementary application.</a:t>
            </a:r>
          </a:p>
          <a:p>
            <a:r>
              <a:rPr lang="en-CA" sz="2400" dirty="0"/>
              <a:t>Think about the program that you are applying to study and what you think the admission officers want to see reflected in your application.</a:t>
            </a:r>
          </a:p>
        </p:txBody>
      </p:sp>
    </p:spTree>
    <p:extLst>
      <p:ext uri="{BB962C8B-B14F-4D97-AF65-F5344CB8AC3E}">
        <p14:creationId xmlns:p14="http://schemas.microsoft.com/office/powerpoint/2010/main" val="426945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9EED-809B-85B5-4E3E-76C13A48FCCB}"/>
              </a:ext>
            </a:extLst>
          </p:cNvPr>
          <p:cNvSpPr>
            <a:spLocks noGrp="1"/>
          </p:cNvSpPr>
          <p:nvPr>
            <p:ph type="title"/>
          </p:nvPr>
        </p:nvSpPr>
        <p:spPr/>
        <p:txBody>
          <a:bodyPr/>
          <a:lstStyle/>
          <a:p>
            <a:pPr algn="ctr"/>
            <a:r>
              <a:rPr lang="en-CA" sz="4400" b="1" dirty="0"/>
              <a:t>Tips for Writing Supplementary Applications</a:t>
            </a:r>
            <a:endParaRPr lang="en-US" dirty="0"/>
          </a:p>
        </p:txBody>
      </p:sp>
      <p:sp>
        <p:nvSpPr>
          <p:cNvPr id="3" name="Content Placeholder 2">
            <a:extLst>
              <a:ext uri="{FF2B5EF4-FFF2-40B4-BE49-F238E27FC236}">
                <a16:creationId xmlns:a16="http://schemas.microsoft.com/office/drawing/2014/main" id="{923CC50B-16AC-ACD6-45CC-B1A1BCAC59EB}"/>
              </a:ext>
            </a:extLst>
          </p:cNvPr>
          <p:cNvSpPr>
            <a:spLocks noGrp="1"/>
          </p:cNvSpPr>
          <p:nvPr>
            <p:ph idx="1"/>
          </p:nvPr>
        </p:nvSpPr>
        <p:spPr/>
        <p:txBody>
          <a:bodyPr/>
          <a:lstStyle/>
          <a:p>
            <a:endParaRPr lang="en-CA" dirty="0"/>
          </a:p>
          <a:p>
            <a:r>
              <a:rPr lang="en-CA" sz="2400" dirty="0"/>
              <a:t>Often students write about life experiences and work experiences that relate to the discipline that they are applying to.</a:t>
            </a:r>
            <a:endParaRPr lang="en-US" sz="2400" dirty="0"/>
          </a:p>
          <a:p>
            <a:r>
              <a:rPr lang="en-CA" sz="2400" dirty="0"/>
              <a:t>It’s always good to have 3 different sources of experience; ex. work related, volunteer work, student leadership/clubs and teams</a:t>
            </a:r>
            <a:endParaRPr lang="en-US" sz="2400" dirty="0"/>
          </a:p>
        </p:txBody>
      </p:sp>
    </p:spTree>
    <p:extLst>
      <p:ext uri="{BB962C8B-B14F-4D97-AF65-F5344CB8AC3E}">
        <p14:creationId xmlns:p14="http://schemas.microsoft.com/office/powerpoint/2010/main" val="110990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01"/>
        <p:cNvGrpSpPr/>
        <p:nvPr/>
      </p:nvGrpSpPr>
      <p:grpSpPr>
        <a:xfrm>
          <a:off x="0" y="0"/>
          <a:ext cx="0" cy="0"/>
          <a:chOff x="0" y="0"/>
          <a:chExt cx="0" cy="0"/>
        </a:xfrm>
      </p:grpSpPr>
      <p:sp>
        <p:nvSpPr>
          <p:cNvPr id="202" name="Google Shape;202;p24"/>
          <p:cNvSpPr/>
          <p:nvPr/>
        </p:nvSpPr>
        <p:spPr>
          <a:xfrm>
            <a:off x="303"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3" name="Google Shape;203;p24"/>
          <p:cNvSpPr/>
          <p:nvPr/>
        </p:nvSpPr>
        <p:spPr>
          <a:xfrm>
            <a:off x="0" y="-2"/>
            <a:ext cx="4582633"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4" name="Google Shape;204;p24"/>
          <p:cNvSpPr txBox="1">
            <a:spLocks noGrp="1"/>
          </p:cNvSpPr>
          <p:nvPr>
            <p:ph type="title"/>
          </p:nvPr>
        </p:nvSpPr>
        <p:spPr>
          <a:xfrm>
            <a:off x="849683" y="1240076"/>
            <a:ext cx="2727813" cy="458452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FFFF"/>
              </a:buClr>
              <a:buSzPts val="3200"/>
              <a:buFont typeface="Gill Sans"/>
              <a:buNone/>
            </a:pPr>
            <a:r>
              <a:rPr lang="en-US" sz="3600" dirty="0">
                <a:solidFill>
                  <a:schemeClr val="bg1"/>
                </a:solidFill>
              </a:rPr>
              <a:t>IMPORTANT WEBSITES </a:t>
            </a:r>
            <a:br>
              <a:rPr lang="en-US" sz="3600" dirty="0">
                <a:solidFill>
                  <a:schemeClr val="bg1"/>
                </a:solidFill>
              </a:rPr>
            </a:br>
            <a:r>
              <a:rPr lang="en-US" sz="3600" dirty="0">
                <a:solidFill>
                  <a:schemeClr val="bg1"/>
                </a:solidFill>
              </a:rPr>
              <a:t>to Research Post-Secondary Pathways</a:t>
            </a:r>
          </a:p>
        </p:txBody>
      </p:sp>
      <p:sp>
        <p:nvSpPr>
          <p:cNvPr id="205" name="Google Shape;205;p24"/>
          <p:cNvSpPr txBox="1">
            <a:spLocks noGrp="1"/>
          </p:cNvSpPr>
          <p:nvPr>
            <p:ph idx="1"/>
          </p:nvPr>
        </p:nvSpPr>
        <p:spPr>
          <a:xfrm>
            <a:off x="4686300" y="300038"/>
            <a:ext cx="6054121" cy="6557962"/>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10000"/>
              </a:lnSpc>
              <a:spcBef>
                <a:spcPts val="0"/>
              </a:spcBef>
              <a:spcAft>
                <a:spcPts val="0"/>
              </a:spcAft>
              <a:buSzPct val="100000"/>
              <a:buChar char="•"/>
            </a:pPr>
            <a:r>
              <a:rPr lang="en-US" sz="7200" dirty="0">
                <a:solidFill>
                  <a:schemeClr val="bg1"/>
                </a:solidFill>
              </a:rPr>
              <a:t>Visit </a:t>
            </a:r>
            <a:r>
              <a:rPr lang="en-US" sz="7200" b="1" dirty="0">
                <a:solidFill>
                  <a:schemeClr val="bg1"/>
                </a:solidFill>
              </a:rPr>
              <a:t>ontariouniversitiesinfo.ca</a:t>
            </a:r>
            <a:r>
              <a:rPr lang="en-US" sz="7200" dirty="0">
                <a:solidFill>
                  <a:schemeClr val="bg1"/>
                </a:solidFill>
              </a:rPr>
              <a:t> and </a:t>
            </a:r>
            <a:r>
              <a:rPr lang="en-US" sz="7200" b="1" dirty="0">
                <a:solidFill>
                  <a:schemeClr val="bg1"/>
                </a:solidFill>
              </a:rPr>
              <a:t>ontariocolleges</a:t>
            </a:r>
            <a:r>
              <a:rPr lang="en-US" sz="7200" dirty="0">
                <a:solidFill>
                  <a:schemeClr val="bg1"/>
                </a:solidFill>
              </a:rPr>
              <a:t>.</a:t>
            </a:r>
            <a:r>
              <a:rPr lang="en-US" sz="7200" b="1" dirty="0">
                <a:solidFill>
                  <a:schemeClr val="bg1"/>
                </a:solidFill>
              </a:rPr>
              <a:t>ca</a:t>
            </a:r>
            <a:r>
              <a:rPr lang="en-US" sz="7200" dirty="0">
                <a:solidFill>
                  <a:schemeClr val="bg1"/>
                </a:solidFill>
              </a:rPr>
              <a:t> for up-to-date information about admission requirements including admission averages, specific mark requirements, prerequisite courses for specific programs, additional admission criteria and how upgraded marks are viewed.</a:t>
            </a:r>
          </a:p>
          <a:p>
            <a:pPr marL="228600" lvl="0" indent="-101600" algn="l" rtl="0">
              <a:lnSpc>
                <a:spcPct val="110000"/>
              </a:lnSpc>
              <a:spcBef>
                <a:spcPts val="1000"/>
              </a:spcBef>
              <a:spcAft>
                <a:spcPts val="0"/>
              </a:spcAft>
              <a:buSzPct val="100000"/>
              <a:buNone/>
            </a:pPr>
            <a:endParaRPr lang="en-US" sz="7200" dirty="0">
              <a:solidFill>
                <a:schemeClr val="bg1"/>
              </a:solidFill>
            </a:endParaRPr>
          </a:p>
          <a:p>
            <a:pPr marL="1143000" lvl="2" indent="-228600" algn="l" rtl="0">
              <a:lnSpc>
                <a:spcPct val="110000"/>
              </a:lnSpc>
              <a:spcBef>
                <a:spcPts val="500"/>
              </a:spcBef>
              <a:spcAft>
                <a:spcPts val="0"/>
              </a:spcAft>
              <a:buSzPct val="100000"/>
              <a:buChar char="•"/>
            </a:pPr>
            <a:r>
              <a:rPr lang="en-US" sz="7200" b="1" dirty="0">
                <a:solidFill>
                  <a:schemeClr val="bg1"/>
                </a:solidFill>
              </a:rPr>
              <a:t>Check information carefully as each school sets its own policies. </a:t>
            </a:r>
            <a:endParaRPr lang="en-US" sz="7200" dirty="0">
              <a:solidFill>
                <a:schemeClr val="bg1"/>
              </a:solidFill>
            </a:endParaRPr>
          </a:p>
          <a:p>
            <a:pPr marL="1143000" lvl="2" indent="-228600" algn="l" rtl="0">
              <a:lnSpc>
                <a:spcPct val="110000"/>
              </a:lnSpc>
              <a:spcBef>
                <a:spcPts val="500"/>
              </a:spcBef>
              <a:spcAft>
                <a:spcPts val="0"/>
              </a:spcAft>
              <a:buSzPct val="100000"/>
              <a:buChar char="•"/>
            </a:pPr>
            <a:r>
              <a:rPr lang="en-US" sz="7200" b="1" dirty="0">
                <a:solidFill>
                  <a:schemeClr val="bg1"/>
                </a:solidFill>
              </a:rPr>
              <a:t>Confirm that you will have the prerequisites for your post secondary program</a:t>
            </a:r>
            <a:r>
              <a:rPr lang="en-US" sz="7200" b="1" u="sng" dirty="0">
                <a:solidFill>
                  <a:schemeClr val="bg1"/>
                </a:solidFill>
              </a:rPr>
              <a:t>.</a:t>
            </a:r>
            <a:endParaRPr lang="en-US" sz="7200" dirty="0">
              <a:solidFill>
                <a:schemeClr val="bg1"/>
              </a:solidFill>
            </a:endParaRPr>
          </a:p>
          <a:p>
            <a:pPr marL="1143000" lvl="2" indent="-228600" algn="l" rtl="0">
              <a:lnSpc>
                <a:spcPct val="110000"/>
              </a:lnSpc>
              <a:spcBef>
                <a:spcPts val="500"/>
              </a:spcBef>
              <a:spcAft>
                <a:spcPts val="0"/>
              </a:spcAft>
              <a:buSzPct val="100000"/>
              <a:buChar char="•"/>
            </a:pPr>
            <a:r>
              <a:rPr lang="en-US" sz="7200" b="1" dirty="0">
                <a:solidFill>
                  <a:schemeClr val="bg1"/>
                </a:solidFill>
              </a:rPr>
              <a:t>Entrance marks posted are guidelines only, have a back</a:t>
            </a:r>
            <a:r>
              <a:rPr lang="en-US" sz="7200" b="1" u="sng" dirty="0">
                <a:solidFill>
                  <a:schemeClr val="bg1"/>
                </a:solidFill>
              </a:rPr>
              <a:t>-</a:t>
            </a:r>
            <a:r>
              <a:rPr lang="en-US" sz="7200" b="1" dirty="0">
                <a:solidFill>
                  <a:schemeClr val="bg1"/>
                </a:solidFill>
              </a:rPr>
              <a:t>up plan</a:t>
            </a:r>
            <a:r>
              <a:rPr lang="en-US" sz="7200" b="1" u="sng" dirty="0">
                <a:solidFill>
                  <a:schemeClr val="bg1"/>
                </a:solidFill>
              </a:rPr>
              <a:t>  </a:t>
            </a:r>
            <a:endParaRPr lang="en-US" sz="7200" dirty="0">
              <a:solidFill>
                <a:schemeClr val="bg1"/>
              </a:solidFill>
            </a:endParaRPr>
          </a:p>
          <a:p>
            <a:pPr marL="914400" lvl="2" indent="0" algn="l" rtl="0">
              <a:lnSpc>
                <a:spcPct val="110000"/>
              </a:lnSpc>
              <a:spcBef>
                <a:spcPts val="500"/>
              </a:spcBef>
              <a:spcAft>
                <a:spcPts val="0"/>
              </a:spcAft>
              <a:buSzPct val="100000"/>
              <a:buNone/>
            </a:pPr>
            <a:endParaRPr lang="en-US" sz="7200" dirty="0">
              <a:solidFill>
                <a:schemeClr val="bg1"/>
              </a:solidFill>
            </a:endParaRPr>
          </a:p>
          <a:p>
            <a:pPr marL="228600" lvl="0" indent="-228600" algn="l" rtl="0">
              <a:lnSpc>
                <a:spcPct val="110000"/>
              </a:lnSpc>
              <a:spcBef>
                <a:spcPts val="1000"/>
              </a:spcBef>
              <a:spcAft>
                <a:spcPts val="0"/>
              </a:spcAft>
              <a:buSzPct val="100000"/>
              <a:buChar char="•"/>
            </a:pPr>
            <a:r>
              <a:rPr lang="en-US" sz="7200" dirty="0">
                <a:solidFill>
                  <a:schemeClr val="bg1"/>
                </a:solidFill>
              </a:rPr>
              <a:t>Also check information on alternate offers of admission, deferrals, campus news, residence information, scholarships and awards and liaison contact numbers</a:t>
            </a:r>
            <a:r>
              <a:rPr lang="en-US" sz="7200" b="1" dirty="0">
                <a:solidFill>
                  <a:schemeClr val="bg1"/>
                </a:solidFill>
              </a:rPr>
              <a:t>.  Email or call Guidance </a:t>
            </a:r>
            <a:r>
              <a:rPr lang="en-US" sz="7200" dirty="0">
                <a:solidFill>
                  <a:schemeClr val="bg1"/>
                </a:solidFill>
              </a:rPr>
              <a:t>if you need help accessing information from </a:t>
            </a:r>
            <a:r>
              <a:rPr lang="en-US" sz="7200" b="1" dirty="0">
                <a:solidFill>
                  <a:schemeClr val="bg1"/>
                </a:solidFill>
              </a:rPr>
              <a:t>ontariouniversitiesinfo.ca</a:t>
            </a:r>
            <a:r>
              <a:rPr lang="en-US" sz="7200" dirty="0">
                <a:solidFill>
                  <a:schemeClr val="bg1"/>
                </a:solidFill>
              </a:rPr>
              <a:t> or the </a:t>
            </a:r>
            <a:r>
              <a:rPr lang="en-US" sz="7200" b="1" dirty="0">
                <a:solidFill>
                  <a:schemeClr val="bg1"/>
                </a:solidFill>
              </a:rPr>
              <a:t>ontariocolleges.ca</a:t>
            </a:r>
            <a:r>
              <a:rPr lang="en-US" sz="7200" dirty="0">
                <a:solidFill>
                  <a:schemeClr val="bg1"/>
                </a:solidFill>
              </a:rPr>
              <a:t> websites. </a:t>
            </a:r>
          </a:p>
          <a:p>
            <a:pPr marL="228600" lvl="0" indent="-204787" algn="l" rtl="0">
              <a:lnSpc>
                <a:spcPct val="110000"/>
              </a:lnSpc>
              <a:spcBef>
                <a:spcPts val="1000"/>
              </a:spcBef>
              <a:spcAft>
                <a:spcPts val="0"/>
              </a:spcAft>
              <a:buSzPct val="100000"/>
              <a:buNone/>
            </a:pP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26"/>
        <p:cNvGrpSpPr/>
        <p:nvPr/>
      </p:nvGrpSpPr>
      <p:grpSpPr>
        <a:xfrm>
          <a:off x="0" y="0"/>
          <a:ext cx="0" cy="0"/>
          <a:chOff x="0" y="0"/>
          <a:chExt cx="0" cy="0"/>
        </a:xfrm>
      </p:grpSpPr>
      <p:sp>
        <p:nvSpPr>
          <p:cNvPr id="227" name="Google Shape;227;p26"/>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8" name="Google Shape;228;p26"/>
          <p:cNvSpPr txBox="1">
            <a:spLocks noGrp="1"/>
          </p:cNvSpPr>
          <p:nvPr>
            <p:ph type="title"/>
          </p:nvPr>
        </p:nvSpPr>
        <p:spPr>
          <a:xfrm>
            <a:off x="844476" y="1600199"/>
            <a:ext cx="3370335" cy="42976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Gill Sans"/>
              <a:buNone/>
            </a:pPr>
            <a:r>
              <a:rPr lang="en-CA" sz="3600" b="1" dirty="0">
                <a:solidFill>
                  <a:schemeClr val="bg1"/>
                </a:solidFill>
              </a:rPr>
              <a:t>OTHER IMPORTANT INFORMATION</a:t>
            </a:r>
            <a:br>
              <a:rPr lang="en-CA" dirty="0"/>
            </a:br>
            <a:endParaRPr dirty="0"/>
          </a:p>
        </p:txBody>
      </p:sp>
      <p:sp>
        <p:nvSpPr>
          <p:cNvPr id="230" name="Google Shape;230;p26"/>
          <p:cNvSpPr txBox="1">
            <a:spLocks noGrp="1"/>
          </p:cNvSpPr>
          <p:nvPr>
            <p:ph idx="1"/>
          </p:nvPr>
        </p:nvSpPr>
        <p:spPr>
          <a:xfrm>
            <a:off x="4924851" y="257174"/>
            <a:ext cx="6662310" cy="6157913"/>
          </a:xfrm>
          <a:prstGeom prst="rect">
            <a:avLst/>
          </a:prstGeom>
          <a:noFill/>
          <a:ln>
            <a:noFill/>
          </a:ln>
        </p:spPr>
        <p:txBody>
          <a:bodyPr spcFirstLastPara="1" wrap="square" lIns="91425" tIns="45700" rIns="91425" bIns="45700" anchor="ctr" anchorCtr="0">
            <a:normAutofit fontScale="85000" lnSpcReduction="20000"/>
          </a:bodyPr>
          <a:lstStyle/>
          <a:p>
            <a:pPr marL="228600" lvl="0" indent="-146050" algn="l" rtl="0">
              <a:lnSpc>
                <a:spcPct val="110000"/>
              </a:lnSpc>
              <a:spcBef>
                <a:spcPts val="0"/>
              </a:spcBef>
              <a:spcAft>
                <a:spcPts val="0"/>
              </a:spcAft>
              <a:buSzPts val="1300"/>
              <a:buNone/>
            </a:pPr>
            <a:endParaRPr sz="1300" dirty="0"/>
          </a:p>
          <a:p>
            <a:pPr marL="0" lvl="0" indent="0" algn="l" rtl="0">
              <a:lnSpc>
                <a:spcPct val="110000"/>
              </a:lnSpc>
              <a:spcBef>
                <a:spcPts val="1000"/>
              </a:spcBef>
              <a:spcAft>
                <a:spcPts val="0"/>
              </a:spcAft>
              <a:buSzPts val="2000"/>
              <a:buNone/>
            </a:pPr>
            <a:r>
              <a:rPr lang="en-US" dirty="0">
                <a:solidFill>
                  <a:schemeClr val="bg1"/>
                </a:solidFill>
              </a:rPr>
              <a:t>You may apply to </a:t>
            </a:r>
            <a:r>
              <a:rPr lang="en-US" b="1" dirty="0">
                <a:solidFill>
                  <a:schemeClr val="bg1"/>
                </a:solidFill>
              </a:rPr>
              <a:t>both</a:t>
            </a:r>
            <a:r>
              <a:rPr lang="en-US" dirty="0">
                <a:solidFill>
                  <a:schemeClr val="bg1"/>
                </a:solidFill>
              </a:rPr>
              <a:t> college and university. </a:t>
            </a:r>
          </a:p>
          <a:p>
            <a:pPr lvl="0" algn="l" rtl="0">
              <a:lnSpc>
                <a:spcPct val="110000"/>
              </a:lnSpc>
              <a:spcBef>
                <a:spcPts val="1000"/>
              </a:spcBef>
              <a:spcAft>
                <a:spcPts val="0"/>
              </a:spcAft>
              <a:buSzPts val="2000"/>
              <a:buFont typeface="Wingdings" panose="05000000000000000000" pitchFamily="2" charset="2"/>
              <a:buChar char="§"/>
            </a:pPr>
            <a:r>
              <a:rPr lang="en-US" dirty="0">
                <a:solidFill>
                  <a:schemeClr val="bg1"/>
                </a:solidFill>
              </a:rPr>
              <a:t>University application cost is </a:t>
            </a:r>
            <a:r>
              <a:rPr lang="en-US" b="1" dirty="0">
                <a:solidFill>
                  <a:schemeClr val="bg1"/>
                </a:solidFill>
              </a:rPr>
              <a:t>$156 for 3 choices</a:t>
            </a:r>
            <a:r>
              <a:rPr lang="en-US" dirty="0">
                <a:solidFill>
                  <a:schemeClr val="bg1"/>
                </a:solidFill>
              </a:rPr>
              <a:t> and $50 for each additional choice or change.</a:t>
            </a:r>
          </a:p>
          <a:p>
            <a:pPr lvl="0" algn="l" rtl="0">
              <a:lnSpc>
                <a:spcPct val="110000"/>
              </a:lnSpc>
              <a:spcBef>
                <a:spcPts val="1000"/>
              </a:spcBef>
              <a:spcAft>
                <a:spcPts val="0"/>
              </a:spcAft>
              <a:buSzPts val="2000"/>
              <a:buFont typeface="Wingdings" panose="05000000000000000000" pitchFamily="2" charset="2"/>
              <a:buChar char="§"/>
            </a:pPr>
            <a:r>
              <a:rPr lang="en-US" dirty="0">
                <a:solidFill>
                  <a:schemeClr val="bg1"/>
                </a:solidFill>
              </a:rPr>
              <a:t>College application cost is </a:t>
            </a:r>
            <a:r>
              <a:rPr lang="en-US" b="1" dirty="0">
                <a:solidFill>
                  <a:schemeClr val="bg1"/>
                </a:solidFill>
              </a:rPr>
              <a:t>$110 for 5 choices</a:t>
            </a:r>
            <a:r>
              <a:rPr lang="en-US" dirty="0">
                <a:solidFill>
                  <a:schemeClr val="bg1"/>
                </a:solidFill>
              </a:rPr>
              <a:t>.</a:t>
            </a:r>
          </a:p>
          <a:p>
            <a:pPr>
              <a:lnSpc>
                <a:spcPct val="110000"/>
              </a:lnSpc>
              <a:buSzPts val="2000"/>
              <a:buFont typeface="Wingdings" panose="05000000000000000000" pitchFamily="2" charset="2"/>
              <a:buChar char="§"/>
            </a:pPr>
            <a:r>
              <a:rPr lang="en-US" dirty="0">
                <a:solidFill>
                  <a:schemeClr val="bg1"/>
                </a:solidFill>
              </a:rPr>
              <a:t>Students can apply to a maximum of 3 programs at any one university or college.  Some universities/colleges may further limit the number of programs that you can apply to.</a:t>
            </a:r>
          </a:p>
          <a:p>
            <a:pPr lvl="0" algn="l" rtl="0">
              <a:lnSpc>
                <a:spcPct val="110000"/>
              </a:lnSpc>
              <a:spcBef>
                <a:spcPts val="1000"/>
              </a:spcBef>
              <a:spcAft>
                <a:spcPts val="0"/>
              </a:spcAft>
              <a:buSzPts val="2000"/>
              <a:buFont typeface="Wingdings" panose="05000000000000000000" pitchFamily="2" charset="2"/>
              <a:buChar char="§"/>
            </a:pPr>
            <a:r>
              <a:rPr lang="en-US" dirty="0">
                <a:solidFill>
                  <a:schemeClr val="bg1"/>
                </a:solidFill>
              </a:rPr>
              <a:t>The colleges and universities will communicate with you about your application </a:t>
            </a:r>
            <a:r>
              <a:rPr lang="en-US" b="1" dirty="0">
                <a:solidFill>
                  <a:schemeClr val="bg1"/>
                </a:solidFill>
              </a:rPr>
              <a:t>via email</a:t>
            </a:r>
            <a:r>
              <a:rPr lang="en-US" dirty="0">
                <a:solidFill>
                  <a:schemeClr val="bg1"/>
                </a:solidFill>
              </a:rPr>
              <a:t>. </a:t>
            </a:r>
          </a:p>
          <a:p>
            <a:pPr lvl="0" algn="l" rtl="0">
              <a:lnSpc>
                <a:spcPct val="110000"/>
              </a:lnSpc>
              <a:spcBef>
                <a:spcPts val="1000"/>
              </a:spcBef>
              <a:spcAft>
                <a:spcPts val="0"/>
              </a:spcAft>
              <a:buSzPts val="2000"/>
              <a:buFont typeface="Wingdings" panose="05000000000000000000" pitchFamily="2" charset="2"/>
              <a:buChar char="§"/>
            </a:pPr>
            <a:r>
              <a:rPr lang="en-US" b="1" dirty="0">
                <a:solidFill>
                  <a:schemeClr val="bg1"/>
                </a:solidFill>
              </a:rPr>
              <a:t>Universities</a:t>
            </a:r>
            <a:r>
              <a:rPr lang="en-US" dirty="0">
                <a:solidFill>
                  <a:schemeClr val="bg1"/>
                </a:solidFill>
              </a:rPr>
              <a:t> require you have your OSSD including </a:t>
            </a:r>
            <a:r>
              <a:rPr lang="en-US" b="1" dirty="0">
                <a:solidFill>
                  <a:schemeClr val="bg1"/>
                </a:solidFill>
              </a:rPr>
              <a:t>6 grade 12 U/M level courses</a:t>
            </a:r>
            <a:r>
              <a:rPr lang="en-US" dirty="0">
                <a:solidFill>
                  <a:schemeClr val="bg1"/>
                </a:solidFill>
              </a:rPr>
              <a:t>. Some programs require a specific number of “U” level courses. "O" and "C" level courses cannot be used as part of the six required courses.  </a:t>
            </a:r>
            <a:r>
              <a:rPr lang="en-US" b="1" u="sng" dirty="0">
                <a:solidFill>
                  <a:schemeClr val="bg1"/>
                </a:solidFill>
              </a:rPr>
              <a:t>PAF4OM or PPL4OM cannot be used </a:t>
            </a:r>
            <a:endParaRPr lang="en-US" dirty="0">
              <a:solidFill>
                <a:schemeClr val="bg1"/>
              </a:solidFill>
            </a:endParaRPr>
          </a:p>
          <a:p>
            <a:pPr lvl="0" algn="l" rtl="0">
              <a:lnSpc>
                <a:spcPct val="110000"/>
              </a:lnSpc>
              <a:spcBef>
                <a:spcPts val="1000"/>
              </a:spcBef>
              <a:spcAft>
                <a:spcPts val="0"/>
              </a:spcAft>
              <a:buSzPts val="2000"/>
              <a:buFont typeface="Wingdings" panose="05000000000000000000" pitchFamily="2" charset="2"/>
              <a:buChar char="§"/>
            </a:pPr>
            <a:r>
              <a:rPr lang="en-US" b="1" dirty="0">
                <a:solidFill>
                  <a:schemeClr val="bg1"/>
                </a:solidFill>
              </a:rPr>
              <a:t>Colleges</a:t>
            </a:r>
            <a:r>
              <a:rPr lang="en-US" dirty="0">
                <a:solidFill>
                  <a:schemeClr val="bg1"/>
                </a:solidFill>
              </a:rPr>
              <a:t> require you have your OSSD with 6 senior level courses (grade 11 or 12) at the "C/M/U" level. </a:t>
            </a:r>
          </a:p>
          <a:p>
            <a:pPr lvl="0" algn="l" rtl="0">
              <a:lnSpc>
                <a:spcPct val="110000"/>
              </a:lnSpc>
              <a:spcBef>
                <a:spcPts val="1000"/>
              </a:spcBef>
              <a:spcAft>
                <a:spcPts val="0"/>
              </a:spcAft>
              <a:buSzPts val="2000"/>
              <a:buFont typeface="Wingdings" panose="05000000000000000000" pitchFamily="2" charset="2"/>
              <a:buChar char="§"/>
            </a:pPr>
            <a:r>
              <a:rPr lang="en-US" dirty="0">
                <a:solidFill>
                  <a:schemeClr val="bg1"/>
                </a:solidFill>
              </a:rPr>
              <a:t>Diploma requirements must be completed by June including </a:t>
            </a:r>
            <a:r>
              <a:rPr lang="en-US" b="1" dirty="0">
                <a:solidFill>
                  <a:schemeClr val="bg1"/>
                </a:solidFill>
              </a:rPr>
              <a:t>40 volunteer hours and successful completion of the OSSLT.</a:t>
            </a:r>
            <a:endParaRPr lang="en-US" dirty="0">
              <a:solidFill>
                <a:schemeClr val="bg1"/>
              </a:solidFill>
            </a:endParaRPr>
          </a:p>
          <a:p>
            <a:pPr marL="228600" lvl="0" indent="-146050" algn="l" rtl="0">
              <a:lnSpc>
                <a:spcPct val="110000"/>
              </a:lnSpc>
              <a:spcBef>
                <a:spcPts val="1000"/>
              </a:spcBef>
              <a:spcAft>
                <a:spcPts val="0"/>
              </a:spcAft>
              <a:buSzPts val="1300"/>
              <a:buNone/>
            </a:pPr>
            <a:endParaRPr sz="1300" dirty="0"/>
          </a:p>
        </p:txBody>
      </p:sp>
      <p:cxnSp>
        <p:nvCxnSpPr>
          <p:cNvPr id="229" name="Google Shape;229;p26"/>
          <p:cNvCxnSpPr/>
          <p:nvPr/>
        </p:nvCxnSpPr>
        <p:spPr>
          <a:xfrm>
            <a:off x="4654296" y="2148839"/>
            <a:ext cx="0" cy="320040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0D1F-44F2-4DEC-9FBE-71543AB01C43}"/>
              </a:ext>
            </a:extLst>
          </p:cNvPr>
          <p:cNvSpPr>
            <a:spLocks noGrp="1"/>
          </p:cNvSpPr>
          <p:nvPr>
            <p:ph type="title"/>
          </p:nvPr>
        </p:nvSpPr>
        <p:spPr/>
        <p:txBody>
          <a:bodyPr wrap="square" anchor="t">
            <a:normAutofit/>
          </a:bodyPr>
          <a:lstStyle/>
          <a:p>
            <a:r>
              <a:rPr lang="en-US" b="1" dirty="0"/>
              <a:t>Steps to take in order to submit Community Hours</a:t>
            </a:r>
          </a:p>
        </p:txBody>
      </p:sp>
      <p:sp>
        <p:nvSpPr>
          <p:cNvPr id="3" name="Text Placeholder 2">
            <a:extLst>
              <a:ext uri="{FF2B5EF4-FFF2-40B4-BE49-F238E27FC236}">
                <a16:creationId xmlns:a16="http://schemas.microsoft.com/office/drawing/2014/main" id="{C1557D3B-1EB0-4165-88F5-0AC5F7B64E7F}"/>
              </a:ext>
            </a:extLst>
          </p:cNvPr>
          <p:cNvSpPr>
            <a:spLocks noGrp="1"/>
          </p:cNvSpPr>
          <p:nvPr>
            <p:ph sz="half" idx="1"/>
          </p:nvPr>
        </p:nvSpPr>
        <p:spPr>
          <a:xfrm>
            <a:off x="1103312" y="2060575"/>
            <a:ext cx="5907088" cy="4195763"/>
          </a:xfrm>
        </p:spPr>
        <p:txBody>
          <a:bodyPr wrap="square" anchor="t">
            <a:noAutofit/>
          </a:bodyPr>
          <a:lstStyle/>
          <a:p>
            <a:pPr>
              <a:lnSpc>
                <a:spcPct val="110000"/>
              </a:lnSpc>
            </a:pPr>
            <a:r>
              <a:rPr lang="en-US" sz="2000" dirty="0"/>
              <a:t>In order to submit Community Hours (volunteer hours), please record a minimum of 40 hours on the official Community Hours form.  Please email your guidance counsellor or come into guidance if you require a Community Hours form.</a:t>
            </a:r>
          </a:p>
          <a:p>
            <a:pPr>
              <a:lnSpc>
                <a:spcPct val="110000"/>
              </a:lnSpc>
            </a:pPr>
            <a:r>
              <a:rPr lang="en-US" sz="2000" dirty="0"/>
              <a:t>Please take a picture of the completed Community Hours form and email it to your alpha counsellor as an attachment or you can drop the form off in the guidance department. </a:t>
            </a:r>
          </a:p>
        </p:txBody>
      </p:sp>
      <p:pic>
        <p:nvPicPr>
          <p:cNvPr id="4" name="Picture 3">
            <a:extLst>
              <a:ext uri="{FF2B5EF4-FFF2-40B4-BE49-F238E27FC236}">
                <a16:creationId xmlns:a16="http://schemas.microsoft.com/office/drawing/2014/main" id="{C63F9C44-7020-5D83-652A-11D902EEE9D7}"/>
              </a:ext>
            </a:extLst>
          </p:cNvPr>
          <p:cNvPicPr>
            <a:picLocks noChangeAspect="1"/>
          </p:cNvPicPr>
          <p:nvPr/>
        </p:nvPicPr>
        <p:blipFill>
          <a:blip r:embed="rId2"/>
          <a:stretch>
            <a:fillRect/>
          </a:stretch>
        </p:blipFill>
        <p:spPr>
          <a:xfrm>
            <a:off x="7176978" y="2176180"/>
            <a:ext cx="4338082" cy="3437220"/>
          </a:xfrm>
          <a:prstGeom prst="rect">
            <a:avLst/>
          </a:prstGeom>
        </p:spPr>
      </p:pic>
    </p:spTree>
    <p:extLst>
      <p:ext uri="{BB962C8B-B14F-4D97-AF65-F5344CB8AC3E}">
        <p14:creationId xmlns:p14="http://schemas.microsoft.com/office/powerpoint/2010/main" val="287939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234"/>
        <p:cNvGrpSpPr/>
        <p:nvPr/>
      </p:nvGrpSpPr>
      <p:grpSpPr>
        <a:xfrm>
          <a:off x="0" y="0"/>
          <a:ext cx="0" cy="0"/>
          <a:chOff x="0" y="0"/>
          <a:chExt cx="0" cy="0"/>
        </a:xfrm>
      </p:grpSpPr>
      <p:sp useBgFill="1">
        <p:nvSpPr>
          <p:cNvPr id="241" name="Rectangle 240">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5" name="Google Shape;235;p27"/>
          <p:cNvSpPr txBox="1">
            <a:spLocks noGrp="1"/>
          </p:cNvSpPr>
          <p:nvPr>
            <p:ph type="title"/>
          </p:nvPr>
        </p:nvSpPr>
        <p:spPr>
          <a:xfrm>
            <a:off x="1591357" y="307340"/>
            <a:ext cx="8376556" cy="1338580"/>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Gill Sans"/>
              <a:buNone/>
            </a:pPr>
            <a:r>
              <a:rPr lang="fr-FR" sz="3200" dirty="0">
                <a:solidFill>
                  <a:schemeClr val="tx1"/>
                </a:solidFill>
              </a:rPr>
              <a:t>OTHER IMPORTANT INFORMATION COURSE PREREQUISITES</a:t>
            </a:r>
          </a:p>
        </p:txBody>
      </p:sp>
      <p:sp>
        <p:nvSpPr>
          <p:cNvPr id="243" name="Rectangle 242">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0" name="Google Shape;236;p27"/>
          <p:cNvSpPr txBox="1">
            <a:spLocks noGrp="1"/>
          </p:cNvSpPr>
          <p:nvPr>
            <p:ph idx="1"/>
          </p:nvPr>
        </p:nvSpPr>
        <p:spPr>
          <a:xfrm>
            <a:off x="939800" y="1645920"/>
            <a:ext cx="10183812" cy="4907280"/>
          </a:xfrm>
          <a:prstGeom prst="rect">
            <a:avLst/>
          </a:prstGeom>
        </p:spPr>
        <p:txBody>
          <a:bodyPr spcFirstLastPara="1" lIns="91425" tIns="45700" rIns="91425" bIns="45700" anchorCtr="0">
            <a:normAutofit lnSpcReduction="10000"/>
          </a:bodyPr>
          <a:lstStyle/>
          <a:p>
            <a:pPr lvl="0" rtl="0">
              <a:lnSpc>
                <a:spcPct val="90000"/>
              </a:lnSpc>
              <a:spcBef>
                <a:spcPts val="0"/>
              </a:spcBef>
              <a:spcAft>
                <a:spcPts val="0"/>
              </a:spcAft>
              <a:buSzPct val="100000"/>
              <a:buFont typeface="Wingdings" panose="05000000000000000000" pitchFamily="2" charset="2"/>
              <a:buChar char="§"/>
            </a:pPr>
            <a:r>
              <a:rPr lang="en-CA" b="1" dirty="0"/>
              <a:t>Check that you have the prerequisites</a:t>
            </a:r>
            <a:r>
              <a:rPr lang="en-CA" dirty="0"/>
              <a:t> for your post-secondary program. You must email/see a </a:t>
            </a:r>
            <a:r>
              <a:rPr lang="en-CA" b="1" dirty="0"/>
              <a:t>counsellor if you need to make a change to your semester two schedule.  The last day to change a course in semester 2 is February 12</a:t>
            </a:r>
            <a:r>
              <a:rPr lang="en-CA" b="1" baseline="30000" dirty="0"/>
              <a:t>th</a:t>
            </a:r>
            <a:r>
              <a:rPr lang="en-CA" b="1" dirty="0"/>
              <a:t>.   </a:t>
            </a:r>
            <a:r>
              <a:rPr lang="en-CA" dirty="0"/>
              <a:t> </a:t>
            </a:r>
            <a:endParaRPr dirty="0"/>
          </a:p>
          <a:p>
            <a:pPr lvl="0" rtl="0">
              <a:lnSpc>
                <a:spcPct val="90000"/>
              </a:lnSpc>
              <a:spcBef>
                <a:spcPts val="1000"/>
              </a:spcBef>
              <a:spcAft>
                <a:spcPts val="0"/>
              </a:spcAft>
              <a:buSzPct val="100000"/>
              <a:buFont typeface="Wingdings" panose="05000000000000000000" pitchFamily="2" charset="2"/>
              <a:buChar char="§"/>
            </a:pPr>
            <a:r>
              <a:rPr lang="en-CA" b="1" dirty="0"/>
              <a:t>Night School</a:t>
            </a:r>
            <a:r>
              <a:rPr lang="en-CA" dirty="0"/>
              <a:t> in semester two is the last opportunity to take a course that will be used in the admission decision for a May offer of admission.  </a:t>
            </a:r>
            <a:r>
              <a:rPr lang="en-CA" b="1" dirty="0"/>
              <a:t>If a course is available at LP, students are not eligible to take the course through night school or online.</a:t>
            </a:r>
            <a:r>
              <a:rPr lang="en-CA" dirty="0"/>
              <a:t> </a:t>
            </a:r>
            <a:endParaRPr dirty="0"/>
          </a:p>
          <a:p>
            <a:pPr lvl="0" rtl="0">
              <a:lnSpc>
                <a:spcPct val="90000"/>
              </a:lnSpc>
              <a:spcBef>
                <a:spcPts val="1000"/>
              </a:spcBef>
              <a:spcAft>
                <a:spcPts val="0"/>
              </a:spcAft>
              <a:buSzPct val="100000"/>
              <a:buFont typeface="Wingdings" panose="05000000000000000000" pitchFamily="2" charset="2"/>
              <a:buChar char="§"/>
            </a:pPr>
            <a:r>
              <a:rPr lang="en-CA" dirty="0"/>
              <a:t>Taking </a:t>
            </a:r>
            <a:r>
              <a:rPr lang="en-CA" b="1" dirty="0"/>
              <a:t>summer school</a:t>
            </a:r>
            <a:r>
              <a:rPr lang="en-CA" dirty="0"/>
              <a:t> to fulfill your admission requirements will delay or possibly jeopardize the universities’ offers of admission.  Most programs are full by the end of May. If you are taking summer school, you will need to contact the institution you are applying to directly.  </a:t>
            </a:r>
            <a:endParaRPr dirty="0"/>
          </a:p>
          <a:p>
            <a:pPr lvl="0" rtl="0">
              <a:lnSpc>
                <a:spcPct val="90000"/>
              </a:lnSpc>
              <a:spcBef>
                <a:spcPts val="1000"/>
              </a:spcBef>
              <a:spcAft>
                <a:spcPts val="0"/>
              </a:spcAft>
              <a:buSzPct val="100000"/>
              <a:buFont typeface="Wingdings" panose="05000000000000000000" pitchFamily="2" charset="2"/>
              <a:buChar char="§"/>
            </a:pPr>
            <a:r>
              <a:rPr lang="en-CA" dirty="0"/>
              <a:t>If you are taking a </a:t>
            </a:r>
            <a:r>
              <a:rPr lang="en-CA" b="1" dirty="0"/>
              <a:t>credit outside of the Peel or Dufferin Peel School Boards</a:t>
            </a:r>
            <a:r>
              <a:rPr lang="en-CA" dirty="0"/>
              <a:t>, it is </a:t>
            </a:r>
            <a:r>
              <a:rPr lang="en-CA" b="1" dirty="0"/>
              <a:t>your</a:t>
            </a:r>
            <a:r>
              <a:rPr lang="en-CA" dirty="0"/>
              <a:t> responsibility to have the outside institution send the academic information, including registration and any marks directly to the OUAC or OCAS.  Final marks should also be provided to the Guidance Office before June 15 to be added to your transcript.  </a:t>
            </a:r>
            <a:endParaRPr dirty="0"/>
          </a:p>
          <a:p>
            <a:pPr marL="228600" lvl="0" indent="-130175" rtl="0">
              <a:lnSpc>
                <a:spcPct val="90000"/>
              </a:lnSpc>
              <a:spcBef>
                <a:spcPts val="1000"/>
              </a:spcBef>
              <a:spcAft>
                <a:spcPts val="0"/>
              </a:spcAft>
              <a:buSzPct val="100000"/>
              <a:buNone/>
            </a:pPr>
            <a:endParaRPr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400"/>
              <a:buFont typeface="Gill Sans"/>
              <a:buNone/>
            </a:pPr>
            <a:r>
              <a:rPr lang="en-CA" sz="4400" dirty="0"/>
              <a:t>OTHER IMPORTANT INFORMATION</a:t>
            </a:r>
            <a:endParaRPr dirty="0"/>
          </a:p>
        </p:txBody>
      </p:sp>
      <p:sp>
        <p:nvSpPr>
          <p:cNvPr id="242" name="Google Shape;242;p28"/>
          <p:cNvSpPr txBox="1">
            <a:spLocks noGrp="1"/>
          </p:cNvSpPr>
          <p:nvPr>
            <p:ph idx="1"/>
          </p:nvPr>
        </p:nvSpPr>
        <p:spPr>
          <a:xfrm>
            <a:off x="1104900" y="1136469"/>
            <a:ext cx="10134599" cy="5538651"/>
          </a:xfrm>
          <a:prstGeom prst="rect">
            <a:avLst/>
          </a:prstGeom>
          <a:noFill/>
          <a:ln>
            <a:noFill/>
          </a:ln>
        </p:spPr>
        <p:txBody>
          <a:bodyPr spcFirstLastPara="1" wrap="square" lIns="91425" tIns="45700" rIns="91425" bIns="45700" anchor="t" anchorCtr="0">
            <a:normAutofit fontScale="62500" lnSpcReduction="20000"/>
          </a:bodyPr>
          <a:lstStyle/>
          <a:p>
            <a:pPr lvl="0" algn="l" rtl="0">
              <a:lnSpc>
                <a:spcPct val="120000"/>
              </a:lnSpc>
              <a:spcBef>
                <a:spcPts val="0"/>
              </a:spcBef>
              <a:spcAft>
                <a:spcPts val="0"/>
              </a:spcAft>
              <a:buSzPct val="100000"/>
              <a:buFont typeface="Wingdings" panose="05000000000000000000" pitchFamily="2" charset="2"/>
              <a:buChar char="§"/>
            </a:pPr>
            <a:r>
              <a:rPr lang="en-CA" sz="2900" b="1" dirty="0"/>
              <a:t>American Applications</a:t>
            </a:r>
            <a:r>
              <a:rPr lang="en-CA" sz="2900" dirty="0"/>
              <a:t> require planning. Students must request information and an application from the institution directly. Register for SAT's a.s.a.p. American applications require counsellor input and teacher references.  </a:t>
            </a:r>
            <a:r>
              <a:rPr lang="en-CA" sz="2900" u="sng" dirty="0"/>
              <a:t>Please allow at least 2 weeks to process the application</a:t>
            </a:r>
            <a:r>
              <a:rPr lang="en-CA" sz="2900" dirty="0"/>
              <a:t>. Most applications are due before our Christmas break, so you need to notify your counsellor by Dec 1. “Early Decision” applications can be due as early as Nov 1 so you will need to speak with your counsellor before mid-October.	</a:t>
            </a:r>
            <a:endParaRPr sz="2900" dirty="0"/>
          </a:p>
          <a:p>
            <a:pPr lvl="0" algn="l" rtl="0">
              <a:lnSpc>
                <a:spcPct val="120000"/>
              </a:lnSpc>
              <a:spcBef>
                <a:spcPts val="1000"/>
              </a:spcBef>
              <a:spcAft>
                <a:spcPts val="0"/>
              </a:spcAft>
              <a:buSzPct val="100000"/>
              <a:buFont typeface="Wingdings" panose="05000000000000000000" pitchFamily="2" charset="2"/>
              <a:buChar char="§"/>
            </a:pPr>
            <a:r>
              <a:rPr lang="en-CA" sz="2900" b="1" dirty="0"/>
              <a:t>Out of province applications</a:t>
            </a:r>
            <a:r>
              <a:rPr lang="en-CA" sz="2900" dirty="0"/>
              <a:t> require that the student request information and an application from the institution directly. See your Guidance Counsellor if you need help with the application.  OUAC applications are for students who are students at an Ontario high school and are applying to an Ontario university.  However, if you are applying to an Ontario university and also certain out of province schools, you may include your OUAC reference code on the out of province application and the schools will retrieve the data from the student’s OUAC account. </a:t>
            </a:r>
          </a:p>
          <a:p>
            <a:pPr lvl="0" algn="l" rtl="0">
              <a:lnSpc>
                <a:spcPct val="120000"/>
              </a:lnSpc>
              <a:spcBef>
                <a:spcPts val="1000"/>
              </a:spcBef>
              <a:spcAft>
                <a:spcPts val="0"/>
              </a:spcAft>
              <a:buSzPct val="100000"/>
              <a:buFont typeface="Wingdings" panose="05000000000000000000" pitchFamily="2" charset="2"/>
              <a:buChar char="§"/>
            </a:pPr>
            <a:r>
              <a:rPr lang="en-CA" sz="2900" b="1" dirty="0"/>
              <a:t>List of out of province schools that will retrieve OUAC data: </a:t>
            </a:r>
            <a:r>
              <a:rPr lang="en-CA" sz="2900" dirty="0"/>
              <a:t>Acadia University, Bishop’s University, The University of British Columbia, University of Calgary, Concordia University, Dalhousie University, McGill University, Saint Mary’s University, Simon Fraser University, The University of Victoria. </a:t>
            </a:r>
            <a:endParaRPr sz="2900" dirty="0"/>
          </a:p>
          <a:p>
            <a:pPr marL="228600" lvl="0" indent="-120650" algn="l" rtl="0">
              <a:lnSpc>
                <a:spcPct val="120000"/>
              </a:lnSpc>
              <a:spcBef>
                <a:spcPts val="1000"/>
              </a:spcBef>
              <a:spcAft>
                <a:spcPts val="0"/>
              </a:spcAft>
              <a:buSzPct val="1000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5D32-FE9E-EDF9-8538-A3914410D171}"/>
              </a:ext>
            </a:extLst>
          </p:cNvPr>
          <p:cNvSpPr>
            <a:spLocks noGrp="1"/>
          </p:cNvSpPr>
          <p:nvPr>
            <p:ph type="title"/>
          </p:nvPr>
        </p:nvSpPr>
        <p:spPr/>
        <p:txBody>
          <a:bodyPr/>
          <a:lstStyle/>
          <a:p>
            <a:pPr algn="ctr"/>
            <a:r>
              <a:rPr lang="en-CA" b="1"/>
              <a:t>OSAP and Financial Planning</a:t>
            </a:r>
            <a:endParaRPr lang="en-US" b="1"/>
          </a:p>
        </p:txBody>
      </p:sp>
      <p:sp>
        <p:nvSpPr>
          <p:cNvPr id="3" name="Text Placeholder 2">
            <a:extLst>
              <a:ext uri="{FF2B5EF4-FFF2-40B4-BE49-F238E27FC236}">
                <a16:creationId xmlns:a16="http://schemas.microsoft.com/office/drawing/2014/main" id="{0BA6EB9E-0589-81D2-149D-68AEBB85397C}"/>
              </a:ext>
            </a:extLst>
          </p:cNvPr>
          <p:cNvSpPr>
            <a:spLocks noGrp="1"/>
          </p:cNvSpPr>
          <p:nvPr>
            <p:ph idx="1"/>
          </p:nvPr>
        </p:nvSpPr>
        <p:spPr/>
        <p:txBody>
          <a:bodyPr/>
          <a:lstStyle/>
          <a:p>
            <a:pPr lvl="0" algn="l" rtl="0">
              <a:lnSpc>
                <a:spcPct val="120000"/>
              </a:lnSpc>
              <a:spcBef>
                <a:spcPts val="1000"/>
              </a:spcBef>
              <a:spcAft>
                <a:spcPts val="0"/>
              </a:spcAft>
              <a:buSzPct val="100000"/>
              <a:buFont typeface="Wingdings" panose="05000000000000000000" pitchFamily="2" charset="2"/>
              <a:buChar char="§"/>
            </a:pPr>
            <a:r>
              <a:rPr lang="en-US" b="1" dirty="0"/>
              <a:t>OSAP and financial planning</a:t>
            </a:r>
            <a:r>
              <a:rPr lang="en-US" dirty="0"/>
              <a:t> information sessions will be available in the early spring. </a:t>
            </a:r>
            <a:r>
              <a:rPr lang="en-US" u="sng" dirty="0">
                <a:solidFill>
                  <a:schemeClr val="hlink"/>
                </a:solidFill>
                <a:hlinkClick r:id="rId2"/>
              </a:rPr>
              <a:t>https://osap.gov.on.ca/aidestimator</a:t>
            </a:r>
            <a:r>
              <a:rPr lang="en-US" dirty="0"/>
              <a:t> is the OSAP online estimator. Find out how much you could get to help pay for your postsecondary education next year.</a:t>
            </a:r>
          </a:p>
          <a:p>
            <a:pPr lvl="0" algn="l" rtl="0">
              <a:lnSpc>
                <a:spcPct val="120000"/>
              </a:lnSpc>
              <a:spcBef>
                <a:spcPts val="1000"/>
              </a:spcBef>
              <a:spcAft>
                <a:spcPts val="0"/>
              </a:spcAft>
              <a:buSzPct val="100000"/>
              <a:buFont typeface="Wingdings" panose="05000000000000000000" pitchFamily="2" charset="2"/>
              <a:buChar char="§"/>
            </a:pPr>
            <a:r>
              <a:rPr lang="en-US" dirty="0"/>
              <a:t>Investigate housing availability on or off campus. </a:t>
            </a:r>
          </a:p>
          <a:p>
            <a:pPr lvl="0" algn="l" rtl="0">
              <a:lnSpc>
                <a:spcPct val="120000"/>
              </a:lnSpc>
              <a:spcBef>
                <a:spcPts val="1000"/>
              </a:spcBef>
              <a:spcAft>
                <a:spcPts val="0"/>
              </a:spcAft>
              <a:buSzPct val="100000"/>
              <a:buFont typeface="Wingdings" panose="05000000000000000000" pitchFamily="2" charset="2"/>
              <a:buChar char="§"/>
            </a:pPr>
            <a:r>
              <a:rPr lang="en-US" dirty="0"/>
              <a:t>If you are considering a very competitive or limited enrollment program, have a back up plan.  This means have alternative programs and schools that you apply to in case you do not get into the competitive program.</a:t>
            </a:r>
          </a:p>
          <a:p>
            <a:endParaRPr lang="en-US" dirty="0"/>
          </a:p>
        </p:txBody>
      </p:sp>
    </p:spTree>
    <p:extLst>
      <p:ext uri="{BB962C8B-B14F-4D97-AF65-F5344CB8AC3E}">
        <p14:creationId xmlns:p14="http://schemas.microsoft.com/office/powerpoint/2010/main" val="366058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54"/>
        <p:cNvGrpSpPr/>
        <p:nvPr/>
      </p:nvGrpSpPr>
      <p:grpSpPr>
        <a:xfrm>
          <a:off x="0" y="0"/>
          <a:ext cx="0" cy="0"/>
          <a:chOff x="0" y="0"/>
          <a:chExt cx="0" cy="0"/>
        </a:xfrm>
      </p:grpSpPr>
      <p:sp>
        <p:nvSpPr>
          <p:cNvPr id="155" name="Google Shape;155;p19"/>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6" name="Google Shape;156;p1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7" name="Google Shape;157;p19"/>
          <p:cNvSpPr/>
          <p:nvPr/>
        </p:nvSpPr>
        <p:spPr>
          <a:xfrm>
            <a:off x="643331" y="638508"/>
            <a:ext cx="10905339" cy="4843439"/>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8" name="Google Shape;158;p19"/>
          <p:cNvSpPr/>
          <p:nvPr/>
        </p:nvSpPr>
        <p:spPr>
          <a:xfrm>
            <a:off x="870204" y="865667"/>
            <a:ext cx="10451592" cy="4389120"/>
          </a:xfrm>
          <a:prstGeom prst="rect">
            <a:avLst/>
          </a:prstGeom>
          <a:solidFill>
            <a:schemeClr val="dk2"/>
          </a:soli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9" name="Google Shape;159;p19"/>
          <p:cNvSpPr/>
          <p:nvPr/>
        </p:nvSpPr>
        <p:spPr>
          <a:xfrm>
            <a:off x="1034796" y="1030259"/>
            <a:ext cx="10122408" cy="4059936"/>
          </a:xfrm>
          <a:prstGeom prst="rect">
            <a:avLst/>
          </a:prstGeom>
          <a:noFill/>
          <a:ln w="15875" cap="flat" cmpd="sng">
            <a:solidFill>
              <a:srgbClr val="DFD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0" name="Google Shape;160;p19"/>
          <p:cNvSpPr txBox="1">
            <a:spLocks noGrp="1"/>
          </p:cNvSpPr>
          <p:nvPr>
            <p:ph type="title"/>
          </p:nvPr>
        </p:nvSpPr>
        <p:spPr>
          <a:xfrm>
            <a:off x="1451579" y="1376053"/>
            <a:ext cx="9405891" cy="10029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200"/>
              <a:buFont typeface="Gill Sans"/>
              <a:buNone/>
            </a:pPr>
            <a:r>
              <a:rPr lang="en-CA">
                <a:solidFill>
                  <a:srgbClr val="FFFFFF"/>
                </a:solidFill>
              </a:rPr>
              <a:t>OFFER DATES/CONDITIONAL OFFERS</a:t>
            </a:r>
            <a:endParaRPr/>
          </a:p>
        </p:txBody>
      </p:sp>
      <p:sp>
        <p:nvSpPr>
          <p:cNvPr id="161" name="Google Shape;161;p19"/>
          <p:cNvSpPr txBox="1">
            <a:spLocks noGrp="1"/>
          </p:cNvSpPr>
          <p:nvPr>
            <p:ph idx="1"/>
          </p:nvPr>
        </p:nvSpPr>
        <p:spPr>
          <a:xfrm>
            <a:off x="1451277" y="2227214"/>
            <a:ext cx="9405891" cy="2403571"/>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20000"/>
              </a:lnSpc>
              <a:spcBef>
                <a:spcPts val="0"/>
              </a:spcBef>
              <a:spcAft>
                <a:spcPts val="0"/>
              </a:spcAft>
              <a:buSzPts val="2000"/>
              <a:buChar char="•"/>
            </a:pPr>
            <a:r>
              <a:rPr lang="en-CA">
                <a:solidFill>
                  <a:srgbClr val="FFFFFF"/>
                </a:solidFill>
              </a:rPr>
              <a:t>Marks and course information are sent electronically from the school board to OUAC and OCAS several times throughout the year.  </a:t>
            </a:r>
          </a:p>
          <a:p>
            <a:pPr marL="228600" lvl="0" indent="-228600" algn="l" rtl="0">
              <a:lnSpc>
                <a:spcPct val="120000"/>
              </a:lnSpc>
              <a:spcBef>
                <a:spcPts val="0"/>
              </a:spcBef>
              <a:spcAft>
                <a:spcPts val="0"/>
              </a:spcAft>
              <a:buSzPts val="2000"/>
              <a:buChar char="•"/>
            </a:pPr>
            <a:r>
              <a:rPr lang="en-CA">
                <a:solidFill>
                  <a:srgbClr val="FFFFFF"/>
                </a:solidFill>
              </a:rPr>
              <a:t>Universities and colleges may make </a:t>
            </a:r>
            <a:r>
              <a:rPr lang="en-CA" b="1" u="sng">
                <a:solidFill>
                  <a:srgbClr val="FFFFFF"/>
                </a:solidFill>
              </a:rPr>
              <a:t>conditional offers</a:t>
            </a:r>
            <a:r>
              <a:rPr lang="en-CA">
                <a:solidFill>
                  <a:srgbClr val="FFFFFF"/>
                </a:solidFill>
              </a:rPr>
              <a:t> of admission as soon as they determine they have received sufficient academic data</a:t>
            </a:r>
            <a:r>
              <a:rPr lang="en-CA" b="1">
                <a:solidFill>
                  <a:srgbClr val="FFFFFF"/>
                </a:solidFill>
              </a:rPr>
              <a:t>.  This Data is digitally downloaded from the secondary school’s student account. </a:t>
            </a:r>
          </a:p>
          <a:p>
            <a:pPr marL="228600" lvl="0" indent="-228600" algn="l" rtl="0">
              <a:lnSpc>
                <a:spcPct val="120000"/>
              </a:lnSpc>
              <a:spcBef>
                <a:spcPts val="0"/>
              </a:spcBef>
              <a:spcAft>
                <a:spcPts val="0"/>
              </a:spcAft>
              <a:buSzPts val="2000"/>
              <a:buChar char="•"/>
            </a:pPr>
            <a:r>
              <a:rPr lang="en-CA" b="1">
                <a:solidFill>
                  <a:srgbClr val="FFFFFF"/>
                </a:solidFill>
              </a:rPr>
              <a:t>Offer dates will vary by school and program</a:t>
            </a:r>
            <a:r>
              <a:rPr lang="en-CA">
                <a:solidFill>
                  <a:srgbClr val="FFFFFF"/>
                </a:solidFill>
              </a:rPr>
              <a:t>.</a:t>
            </a:r>
            <a:endParaRPr/>
          </a:p>
          <a:p>
            <a:pPr marL="228600" lvl="0" indent="-101600" algn="l" rtl="0">
              <a:lnSpc>
                <a:spcPct val="120000"/>
              </a:lnSpc>
              <a:spcBef>
                <a:spcPts val="1000"/>
              </a:spcBef>
              <a:spcAft>
                <a:spcPts val="0"/>
              </a:spcAft>
              <a:buSzPts val="2000"/>
              <a:buNone/>
            </a:pPr>
            <a:endParaRPr>
              <a:solidFill>
                <a:srgbClr val="FFFFFF"/>
              </a:solidFill>
            </a:endParaRPr>
          </a:p>
        </p:txBody>
      </p:sp>
      <p:pic>
        <p:nvPicPr>
          <p:cNvPr id="162" name="Google Shape;162;p19"/>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B4B4B"/>
            </a:gs>
            <a:gs pos="100000">
              <a:schemeClr val="dk1"/>
            </a:gs>
          </a:gsLst>
          <a:path path="circle">
            <a:fillToRect l="50000" t="50000" r="50000" b="50000"/>
          </a:path>
          <a:tileRect/>
        </a:gradFill>
        <a:effectLst/>
      </p:bgPr>
    </p:bg>
    <p:spTree>
      <p:nvGrpSpPr>
        <p:cNvPr id="1" name="Shape 137"/>
        <p:cNvGrpSpPr/>
        <p:nvPr/>
      </p:nvGrpSpPr>
      <p:grpSpPr>
        <a:xfrm>
          <a:off x="0" y="0"/>
          <a:ext cx="0" cy="0"/>
          <a:chOff x="0" y="0"/>
          <a:chExt cx="0" cy="0"/>
        </a:xfrm>
      </p:grpSpPr>
      <p:sp>
        <p:nvSpPr>
          <p:cNvPr id="138" name="Google Shape;138;p17"/>
          <p:cNvSpPr/>
          <p:nvPr/>
        </p:nvSpPr>
        <p:spPr>
          <a:xfrm>
            <a:off x="305" y="0"/>
            <a:ext cx="12191696" cy="5571066"/>
          </a:xfrm>
          <a:prstGeom prst="rect">
            <a:avLst/>
          </a:prstGeom>
          <a:gradFill>
            <a:gsLst>
              <a:gs pos="0">
                <a:srgbClr val="4B4B4B"/>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9" name="Google Shape;139;p17"/>
          <p:cNvSpPr/>
          <p:nvPr/>
        </p:nvSpPr>
        <p:spPr>
          <a:xfrm>
            <a:off x="-3178" y="-42530"/>
            <a:ext cx="12194874" cy="6122584"/>
          </a:xfrm>
          <a:prstGeom prst="rect">
            <a:avLst/>
          </a:prstGeom>
          <a:gradFill>
            <a:gsLst>
              <a:gs pos="0">
                <a:srgbClr val="4B4B4B"/>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0" name="Google Shape;140;p17"/>
          <p:cNvSpPr txBox="1">
            <a:spLocks noGrp="1"/>
          </p:cNvSpPr>
          <p:nvPr>
            <p:ph type="title"/>
          </p:nvPr>
        </p:nvSpPr>
        <p:spPr>
          <a:xfrm>
            <a:off x="1451579" y="1040302"/>
            <a:ext cx="9603275" cy="10202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Font typeface="Gill Sans"/>
              <a:buNone/>
            </a:pPr>
            <a:r>
              <a:rPr lang="en-CA"/>
              <a:t>COLLEGE/UNIVERSITY APPLICATIONS</a:t>
            </a:r>
            <a:endParaRPr/>
          </a:p>
        </p:txBody>
      </p:sp>
      <p:sp>
        <p:nvSpPr>
          <p:cNvPr id="142" name="Google Shape;142;p17"/>
          <p:cNvSpPr txBox="1">
            <a:spLocks noGrp="1"/>
          </p:cNvSpPr>
          <p:nvPr>
            <p:ph idx="1"/>
          </p:nvPr>
        </p:nvSpPr>
        <p:spPr>
          <a:xfrm>
            <a:off x="1451580" y="2171726"/>
            <a:ext cx="9436404" cy="3767047"/>
          </a:xfrm>
          <a:prstGeom prst="rect">
            <a:avLst/>
          </a:prstGeom>
          <a:noFill/>
          <a:ln>
            <a:noFill/>
          </a:ln>
        </p:spPr>
        <p:txBody>
          <a:bodyPr spcFirstLastPara="1" wrap="square" lIns="91425" tIns="45700" rIns="91425" bIns="45700" anchor="t" anchorCtr="0">
            <a:normAutofit/>
          </a:bodyPr>
          <a:lstStyle/>
          <a:p>
            <a:pPr marL="228600" indent="-228600">
              <a:spcBef>
                <a:spcPts val="0"/>
              </a:spcBef>
              <a:buSzPct val="100000"/>
            </a:pPr>
            <a:r>
              <a:rPr lang="en-US" sz="2800" dirty="0"/>
              <a:t>Students will apply on-line for Ontario universities and colleges through the following centralized services:</a:t>
            </a:r>
          </a:p>
          <a:p>
            <a:pPr marL="685800" lvl="1" indent="-228600">
              <a:spcBef>
                <a:spcPts val="0"/>
              </a:spcBef>
              <a:buSzPct val="100000"/>
            </a:pPr>
            <a:r>
              <a:rPr lang="en-US" sz="2600" b="1" dirty="0"/>
              <a:t>OUAC</a:t>
            </a:r>
            <a:r>
              <a:rPr lang="en-US" sz="2600" dirty="0"/>
              <a:t> –  the Ontario University Application Centre</a:t>
            </a:r>
          </a:p>
          <a:p>
            <a:pPr marL="685800" lvl="1" indent="-228600">
              <a:spcBef>
                <a:spcPts val="0"/>
              </a:spcBef>
              <a:buSzPct val="100000"/>
            </a:pPr>
            <a:r>
              <a:rPr lang="en-US" sz="2600" b="1" dirty="0"/>
              <a:t>OCAS</a:t>
            </a:r>
            <a:r>
              <a:rPr lang="en-US" sz="2600" dirty="0"/>
              <a:t> – the Ontario College Application Service</a:t>
            </a:r>
          </a:p>
          <a:p>
            <a:pPr marL="457200" lvl="1" indent="0">
              <a:spcBef>
                <a:spcPts val="0"/>
              </a:spcBef>
              <a:buSzPct val="100000"/>
              <a:buNone/>
            </a:pPr>
            <a:endParaRPr lang="en-US" sz="2600" dirty="0"/>
          </a:p>
          <a:p>
            <a:pPr marL="228600" lvl="0" indent="-228600" algn="l" rtl="0">
              <a:lnSpc>
                <a:spcPct val="120000"/>
              </a:lnSpc>
              <a:spcBef>
                <a:spcPts val="0"/>
              </a:spcBef>
              <a:spcAft>
                <a:spcPts val="0"/>
              </a:spcAft>
              <a:buSzPct val="100000"/>
              <a:buChar char="•"/>
            </a:pPr>
            <a:r>
              <a:rPr lang="en-CA" sz="2800" dirty="0"/>
              <a:t>Applications to College are currently open</a:t>
            </a:r>
            <a:endParaRPr sz="2800" dirty="0"/>
          </a:p>
          <a:p>
            <a:pPr marL="228600" indent="-228600">
              <a:lnSpc>
                <a:spcPct val="120000"/>
              </a:lnSpc>
              <a:buSzPct val="100000"/>
              <a:buFont typeface="Wingdings 3" charset="2"/>
              <a:buChar char="•"/>
            </a:pPr>
            <a:r>
              <a:rPr lang="en-CA" sz="2800" dirty="0"/>
              <a:t>Applications to University are currently open</a:t>
            </a:r>
          </a:p>
          <a:p>
            <a:pPr marL="228600" lvl="0" indent="-228600" algn="l" rtl="0">
              <a:lnSpc>
                <a:spcPct val="120000"/>
              </a:lnSpc>
              <a:spcBef>
                <a:spcPts val="1000"/>
              </a:spcBef>
              <a:spcAft>
                <a:spcPts val="0"/>
              </a:spcAft>
              <a:buSzPct val="100000"/>
              <a:buChar char="•"/>
            </a:pPr>
            <a:endParaRPr dirty="0"/>
          </a:p>
        </p:txBody>
      </p:sp>
      <p:cxnSp>
        <p:nvCxnSpPr>
          <p:cNvPr id="141" name="Google Shape;141;p17"/>
          <p:cNvCxnSpPr/>
          <p:nvPr/>
        </p:nvCxnSpPr>
        <p:spPr>
          <a:xfrm>
            <a:off x="1456990" y="2081620"/>
            <a:ext cx="9581995" cy="0"/>
          </a:xfrm>
          <a:prstGeom prst="straightConnector1">
            <a:avLst/>
          </a:prstGeom>
          <a:noFill/>
          <a:ln w="31750" cap="flat" cmpd="sng">
            <a:solidFill>
              <a:schemeClr val="accent1"/>
            </a:solidFill>
            <a:prstDash val="solid"/>
            <a:round/>
            <a:headEnd type="none" w="sm" len="sm"/>
            <a:tailEnd type="none" w="sm" len="sm"/>
          </a:ln>
        </p:spPr>
      </p:cxnSp>
      <p:sp>
        <p:nvSpPr>
          <p:cNvPr id="143" name="Google Shape;143;p17"/>
          <p:cNvSpPr/>
          <p:nvPr/>
        </p:nvSpPr>
        <p:spPr>
          <a:xfrm>
            <a:off x="305" y="6122584"/>
            <a:ext cx="12191696" cy="7354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C76-3095-4B01-AF5D-92A4C734934D}"/>
              </a:ext>
            </a:extLst>
          </p:cNvPr>
          <p:cNvSpPr>
            <a:spLocks noGrp="1"/>
          </p:cNvSpPr>
          <p:nvPr>
            <p:ph type="title"/>
          </p:nvPr>
        </p:nvSpPr>
        <p:spPr/>
        <p:txBody>
          <a:bodyPr/>
          <a:lstStyle/>
          <a:p>
            <a:pPr algn="ctr"/>
            <a:r>
              <a:rPr lang="en-CA" b="1"/>
              <a:t>Managing Multiple Offers/Early Offers</a:t>
            </a:r>
            <a:endParaRPr lang="en-US" b="1"/>
          </a:p>
        </p:txBody>
      </p:sp>
      <p:sp>
        <p:nvSpPr>
          <p:cNvPr id="3" name="Text Placeholder 2">
            <a:extLst>
              <a:ext uri="{FF2B5EF4-FFF2-40B4-BE49-F238E27FC236}">
                <a16:creationId xmlns:a16="http://schemas.microsoft.com/office/drawing/2014/main" id="{FDCD63BE-8AC2-4DEC-A7D6-B1854BC4889B}"/>
              </a:ext>
            </a:extLst>
          </p:cNvPr>
          <p:cNvSpPr>
            <a:spLocks noGrp="1"/>
          </p:cNvSpPr>
          <p:nvPr>
            <p:ph idx="1"/>
          </p:nvPr>
        </p:nvSpPr>
        <p:spPr/>
        <p:txBody>
          <a:bodyPr>
            <a:normAutofit/>
          </a:bodyPr>
          <a:lstStyle/>
          <a:p>
            <a:r>
              <a:rPr lang="en-CA" dirty="0"/>
              <a:t>Students may be given an early offer of acceptance.  Even if students wish to accept this early offer, the earliest date that a student may confirm that offer and make a financial commitment is June </a:t>
            </a:r>
            <a:r>
              <a:rPr lang="en-CA" baseline="30000" dirty="0"/>
              <a:t>3rd</a:t>
            </a:r>
            <a:r>
              <a:rPr lang="en-CA" dirty="0"/>
              <a:t>.</a:t>
            </a:r>
          </a:p>
          <a:p>
            <a:r>
              <a:rPr lang="en-CA" dirty="0"/>
              <a:t>That means that students will not be disadvantaged in any way if they want to wait and see which schools will offer them a spot at their institution.</a:t>
            </a:r>
          </a:p>
          <a:p>
            <a:r>
              <a:rPr lang="en-CA" dirty="0"/>
              <a:t>Even if a student accepts an offer from a school and then decides that they would rather accept another offer from another school instead, they may do so.</a:t>
            </a:r>
          </a:p>
          <a:p>
            <a:r>
              <a:rPr lang="en-CA" dirty="0"/>
              <a:t>Universities and colleges are able to see which school a student has received and accepted an offer from.</a:t>
            </a:r>
            <a:endParaRPr lang="en-US" dirty="0"/>
          </a:p>
        </p:txBody>
      </p:sp>
    </p:spTree>
    <p:extLst>
      <p:ext uri="{BB962C8B-B14F-4D97-AF65-F5344CB8AC3E}">
        <p14:creationId xmlns:p14="http://schemas.microsoft.com/office/powerpoint/2010/main" val="3287545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CA" sz="4600"/>
              <a:t>Scholarship Information</a:t>
            </a:r>
            <a:endParaRPr sz="4600"/>
          </a:p>
        </p:txBody>
      </p:sp>
      <p:sp>
        <p:nvSpPr>
          <p:cNvPr id="248" name="Google Shape;248;p29"/>
          <p:cNvSpPr txBox="1">
            <a:spLocks noGrp="1"/>
          </p:cNvSpPr>
          <p:nvPr>
            <p:ph idx="1"/>
          </p:nvPr>
        </p:nvSpPr>
        <p:spPr>
          <a:xfrm>
            <a:off x="1103312" y="1270000"/>
            <a:ext cx="10326688" cy="5334000"/>
          </a:xfrm>
          <a:prstGeom prst="rect">
            <a:avLst/>
          </a:prstGeom>
        </p:spPr>
        <p:txBody>
          <a:bodyPr spcFirstLastPara="1" wrap="square" lIns="91425" tIns="45700" rIns="91425" bIns="45700" anchor="t" anchorCtr="0">
            <a:normAutofit lnSpcReduction="10000"/>
          </a:bodyPr>
          <a:lstStyle/>
          <a:p>
            <a:pPr marL="342900"/>
            <a:r>
              <a:rPr lang="en-CA" sz="2100" dirty="0"/>
              <a:t>Lorne Park S.S. subscribes to the Scholarship Database which is a resource that allows students to search various scholarships across Ontario as well as across the country.  The password is posted in the grade 11 and12 google classroom.</a:t>
            </a:r>
          </a:p>
          <a:p>
            <a:r>
              <a:rPr lang="en-CA" sz="2400" dirty="0"/>
              <a:t>Visit the following website </a:t>
            </a:r>
            <a:r>
              <a:rPr lang="en-CA" sz="2400" u="sng" dirty="0">
                <a:solidFill>
                  <a:schemeClr val="hlink"/>
                </a:solidFill>
                <a:latin typeface="Arial"/>
                <a:ea typeface="Arial"/>
                <a:cs typeface="Arial"/>
                <a:sym typeface="Arial"/>
                <a:hlinkClick r:id="rId3"/>
              </a:rPr>
              <a:t>Ontario Scholarships - Ontario Scholarships</a:t>
            </a:r>
            <a:r>
              <a:rPr lang="en-CA" sz="2900" dirty="0"/>
              <a:t> </a:t>
            </a:r>
            <a:r>
              <a:rPr lang="en-CA" sz="2100" dirty="0"/>
              <a:t>then click on View More to see a comprehensive list of scholarships available to Ontario students.</a:t>
            </a:r>
          </a:p>
          <a:p>
            <a:pPr marL="342900"/>
            <a:r>
              <a:rPr lang="en-CA" sz="2100" dirty="0"/>
              <a:t>Also visit this website </a:t>
            </a:r>
            <a:r>
              <a:rPr lang="en-CA" u="sng" dirty="0">
                <a:solidFill>
                  <a:schemeClr val="hlink"/>
                </a:solidFill>
                <a:latin typeface="Arial"/>
                <a:ea typeface="Arial"/>
                <a:cs typeface="Arial"/>
                <a:sym typeface="Arial"/>
                <a:hlinkClick r:id="rId4"/>
              </a:rPr>
              <a:t>Scholarships and Financial Aid (peelschools.org)</a:t>
            </a:r>
            <a:r>
              <a:rPr lang="en-CA" sz="2900" dirty="0"/>
              <a:t> </a:t>
            </a:r>
            <a:r>
              <a:rPr lang="en-CA" sz="2200" dirty="0"/>
              <a:t>to see a list of regional scholarship awards that are open to graduating Peel Board students.</a:t>
            </a:r>
            <a:endParaRPr sz="2200" dirty="0"/>
          </a:p>
          <a:p>
            <a:pPr marL="342900"/>
            <a:r>
              <a:rPr lang="en-CA" sz="2200" dirty="0"/>
              <a:t>This is another great resource: </a:t>
            </a:r>
            <a:r>
              <a:rPr lang="en-CA" u="sng" dirty="0">
                <a:solidFill>
                  <a:schemeClr val="hlink"/>
                </a:solidFill>
                <a:latin typeface="Arial"/>
                <a:ea typeface="Arial"/>
                <a:cs typeface="Arial"/>
                <a:sym typeface="Arial"/>
                <a:hlinkClick r:id="rId5"/>
              </a:rPr>
              <a:t>Major Scholarships in Canada to Pay for University - Student Awards</a:t>
            </a:r>
            <a:endParaRPr lang="en-CA" u="sng" dirty="0">
              <a:solidFill>
                <a:schemeClr val="hlink"/>
              </a:solidFill>
              <a:latin typeface="Arial"/>
              <a:ea typeface="Arial"/>
              <a:cs typeface="Arial"/>
              <a:sym typeface="Arial"/>
            </a:endParaRPr>
          </a:p>
          <a:p>
            <a:pPr marL="342900"/>
            <a:r>
              <a:rPr lang="en-US" sz="2000" dirty="0"/>
              <a:t>Some schools do automatically consider applicants for scholarships, please check individual school websites for this information.</a:t>
            </a:r>
          </a:p>
          <a:p>
            <a:pPr marL="0" lvl="0" indent="0" algn="l" rtl="0">
              <a:spcBef>
                <a:spcPts val="1000"/>
              </a:spcBef>
              <a:spcAft>
                <a:spcPts val="0"/>
              </a:spcAft>
              <a:buNone/>
            </a:pPr>
            <a:endParaRPr lang="en-CA" u="sng" dirty="0">
              <a:solidFill>
                <a:schemeClr val="hlink"/>
              </a:solidFill>
              <a:latin typeface="Arial"/>
              <a:ea typeface="Arial"/>
              <a:cs typeface="Arial"/>
              <a:sym typeface="Arial"/>
            </a:endParaRPr>
          </a:p>
          <a:p>
            <a:pPr marL="0" lvl="0" indent="0" algn="l" rtl="0">
              <a:spcBef>
                <a:spcPts val="1000"/>
              </a:spcBef>
              <a:spcAft>
                <a:spcPts val="0"/>
              </a:spcAft>
              <a:buNone/>
            </a:pPr>
            <a:endParaRPr sz="3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79B6-3FAD-DCD5-CAFF-5000747E0591}"/>
              </a:ext>
            </a:extLst>
          </p:cNvPr>
          <p:cNvSpPr>
            <a:spLocks noGrp="1"/>
          </p:cNvSpPr>
          <p:nvPr>
            <p:ph type="title"/>
          </p:nvPr>
        </p:nvSpPr>
        <p:spPr/>
        <p:txBody>
          <a:bodyPr/>
          <a:lstStyle/>
          <a:p>
            <a:pPr algn="ctr"/>
            <a:r>
              <a:rPr lang="en-CA" b="1" dirty="0"/>
              <a:t>Additional Information</a:t>
            </a:r>
            <a:endParaRPr lang="en-US" b="1" dirty="0"/>
          </a:p>
        </p:txBody>
      </p:sp>
      <p:sp>
        <p:nvSpPr>
          <p:cNvPr id="3" name="Content Placeholder 2">
            <a:extLst>
              <a:ext uri="{FF2B5EF4-FFF2-40B4-BE49-F238E27FC236}">
                <a16:creationId xmlns:a16="http://schemas.microsoft.com/office/drawing/2014/main" id="{1EBFC610-A144-CF87-AC64-99AE53DF262F}"/>
              </a:ext>
            </a:extLst>
          </p:cNvPr>
          <p:cNvSpPr>
            <a:spLocks noGrp="1"/>
          </p:cNvSpPr>
          <p:nvPr>
            <p:ph idx="1"/>
          </p:nvPr>
        </p:nvSpPr>
        <p:spPr>
          <a:xfrm>
            <a:off x="1103312" y="1295400"/>
            <a:ext cx="10707688" cy="4952999"/>
          </a:xfrm>
        </p:spPr>
        <p:txBody>
          <a:bodyPr>
            <a:normAutofit fontScale="77500" lnSpcReduction="20000"/>
          </a:bodyPr>
          <a:lstStyle/>
          <a:p>
            <a:r>
              <a:rPr lang="en-CA" sz="2600" b="1" dirty="0"/>
              <a:t>How important are extracurricular activities in university/college applications?</a:t>
            </a:r>
          </a:p>
          <a:p>
            <a:pPr marL="0" indent="0">
              <a:buNone/>
            </a:pPr>
            <a:r>
              <a:rPr lang="en-CA" dirty="0"/>
              <a:t>The most important part of your application is your marks.  If universities/colleges have several students with the same average, that is when extra-curriculars will be taken into consideration as a demonstration of a person with good time management skills, discipline and focus.</a:t>
            </a:r>
          </a:p>
          <a:p>
            <a:pPr marL="0" indent="0">
              <a:buNone/>
            </a:pPr>
            <a:endParaRPr lang="en-CA" dirty="0"/>
          </a:p>
          <a:p>
            <a:r>
              <a:rPr lang="en-CA" sz="2800" b="1" dirty="0"/>
              <a:t>What’s the minimum requirement (grade point average) to apply to university?</a:t>
            </a:r>
          </a:p>
          <a:p>
            <a:pPr marL="0" indent="0">
              <a:buNone/>
            </a:pPr>
            <a:br>
              <a:rPr lang="en-CA" dirty="0"/>
            </a:br>
            <a:r>
              <a:rPr lang="en-CA" dirty="0"/>
              <a:t>This varies by school and program but generally 75% is the cut off mark for non-competitive schools and programs.</a:t>
            </a:r>
          </a:p>
          <a:p>
            <a:pPr marL="0" indent="0">
              <a:buNone/>
            </a:pPr>
            <a:endParaRPr lang="en-CA" sz="3100" dirty="0"/>
          </a:p>
          <a:p>
            <a:r>
              <a:rPr lang="en-CA" sz="3100" b="1" dirty="0"/>
              <a:t>How do I select courses when I don’t know the pathway that I want to pursue?</a:t>
            </a:r>
          </a:p>
          <a:p>
            <a:pPr marL="0" indent="0">
              <a:buNone/>
            </a:pPr>
            <a:r>
              <a:rPr lang="en-CA" dirty="0"/>
              <a:t>Students are to complete their IPP (Individual Pathway Plan) tasks in </a:t>
            </a:r>
            <a:r>
              <a:rPr lang="en-CA" dirty="0" err="1"/>
              <a:t>myblueprint</a:t>
            </a:r>
            <a:r>
              <a:rPr lang="en-CA" dirty="0"/>
              <a:t>.  Some of these tasks include career aptitude, personality, personal strengths and style of learning quizzes.  The variety of IPP tasks are designed to help students decide on a future career pathway.  The next step is to research prospective pathways.  Students can also make an appointment with their counsellor for assistance.</a:t>
            </a:r>
          </a:p>
        </p:txBody>
      </p:sp>
    </p:spTree>
    <p:extLst>
      <p:ext uri="{BB962C8B-B14F-4D97-AF65-F5344CB8AC3E}">
        <p14:creationId xmlns:p14="http://schemas.microsoft.com/office/powerpoint/2010/main" val="3734792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C67D-8A8D-5161-54F8-66FF28304884}"/>
              </a:ext>
            </a:extLst>
          </p:cNvPr>
          <p:cNvSpPr>
            <a:spLocks noGrp="1"/>
          </p:cNvSpPr>
          <p:nvPr>
            <p:ph type="title"/>
          </p:nvPr>
        </p:nvSpPr>
        <p:spPr/>
        <p:txBody>
          <a:bodyPr/>
          <a:lstStyle/>
          <a:p>
            <a:pPr algn="ctr"/>
            <a:r>
              <a:rPr lang="en-CA" b="1" dirty="0"/>
              <a:t>Additional Information</a:t>
            </a:r>
            <a:endParaRPr lang="en-US" dirty="0"/>
          </a:p>
        </p:txBody>
      </p:sp>
      <p:sp>
        <p:nvSpPr>
          <p:cNvPr id="3" name="Content Placeholder 2">
            <a:extLst>
              <a:ext uri="{FF2B5EF4-FFF2-40B4-BE49-F238E27FC236}">
                <a16:creationId xmlns:a16="http://schemas.microsoft.com/office/drawing/2014/main" id="{EBEFC117-E7BF-2DA0-F510-D04971296D33}"/>
              </a:ext>
            </a:extLst>
          </p:cNvPr>
          <p:cNvSpPr>
            <a:spLocks noGrp="1"/>
          </p:cNvSpPr>
          <p:nvPr>
            <p:ph idx="1"/>
          </p:nvPr>
        </p:nvSpPr>
        <p:spPr>
          <a:xfrm>
            <a:off x="1103312" y="1498600"/>
            <a:ext cx="10442577" cy="4749799"/>
          </a:xfrm>
        </p:spPr>
        <p:txBody>
          <a:bodyPr>
            <a:normAutofit/>
          </a:bodyPr>
          <a:lstStyle/>
          <a:p>
            <a:r>
              <a:rPr lang="en-CA" sz="2400" b="1" dirty="0"/>
              <a:t>What are the early acceptance dates?</a:t>
            </a:r>
          </a:p>
          <a:p>
            <a:pPr marL="0" indent="0">
              <a:buNone/>
            </a:pPr>
            <a:r>
              <a:rPr lang="en-CA" dirty="0"/>
              <a:t>This depends on the individual school policies and also depends on when students submit their OUAC applications.  The early acceptance dates are continuous, meaning students can be sent offers starting in the fall and offers will continue to be sent out throughout the winter.</a:t>
            </a:r>
          </a:p>
          <a:p>
            <a:r>
              <a:rPr lang="en-CA" sz="2400" b="1" dirty="0"/>
              <a:t>Will a university accept grade 12 marks from another country as well as grade 12 marks from Canada?</a:t>
            </a:r>
          </a:p>
          <a:p>
            <a:pPr marL="0" indent="0">
              <a:buNone/>
            </a:pPr>
            <a:r>
              <a:rPr lang="en-CA" dirty="0"/>
              <a:t>Students will apply to Canadian universities either as an international student, (and have their marks from another country submitted for admission), or they will apply with their 6 U/M grade 12 marks – not both.  Applying as an international student means that students may pay international student tuition (more costly).</a:t>
            </a:r>
          </a:p>
          <a:p>
            <a:pPr marL="0" indent="0">
              <a:buNone/>
            </a:pPr>
            <a:endParaRPr lang="en-US" dirty="0"/>
          </a:p>
        </p:txBody>
      </p:sp>
    </p:spTree>
    <p:extLst>
      <p:ext uri="{BB962C8B-B14F-4D97-AF65-F5344CB8AC3E}">
        <p14:creationId xmlns:p14="http://schemas.microsoft.com/office/powerpoint/2010/main" val="3004583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22DD-BBD2-6BCC-12C1-A1CDB4774721}"/>
              </a:ext>
            </a:extLst>
          </p:cNvPr>
          <p:cNvSpPr>
            <a:spLocks noGrp="1"/>
          </p:cNvSpPr>
          <p:nvPr>
            <p:ph type="title"/>
          </p:nvPr>
        </p:nvSpPr>
        <p:spPr/>
        <p:txBody>
          <a:bodyPr/>
          <a:lstStyle/>
          <a:p>
            <a:pPr algn="ctr"/>
            <a:r>
              <a:rPr lang="en-CA" b="1" dirty="0"/>
              <a:t>Additional Information</a:t>
            </a:r>
            <a:endParaRPr lang="en-US" dirty="0"/>
          </a:p>
        </p:txBody>
      </p:sp>
      <p:sp>
        <p:nvSpPr>
          <p:cNvPr id="3" name="Content Placeholder 2">
            <a:extLst>
              <a:ext uri="{FF2B5EF4-FFF2-40B4-BE49-F238E27FC236}">
                <a16:creationId xmlns:a16="http://schemas.microsoft.com/office/drawing/2014/main" id="{433BAD03-7C7E-78B0-6FB1-1AA971CA6061}"/>
              </a:ext>
            </a:extLst>
          </p:cNvPr>
          <p:cNvSpPr>
            <a:spLocks noGrp="1"/>
          </p:cNvSpPr>
          <p:nvPr>
            <p:ph idx="1"/>
          </p:nvPr>
        </p:nvSpPr>
        <p:spPr>
          <a:xfrm>
            <a:off x="1103312" y="1435100"/>
            <a:ext cx="10442577" cy="4813299"/>
          </a:xfrm>
        </p:spPr>
        <p:txBody>
          <a:bodyPr/>
          <a:lstStyle/>
          <a:p>
            <a:r>
              <a:rPr lang="en-CA" sz="2400" b="1" dirty="0"/>
              <a:t>Can students go back and apply for more schools once they have submitted their applications?</a:t>
            </a:r>
          </a:p>
          <a:p>
            <a:pPr marL="0" indent="0">
              <a:buNone/>
            </a:pPr>
            <a:r>
              <a:rPr lang="en-CA" dirty="0"/>
              <a:t>Yes, they can until Jan. 15</a:t>
            </a:r>
            <a:r>
              <a:rPr lang="en-CA" baseline="30000" dirty="0"/>
              <a:t>th</a:t>
            </a:r>
            <a:r>
              <a:rPr lang="en-CA" dirty="0"/>
              <a:t>.  They simply have to pay the additional application fees.  Students may even be able to apply to universities in Canada after Jan. 15</a:t>
            </a:r>
            <a:r>
              <a:rPr lang="en-CA" baseline="30000" dirty="0"/>
              <a:t>th</a:t>
            </a:r>
            <a:r>
              <a:rPr lang="en-CA" dirty="0"/>
              <a:t> – they would just do so by directly contacting the university and asking for an application.  This cannot be done through OUAC after Jan. 15</a:t>
            </a:r>
            <a:r>
              <a:rPr lang="en-CA" baseline="30000" dirty="0"/>
              <a:t>th.</a:t>
            </a:r>
          </a:p>
          <a:p>
            <a:pPr marL="0" indent="0">
              <a:buNone/>
            </a:pPr>
            <a:endParaRPr lang="en-CA" dirty="0"/>
          </a:p>
          <a:p>
            <a:r>
              <a:rPr lang="en-CA" sz="2400" b="1" dirty="0"/>
              <a:t>Are there early acceptances for college students?</a:t>
            </a:r>
          </a:p>
          <a:p>
            <a:pPr marL="0" indent="0">
              <a:buNone/>
            </a:pPr>
            <a:r>
              <a:rPr lang="en-CA" dirty="0"/>
              <a:t>Yes, students can be accepted based on their grade 11 marks.  Students can be accepted as soon as they set up their college applications through OCAS.</a:t>
            </a:r>
            <a:endParaRPr lang="en-US" dirty="0"/>
          </a:p>
          <a:p>
            <a:endParaRPr lang="en-US" dirty="0"/>
          </a:p>
        </p:txBody>
      </p:sp>
    </p:spTree>
    <p:extLst>
      <p:ext uri="{BB962C8B-B14F-4D97-AF65-F5344CB8AC3E}">
        <p14:creationId xmlns:p14="http://schemas.microsoft.com/office/powerpoint/2010/main" val="1127120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F9B2-C84C-4578-A002-F14BDB261443}"/>
              </a:ext>
            </a:extLst>
          </p:cNvPr>
          <p:cNvSpPr>
            <a:spLocks noGrp="1"/>
          </p:cNvSpPr>
          <p:nvPr>
            <p:ph type="title"/>
          </p:nvPr>
        </p:nvSpPr>
        <p:spPr/>
        <p:txBody>
          <a:bodyPr/>
          <a:lstStyle/>
          <a:p>
            <a:pPr algn="ctr"/>
            <a:r>
              <a:rPr lang="en-CA" b="1"/>
              <a:t>Top 7 MUST DO’s after tonight’s session</a:t>
            </a:r>
            <a:endParaRPr lang="en-US"/>
          </a:p>
        </p:txBody>
      </p:sp>
      <p:sp>
        <p:nvSpPr>
          <p:cNvPr id="3" name="Text Placeholder 2">
            <a:extLst>
              <a:ext uri="{FF2B5EF4-FFF2-40B4-BE49-F238E27FC236}">
                <a16:creationId xmlns:a16="http://schemas.microsoft.com/office/drawing/2014/main" id="{1D1DB8BF-8729-4C58-9457-247EC5153FB2}"/>
              </a:ext>
            </a:extLst>
          </p:cNvPr>
          <p:cNvSpPr>
            <a:spLocks noGrp="1"/>
          </p:cNvSpPr>
          <p:nvPr>
            <p:ph idx="1"/>
          </p:nvPr>
        </p:nvSpPr>
        <p:spPr/>
        <p:txBody>
          <a:bodyPr>
            <a:normAutofit fontScale="92500" lnSpcReduction="10000"/>
          </a:bodyPr>
          <a:lstStyle/>
          <a:p>
            <a:pPr>
              <a:buFont typeface="+mj-lt"/>
              <a:buAutoNum type="arabicPeriod"/>
            </a:pPr>
            <a:r>
              <a:rPr lang="en-CA" dirty="0"/>
              <a:t>Set up your OUAC using your OEN#/ OCAS account using your OEN#</a:t>
            </a:r>
          </a:p>
          <a:p>
            <a:pPr marL="342900">
              <a:buFont typeface="+mj-lt"/>
              <a:buAutoNum type="arabicPeriod"/>
            </a:pPr>
            <a:r>
              <a:rPr lang="en-CA" dirty="0"/>
              <a:t>Watch “how to” videos on OUAC site </a:t>
            </a:r>
            <a:r>
              <a:rPr lang="en-US" sz="2000" u="sng" cap="none" dirty="0">
                <a:solidFill>
                  <a:schemeClr val="hlink"/>
                </a:solidFill>
                <a:hlinkClick r:id="rId2"/>
              </a:rPr>
              <a:t>101 – HOW-TO VIDEOS - ONTARIO UNIVERSITIES' APPLICATION CENTRE (OUAC.ON.CA)</a:t>
            </a:r>
            <a:endParaRPr lang="en-CA" dirty="0"/>
          </a:p>
          <a:p>
            <a:pPr marL="342900" indent="-342900">
              <a:buFont typeface="+mj-lt"/>
              <a:buAutoNum type="arabicPeriod"/>
            </a:pPr>
            <a:r>
              <a:rPr lang="en-CA" dirty="0"/>
              <a:t>Contact your desired schools/programs to learn about supplemental application requirements (via OUAC, school sites, liaison officers).</a:t>
            </a:r>
          </a:p>
          <a:p>
            <a:pPr marL="342900" indent="-342900">
              <a:buFont typeface="+mj-lt"/>
              <a:buAutoNum type="arabicPeriod"/>
            </a:pPr>
            <a:r>
              <a:rPr lang="en-CA" dirty="0"/>
              <a:t>Check school websites for campus tour offerings. </a:t>
            </a:r>
          </a:p>
          <a:p>
            <a:pPr marL="342900" indent="-342900">
              <a:buFont typeface="+mj-lt"/>
              <a:buAutoNum type="arabicPeriod"/>
            </a:pPr>
            <a:r>
              <a:rPr lang="en-CA" dirty="0"/>
              <a:t>Make note of KEY DATES for program applications, supplemental forms, etc.</a:t>
            </a:r>
          </a:p>
          <a:p>
            <a:pPr marL="342900" indent="-342900">
              <a:buFont typeface="+mj-lt"/>
              <a:buAutoNum type="arabicPeriod"/>
            </a:pPr>
            <a:r>
              <a:rPr lang="en-CA" dirty="0"/>
              <a:t>Drop into Guidance office any day during lunch to ask any questions you might have. </a:t>
            </a:r>
          </a:p>
          <a:p>
            <a:pPr marL="342900" indent="-342900">
              <a:buFont typeface="+mj-lt"/>
              <a:buAutoNum type="arabicPeriod"/>
            </a:pPr>
            <a:r>
              <a:rPr lang="en-CA" dirty="0"/>
              <a:t>Book an appointment with your Guidance Counsellor if you need more help.</a:t>
            </a:r>
          </a:p>
          <a:p>
            <a:endParaRPr lang="en-US" dirty="0"/>
          </a:p>
        </p:txBody>
      </p:sp>
    </p:spTree>
    <p:extLst>
      <p:ext uri="{BB962C8B-B14F-4D97-AF65-F5344CB8AC3E}">
        <p14:creationId xmlns:p14="http://schemas.microsoft.com/office/powerpoint/2010/main" val="3547037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D9F7-A539-47C5-A412-A100129A3244}"/>
              </a:ext>
            </a:extLst>
          </p:cNvPr>
          <p:cNvSpPr>
            <a:spLocks noGrp="1"/>
          </p:cNvSpPr>
          <p:nvPr>
            <p:ph type="title"/>
          </p:nvPr>
        </p:nvSpPr>
        <p:spPr/>
        <p:txBody>
          <a:bodyPr>
            <a:normAutofit/>
          </a:bodyPr>
          <a:lstStyle/>
          <a:p>
            <a:pPr algn="ctr"/>
            <a:r>
              <a:rPr lang="en-CA" sz="4000" b="1"/>
              <a:t>Guidance Alpha Counsellors</a:t>
            </a:r>
            <a:endParaRPr lang="en-US" sz="4000" b="1"/>
          </a:p>
        </p:txBody>
      </p:sp>
      <p:sp>
        <p:nvSpPr>
          <p:cNvPr id="3" name="Text Placeholder 2">
            <a:extLst>
              <a:ext uri="{FF2B5EF4-FFF2-40B4-BE49-F238E27FC236}">
                <a16:creationId xmlns:a16="http://schemas.microsoft.com/office/drawing/2014/main" id="{F775F05F-950A-40B2-8B28-EBE94FB8B198}"/>
              </a:ext>
            </a:extLst>
          </p:cNvPr>
          <p:cNvSpPr>
            <a:spLocks noGrp="1"/>
          </p:cNvSpPr>
          <p:nvPr>
            <p:ph idx="1"/>
          </p:nvPr>
        </p:nvSpPr>
        <p:spPr/>
        <p:txBody>
          <a:bodyPr>
            <a:normAutofit/>
          </a:bodyPr>
          <a:lstStyle/>
          <a:p>
            <a:r>
              <a:rPr lang="en-CA" b="1" dirty="0"/>
              <a:t>Tonya </a:t>
            </a:r>
            <a:r>
              <a:rPr lang="en-CA" b="1" dirty="0" err="1"/>
              <a:t>Lesaux</a:t>
            </a:r>
            <a:r>
              <a:rPr lang="en-CA" b="1" dirty="0"/>
              <a:t> (last names A-C)                           905-278-6177 ext. 421</a:t>
            </a:r>
          </a:p>
          <a:p>
            <a:pPr marL="114300" indent="0">
              <a:buNone/>
            </a:pPr>
            <a:r>
              <a:rPr lang="en-CA" b="1" dirty="0"/>
              <a:t>      tonya.lesaux@peelsb.com</a:t>
            </a:r>
          </a:p>
          <a:p>
            <a:pPr marL="114300" indent="0">
              <a:buNone/>
            </a:pPr>
            <a:endParaRPr lang="en-CA" b="1" dirty="0"/>
          </a:p>
          <a:p>
            <a:r>
              <a:rPr lang="en-CA" b="1" dirty="0"/>
              <a:t>Aishe Sutharsan (last names D-M)                       905-278-6177 ext. 420</a:t>
            </a:r>
          </a:p>
          <a:p>
            <a:pPr marL="114300" indent="0">
              <a:buNone/>
            </a:pPr>
            <a:r>
              <a:rPr lang="en-CA" b="1" dirty="0"/>
              <a:t>   aishe.sutharsan@peelsb.com</a:t>
            </a:r>
          </a:p>
          <a:p>
            <a:pPr marL="114300" indent="0">
              <a:buNone/>
            </a:pPr>
            <a:endParaRPr lang="en-CA" b="1" dirty="0"/>
          </a:p>
          <a:p>
            <a:r>
              <a:rPr lang="en-CA" b="1" dirty="0"/>
              <a:t>George de </a:t>
            </a:r>
            <a:r>
              <a:rPr lang="en-CA" b="1" dirty="0" err="1"/>
              <a:t>Kleer</a:t>
            </a:r>
            <a:r>
              <a:rPr lang="en-CA" b="1" dirty="0"/>
              <a:t> (last names N-Z)                      905-278-6177 ext. 414</a:t>
            </a:r>
          </a:p>
          <a:p>
            <a:pPr marL="114300" indent="0">
              <a:buNone/>
            </a:pPr>
            <a:r>
              <a:rPr lang="en-US" b="1" dirty="0"/>
              <a:t>     george.dekleer@peelsb.com</a:t>
            </a:r>
          </a:p>
        </p:txBody>
      </p:sp>
    </p:spTree>
    <p:extLst>
      <p:ext uri="{BB962C8B-B14F-4D97-AF65-F5344CB8AC3E}">
        <p14:creationId xmlns:p14="http://schemas.microsoft.com/office/powerpoint/2010/main" val="3717361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65"/>
        <p:cNvGrpSpPr/>
        <p:nvPr/>
      </p:nvGrpSpPr>
      <p:grpSpPr>
        <a:xfrm>
          <a:off x="0" y="0"/>
          <a:ext cx="0" cy="0"/>
          <a:chOff x="0" y="0"/>
          <a:chExt cx="0" cy="0"/>
        </a:xfrm>
      </p:grpSpPr>
      <p:cxnSp>
        <p:nvCxnSpPr>
          <p:cNvPr id="267" name="Google Shape;267;p31"/>
          <p:cNvCxnSpPr/>
          <p:nvPr/>
        </p:nvCxnSpPr>
        <p:spPr>
          <a:xfrm>
            <a:off x="1453897" y="1847088"/>
            <a:ext cx="5548039" cy="0"/>
          </a:xfrm>
          <a:prstGeom prst="straightConnector1">
            <a:avLst/>
          </a:prstGeom>
          <a:noFill/>
          <a:ln w="31750" cap="flat" cmpd="sng">
            <a:solidFill>
              <a:schemeClr val="accent1"/>
            </a:solidFill>
            <a:prstDash val="solid"/>
            <a:round/>
            <a:headEnd type="none" w="sm" len="sm"/>
            <a:tailEnd type="none" w="sm" len="sm"/>
          </a:ln>
        </p:spPr>
      </p:cxnSp>
      <p:sp>
        <p:nvSpPr>
          <p:cNvPr id="269" name="Google Shape;269;p3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0" name="Google Shape;270;p31"/>
          <p:cNvSpPr txBox="1">
            <a:spLocks noGrp="1"/>
          </p:cNvSpPr>
          <p:nvPr>
            <p:ph idx="1"/>
          </p:nvPr>
        </p:nvSpPr>
        <p:spPr>
          <a:xfrm>
            <a:off x="1451580" y="2015732"/>
            <a:ext cx="5550355" cy="3450613"/>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20000"/>
              </a:lnSpc>
              <a:spcBef>
                <a:spcPts val="0"/>
              </a:spcBef>
              <a:spcAft>
                <a:spcPts val="0"/>
              </a:spcAft>
              <a:buSzPts val="8000"/>
              <a:buNone/>
            </a:pPr>
            <a:r>
              <a:rPr lang="en-CA" sz="8000" dirty="0">
                <a:solidFill>
                  <a:schemeClr val="bg1"/>
                </a:solidFill>
              </a:rPr>
              <a:t>Any Questions?</a:t>
            </a:r>
            <a:endParaRPr lang="en-CA" dirty="0">
              <a:solidFill>
                <a:schemeClr val="bg1"/>
              </a:solidFill>
            </a:endParaRPr>
          </a:p>
        </p:txBody>
      </p:sp>
      <p:grpSp>
        <p:nvGrpSpPr>
          <p:cNvPr id="271" name="Google Shape;271;p31"/>
          <p:cNvGrpSpPr/>
          <p:nvPr/>
        </p:nvGrpSpPr>
        <p:grpSpPr>
          <a:xfrm>
            <a:off x="7477388" y="482171"/>
            <a:ext cx="4074533" cy="5149101"/>
            <a:chOff x="7477388" y="482171"/>
            <a:chExt cx="4074533" cy="5149101"/>
          </a:xfrm>
        </p:grpSpPr>
        <p:sp>
          <p:nvSpPr>
            <p:cNvPr id="272" name="Google Shape;272;p31"/>
            <p:cNvSpPr/>
            <p:nvPr/>
          </p:nvSpPr>
          <p:spPr>
            <a:xfrm>
              <a:off x="7477388" y="482171"/>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3" name="Google Shape;273;p31"/>
            <p:cNvSpPr/>
            <p:nvPr/>
          </p:nvSpPr>
          <p:spPr>
            <a:xfrm>
              <a:off x="7790447" y="812507"/>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274" name="Google Shape;274;p31"/>
          <p:cNvSpPr/>
          <p:nvPr/>
        </p:nvSpPr>
        <p:spPr>
          <a:xfrm>
            <a:off x="7951624" y="977965"/>
            <a:ext cx="3119444"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275" name="Google Shape;275;p31" descr="Question mark"/>
          <p:cNvPicPr preferRelativeResize="0"/>
          <p:nvPr/>
        </p:nvPicPr>
        <p:blipFill rotWithShape="1">
          <a:blip r:embed="rId3">
            <a:alphaModFix/>
          </a:blip>
          <a:srcRect/>
          <a:stretch/>
        </p:blipFill>
        <p:spPr>
          <a:xfrm>
            <a:off x="8116373" y="1649879"/>
            <a:ext cx="2799103" cy="2799103"/>
          </a:xfrm>
          <a:prstGeom prst="rect">
            <a:avLst/>
          </a:prstGeom>
          <a:noFill/>
          <a:ln>
            <a:noFill/>
          </a:ln>
        </p:spPr>
      </p:pic>
      <p:pic>
        <p:nvPicPr>
          <p:cNvPr id="276" name="Google Shape;276;p31"/>
          <p:cNvPicPr preferRelativeResize="0"/>
          <p:nvPr/>
        </p:nvPicPr>
        <p:blipFill rotWithShape="1">
          <a:blip r:embed="rId4">
            <a:alphaModFix/>
          </a:blip>
          <a:srcRect t="1538" b="-1538"/>
          <a:stretch/>
        </p:blipFill>
        <p:spPr>
          <a:xfrm>
            <a:off x="0" y="6126480"/>
            <a:ext cx="12192000" cy="742950"/>
          </a:xfrm>
          <a:prstGeom prst="rect">
            <a:avLst/>
          </a:prstGeom>
          <a:noFill/>
          <a:ln>
            <a:noFill/>
          </a:ln>
        </p:spPr>
      </p:pic>
      <p:cxnSp>
        <p:nvCxnSpPr>
          <p:cNvPr id="277" name="Google Shape;277;p3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648930" y="629266"/>
            <a:ext cx="9252154" cy="1223983"/>
          </a:xfrm>
          <a:prstGeom prst="rect">
            <a:avLst/>
          </a:prstGeom>
        </p:spPr>
        <p:txBody>
          <a:bodyPr spcFirstLastPara="1" lIns="91425" tIns="45700" rIns="91425" bIns="45700" anchorCtr="0">
            <a:normAutofit/>
          </a:bodyPr>
          <a:lstStyle/>
          <a:p>
            <a:pPr marL="0" lvl="0" indent="0" rtl="0">
              <a:lnSpc>
                <a:spcPct val="90000"/>
              </a:lnSpc>
              <a:spcBef>
                <a:spcPts val="0"/>
              </a:spcBef>
              <a:spcAft>
                <a:spcPts val="0"/>
              </a:spcAft>
              <a:buClr>
                <a:schemeClr val="dk1"/>
              </a:buClr>
              <a:buSzPts val="3200"/>
              <a:buFont typeface="Gill Sans"/>
              <a:buNone/>
            </a:pPr>
            <a:r>
              <a:rPr lang="en-US" sz="3900" b="1"/>
              <a:t>How to Set up an Application - OUAC</a:t>
            </a:r>
            <a:br>
              <a:rPr lang="en-US" sz="3900"/>
            </a:br>
            <a:endParaRPr lang="en-US" sz="3900"/>
          </a:p>
        </p:txBody>
      </p:sp>
      <p:sp>
        <p:nvSpPr>
          <p:cNvPr id="149" name="Google Shape;149;p18"/>
          <p:cNvSpPr txBox="1">
            <a:spLocks noGrp="1"/>
          </p:cNvSpPr>
          <p:nvPr>
            <p:ph idx="1"/>
          </p:nvPr>
        </p:nvSpPr>
        <p:spPr>
          <a:xfrm>
            <a:off x="1103310" y="1619794"/>
            <a:ext cx="8132130" cy="4628605"/>
          </a:xfrm>
          <a:prstGeom prst="rect">
            <a:avLst/>
          </a:prstGeom>
        </p:spPr>
        <p:txBody>
          <a:bodyPr spcFirstLastPara="1" lIns="91425" tIns="45700" rIns="91425" bIns="45700" anchorCtr="0">
            <a:normAutofit fontScale="92500" lnSpcReduction="10000"/>
          </a:bodyPr>
          <a:lstStyle/>
          <a:p>
            <a:pPr marL="0" lvl="0" indent="0" rtl="0">
              <a:lnSpc>
                <a:spcPct val="90000"/>
              </a:lnSpc>
              <a:spcBef>
                <a:spcPts val="1000"/>
              </a:spcBef>
              <a:spcAft>
                <a:spcPts val="0"/>
              </a:spcAft>
              <a:buSzPts val="2000"/>
              <a:buNone/>
            </a:pPr>
            <a:r>
              <a:rPr lang="en-US" b="1" dirty="0"/>
              <a:t>UNIVERSITY:  OUAC Deadline to apply – January 15, 2024</a:t>
            </a:r>
            <a:r>
              <a:rPr lang="en-US" dirty="0"/>
              <a:t> </a:t>
            </a:r>
          </a:p>
          <a:p>
            <a:pPr marL="0" lvl="0" indent="0" rtl="0">
              <a:lnSpc>
                <a:spcPct val="90000"/>
              </a:lnSpc>
              <a:spcBef>
                <a:spcPts val="1000"/>
              </a:spcBef>
              <a:spcAft>
                <a:spcPts val="0"/>
              </a:spcAft>
              <a:buSzPts val="2000"/>
              <a:buNone/>
            </a:pPr>
            <a:r>
              <a:rPr lang="en-US" dirty="0"/>
              <a:t>PINS are no longer required in order to set up your OUAC account.  Students will use their OEN numbers (found on report cards)	 </a:t>
            </a:r>
          </a:p>
          <a:p>
            <a:pPr marL="228600" lvl="0" indent="-228600" rtl="0">
              <a:lnSpc>
                <a:spcPct val="90000"/>
              </a:lnSpc>
              <a:spcBef>
                <a:spcPts val="1000"/>
              </a:spcBef>
              <a:spcAft>
                <a:spcPts val="0"/>
              </a:spcAft>
              <a:buSzPts val="2000"/>
              <a:buChar char="•"/>
            </a:pPr>
            <a:r>
              <a:rPr lang="en-US" dirty="0"/>
              <a:t>Steps to take to set up your OUAC Application:</a:t>
            </a:r>
          </a:p>
          <a:p>
            <a:pPr marL="457200" lvl="0" indent="-457200" rtl="0">
              <a:lnSpc>
                <a:spcPct val="90000"/>
              </a:lnSpc>
              <a:spcBef>
                <a:spcPts val="1000"/>
              </a:spcBef>
              <a:spcAft>
                <a:spcPts val="0"/>
              </a:spcAft>
              <a:buSzPts val="2000"/>
              <a:buAutoNum type="arabicPeriod"/>
            </a:pPr>
            <a:r>
              <a:rPr lang="en-US" dirty="0"/>
              <a:t>Go to the following website for a series of short videos which              show the viewer how to set up an OUAC account:  </a:t>
            </a:r>
            <a:r>
              <a:rPr lang="en-US" u="sng" cap="none" dirty="0">
                <a:hlinkClick r:id="rId4">
                  <a:extLst>
                    <a:ext uri="{A12FA001-AC4F-418D-AE19-62706E023703}">
                      <ahyp:hlinkClr xmlns:ahyp="http://schemas.microsoft.com/office/drawing/2018/hyperlinkcolor" val="tx"/>
                    </a:ext>
                  </a:extLst>
                </a:hlinkClick>
              </a:rPr>
              <a:t>101 – HOW-TO VIDEOS - ONTARIO UNIVERSITIES' APPLICATION CENTRE (OUAC.ON.CA)</a:t>
            </a:r>
            <a:endParaRPr lang="en-US" u="sng" cap="none" dirty="0"/>
          </a:p>
          <a:p>
            <a:pPr marL="457200" indent="-457200">
              <a:lnSpc>
                <a:spcPct val="90000"/>
              </a:lnSpc>
              <a:buSzPts val="2000"/>
              <a:buAutoNum type="arabicPeriod" startAt="2"/>
            </a:pPr>
            <a:r>
              <a:rPr lang="en-US" dirty="0"/>
              <a:t>Go to the </a:t>
            </a:r>
            <a:r>
              <a:rPr lang="en-US"/>
              <a:t>link          </a:t>
            </a:r>
            <a:r>
              <a:rPr lang="en-US">
                <a:hlinkClick r:id="rId5">
                  <a:extLst>
                    <a:ext uri="{A12FA001-AC4F-418D-AE19-62706E023703}">
                      <ahyp:hlinkClr xmlns:ahyp="http://schemas.microsoft.com/office/drawing/2018/hyperlinkcolor" val="tx"/>
                    </a:ext>
                  </a:extLst>
                </a:hlinkClick>
              </a:rPr>
              <a:t>https</a:t>
            </a:r>
            <a:r>
              <a:rPr lang="en-US" dirty="0">
                <a:hlinkClick r:id="rId5">
                  <a:extLst>
                    <a:ext uri="{A12FA001-AC4F-418D-AE19-62706E023703}">
                      <ahyp:hlinkClr xmlns:ahyp="http://schemas.microsoft.com/office/drawing/2018/hyperlinkcolor" val="tx"/>
                    </a:ext>
                  </a:extLst>
                </a:hlinkClick>
              </a:rPr>
              <a:t>://www.ouac.on.ca/apply/undergraduate/en_CA/user/login</a:t>
            </a:r>
            <a:endParaRPr lang="en-US" dirty="0"/>
          </a:p>
          <a:p>
            <a:pPr>
              <a:lnSpc>
                <a:spcPct val="90000"/>
              </a:lnSpc>
              <a:buSzPts val="2000"/>
              <a:buAutoNum type="arabicPeriod" startAt="3"/>
            </a:pPr>
            <a:r>
              <a:rPr lang="en-US" dirty="0"/>
              <a:t>Follow the instructions and set up your OUAC account.  This is all you need to do to set up your OUAC account.  Your courses and marks will be digitally downloaded from the school system straight to your OUAC account.  There are various dates (8) during which the digital downloads occur.</a:t>
            </a:r>
          </a:p>
          <a:p>
            <a:pPr indent="-457200">
              <a:lnSpc>
                <a:spcPct val="90000"/>
              </a:lnSpc>
              <a:buSzPts val="2000"/>
              <a:buFont typeface="Arial"/>
              <a:buAutoNum type="arabicPeriod"/>
            </a:pPr>
            <a:endParaRPr lang="en-US" sz="700" u="sng" cap="none" dirty="0"/>
          </a:p>
          <a:p>
            <a:pPr indent="-457200">
              <a:lnSpc>
                <a:spcPct val="90000"/>
              </a:lnSpc>
              <a:buSzPts val="2000"/>
              <a:buFont typeface="Arial"/>
              <a:buAutoNum type="arabicPeriod"/>
            </a:pPr>
            <a:endParaRPr lang="en-US" sz="700" u="sng" cap="none" dirty="0"/>
          </a:p>
          <a:p>
            <a:pPr indent="-457200">
              <a:lnSpc>
                <a:spcPct val="90000"/>
              </a:lnSpc>
              <a:buSzPts val="2000"/>
              <a:buFont typeface="Arial"/>
              <a:buAutoNum type="arabicPeriod"/>
            </a:pPr>
            <a:endParaRPr lang="en-US" sz="700" dirty="0"/>
          </a:p>
          <a:p>
            <a:pPr marL="0" indent="0">
              <a:lnSpc>
                <a:spcPct val="90000"/>
              </a:lnSpc>
              <a:buSzPts val="2000"/>
              <a:buNone/>
            </a:pPr>
            <a:endParaRPr lang="en-US" sz="700" u="sng" cap="none" dirty="0"/>
          </a:p>
          <a:p>
            <a:pPr marL="0" indent="0">
              <a:lnSpc>
                <a:spcPct val="90000"/>
              </a:lnSpc>
              <a:buSzPts val="2000"/>
              <a:buNone/>
            </a:pPr>
            <a:endParaRPr lang="en-US" sz="700" cap="none" dirty="0"/>
          </a:p>
          <a:p>
            <a:pPr lvl="0" indent="-457200" rtl="0">
              <a:lnSpc>
                <a:spcPct val="90000"/>
              </a:lnSpc>
              <a:spcBef>
                <a:spcPts val="1000"/>
              </a:spcBef>
              <a:spcAft>
                <a:spcPts val="0"/>
              </a:spcAft>
              <a:buSzPts val="2000"/>
              <a:buAutoNum type="arabicPeriod"/>
            </a:pPr>
            <a:endParaRPr lang="en-US" sz="700" dirty="0"/>
          </a:p>
          <a:p>
            <a:pPr marL="0" lvl="0" indent="0" rtl="0">
              <a:lnSpc>
                <a:spcPct val="90000"/>
              </a:lnSpc>
              <a:spcBef>
                <a:spcPts val="1000"/>
              </a:spcBef>
              <a:spcAft>
                <a:spcPts val="0"/>
              </a:spcAft>
              <a:buSzPts val="2000"/>
              <a:buNone/>
            </a:pPr>
            <a:endParaRPr lang="en-US" sz="700" dirty="0"/>
          </a:p>
          <a:p>
            <a:pPr marL="228600" lvl="0" indent="-101600" rtl="0">
              <a:lnSpc>
                <a:spcPct val="90000"/>
              </a:lnSpc>
              <a:spcBef>
                <a:spcPts val="1000"/>
              </a:spcBef>
              <a:spcAft>
                <a:spcPts val="0"/>
              </a:spcAft>
              <a:buSzPts val="2000"/>
              <a:buNone/>
            </a:pPr>
            <a:endParaRPr lang="en-US" sz="700" dirty="0"/>
          </a:p>
        </p:txBody>
      </p:sp>
      <p:pic>
        <p:nvPicPr>
          <p:cNvPr id="150" name="Google Shape;150;p18" descr="Schoolhouse"/>
          <p:cNvPicPr preferRelativeResize="0"/>
          <p:nvPr/>
        </p:nvPicPr>
        <p:blipFill rotWithShape="1">
          <a:blip r:embed="rId6"/>
          <a:stretch/>
        </p:blipFill>
        <p:spPr>
          <a:xfrm>
            <a:off x="9026433" y="2145861"/>
            <a:ext cx="3017521" cy="4008888"/>
          </a:xfrm>
          <a:prstGeom prst="rect">
            <a:avLst/>
          </a:prstGeom>
          <a:noFill/>
          <a:effectLst>
            <a:outerShdw blurRad="50800" dist="38100" dir="5400000" algn="t" rotWithShape="0">
              <a:prstClr val="black">
                <a:alpha val="43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C9B4-E6E6-8ADE-AAA7-71BE299F4522}"/>
              </a:ext>
            </a:extLst>
          </p:cNvPr>
          <p:cNvSpPr>
            <a:spLocks noGrp="1"/>
          </p:cNvSpPr>
          <p:nvPr>
            <p:ph type="title"/>
          </p:nvPr>
        </p:nvSpPr>
        <p:spPr>
          <a:xfrm>
            <a:off x="1020726" y="452718"/>
            <a:ext cx="9030108" cy="1400530"/>
          </a:xfrm>
        </p:spPr>
        <p:txBody>
          <a:bodyPr/>
          <a:lstStyle/>
          <a:p>
            <a:pPr algn="ctr"/>
            <a:r>
              <a:rPr lang="en-US" dirty="0"/>
              <a:t>Check your OUAC/OCAS account periodically</a:t>
            </a:r>
          </a:p>
        </p:txBody>
      </p:sp>
      <p:sp>
        <p:nvSpPr>
          <p:cNvPr id="3" name="Content Placeholder 2">
            <a:extLst>
              <a:ext uri="{FF2B5EF4-FFF2-40B4-BE49-F238E27FC236}">
                <a16:creationId xmlns:a16="http://schemas.microsoft.com/office/drawing/2014/main" id="{B22B84D2-B4B7-DCEE-5EB1-7CBDA2604B1C}"/>
              </a:ext>
            </a:extLst>
          </p:cNvPr>
          <p:cNvSpPr>
            <a:spLocks noGrp="1"/>
          </p:cNvSpPr>
          <p:nvPr>
            <p:ph idx="1"/>
          </p:nvPr>
        </p:nvSpPr>
        <p:spPr/>
        <p:txBody>
          <a:bodyPr/>
          <a:lstStyle/>
          <a:p>
            <a:r>
              <a:rPr lang="en-US" dirty="0"/>
              <a:t>Make sure to check your OUAC/OCAS account after adding or dropping a course, (after a digital download date), to make sure the changes are reflected on your account.</a:t>
            </a:r>
          </a:p>
          <a:p>
            <a:r>
              <a:rPr lang="en-US" dirty="0"/>
              <a:t>Also, make sure to check your account after mid-term and final report cards are distributed to ensure that the correct mark is shown on the account (sometimes there are technical glitches).</a:t>
            </a:r>
          </a:p>
          <a:p>
            <a:r>
              <a:rPr lang="en-US" dirty="0"/>
              <a:t>Check your OUAC/OCAS account to ensure that night school marks are correctly entered onto the account.</a:t>
            </a:r>
          </a:p>
          <a:p>
            <a:r>
              <a:rPr lang="en-US" dirty="0"/>
              <a:t>If you are taking a course privately, make sure the private school has access to your OUAC/OCAS account and that they enter the course and update the mark on your account.</a:t>
            </a:r>
          </a:p>
        </p:txBody>
      </p:sp>
    </p:spTree>
    <p:extLst>
      <p:ext uri="{BB962C8B-B14F-4D97-AF65-F5344CB8AC3E}">
        <p14:creationId xmlns:p14="http://schemas.microsoft.com/office/powerpoint/2010/main" val="19089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7E6D-B265-47CE-B5DC-C28EA54EC7FA}"/>
              </a:ext>
            </a:extLst>
          </p:cNvPr>
          <p:cNvSpPr>
            <a:spLocks noGrp="1"/>
          </p:cNvSpPr>
          <p:nvPr>
            <p:ph type="title"/>
          </p:nvPr>
        </p:nvSpPr>
        <p:spPr/>
        <p:txBody>
          <a:bodyPr/>
          <a:lstStyle/>
          <a:p>
            <a:pPr algn="ctr"/>
            <a:r>
              <a:rPr lang="en-US" b="1"/>
              <a:t>How to set up an Application - OCAS</a:t>
            </a:r>
          </a:p>
        </p:txBody>
      </p:sp>
      <p:sp>
        <p:nvSpPr>
          <p:cNvPr id="3" name="Text Placeholder 2">
            <a:extLst>
              <a:ext uri="{FF2B5EF4-FFF2-40B4-BE49-F238E27FC236}">
                <a16:creationId xmlns:a16="http://schemas.microsoft.com/office/drawing/2014/main" id="{2B54BFC7-D765-4AFD-A050-6536EF824FF3}"/>
              </a:ext>
            </a:extLst>
          </p:cNvPr>
          <p:cNvSpPr>
            <a:spLocks noGrp="1"/>
          </p:cNvSpPr>
          <p:nvPr>
            <p:ph idx="1"/>
          </p:nvPr>
        </p:nvSpPr>
        <p:spPr/>
        <p:txBody>
          <a:bodyPr>
            <a:normAutofit/>
          </a:bodyPr>
          <a:lstStyle/>
          <a:p>
            <a:pPr marL="114300" indent="0">
              <a:buNone/>
            </a:pPr>
            <a:r>
              <a:rPr lang="en-US" b="1" dirty="0"/>
              <a:t>COLLEGE: OCAS deadline to apply - February 1, 2024</a:t>
            </a:r>
          </a:p>
          <a:p>
            <a:r>
              <a:rPr lang="en-US" dirty="0"/>
              <a:t>You will need your OEN# that is available on any report card</a:t>
            </a:r>
          </a:p>
          <a:p>
            <a:r>
              <a:rPr lang="en-US" dirty="0"/>
              <a:t>Steps to take to set up your OCAS account</a:t>
            </a:r>
          </a:p>
          <a:p>
            <a:pPr marL="571500" indent="-457200">
              <a:buAutoNum type="arabicPeriod"/>
            </a:pPr>
            <a:r>
              <a:rPr lang="en-US" dirty="0"/>
              <a:t>Go to the link: </a:t>
            </a:r>
            <a:r>
              <a:rPr lang="en-US" dirty="0">
                <a:hlinkClick r:id="rId2"/>
              </a:rPr>
              <a:t>https://www.ontariocolleges.ca/en/apply-now</a:t>
            </a:r>
            <a:endParaRPr lang="en-US" dirty="0"/>
          </a:p>
          <a:p>
            <a:pPr marL="571500" indent="-457200">
              <a:buAutoNum type="arabicPeriod"/>
            </a:pPr>
            <a:r>
              <a:rPr lang="en-US" dirty="0"/>
              <a:t>Click on Apply Now.</a:t>
            </a:r>
          </a:p>
          <a:p>
            <a:pPr marL="571500" indent="-457200">
              <a:buAutoNum type="arabicPeriod"/>
            </a:pPr>
            <a:r>
              <a:rPr lang="en-US" dirty="0"/>
              <a:t>Fill in the information required.</a:t>
            </a:r>
          </a:p>
          <a:p>
            <a:pPr marL="571500" indent="-457200">
              <a:buAutoNum type="arabicPeriod"/>
            </a:pPr>
            <a:r>
              <a:rPr lang="en-US" dirty="0"/>
              <a:t>Courses and grades will be digitally downloaded.</a:t>
            </a:r>
          </a:p>
        </p:txBody>
      </p:sp>
    </p:spTree>
    <p:extLst>
      <p:ext uri="{BB962C8B-B14F-4D97-AF65-F5344CB8AC3E}">
        <p14:creationId xmlns:p14="http://schemas.microsoft.com/office/powerpoint/2010/main" val="189537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69" name="Google Shape;169;p20"/>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
        <p:nvSpPr>
          <p:cNvPr id="170" name="Google Shape;170;p20"/>
          <p:cNvSpPr/>
          <p:nvPr/>
        </p:nvSpPr>
        <p:spPr>
          <a:xfrm>
            <a:off x="0" y="0"/>
            <a:ext cx="12192000"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1" name="Google Shape;171;p20"/>
          <p:cNvSpPr/>
          <p:nvPr/>
        </p:nvSpPr>
        <p:spPr>
          <a:xfrm>
            <a:off x="477012" y="480060"/>
            <a:ext cx="11237976" cy="5897880"/>
          </a:xfrm>
          <a:prstGeom prst="rect">
            <a:avLst/>
          </a:prstGeom>
          <a:solidFill>
            <a:schemeClr val="lt1"/>
          </a:solidFill>
          <a:ln w="222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aphicFrame>
        <p:nvGraphicFramePr>
          <p:cNvPr id="172" name="Google Shape;172;p20"/>
          <p:cNvGraphicFramePr/>
          <p:nvPr>
            <p:extLst>
              <p:ext uri="{D42A27DB-BD31-4B8C-83A1-F6EECF244321}">
                <p14:modId xmlns:p14="http://schemas.microsoft.com/office/powerpoint/2010/main" val="4176924721"/>
              </p:ext>
            </p:extLst>
          </p:nvPr>
        </p:nvGraphicFramePr>
        <p:xfrm>
          <a:off x="643467" y="867984"/>
          <a:ext cx="10905050" cy="5122025"/>
        </p:xfrm>
        <a:graphic>
          <a:graphicData uri="http://schemas.openxmlformats.org/drawingml/2006/table">
            <a:tbl>
              <a:tblPr firstRow="1" firstCol="1" bandRow="1">
                <a:noFill/>
                <a:tableStyleId>{1E732353-97CC-4D20-BC15-F3610FB82879}</a:tableStyleId>
              </a:tblPr>
              <a:tblGrid>
                <a:gridCol w="2321650">
                  <a:extLst>
                    <a:ext uri="{9D8B030D-6E8A-4147-A177-3AD203B41FA5}">
                      <a16:colId xmlns:a16="http://schemas.microsoft.com/office/drawing/2014/main" val="20000"/>
                    </a:ext>
                  </a:extLst>
                </a:gridCol>
                <a:gridCol w="8583400">
                  <a:extLst>
                    <a:ext uri="{9D8B030D-6E8A-4147-A177-3AD203B41FA5}">
                      <a16:colId xmlns:a16="http://schemas.microsoft.com/office/drawing/2014/main" val="20001"/>
                    </a:ext>
                  </a:extLst>
                </a:gridCol>
              </a:tblGrid>
              <a:tr h="512200">
                <a:tc>
                  <a:txBody>
                    <a:bodyPr/>
                    <a:lstStyle/>
                    <a:p>
                      <a:pPr marL="0" marR="0" lvl="0" indent="0" algn="r" rtl="0">
                        <a:spcBef>
                          <a:spcPts val="0"/>
                        </a:spcBef>
                        <a:spcAft>
                          <a:spcPts val="0"/>
                        </a:spcAft>
                        <a:buNone/>
                      </a:pPr>
                      <a:r>
                        <a:rPr lang="en-CA" sz="2800" u="none" strike="noStrike" cap="none"/>
                        <a:t>January 15</a:t>
                      </a:r>
                      <a:endParaRPr sz="2800" u="none" strike="noStrike" cap="none">
                        <a:latin typeface="Times New Roman"/>
                        <a:ea typeface="Times New Roman"/>
                        <a:cs typeface="Times New Roman"/>
                        <a:sym typeface="Times New Roman"/>
                      </a:endParaRPr>
                    </a:p>
                  </a:txBody>
                  <a:tcPr marL="160075" marR="160075" marT="0" marB="0"/>
                </a:tc>
                <a:tc>
                  <a:txBody>
                    <a:bodyPr/>
                    <a:lstStyle/>
                    <a:p>
                      <a:pPr marL="0" marR="0" lvl="0" indent="0" algn="l" rtl="0">
                        <a:spcBef>
                          <a:spcPts val="0"/>
                        </a:spcBef>
                        <a:spcAft>
                          <a:spcPts val="0"/>
                        </a:spcAft>
                        <a:buNone/>
                      </a:pPr>
                      <a:r>
                        <a:rPr lang="en-CA" sz="2800" u="none" strike="noStrike" cap="none"/>
                        <a:t>University application deadline for OUAC</a:t>
                      </a:r>
                      <a:endParaRPr sz="2800" u="none" strike="noStrike" cap="none">
                        <a:latin typeface="Times New Roman"/>
                        <a:ea typeface="Times New Roman"/>
                        <a:cs typeface="Times New Roman"/>
                        <a:sym typeface="Times New Roman"/>
                      </a:endParaRPr>
                    </a:p>
                  </a:txBody>
                  <a:tcPr marL="160075" marR="160075" marT="0" marB="0"/>
                </a:tc>
                <a:extLst>
                  <a:ext uri="{0D108BD9-81ED-4DB2-BD59-A6C34878D82A}">
                    <a16:rowId xmlns:a16="http://schemas.microsoft.com/office/drawing/2014/main" val="10000"/>
                  </a:ext>
                </a:extLst>
              </a:tr>
              <a:tr h="512200">
                <a:tc>
                  <a:txBody>
                    <a:bodyPr/>
                    <a:lstStyle/>
                    <a:p>
                      <a:pPr marL="0" marR="0" lvl="0" indent="0" algn="r" rtl="0">
                        <a:spcBef>
                          <a:spcPts val="0"/>
                        </a:spcBef>
                        <a:spcAft>
                          <a:spcPts val="0"/>
                        </a:spcAft>
                        <a:buNone/>
                      </a:pPr>
                      <a:r>
                        <a:rPr lang="en-CA" sz="2800" u="none" strike="noStrike" cap="none"/>
                        <a:t>February 1</a:t>
                      </a:r>
                      <a:endParaRPr sz="2800" u="none" strike="noStrike" cap="none">
                        <a:latin typeface="Times New Roman"/>
                        <a:ea typeface="Times New Roman"/>
                        <a:cs typeface="Times New Roman"/>
                        <a:sym typeface="Times New Roman"/>
                      </a:endParaRPr>
                    </a:p>
                  </a:txBody>
                  <a:tcPr marL="160075" marR="160075" marT="0" marB="0"/>
                </a:tc>
                <a:tc>
                  <a:txBody>
                    <a:bodyPr/>
                    <a:lstStyle/>
                    <a:p>
                      <a:pPr marL="0" marR="0" lvl="0" indent="0" algn="l" rtl="0">
                        <a:spcBef>
                          <a:spcPts val="0"/>
                        </a:spcBef>
                        <a:spcAft>
                          <a:spcPts val="0"/>
                        </a:spcAft>
                        <a:buNone/>
                      </a:pPr>
                      <a:r>
                        <a:rPr lang="en-CA" sz="2800" u="none" strike="noStrike" cap="none"/>
                        <a:t>College application deadline for OCAS</a:t>
                      </a:r>
                      <a:endParaRPr sz="2800" u="none" strike="noStrike" cap="none">
                        <a:latin typeface="Times New Roman"/>
                        <a:ea typeface="Times New Roman"/>
                        <a:cs typeface="Times New Roman"/>
                        <a:sym typeface="Times New Roman"/>
                      </a:endParaRPr>
                    </a:p>
                  </a:txBody>
                  <a:tcPr marL="160075" marR="160075" marT="0" marB="0"/>
                </a:tc>
                <a:extLst>
                  <a:ext uri="{0D108BD9-81ED-4DB2-BD59-A6C34878D82A}">
                    <a16:rowId xmlns:a16="http://schemas.microsoft.com/office/drawing/2014/main" val="10001"/>
                  </a:ext>
                </a:extLst>
              </a:tr>
              <a:tr h="1365875">
                <a:tc>
                  <a:txBody>
                    <a:bodyPr/>
                    <a:lstStyle/>
                    <a:p>
                      <a:pPr marL="0" marR="0" lvl="0" indent="0" algn="r" rtl="0">
                        <a:spcBef>
                          <a:spcPts val="0"/>
                        </a:spcBef>
                        <a:spcAft>
                          <a:spcPts val="0"/>
                        </a:spcAft>
                        <a:buNone/>
                      </a:pPr>
                      <a:r>
                        <a:rPr lang="en-CA" sz="2800" u="none" strike="noStrike" cap="none"/>
                        <a:t>May 1</a:t>
                      </a:r>
                      <a:endParaRPr sz="2800" u="none" strike="noStrike" cap="none">
                        <a:latin typeface="Times New Roman"/>
                        <a:ea typeface="Times New Roman"/>
                        <a:cs typeface="Times New Roman"/>
                        <a:sym typeface="Times New Roman"/>
                      </a:endParaRPr>
                    </a:p>
                  </a:txBody>
                  <a:tcPr marL="160075" marR="160075" marT="0" marB="0"/>
                </a:tc>
                <a:tc>
                  <a:txBody>
                    <a:bodyPr/>
                    <a:lstStyle/>
                    <a:p>
                      <a:pPr marL="0" marR="0" lvl="0" indent="0" algn="l" rtl="0">
                        <a:spcBef>
                          <a:spcPts val="0"/>
                        </a:spcBef>
                        <a:spcAft>
                          <a:spcPts val="0"/>
                        </a:spcAft>
                        <a:buNone/>
                      </a:pPr>
                      <a:r>
                        <a:rPr lang="en-CA" sz="2800" u="none" strike="noStrike" cap="none"/>
                        <a:t>OCAS common deadline for confirming offers of admission. Applicants should check their offers of admission for exact deadline dates. </a:t>
                      </a:r>
                      <a:endParaRPr sz="2800" u="none" strike="noStrike" cap="none">
                        <a:latin typeface="Times New Roman"/>
                        <a:ea typeface="Times New Roman"/>
                        <a:cs typeface="Times New Roman"/>
                        <a:sym typeface="Times New Roman"/>
                      </a:endParaRPr>
                    </a:p>
                  </a:txBody>
                  <a:tcPr marL="160075" marR="160075" marT="0" marB="0"/>
                </a:tc>
                <a:extLst>
                  <a:ext uri="{0D108BD9-81ED-4DB2-BD59-A6C34878D82A}">
                    <a16:rowId xmlns:a16="http://schemas.microsoft.com/office/drawing/2014/main" val="10002"/>
                  </a:ext>
                </a:extLst>
              </a:tr>
              <a:tr h="1365875">
                <a:tc>
                  <a:txBody>
                    <a:bodyPr/>
                    <a:lstStyle/>
                    <a:p>
                      <a:pPr marL="0" marR="0" lvl="0" indent="0" algn="r" rtl="0">
                        <a:spcBef>
                          <a:spcPts val="0"/>
                        </a:spcBef>
                        <a:spcAft>
                          <a:spcPts val="0"/>
                        </a:spcAft>
                        <a:buNone/>
                      </a:pPr>
                      <a:r>
                        <a:rPr lang="en-CA" sz="2800" u="none" strike="noStrike" cap="none"/>
                        <a:t>May 29</a:t>
                      </a:r>
                      <a:endParaRPr sz="2800" u="none" strike="noStrike" cap="none">
                        <a:latin typeface="Times New Roman"/>
                        <a:ea typeface="Times New Roman"/>
                        <a:cs typeface="Times New Roman"/>
                        <a:sym typeface="Times New Roman"/>
                      </a:endParaRPr>
                    </a:p>
                  </a:txBody>
                  <a:tcPr marL="160075" marR="160075" marT="0" marB="0"/>
                </a:tc>
                <a:tc>
                  <a:txBody>
                    <a:bodyPr/>
                    <a:lstStyle/>
                    <a:p>
                      <a:pPr marL="0" marR="0" lvl="0" indent="0" algn="l" rtl="0">
                        <a:spcBef>
                          <a:spcPts val="0"/>
                        </a:spcBef>
                        <a:spcAft>
                          <a:spcPts val="0"/>
                        </a:spcAft>
                        <a:buNone/>
                      </a:pPr>
                      <a:r>
                        <a:rPr lang="en-CA" sz="2800" u="none" strike="noStrike" cap="none"/>
                        <a:t>OUAC-the latest date that all applicants will hear a response from the universities about the status of their application (admission, refusal, or deferral)</a:t>
                      </a:r>
                      <a:endParaRPr sz="2800" u="none" strike="noStrike" cap="none">
                        <a:latin typeface="Times New Roman"/>
                        <a:ea typeface="Times New Roman"/>
                        <a:cs typeface="Times New Roman"/>
                        <a:sym typeface="Times New Roman"/>
                      </a:endParaRPr>
                    </a:p>
                  </a:txBody>
                  <a:tcPr marL="160075" marR="160075" marT="0" marB="0"/>
                </a:tc>
                <a:extLst>
                  <a:ext uri="{0D108BD9-81ED-4DB2-BD59-A6C34878D82A}">
                    <a16:rowId xmlns:a16="http://schemas.microsoft.com/office/drawing/2014/main" val="10003"/>
                  </a:ext>
                </a:extLst>
              </a:tr>
              <a:tr h="1365875">
                <a:tc>
                  <a:txBody>
                    <a:bodyPr/>
                    <a:lstStyle/>
                    <a:p>
                      <a:pPr marL="0" marR="0" lvl="0" indent="0" algn="r" rtl="0">
                        <a:spcBef>
                          <a:spcPts val="0"/>
                        </a:spcBef>
                        <a:spcAft>
                          <a:spcPts val="0"/>
                        </a:spcAft>
                        <a:buNone/>
                      </a:pPr>
                      <a:r>
                        <a:rPr lang="en-CA" sz="2800" u="none" strike="noStrike" cap="none"/>
                        <a:t>June 3</a:t>
                      </a:r>
                      <a:endParaRPr sz="2800" u="none" strike="noStrike" cap="none">
                        <a:latin typeface="Times New Roman"/>
                        <a:ea typeface="Times New Roman"/>
                        <a:cs typeface="Times New Roman"/>
                        <a:sym typeface="Times New Roman"/>
                      </a:endParaRPr>
                    </a:p>
                  </a:txBody>
                  <a:tcPr marL="160075" marR="160075" marT="0" marB="0"/>
                </a:tc>
                <a:tc>
                  <a:txBody>
                    <a:bodyPr/>
                    <a:lstStyle/>
                    <a:p>
                      <a:pPr marL="0" marR="0" lvl="0" indent="0" algn="l" rtl="0">
                        <a:spcBef>
                          <a:spcPts val="0"/>
                        </a:spcBef>
                        <a:spcAft>
                          <a:spcPts val="0"/>
                        </a:spcAft>
                        <a:buNone/>
                      </a:pPr>
                      <a:r>
                        <a:rPr lang="en-CA" sz="2800" u="none" strike="noStrike" cap="none"/>
                        <a:t>OUAC -the earliest date universities may require a response to an offer of admission and any financial commitment</a:t>
                      </a:r>
                      <a:endParaRPr sz="2800" u="none" strike="noStrike" cap="none">
                        <a:latin typeface="Times New Roman"/>
                        <a:ea typeface="Times New Roman"/>
                        <a:cs typeface="Times New Roman"/>
                        <a:sym typeface="Times New Roman"/>
                      </a:endParaRPr>
                    </a:p>
                  </a:txBody>
                  <a:tcPr marL="160075" marR="160075" marT="0" marB="0"/>
                </a:tc>
                <a:extLst>
                  <a:ext uri="{0D108BD9-81ED-4DB2-BD59-A6C34878D82A}">
                    <a16:rowId xmlns:a16="http://schemas.microsoft.com/office/drawing/2014/main" val="10004"/>
                  </a:ext>
                </a:extLst>
              </a:tr>
            </a:tbl>
          </a:graphicData>
        </a:graphic>
      </p:graphicFrame>
      <p:sp>
        <p:nvSpPr>
          <p:cNvPr id="173" name="Google Shape;173;p20"/>
          <p:cNvSpPr/>
          <p:nvPr/>
        </p:nvSpPr>
        <p:spPr>
          <a:xfrm>
            <a:off x="0" y="90100"/>
            <a:ext cx="1271758" cy="27699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200"/>
              <a:buFont typeface="Calibri"/>
              <a:buNone/>
            </a:pPr>
            <a:r>
              <a:rPr lang="en-CA" sz="1200" b="1" i="0" u="none" strike="noStrike" cap="none">
                <a:solidFill>
                  <a:schemeClr val="dk1"/>
                </a:solidFill>
                <a:latin typeface="Calibri"/>
                <a:ea typeface="Calibri"/>
                <a:cs typeface="Calibri"/>
                <a:sym typeface="Calibri"/>
              </a:rPr>
              <a:t>Important Dates:</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624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66"/>
        <p:cNvGrpSpPr/>
        <p:nvPr/>
      </p:nvGrpSpPr>
      <p:grpSpPr>
        <a:xfrm>
          <a:off x="0" y="0"/>
          <a:ext cx="0" cy="0"/>
          <a:chOff x="0" y="0"/>
          <a:chExt cx="0" cy="0"/>
        </a:xfrm>
      </p:grpSpPr>
      <p:sp>
        <p:nvSpPr>
          <p:cNvPr id="167" name="Google Shape;167;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69" name="Google Shape;169;p20"/>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
        <p:nvSpPr>
          <p:cNvPr id="170" name="Google Shape;170;p20"/>
          <p:cNvSpPr/>
          <p:nvPr/>
        </p:nvSpPr>
        <p:spPr>
          <a:xfrm>
            <a:off x="0" y="0"/>
            <a:ext cx="12192000"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1" name="Google Shape;171;p20"/>
          <p:cNvSpPr/>
          <p:nvPr/>
        </p:nvSpPr>
        <p:spPr>
          <a:xfrm>
            <a:off x="757098" y="480060"/>
            <a:ext cx="11237976" cy="5897880"/>
          </a:xfrm>
          <a:prstGeom prst="rect">
            <a:avLst/>
          </a:prstGeom>
          <a:solidFill>
            <a:schemeClr val="lt1"/>
          </a:solidFill>
          <a:ln w="222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 name="Rectangle 1">
            <a:extLst>
              <a:ext uri="{FF2B5EF4-FFF2-40B4-BE49-F238E27FC236}">
                <a16:creationId xmlns:a16="http://schemas.microsoft.com/office/drawing/2014/main" id="{902A047A-213B-4DDA-99D7-C903523D1C96}"/>
              </a:ext>
            </a:extLst>
          </p:cNvPr>
          <p:cNvSpPr/>
          <p:nvPr/>
        </p:nvSpPr>
        <p:spPr>
          <a:xfrm>
            <a:off x="949141" y="2933664"/>
            <a:ext cx="1921476" cy="32082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480"/>
              </a:spcBef>
              <a:spcAft>
                <a:spcPts val="0"/>
              </a:spcAft>
              <a:buFont typeface="Arial" panose="020B0604020202020204" pitchFamily="34" charset="0"/>
              <a:buChar char="•"/>
            </a:pPr>
            <a:endParaRPr lang="en-US" b="1" i="0" u="none" strike="noStrike" dirty="0">
              <a:solidFill>
                <a:schemeClr val="bg1"/>
              </a:solidFill>
              <a:effectLst/>
              <a:latin typeface="Comfortaa"/>
            </a:endParaRPr>
          </a:p>
          <a:p>
            <a:pPr rtl="0" fontAlgn="base">
              <a:spcBef>
                <a:spcPts val="480"/>
              </a:spcBef>
              <a:spcAft>
                <a:spcPts val="0"/>
              </a:spcAft>
              <a:buFont typeface="Arial" panose="020B0604020202020204" pitchFamily="34" charset="0"/>
              <a:buChar char="•"/>
            </a:pPr>
            <a:r>
              <a:rPr lang="en-US" sz="1400" b="1" i="0" u="none" strike="noStrike" dirty="0">
                <a:solidFill>
                  <a:schemeClr val="bg1"/>
                </a:solidFill>
                <a:effectLst/>
                <a:latin typeface="Comfortaa"/>
              </a:rPr>
              <a:t>Processes applications and transcripts and forwards them to the Universities</a:t>
            </a:r>
          </a:p>
          <a:p>
            <a:pPr rtl="0" fontAlgn="base">
              <a:spcBef>
                <a:spcPts val="480"/>
              </a:spcBef>
              <a:spcAft>
                <a:spcPts val="0"/>
              </a:spcAft>
              <a:buFont typeface="Arial" panose="020B0604020202020204" pitchFamily="34" charset="0"/>
              <a:buChar char="•"/>
            </a:pPr>
            <a:r>
              <a:rPr lang="en-US" sz="1400" b="1" i="0" u="none" strike="noStrike" dirty="0">
                <a:solidFill>
                  <a:schemeClr val="bg1"/>
                </a:solidFill>
                <a:effectLst/>
                <a:latin typeface="Comfortaa"/>
              </a:rPr>
              <a:t>Notifies you and your counsellors if your grades are missing or incomplete</a:t>
            </a:r>
          </a:p>
          <a:p>
            <a:pPr fontAlgn="base">
              <a:spcBef>
                <a:spcPts val="480"/>
              </a:spcBef>
              <a:buFont typeface="Arial" panose="020B0604020202020204" pitchFamily="34" charset="0"/>
              <a:buChar char="•"/>
            </a:pPr>
            <a:r>
              <a:rPr lang="en-US" sz="1400" b="1" dirty="0">
                <a:solidFill>
                  <a:schemeClr val="bg1"/>
                </a:solidFill>
                <a:latin typeface="Comfortaa"/>
              </a:rPr>
              <a:t>Communicates to</a:t>
            </a:r>
            <a:r>
              <a:rPr lang="en-US" sz="1400" b="1" i="0" u="none" strike="noStrike" dirty="0">
                <a:solidFill>
                  <a:schemeClr val="bg1"/>
                </a:solidFill>
                <a:effectLst/>
                <a:latin typeface="Comfortaa"/>
              </a:rPr>
              <a:t> the university when you have accepted an offer of admission</a:t>
            </a:r>
          </a:p>
          <a:p>
            <a:pPr rtl="0" fontAlgn="base">
              <a:spcBef>
                <a:spcPts val="480"/>
              </a:spcBef>
              <a:spcAft>
                <a:spcPts val="0"/>
              </a:spcAft>
              <a:buFont typeface="Arial" panose="020B0604020202020204" pitchFamily="34" charset="0"/>
              <a:buChar char="•"/>
            </a:pPr>
            <a:endParaRPr lang="en-US" b="1" i="0" u="none" strike="noStrike" dirty="0">
              <a:solidFill>
                <a:schemeClr val="tx1"/>
              </a:solidFill>
              <a:effectLst/>
              <a:latin typeface="Comfortaa"/>
            </a:endParaRPr>
          </a:p>
        </p:txBody>
      </p:sp>
      <p:sp>
        <p:nvSpPr>
          <p:cNvPr id="11" name="Rectangle 10">
            <a:extLst>
              <a:ext uri="{FF2B5EF4-FFF2-40B4-BE49-F238E27FC236}">
                <a16:creationId xmlns:a16="http://schemas.microsoft.com/office/drawing/2014/main" id="{82924FAC-9B82-4FE7-844B-7DB2BBAEEB12}"/>
              </a:ext>
            </a:extLst>
          </p:cNvPr>
          <p:cNvSpPr/>
          <p:nvPr/>
        </p:nvSpPr>
        <p:spPr>
          <a:xfrm>
            <a:off x="3090778" y="3089457"/>
            <a:ext cx="2293948" cy="30234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pPr>
            <a:endParaRPr lang="en-US" sz="1400" b="1" i="0" u="none" strike="noStrike" dirty="0">
              <a:solidFill>
                <a:schemeClr val="bg1"/>
              </a:solidFill>
              <a:effectLst/>
              <a:latin typeface="Comfortaa"/>
            </a:endParaRPr>
          </a:p>
          <a:p>
            <a:pPr fontAlgn="base">
              <a:buFont typeface="Arial" panose="020B0604020202020204" pitchFamily="34" charset="0"/>
              <a:buChar char="•"/>
            </a:pPr>
            <a:r>
              <a:rPr lang="en-US" sz="1400" b="1" i="0" u="none" strike="noStrike" dirty="0">
                <a:solidFill>
                  <a:schemeClr val="bg1"/>
                </a:solidFill>
                <a:effectLst/>
                <a:latin typeface="Comfortaa"/>
              </a:rPr>
              <a:t>Provide OUAC with your personal and academic information</a:t>
            </a:r>
          </a:p>
          <a:p>
            <a:pPr fontAlgn="base"/>
            <a:endParaRPr lang="en-US" sz="1400" b="1" i="0" u="none" strike="noStrike" dirty="0">
              <a:solidFill>
                <a:schemeClr val="bg1"/>
              </a:solidFill>
              <a:effectLst/>
              <a:latin typeface="Comfortaa"/>
            </a:endParaRP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Provide OUAC with your updated grades</a:t>
            </a:r>
          </a:p>
          <a:p>
            <a:pPr rtl="0" fontAlgn="base">
              <a:spcBef>
                <a:spcPts val="0"/>
              </a:spcBef>
              <a:spcAft>
                <a:spcPts val="0"/>
              </a:spcAft>
            </a:pPr>
            <a:endParaRPr lang="en-US" sz="1400" b="1" i="0" u="none" strike="noStrike" dirty="0">
              <a:solidFill>
                <a:schemeClr val="bg1"/>
              </a:solidFill>
              <a:effectLst/>
              <a:latin typeface="Comfortaa"/>
            </a:endParaRPr>
          </a:p>
          <a:p>
            <a:pPr rtl="0" fontAlgn="base">
              <a:spcBef>
                <a:spcPts val="560"/>
              </a:spcBef>
              <a:spcAft>
                <a:spcPts val="0"/>
              </a:spcAft>
              <a:buFont typeface="Arial" panose="020B0604020202020204" pitchFamily="34" charset="0"/>
              <a:buChar char="•"/>
            </a:pPr>
            <a:r>
              <a:rPr lang="en-US" sz="1400" b="1" i="0" u="none" strike="noStrike" dirty="0">
                <a:solidFill>
                  <a:schemeClr val="bg1"/>
                </a:solidFill>
                <a:effectLst/>
                <a:latin typeface="Comfortaa"/>
              </a:rPr>
              <a:t>Notify OUAC if you transfer to another school</a:t>
            </a:r>
          </a:p>
          <a:p>
            <a:pPr rtl="0" fontAlgn="base">
              <a:spcBef>
                <a:spcPts val="560"/>
              </a:spcBef>
              <a:spcAft>
                <a:spcPts val="0"/>
              </a:spcAft>
              <a:buFont typeface="Arial" panose="020B0604020202020204" pitchFamily="34" charset="0"/>
              <a:buChar char="•"/>
            </a:pPr>
            <a:endParaRPr lang="en-US" sz="1400" b="1" i="0" u="none" strike="noStrike" dirty="0">
              <a:solidFill>
                <a:schemeClr val="bg1"/>
              </a:solidFill>
              <a:effectLst/>
              <a:latin typeface="Comfortaa"/>
            </a:endParaRPr>
          </a:p>
        </p:txBody>
      </p:sp>
      <p:sp>
        <p:nvSpPr>
          <p:cNvPr id="12" name="Rectangle 11">
            <a:extLst>
              <a:ext uri="{FF2B5EF4-FFF2-40B4-BE49-F238E27FC236}">
                <a16:creationId xmlns:a16="http://schemas.microsoft.com/office/drawing/2014/main" id="{A170E76D-455D-4F06-B11F-BD67C7DA188C}"/>
              </a:ext>
            </a:extLst>
          </p:cNvPr>
          <p:cNvSpPr/>
          <p:nvPr/>
        </p:nvSpPr>
        <p:spPr>
          <a:xfrm>
            <a:off x="892482" y="2453604"/>
            <a:ext cx="1921476" cy="360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Completed via </a:t>
            </a:r>
            <a:r>
              <a:rPr lang="en-CA" sz="1200" b="1" dirty="0"/>
              <a:t>OUAC</a:t>
            </a:r>
          </a:p>
        </p:txBody>
      </p:sp>
      <p:sp>
        <p:nvSpPr>
          <p:cNvPr id="15" name="Rectangle 14">
            <a:extLst>
              <a:ext uri="{FF2B5EF4-FFF2-40B4-BE49-F238E27FC236}">
                <a16:creationId xmlns:a16="http://schemas.microsoft.com/office/drawing/2014/main" id="{FC7A7721-2E77-4002-B812-5C82A3A9C954}"/>
              </a:ext>
            </a:extLst>
          </p:cNvPr>
          <p:cNvSpPr/>
          <p:nvPr/>
        </p:nvSpPr>
        <p:spPr>
          <a:xfrm>
            <a:off x="5648324" y="2563632"/>
            <a:ext cx="5934074" cy="38175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a:t>Students</a:t>
            </a:r>
          </a:p>
        </p:txBody>
      </p:sp>
      <p:sp>
        <p:nvSpPr>
          <p:cNvPr id="16" name="Rectangle 15">
            <a:extLst>
              <a:ext uri="{FF2B5EF4-FFF2-40B4-BE49-F238E27FC236}">
                <a16:creationId xmlns:a16="http://schemas.microsoft.com/office/drawing/2014/main" id="{CE8D3AFB-7F07-488A-B136-426790EF3544}"/>
              </a:ext>
            </a:extLst>
          </p:cNvPr>
          <p:cNvSpPr/>
          <p:nvPr/>
        </p:nvSpPr>
        <p:spPr>
          <a:xfrm>
            <a:off x="5684084" y="3089457"/>
            <a:ext cx="5898314" cy="292857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480"/>
              </a:spcBef>
              <a:spcAft>
                <a:spcPts val="0"/>
              </a:spcAft>
              <a:buFont typeface="Arial" panose="020B0604020202020204" pitchFamily="34" charset="0"/>
              <a:buChar char="•"/>
            </a:pPr>
            <a:r>
              <a:rPr lang="en-US" sz="1600" b="1" i="0" u="none" strike="noStrike" dirty="0">
                <a:solidFill>
                  <a:schemeClr val="bg1"/>
                </a:solidFill>
                <a:effectLst/>
                <a:latin typeface="Comfortaa"/>
              </a:rPr>
              <a:t>Complete their application</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Verify their academic information</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Make changes to their application online</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Keep OUAC and schools informed of any changes to personal information</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Pay the application processing fee. The program choices will not be sent along to the schools until payment is received</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Save a copy of their application summary</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Verify online that their payment has been received</a:t>
            </a:r>
          </a:p>
          <a:p>
            <a:pPr rtl="0" fontAlgn="base">
              <a:spcBef>
                <a:spcPts val="0"/>
              </a:spcBef>
              <a:spcAft>
                <a:spcPts val="0"/>
              </a:spcAft>
              <a:buFont typeface="Arial" panose="020B0604020202020204" pitchFamily="34" charset="0"/>
              <a:buChar char="•"/>
            </a:pPr>
            <a:r>
              <a:rPr lang="en-US" sz="1600" b="1" i="0" u="none" strike="noStrike" dirty="0">
                <a:solidFill>
                  <a:schemeClr val="bg1"/>
                </a:solidFill>
                <a:effectLst/>
                <a:latin typeface="Comfortaa"/>
              </a:rPr>
              <a:t>Complete additional requirements of admission, if required e.g., portfolio, supplementary application</a:t>
            </a:r>
          </a:p>
          <a:p>
            <a:pPr algn="ctr"/>
            <a:r>
              <a:rPr lang="en-CA" sz="1100" dirty="0"/>
              <a:t>.</a:t>
            </a:r>
          </a:p>
        </p:txBody>
      </p:sp>
      <p:sp>
        <p:nvSpPr>
          <p:cNvPr id="4" name="Rectangle 3">
            <a:extLst>
              <a:ext uri="{FF2B5EF4-FFF2-40B4-BE49-F238E27FC236}">
                <a16:creationId xmlns:a16="http://schemas.microsoft.com/office/drawing/2014/main" id="{A03CE64F-7DBA-4ECE-862E-DD7839925F41}"/>
              </a:ext>
            </a:extLst>
          </p:cNvPr>
          <p:cNvSpPr/>
          <p:nvPr/>
        </p:nvSpPr>
        <p:spPr>
          <a:xfrm>
            <a:off x="3090778" y="2474307"/>
            <a:ext cx="2258186" cy="4476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Completed</a:t>
            </a:r>
            <a:r>
              <a:rPr lang="en-CA" b="1" dirty="0"/>
              <a:t> </a:t>
            </a:r>
            <a:r>
              <a:rPr lang="en-CA" sz="1200" b="1" dirty="0"/>
              <a:t>by</a:t>
            </a:r>
            <a:r>
              <a:rPr lang="en-CA" b="1" dirty="0"/>
              <a:t> </a:t>
            </a:r>
            <a:r>
              <a:rPr lang="en-CA" sz="1200" b="1" dirty="0"/>
              <a:t>Secondary School/School Board</a:t>
            </a:r>
            <a:endParaRPr lang="en-US" sz="1200" b="1" dirty="0"/>
          </a:p>
        </p:txBody>
      </p:sp>
      <p:sp>
        <p:nvSpPr>
          <p:cNvPr id="5" name="TextBox 4">
            <a:extLst>
              <a:ext uri="{FF2B5EF4-FFF2-40B4-BE49-F238E27FC236}">
                <a16:creationId xmlns:a16="http://schemas.microsoft.com/office/drawing/2014/main" id="{12C4CD1E-14EF-4AE2-A718-DCB3183A3247}"/>
              </a:ext>
            </a:extLst>
          </p:cNvPr>
          <p:cNvSpPr txBox="1"/>
          <p:nvPr/>
        </p:nvSpPr>
        <p:spPr>
          <a:xfrm>
            <a:off x="1460501" y="1099751"/>
            <a:ext cx="9974402" cy="1077218"/>
          </a:xfrm>
          <a:prstGeom prst="rect">
            <a:avLst/>
          </a:prstGeom>
          <a:noFill/>
        </p:spPr>
        <p:txBody>
          <a:bodyPr wrap="square" rtlCol="0">
            <a:spAutoFit/>
          </a:bodyPr>
          <a:lstStyle/>
          <a:p>
            <a:pPr algn="ctr"/>
            <a:r>
              <a:rPr lang="en-CA" sz="3200" b="1" dirty="0">
                <a:solidFill>
                  <a:schemeClr val="bg1"/>
                </a:solidFill>
              </a:rPr>
              <a:t>University Applications: Who Does </a:t>
            </a:r>
            <a:r>
              <a:rPr lang="en-CA" sz="3200" b="1" dirty="0" err="1">
                <a:solidFill>
                  <a:schemeClr val="bg1"/>
                </a:solidFill>
              </a:rPr>
              <a:t>What?</a:t>
            </a:r>
            <a:r>
              <a:rPr lang="en-CA" sz="3200" b="1" dirty="0" err="1"/>
              <a:t>lications</a:t>
            </a:r>
            <a:r>
              <a:rPr lang="en-CA" sz="3200" b="1" dirty="0"/>
              <a:t> - Who Does What?</a:t>
            </a:r>
            <a:endParaRPr lang="en-US"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69DD-8CC1-4467-8D1A-15381507874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012109-2784-4433-A937-B6B5A4A5AEC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539C61-9D28-48AC-82A2-E71A0169626C}"/>
              </a:ext>
            </a:extLst>
          </p:cNvPr>
          <p:cNvPicPr>
            <a:picLocks noChangeAspect="1"/>
          </p:cNvPicPr>
          <p:nvPr/>
        </p:nvPicPr>
        <p:blipFill>
          <a:blip r:embed="rId2"/>
          <a:stretch>
            <a:fillRect/>
          </a:stretch>
        </p:blipFill>
        <p:spPr>
          <a:xfrm>
            <a:off x="462808" y="469135"/>
            <a:ext cx="11266384" cy="5919729"/>
          </a:xfrm>
          <a:prstGeom prst="rect">
            <a:avLst/>
          </a:prstGeom>
        </p:spPr>
      </p:pic>
      <p:sp>
        <p:nvSpPr>
          <p:cNvPr id="5" name="Rectangle 4">
            <a:extLst>
              <a:ext uri="{FF2B5EF4-FFF2-40B4-BE49-F238E27FC236}">
                <a16:creationId xmlns:a16="http://schemas.microsoft.com/office/drawing/2014/main" id="{691B2E94-9CE3-4349-B883-0F0EE508E570}"/>
              </a:ext>
            </a:extLst>
          </p:cNvPr>
          <p:cNvSpPr/>
          <p:nvPr/>
        </p:nvSpPr>
        <p:spPr>
          <a:xfrm>
            <a:off x="1582221" y="2189138"/>
            <a:ext cx="2495510" cy="410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Completed via OCAS</a:t>
            </a:r>
          </a:p>
        </p:txBody>
      </p:sp>
      <p:sp>
        <p:nvSpPr>
          <p:cNvPr id="6" name="Rectangle: Rounded Corners 5">
            <a:extLst>
              <a:ext uri="{FF2B5EF4-FFF2-40B4-BE49-F238E27FC236}">
                <a16:creationId xmlns:a16="http://schemas.microsoft.com/office/drawing/2014/main" id="{D7F9831B-7D8A-47BA-BBA8-3715E89740C7}"/>
              </a:ext>
            </a:extLst>
          </p:cNvPr>
          <p:cNvSpPr/>
          <p:nvPr/>
        </p:nvSpPr>
        <p:spPr>
          <a:xfrm>
            <a:off x="1582221" y="2928135"/>
            <a:ext cx="2495510" cy="2538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480"/>
              </a:spcBef>
              <a:spcAft>
                <a:spcPts val="0"/>
              </a:spcAft>
              <a:buFont typeface="Arial" panose="020B0604020202020204" pitchFamily="34" charset="0"/>
              <a:buChar char="•"/>
            </a:pPr>
            <a:r>
              <a:rPr lang="en-US" sz="1400" b="1" i="0" u="none" strike="noStrike" dirty="0">
                <a:solidFill>
                  <a:schemeClr val="bg1"/>
                </a:solidFill>
                <a:effectLst/>
                <a:latin typeface="Comfortaa"/>
              </a:rPr>
              <a:t>Processes applications and transcripts and forwards them to the colleges</a:t>
            </a:r>
          </a:p>
          <a:p>
            <a:pPr rtl="0" fontAlgn="base">
              <a:spcBef>
                <a:spcPts val="480"/>
              </a:spcBef>
              <a:spcAft>
                <a:spcPts val="0"/>
              </a:spcAft>
              <a:buFont typeface="Arial" panose="020B0604020202020204" pitchFamily="34" charset="0"/>
              <a:buChar char="•"/>
            </a:pPr>
            <a:r>
              <a:rPr lang="en-US" sz="1400" b="1" i="0" u="none" strike="noStrike" dirty="0">
                <a:solidFill>
                  <a:schemeClr val="bg1"/>
                </a:solidFill>
                <a:effectLst/>
                <a:latin typeface="Comfortaa"/>
              </a:rPr>
              <a:t>Notifies you and your counsellors if your grades are missing or incomplete</a:t>
            </a:r>
          </a:p>
          <a:p>
            <a:pPr fontAlgn="base">
              <a:spcBef>
                <a:spcPts val="480"/>
              </a:spcBef>
              <a:buFont typeface="Arial" panose="020B0604020202020204" pitchFamily="34" charset="0"/>
              <a:buChar char="•"/>
            </a:pPr>
            <a:r>
              <a:rPr lang="en-US" sz="1400" b="1" dirty="0">
                <a:solidFill>
                  <a:schemeClr val="bg1"/>
                </a:solidFill>
                <a:latin typeface="Comfortaa"/>
              </a:rPr>
              <a:t>Communicates to</a:t>
            </a:r>
            <a:r>
              <a:rPr lang="en-US" sz="1400" b="1" i="0" u="none" strike="noStrike" dirty="0">
                <a:solidFill>
                  <a:schemeClr val="bg1"/>
                </a:solidFill>
                <a:effectLst/>
                <a:latin typeface="Comfortaa"/>
              </a:rPr>
              <a:t> the colleges when you have accepted an offer of admission</a:t>
            </a:r>
          </a:p>
        </p:txBody>
      </p:sp>
      <p:sp>
        <p:nvSpPr>
          <p:cNvPr id="9" name="Rectangle: Rounded Corners 8">
            <a:extLst>
              <a:ext uri="{FF2B5EF4-FFF2-40B4-BE49-F238E27FC236}">
                <a16:creationId xmlns:a16="http://schemas.microsoft.com/office/drawing/2014/main" id="{7A5133CC-02F8-4B6F-BD00-7EC4CDF230A3}"/>
              </a:ext>
            </a:extLst>
          </p:cNvPr>
          <p:cNvSpPr/>
          <p:nvPr/>
        </p:nvSpPr>
        <p:spPr>
          <a:xfrm>
            <a:off x="4208372" y="2928135"/>
            <a:ext cx="2607789" cy="253821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560"/>
              </a:spcBef>
              <a:spcAft>
                <a:spcPts val="0"/>
              </a:spcAft>
              <a:buFont typeface="Arial" panose="020B0604020202020204" pitchFamily="34" charset="0"/>
              <a:buChar char="•"/>
            </a:pPr>
            <a:endParaRPr lang="en-US" b="1">
              <a:solidFill>
                <a:schemeClr val="bg1"/>
              </a:solidFill>
              <a:latin typeface="Comfortaa"/>
            </a:endParaRPr>
          </a:p>
          <a:p>
            <a:pPr rtl="0" fontAlgn="base">
              <a:spcBef>
                <a:spcPts val="0"/>
              </a:spcBef>
              <a:spcAft>
                <a:spcPts val="0"/>
              </a:spcAft>
              <a:buFont typeface="Arial" panose="020B0604020202020204" pitchFamily="34" charset="0"/>
              <a:buChar char="•"/>
            </a:pPr>
            <a:r>
              <a:rPr lang="en-US" sz="1400" b="1" i="0" u="none" strike="noStrike">
                <a:solidFill>
                  <a:schemeClr val="bg1"/>
                </a:solidFill>
                <a:effectLst/>
                <a:latin typeface="Comfortaa"/>
              </a:rPr>
              <a:t>Provide OCAS with your personal and academic information</a:t>
            </a:r>
          </a:p>
          <a:p>
            <a:pPr rtl="0" fontAlgn="base">
              <a:spcBef>
                <a:spcPts val="0"/>
              </a:spcBef>
              <a:spcAft>
                <a:spcPts val="0"/>
              </a:spcAft>
            </a:pPr>
            <a:endParaRPr lang="en-US" sz="1400" b="1" i="0" u="none" strike="noStrike">
              <a:solidFill>
                <a:schemeClr val="bg1"/>
              </a:solidFill>
              <a:effectLst/>
              <a:latin typeface="Comfortaa"/>
            </a:endParaRPr>
          </a:p>
          <a:p>
            <a:pPr rtl="0" fontAlgn="base">
              <a:spcBef>
                <a:spcPts val="0"/>
              </a:spcBef>
              <a:spcAft>
                <a:spcPts val="0"/>
              </a:spcAft>
              <a:buFont typeface="Arial" panose="020B0604020202020204" pitchFamily="34" charset="0"/>
              <a:buChar char="•"/>
            </a:pPr>
            <a:r>
              <a:rPr lang="en-US" sz="1400" b="1" i="0" u="none" strike="noStrike">
                <a:solidFill>
                  <a:schemeClr val="bg1"/>
                </a:solidFill>
                <a:effectLst/>
                <a:latin typeface="Comfortaa"/>
              </a:rPr>
              <a:t>Provide OCAS with your updated grades</a:t>
            </a:r>
          </a:p>
          <a:p>
            <a:pPr rtl="0" fontAlgn="base">
              <a:spcBef>
                <a:spcPts val="0"/>
              </a:spcBef>
              <a:spcAft>
                <a:spcPts val="0"/>
              </a:spcAft>
            </a:pPr>
            <a:endParaRPr lang="en-US" sz="1400" b="1" i="0" u="none" strike="noStrike">
              <a:solidFill>
                <a:schemeClr val="bg1"/>
              </a:solidFill>
              <a:effectLst/>
              <a:latin typeface="Comfortaa"/>
            </a:endParaRPr>
          </a:p>
          <a:p>
            <a:pPr rtl="0" fontAlgn="base">
              <a:spcBef>
                <a:spcPts val="560"/>
              </a:spcBef>
              <a:spcAft>
                <a:spcPts val="0"/>
              </a:spcAft>
              <a:buFont typeface="Arial" panose="020B0604020202020204" pitchFamily="34" charset="0"/>
              <a:buChar char="•"/>
            </a:pPr>
            <a:r>
              <a:rPr lang="en-US" sz="1400" b="1" i="0" u="none" strike="noStrike">
                <a:solidFill>
                  <a:schemeClr val="bg1"/>
                </a:solidFill>
                <a:effectLst/>
                <a:latin typeface="Comfortaa"/>
              </a:rPr>
              <a:t>Notify OCAS if you transfer to another school</a:t>
            </a:r>
          </a:p>
          <a:p>
            <a:pPr rtl="0" fontAlgn="base">
              <a:spcBef>
                <a:spcPts val="560"/>
              </a:spcBef>
              <a:spcAft>
                <a:spcPts val="0"/>
              </a:spcAft>
              <a:buFont typeface="Arial" panose="020B0604020202020204" pitchFamily="34" charset="0"/>
              <a:buChar char="•"/>
            </a:pPr>
            <a:endParaRPr lang="en-US" sz="1400" b="1" i="0" u="none" strike="noStrike">
              <a:solidFill>
                <a:schemeClr val="bg1"/>
              </a:solidFill>
              <a:effectLst/>
              <a:latin typeface="Comfortaa"/>
            </a:endParaRPr>
          </a:p>
          <a:p>
            <a:pPr algn="ctr"/>
            <a:endParaRPr lang="en-US"/>
          </a:p>
        </p:txBody>
      </p:sp>
      <p:sp>
        <p:nvSpPr>
          <p:cNvPr id="10" name="Rectangle 9">
            <a:extLst>
              <a:ext uri="{FF2B5EF4-FFF2-40B4-BE49-F238E27FC236}">
                <a16:creationId xmlns:a16="http://schemas.microsoft.com/office/drawing/2014/main" id="{C849F8A7-8873-4F12-B440-E6135027F300}"/>
              </a:ext>
            </a:extLst>
          </p:cNvPr>
          <p:cNvSpPr/>
          <p:nvPr/>
        </p:nvSpPr>
        <p:spPr>
          <a:xfrm>
            <a:off x="6978604" y="2189138"/>
            <a:ext cx="3942825" cy="41022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Student</a:t>
            </a:r>
          </a:p>
        </p:txBody>
      </p:sp>
      <p:sp>
        <p:nvSpPr>
          <p:cNvPr id="11" name="Rectangle: Rounded Corners 10">
            <a:extLst>
              <a:ext uri="{FF2B5EF4-FFF2-40B4-BE49-F238E27FC236}">
                <a16:creationId xmlns:a16="http://schemas.microsoft.com/office/drawing/2014/main" id="{8EBF445B-889F-4093-88EC-7A83193AAB53}"/>
              </a:ext>
            </a:extLst>
          </p:cNvPr>
          <p:cNvSpPr/>
          <p:nvPr/>
        </p:nvSpPr>
        <p:spPr>
          <a:xfrm>
            <a:off x="6978604" y="2928134"/>
            <a:ext cx="4076250" cy="304159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480"/>
              </a:spcBef>
              <a:spcAft>
                <a:spcPts val="0"/>
              </a:spcAft>
              <a:buFont typeface="Arial" panose="020B0604020202020204" pitchFamily="34" charset="0"/>
              <a:buChar char="•"/>
            </a:pPr>
            <a:r>
              <a:rPr lang="en-US" sz="1400" b="1" i="0" u="none" strike="noStrike" dirty="0">
                <a:solidFill>
                  <a:schemeClr val="bg1"/>
                </a:solidFill>
                <a:effectLst/>
                <a:latin typeface="Comfortaa"/>
              </a:rPr>
              <a:t>Complete their application</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Verify their academic information</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Make changes to their application online</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Keep OCAS and schools informed of any changes to personal information</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Pay the application processing fee. The program choices will not be sent along to the schools until payment is received</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Save a copy of their application summary</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Verify online that their payment has been received</a:t>
            </a:r>
          </a:p>
          <a:p>
            <a:pPr rtl="0" fontAlgn="base">
              <a:spcBef>
                <a:spcPts val="0"/>
              </a:spcBef>
              <a:spcAft>
                <a:spcPts val="0"/>
              </a:spcAft>
              <a:buFont typeface="Arial" panose="020B0604020202020204" pitchFamily="34" charset="0"/>
              <a:buChar char="•"/>
            </a:pPr>
            <a:r>
              <a:rPr lang="en-US" sz="1400" b="1" i="0" u="none" strike="noStrike" dirty="0">
                <a:solidFill>
                  <a:schemeClr val="bg1"/>
                </a:solidFill>
                <a:effectLst/>
                <a:latin typeface="Comfortaa"/>
              </a:rPr>
              <a:t>Complete additional requirements of admission, if required e.g., portfolio, supplementary application</a:t>
            </a:r>
          </a:p>
        </p:txBody>
      </p:sp>
      <p:sp>
        <p:nvSpPr>
          <p:cNvPr id="8" name="Rectangle 7">
            <a:extLst>
              <a:ext uri="{FF2B5EF4-FFF2-40B4-BE49-F238E27FC236}">
                <a16:creationId xmlns:a16="http://schemas.microsoft.com/office/drawing/2014/main" id="{B34D3A9B-176B-4F63-BC03-EE78152E7501}"/>
              </a:ext>
            </a:extLst>
          </p:cNvPr>
          <p:cNvSpPr/>
          <p:nvPr/>
        </p:nvSpPr>
        <p:spPr>
          <a:xfrm>
            <a:off x="4208373" y="2178774"/>
            <a:ext cx="2607789" cy="58738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Completed via Secondary School/School Board</a:t>
            </a:r>
            <a:endParaRPr lang="en-US" sz="1400" b="1" dirty="0"/>
          </a:p>
        </p:txBody>
      </p:sp>
      <p:sp>
        <p:nvSpPr>
          <p:cNvPr id="15" name="TextBox 14">
            <a:extLst>
              <a:ext uri="{FF2B5EF4-FFF2-40B4-BE49-F238E27FC236}">
                <a16:creationId xmlns:a16="http://schemas.microsoft.com/office/drawing/2014/main" id="{48871550-E9C9-471E-B07B-4E1BA954A455}"/>
              </a:ext>
            </a:extLst>
          </p:cNvPr>
          <p:cNvSpPr txBox="1"/>
          <p:nvPr/>
        </p:nvSpPr>
        <p:spPr>
          <a:xfrm>
            <a:off x="901794" y="1013254"/>
            <a:ext cx="10019635" cy="523220"/>
          </a:xfrm>
          <a:prstGeom prst="rect">
            <a:avLst/>
          </a:prstGeom>
          <a:noFill/>
        </p:spPr>
        <p:txBody>
          <a:bodyPr wrap="square" rtlCol="0">
            <a:spAutoFit/>
          </a:bodyPr>
          <a:lstStyle/>
          <a:p>
            <a:pPr algn="ctr"/>
            <a:r>
              <a:rPr lang="en-CA" sz="2800" b="1" dirty="0"/>
              <a:t>C           </a:t>
            </a:r>
            <a:r>
              <a:rPr lang="en-CA" sz="2800" b="1" dirty="0">
                <a:solidFill>
                  <a:schemeClr val="bg1"/>
                </a:solidFill>
              </a:rPr>
              <a:t>College Applications: Who Does What? </a:t>
            </a:r>
            <a:r>
              <a:rPr lang="en-CA" sz="2800" b="1" dirty="0"/>
              <a:t>es What?</a:t>
            </a:r>
            <a:endParaRPr lang="en-US" sz="2800" b="1" dirty="0"/>
          </a:p>
        </p:txBody>
      </p:sp>
    </p:spTree>
    <p:extLst>
      <p:ext uri="{BB962C8B-B14F-4D97-AF65-F5344CB8AC3E}">
        <p14:creationId xmlns:p14="http://schemas.microsoft.com/office/powerpoint/2010/main" val="472479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921</TotalTime>
  <Words>3805</Words>
  <Application>Microsoft Office PowerPoint</Application>
  <PresentationFormat>Widescreen</PresentationFormat>
  <Paragraphs>242</Paragraphs>
  <Slides>37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Wingdings</vt:lpstr>
      <vt:lpstr>Times New Roman</vt:lpstr>
      <vt:lpstr>Noto Sans Symbols</vt:lpstr>
      <vt:lpstr>Gill Sans</vt:lpstr>
      <vt:lpstr>Wingdings 3</vt:lpstr>
      <vt:lpstr>Arial</vt:lpstr>
      <vt:lpstr>Comfortaa</vt:lpstr>
      <vt:lpstr>Calibri</vt:lpstr>
      <vt:lpstr>Aptos</vt:lpstr>
      <vt:lpstr>Century Gothic</vt:lpstr>
      <vt:lpstr>Ion</vt:lpstr>
      <vt:lpstr>POST SECONDARY APPLICATION PREPARATION  2023-24</vt:lpstr>
      <vt:lpstr>COMPLETING THE APPLICATION IS NOT THE DIFFICULT PART, IT’S DECIDING WHAT YOU WANT TO APPLY TO, AND HOW TO DO IT.  DON’T DELAY – START YOUR RESEARCH TODAY</vt:lpstr>
      <vt:lpstr>COLLEGE/UNIVERSITY APPLICATIONS</vt:lpstr>
      <vt:lpstr>How to Set up an Application - OUAC </vt:lpstr>
      <vt:lpstr>Check your OUAC/OCAS account periodically</vt:lpstr>
      <vt:lpstr>How to set up an Application - OCAS</vt:lpstr>
      <vt:lpstr>PowerPoint Presentation</vt:lpstr>
      <vt:lpstr>PowerPoint Presentation</vt:lpstr>
      <vt:lpstr>PowerPoint Presentation</vt:lpstr>
      <vt:lpstr>Take Note of Important Dates</vt:lpstr>
      <vt:lpstr>DO YOUR RESEARCH</vt:lpstr>
      <vt:lpstr>DO YOUR RESEARCH</vt:lpstr>
      <vt:lpstr>Apprenticeships and Trades</vt:lpstr>
      <vt:lpstr>PowerPoint Presentation</vt:lpstr>
      <vt:lpstr>PowerPoint Presentation</vt:lpstr>
      <vt:lpstr>DO YOUR RESEARCH</vt:lpstr>
      <vt:lpstr>Plan ahead and stay organized  </vt:lpstr>
      <vt:lpstr>Supplementary Applications</vt:lpstr>
      <vt:lpstr>Supplementary Applications</vt:lpstr>
      <vt:lpstr>Tips for Writing Supplementary Applications</vt:lpstr>
      <vt:lpstr>Tips for Writing Supplementary Applications</vt:lpstr>
      <vt:lpstr>Tips for Writing Supplementary Applications</vt:lpstr>
      <vt:lpstr>IMPORTANT WEBSITES  to Research Post-Secondary Pathways</vt:lpstr>
      <vt:lpstr>OTHER IMPORTANT INFORMATION </vt:lpstr>
      <vt:lpstr>Steps to take in order to submit Community Hours</vt:lpstr>
      <vt:lpstr>OTHER IMPORTANT INFORMATION COURSE PREREQUISITES</vt:lpstr>
      <vt:lpstr>OTHER IMPORTANT INFORMATION</vt:lpstr>
      <vt:lpstr>OSAP and Financial Planning</vt:lpstr>
      <vt:lpstr>OFFER DATES/CONDITIONAL OFFERS</vt:lpstr>
      <vt:lpstr>Managing Multiple Offers/Early Offers</vt:lpstr>
      <vt:lpstr>Scholarship Information</vt:lpstr>
      <vt:lpstr>Additional Information</vt:lpstr>
      <vt:lpstr>Additional Information</vt:lpstr>
      <vt:lpstr>Additional Information</vt:lpstr>
      <vt:lpstr>Top 7 MUST DO’s after tonight’s session</vt:lpstr>
      <vt:lpstr>Guidance Alpha Counsellors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SECONDARY APPLICATION PREPARATION 2021-22</dc:title>
  <dc:creator>Michele Fletcher</dc:creator>
  <cp:lastModifiedBy>Sutharsan, Aishe</cp:lastModifiedBy>
  <cp:revision>4</cp:revision>
  <dcterms:modified xsi:type="dcterms:W3CDTF">2023-11-08T01:40:57Z</dcterms:modified>
</cp:coreProperties>
</file>