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f084c9c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f084c9c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084c9c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084c9c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efa388c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efa388c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Generation - Darien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f084c9c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f084c9c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efa388c9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efa388c9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efa388c99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efa388c99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f084c9c9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f084c9c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12121"/>
              </a:buClr>
              <a:buSzPts val="1800"/>
              <a:buAutoNum type="arabicPeriod"/>
            </a:pPr>
            <a:r>
              <a:rPr lang="en" sz="1800">
                <a:solidFill>
                  <a:srgbClr val="212121"/>
                </a:solidFill>
              </a:rPr>
              <a:t>Commit to Main</a:t>
            </a:r>
            <a:endParaRPr sz="1800">
              <a:solidFill>
                <a:srgbClr val="212121"/>
              </a:solidFill>
            </a:endParaRPr>
          </a:p>
          <a:p>
            <a:pPr indent="-342900" lvl="0" marL="457200" rtl="0" algn="l">
              <a:lnSpc>
                <a:spcPct val="115000"/>
              </a:lnSpc>
              <a:spcBef>
                <a:spcPts val="0"/>
              </a:spcBef>
              <a:spcAft>
                <a:spcPts val="0"/>
              </a:spcAft>
              <a:buClr>
                <a:srgbClr val="212121"/>
              </a:buClr>
              <a:buSzPts val="1800"/>
              <a:buAutoNum type="arabicPeriod"/>
            </a:pPr>
            <a:r>
              <a:rPr lang="en" sz="1800">
                <a:solidFill>
                  <a:srgbClr val="212121"/>
                </a:solidFill>
              </a:rPr>
              <a:t>Script runs on Github Actions</a:t>
            </a:r>
            <a:endParaRPr sz="18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Connect to Cassini via SSH</a:t>
            </a:r>
            <a:endParaRPr sz="14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Pull most recent commit to Cassini</a:t>
            </a:r>
            <a:endParaRPr sz="14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Start HTML Server</a:t>
            </a:r>
            <a:endParaRPr sz="1400">
              <a:solidFill>
                <a:srgbClr val="21212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f084c9c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f084c9c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12121"/>
              </a:buClr>
              <a:buSzPts val="1800"/>
              <a:buAutoNum type="arabicPeriod"/>
            </a:pPr>
            <a:r>
              <a:rPr lang="en" sz="1800">
                <a:solidFill>
                  <a:srgbClr val="212121"/>
                </a:solidFill>
              </a:rPr>
              <a:t>Commit to Main</a:t>
            </a:r>
            <a:endParaRPr sz="1800">
              <a:solidFill>
                <a:srgbClr val="212121"/>
              </a:solidFill>
            </a:endParaRPr>
          </a:p>
          <a:p>
            <a:pPr indent="-342900" lvl="0" marL="457200" rtl="0" algn="l">
              <a:lnSpc>
                <a:spcPct val="115000"/>
              </a:lnSpc>
              <a:spcBef>
                <a:spcPts val="0"/>
              </a:spcBef>
              <a:spcAft>
                <a:spcPts val="0"/>
              </a:spcAft>
              <a:buClr>
                <a:srgbClr val="212121"/>
              </a:buClr>
              <a:buSzPts val="1800"/>
              <a:buAutoNum type="arabicPeriod"/>
            </a:pPr>
            <a:r>
              <a:rPr lang="en" sz="1800">
                <a:solidFill>
                  <a:srgbClr val="212121"/>
                </a:solidFill>
              </a:rPr>
              <a:t>Script runs on Github Actions</a:t>
            </a:r>
            <a:endParaRPr sz="18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Connect to Cassini via SSH</a:t>
            </a:r>
            <a:endParaRPr sz="14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Pull most recent commit to Cassini</a:t>
            </a:r>
            <a:endParaRPr sz="1400">
              <a:solidFill>
                <a:srgbClr val="212121"/>
              </a:solidFill>
            </a:endParaRPr>
          </a:p>
          <a:p>
            <a:pPr indent="-317500" lvl="1" marL="914400" rtl="0" algn="l">
              <a:lnSpc>
                <a:spcPct val="115000"/>
              </a:lnSpc>
              <a:spcBef>
                <a:spcPts val="0"/>
              </a:spcBef>
              <a:spcAft>
                <a:spcPts val="0"/>
              </a:spcAft>
              <a:buClr>
                <a:srgbClr val="212121"/>
              </a:buClr>
              <a:buSzPts val="1400"/>
              <a:buAutoNum type="alphaLcPeriod"/>
            </a:pPr>
            <a:r>
              <a:rPr lang="en" sz="1400">
                <a:solidFill>
                  <a:srgbClr val="212121"/>
                </a:solidFill>
              </a:rPr>
              <a:t>Start HTML Server</a:t>
            </a:r>
            <a:endParaRPr sz="1400">
              <a:solidFill>
                <a:srgbClr val="21212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084c9c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084c9c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efa388c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efa388c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6D7A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982950" y="284875"/>
            <a:ext cx="7178100" cy="4221000"/>
          </a:xfrm>
          <a:prstGeom prst="roundRect">
            <a:avLst>
              <a:gd fmla="val 16667" name="adj"/>
            </a:avLst>
          </a:prstGeom>
          <a:solidFill>
            <a:srgbClr val="F2ECE3"/>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0" y="209050"/>
            <a:ext cx="8520600" cy="107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Technologies</a:t>
            </a:r>
            <a:endParaRPr/>
          </a:p>
        </p:txBody>
      </p:sp>
      <p:pic>
        <p:nvPicPr>
          <p:cNvPr id="56" name="Google Shape;56;p13"/>
          <p:cNvPicPr preferRelativeResize="0"/>
          <p:nvPr/>
        </p:nvPicPr>
        <p:blipFill>
          <a:blip r:embed="rId4">
            <a:alphaModFix/>
          </a:blip>
          <a:stretch>
            <a:fillRect/>
          </a:stretch>
        </p:blipFill>
        <p:spPr>
          <a:xfrm>
            <a:off x="1408700" y="1506914"/>
            <a:ext cx="2046648" cy="933374"/>
          </a:xfrm>
          <a:prstGeom prst="rect">
            <a:avLst/>
          </a:prstGeom>
          <a:noFill/>
          <a:ln>
            <a:noFill/>
          </a:ln>
        </p:spPr>
      </p:pic>
      <p:sp>
        <p:nvSpPr>
          <p:cNvPr id="57" name="Google Shape;57;p13"/>
          <p:cNvSpPr txBox="1"/>
          <p:nvPr/>
        </p:nvSpPr>
        <p:spPr>
          <a:xfrm>
            <a:off x="4173350" y="2896725"/>
            <a:ext cx="3885600" cy="20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dk1"/>
                </a:solidFill>
              </a:rPr>
              <a:t>In-House</a:t>
            </a:r>
            <a:endParaRPr b="1" sz="2900">
              <a:solidFill>
                <a:schemeClr val="dk1"/>
              </a:solidFill>
            </a:endParaRPr>
          </a:p>
          <a:p>
            <a:pPr indent="0" lvl="0" marL="0" rtl="0" algn="ctr">
              <a:spcBef>
                <a:spcPts val="0"/>
              </a:spcBef>
              <a:spcAft>
                <a:spcPts val="0"/>
              </a:spcAft>
              <a:buNone/>
            </a:pPr>
            <a:r>
              <a:rPr b="1" lang="en" sz="2900">
                <a:solidFill>
                  <a:schemeClr val="dk1"/>
                </a:solidFill>
              </a:rPr>
              <a:t>Level Building Script</a:t>
            </a:r>
            <a:endParaRPr b="1" sz="2900">
              <a:solidFill>
                <a:schemeClr val="dk1"/>
              </a:solidFill>
            </a:endParaRPr>
          </a:p>
        </p:txBody>
      </p:sp>
      <p:pic>
        <p:nvPicPr>
          <p:cNvPr id="58" name="Google Shape;58;p13"/>
          <p:cNvPicPr preferRelativeResize="0"/>
          <p:nvPr/>
        </p:nvPicPr>
        <p:blipFill>
          <a:blip r:embed="rId5">
            <a:alphaModFix/>
          </a:blip>
          <a:stretch>
            <a:fillRect/>
          </a:stretch>
        </p:blipFill>
        <p:spPr>
          <a:xfrm>
            <a:off x="1166875" y="2664475"/>
            <a:ext cx="3006474" cy="1255140"/>
          </a:xfrm>
          <a:prstGeom prst="rect">
            <a:avLst/>
          </a:prstGeom>
          <a:solidFill>
            <a:srgbClr val="F2ECE3"/>
          </a:solidFill>
          <a:ln>
            <a:noFill/>
          </a:ln>
        </p:spPr>
      </p:pic>
      <p:pic>
        <p:nvPicPr>
          <p:cNvPr id="59" name="Google Shape;59;p13"/>
          <p:cNvPicPr preferRelativeResize="0"/>
          <p:nvPr/>
        </p:nvPicPr>
        <p:blipFill>
          <a:blip r:embed="rId6">
            <a:alphaModFix/>
          </a:blip>
          <a:stretch>
            <a:fillRect/>
          </a:stretch>
        </p:blipFill>
        <p:spPr>
          <a:xfrm>
            <a:off x="4571938" y="1436769"/>
            <a:ext cx="3088415" cy="107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2"/>
          <p:cNvSpPr/>
          <p:nvPr/>
        </p:nvSpPr>
        <p:spPr>
          <a:xfrm>
            <a:off x="2519100" y="1272175"/>
            <a:ext cx="3993600" cy="15783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122" name="Google Shape;122;p22"/>
          <p:cNvSpPr/>
          <p:nvPr/>
        </p:nvSpPr>
        <p:spPr>
          <a:xfrm>
            <a:off x="749825" y="2571750"/>
            <a:ext cx="7759500" cy="13017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200"/>
          </a:p>
        </p:txBody>
      </p:sp>
      <p:sp>
        <p:nvSpPr>
          <p:cNvPr id="123" name="Google Shape;123;p22"/>
          <p:cNvSpPr txBox="1"/>
          <p:nvPr>
            <p:ph idx="1" type="subTitle"/>
          </p:nvPr>
        </p:nvSpPr>
        <p:spPr>
          <a:xfrm>
            <a:off x="350275" y="2786575"/>
            <a:ext cx="8520600" cy="2527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4600" u="sng">
                <a:solidFill>
                  <a:schemeClr val="accent1"/>
                </a:solidFill>
              </a:rPr>
              <a:t>cassini.cs.kent.edu/minigolf</a:t>
            </a:r>
            <a:endParaRPr sz="4600" u="sng">
              <a:solidFill>
                <a:schemeClr val="accent1"/>
              </a:solidFill>
            </a:endParaRPr>
          </a:p>
        </p:txBody>
      </p:sp>
      <p:sp>
        <p:nvSpPr>
          <p:cNvPr id="124" name="Google Shape;124;p22"/>
          <p:cNvSpPr txBox="1"/>
          <p:nvPr/>
        </p:nvSpPr>
        <p:spPr>
          <a:xfrm>
            <a:off x="1647100" y="1487025"/>
            <a:ext cx="5686800" cy="7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300">
                <a:solidFill>
                  <a:srgbClr val="212121"/>
                </a:solidFill>
              </a:rPr>
              <a:t>Thank you!</a:t>
            </a:r>
            <a:endParaRPr sz="5300">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ECE3"/>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Builder</a:t>
            </a:r>
            <a:endParaRPr/>
          </a:p>
        </p:txBody>
      </p:sp>
      <p:pic>
        <p:nvPicPr>
          <p:cNvPr id="65" name="Google Shape;65;p14"/>
          <p:cNvPicPr preferRelativeResize="0"/>
          <p:nvPr/>
        </p:nvPicPr>
        <p:blipFill rotWithShape="1">
          <a:blip r:embed="rId3">
            <a:alphaModFix/>
          </a:blip>
          <a:srcRect b="5708" l="26436" r="38561" t="6879"/>
          <a:stretch/>
        </p:blipFill>
        <p:spPr>
          <a:xfrm>
            <a:off x="0" y="0"/>
            <a:ext cx="3661728" cy="5143500"/>
          </a:xfrm>
          <a:prstGeom prst="rect">
            <a:avLst/>
          </a:prstGeom>
          <a:noFill/>
          <a:ln>
            <a:noFill/>
          </a:ln>
        </p:spPr>
      </p:pic>
      <p:pic>
        <p:nvPicPr>
          <p:cNvPr id="66" name="Google Shape;66;p14"/>
          <p:cNvPicPr preferRelativeResize="0"/>
          <p:nvPr/>
        </p:nvPicPr>
        <p:blipFill>
          <a:blip r:embed="rId4">
            <a:alphaModFix/>
          </a:blip>
          <a:stretch>
            <a:fillRect/>
          </a:stretch>
        </p:blipFill>
        <p:spPr>
          <a:xfrm>
            <a:off x="3661725" y="1029863"/>
            <a:ext cx="5482277" cy="30837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5959"/>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4024728" cy="5143501"/>
          </a:xfrm>
          <a:prstGeom prst="rect">
            <a:avLst/>
          </a:prstGeom>
          <a:noFill/>
          <a:ln>
            <a:noFill/>
          </a:ln>
        </p:spPr>
      </p:pic>
      <p:pic>
        <p:nvPicPr>
          <p:cNvPr id="77" name="Google Shape;77;p16"/>
          <p:cNvPicPr preferRelativeResize="0"/>
          <p:nvPr/>
        </p:nvPicPr>
        <p:blipFill rotWithShape="1">
          <a:blip r:embed="rId4">
            <a:alphaModFix/>
          </a:blip>
          <a:srcRect b="0" l="0" r="8450" t="0"/>
          <a:stretch/>
        </p:blipFill>
        <p:spPr>
          <a:xfrm>
            <a:off x="4024725" y="40825"/>
            <a:ext cx="5119275" cy="5061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52400" y="152400"/>
            <a:ext cx="3076071" cy="4838699"/>
          </a:xfrm>
          <a:prstGeom prst="rect">
            <a:avLst/>
          </a:prstGeom>
          <a:noFill/>
          <a:ln>
            <a:noFill/>
          </a:ln>
        </p:spPr>
      </p:pic>
      <p:pic>
        <p:nvPicPr>
          <p:cNvPr id="83" name="Google Shape;83;p17"/>
          <p:cNvPicPr preferRelativeResize="0"/>
          <p:nvPr/>
        </p:nvPicPr>
        <p:blipFill>
          <a:blip r:embed="rId4">
            <a:alphaModFix/>
          </a:blip>
          <a:stretch>
            <a:fillRect/>
          </a:stretch>
        </p:blipFill>
        <p:spPr>
          <a:xfrm>
            <a:off x="3337821" y="700088"/>
            <a:ext cx="2619375" cy="3743325"/>
          </a:xfrm>
          <a:prstGeom prst="rect">
            <a:avLst/>
          </a:prstGeom>
          <a:noFill/>
          <a:ln>
            <a:noFill/>
          </a:ln>
        </p:spPr>
      </p:pic>
      <p:pic>
        <p:nvPicPr>
          <p:cNvPr id="84" name="Google Shape;84;p17"/>
          <p:cNvPicPr preferRelativeResize="0"/>
          <p:nvPr/>
        </p:nvPicPr>
        <p:blipFill>
          <a:blip r:embed="rId5">
            <a:alphaModFix/>
          </a:blip>
          <a:stretch>
            <a:fillRect/>
          </a:stretch>
        </p:blipFill>
        <p:spPr>
          <a:xfrm>
            <a:off x="6152646" y="152400"/>
            <a:ext cx="2838954" cy="2114115"/>
          </a:xfrm>
          <a:prstGeom prst="rect">
            <a:avLst/>
          </a:prstGeom>
          <a:noFill/>
          <a:ln>
            <a:noFill/>
          </a:ln>
        </p:spPr>
      </p:pic>
      <p:pic>
        <p:nvPicPr>
          <p:cNvPr id="85" name="Google Shape;85;p17"/>
          <p:cNvPicPr preferRelativeResize="0"/>
          <p:nvPr/>
        </p:nvPicPr>
        <p:blipFill>
          <a:blip r:embed="rId6">
            <a:alphaModFix/>
          </a:blip>
          <a:stretch>
            <a:fillRect/>
          </a:stretch>
        </p:blipFill>
        <p:spPr>
          <a:xfrm>
            <a:off x="6152646" y="2418915"/>
            <a:ext cx="2838954" cy="20881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p:nvPr/>
        </p:nvSpPr>
        <p:spPr>
          <a:xfrm>
            <a:off x="206425" y="450750"/>
            <a:ext cx="2830800" cy="9351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8"/>
          <p:cNvSpPr txBox="1"/>
          <p:nvPr>
            <p:ph type="title"/>
          </p:nvPr>
        </p:nvSpPr>
        <p:spPr>
          <a:xfrm>
            <a:off x="311700" y="53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Deployment</a:t>
            </a:r>
            <a:endParaRPr sz="3520"/>
          </a:p>
        </p:txBody>
      </p:sp>
      <p:pic>
        <p:nvPicPr>
          <p:cNvPr id="92" name="Google Shape;92;p18"/>
          <p:cNvPicPr preferRelativeResize="0"/>
          <p:nvPr/>
        </p:nvPicPr>
        <p:blipFill>
          <a:blip r:embed="rId4">
            <a:alphaModFix/>
          </a:blip>
          <a:stretch>
            <a:fillRect/>
          </a:stretch>
        </p:blipFill>
        <p:spPr>
          <a:xfrm>
            <a:off x="3216084" y="0"/>
            <a:ext cx="592792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9"/>
          <p:cNvSpPr/>
          <p:nvPr/>
        </p:nvSpPr>
        <p:spPr>
          <a:xfrm>
            <a:off x="206425" y="450750"/>
            <a:ext cx="2830800" cy="15039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9"/>
          <p:cNvSpPr txBox="1"/>
          <p:nvPr>
            <p:ph type="title"/>
          </p:nvPr>
        </p:nvSpPr>
        <p:spPr>
          <a:xfrm>
            <a:off x="311700" y="53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Scrum</a:t>
            </a:r>
            <a:endParaRPr sz="3520"/>
          </a:p>
          <a:p>
            <a:pPr indent="0" lvl="0" marL="0" rtl="0" algn="l">
              <a:spcBef>
                <a:spcPts val="0"/>
              </a:spcBef>
              <a:spcAft>
                <a:spcPts val="0"/>
              </a:spcAft>
              <a:buSzPts val="990"/>
              <a:buNone/>
            </a:pPr>
            <a:r>
              <a:rPr lang="en" sz="3520"/>
              <a:t>Methodology</a:t>
            </a:r>
            <a:endParaRPr sz="3520"/>
          </a:p>
        </p:txBody>
      </p:sp>
      <p:pic>
        <p:nvPicPr>
          <p:cNvPr id="99" name="Google Shape;99;p19"/>
          <p:cNvPicPr preferRelativeResize="0"/>
          <p:nvPr/>
        </p:nvPicPr>
        <p:blipFill rotWithShape="1">
          <a:blip r:embed="rId4">
            <a:alphaModFix/>
          </a:blip>
          <a:srcRect b="24039" l="29638" r="20772" t="35152"/>
          <a:stretch/>
        </p:blipFill>
        <p:spPr>
          <a:xfrm>
            <a:off x="3429000" y="2498050"/>
            <a:ext cx="5715000" cy="2645449"/>
          </a:xfrm>
          <a:prstGeom prst="rect">
            <a:avLst/>
          </a:prstGeom>
          <a:noFill/>
          <a:ln>
            <a:noFill/>
          </a:ln>
        </p:spPr>
      </p:pic>
      <p:pic>
        <p:nvPicPr>
          <p:cNvPr id="100" name="Google Shape;100;p19"/>
          <p:cNvPicPr preferRelativeResize="0"/>
          <p:nvPr/>
        </p:nvPicPr>
        <p:blipFill rotWithShape="1">
          <a:blip r:embed="rId5">
            <a:alphaModFix/>
          </a:blip>
          <a:srcRect b="12464" l="0" r="0" t="0"/>
          <a:stretch/>
        </p:blipFill>
        <p:spPr>
          <a:xfrm>
            <a:off x="3429000" y="0"/>
            <a:ext cx="5715000" cy="28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0"/>
          <p:cNvSpPr/>
          <p:nvPr/>
        </p:nvSpPr>
        <p:spPr>
          <a:xfrm>
            <a:off x="222250" y="332150"/>
            <a:ext cx="3308100" cy="20736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Testing</a:t>
            </a:r>
            <a:endParaRPr/>
          </a:p>
        </p:txBody>
      </p:sp>
      <p:sp>
        <p:nvSpPr>
          <p:cNvPr id="107" name="Google Shape;107;p20"/>
          <p:cNvSpPr txBox="1"/>
          <p:nvPr>
            <p:ph idx="1" type="body"/>
          </p:nvPr>
        </p:nvSpPr>
        <p:spPr>
          <a:xfrm>
            <a:off x="311700" y="1152475"/>
            <a:ext cx="3308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Simple Framework</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Webdriver &amp; Python</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Github Actions Runner</a:t>
            </a:r>
            <a:endParaRPr>
              <a:solidFill>
                <a:schemeClr val="accent2"/>
              </a:solidFill>
            </a:endParaRPr>
          </a:p>
        </p:txBody>
      </p:sp>
      <p:pic>
        <p:nvPicPr>
          <p:cNvPr id="108" name="Google Shape;108;p20"/>
          <p:cNvPicPr preferRelativeResize="0"/>
          <p:nvPr/>
        </p:nvPicPr>
        <p:blipFill>
          <a:blip r:embed="rId4">
            <a:alphaModFix/>
          </a:blip>
          <a:stretch>
            <a:fillRect/>
          </a:stretch>
        </p:blipFill>
        <p:spPr>
          <a:xfrm>
            <a:off x="3909538" y="0"/>
            <a:ext cx="5234474"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p:nvPr/>
        </p:nvSpPr>
        <p:spPr>
          <a:xfrm>
            <a:off x="2266350" y="160075"/>
            <a:ext cx="4625400" cy="41076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1"/>
          <p:cNvSpPr/>
          <p:nvPr/>
        </p:nvSpPr>
        <p:spPr>
          <a:xfrm>
            <a:off x="256975" y="1006800"/>
            <a:ext cx="8707200" cy="3955800"/>
          </a:xfrm>
          <a:prstGeom prst="roundRect">
            <a:avLst>
              <a:gd fmla="val 16667" name="adj"/>
            </a:avLst>
          </a:prstGeom>
          <a:solidFill>
            <a:srgbClr val="F2ECE3"/>
          </a:solidFill>
          <a:ln cap="flat" cmpd="sng" w="381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1"/>
          <p:cNvSpPr txBox="1"/>
          <p:nvPr>
            <p:ph type="ctrTitle"/>
          </p:nvPr>
        </p:nvSpPr>
        <p:spPr>
          <a:xfrm>
            <a:off x="2582250" y="-75825"/>
            <a:ext cx="3993600" cy="117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Stakeholder</a:t>
            </a:r>
            <a:endParaRPr/>
          </a:p>
        </p:txBody>
      </p:sp>
      <p:sp>
        <p:nvSpPr>
          <p:cNvPr id="116" name="Google Shape;116;p21"/>
          <p:cNvSpPr txBox="1"/>
          <p:nvPr>
            <p:ph idx="1" type="subTitle"/>
          </p:nvPr>
        </p:nvSpPr>
        <p:spPr>
          <a:xfrm>
            <a:off x="311700" y="1171200"/>
            <a:ext cx="8520600" cy="3487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a:solidFill>
                  <a:schemeClr val="dk1"/>
                </a:solidFill>
              </a:rPr>
              <a:t>“When it comes to the project, I'm very satisfied with what the group was able to produce. The game is very fun and challenging and as someone who isn't really into golf games I had a lot more fun playing than I thought I would. All together I think the group did an amazing job and it was really cool to see them work together, constantly bringing new ideas to the table to make the game more interesting.”</a:t>
            </a:r>
            <a:endParaRPr>
              <a:solidFill>
                <a:schemeClr val="dk1"/>
              </a:solidFill>
            </a:endParaRPr>
          </a:p>
          <a:p>
            <a:pPr indent="0" lvl="0" marL="0" rtl="0" algn="ctr">
              <a:lnSpc>
                <a:spcPct val="90000"/>
              </a:lnSpc>
              <a:spcBef>
                <a:spcPts val="0"/>
              </a:spcBef>
              <a:spcAft>
                <a:spcPts val="0"/>
              </a:spcAft>
              <a:buNone/>
            </a:pPr>
            <a:r>
              <a:rPr lang="en">
                <a:solidFill>
                  <a:schemeClr val="dk1"/>
                </a:solidFill>
              </a:rPr>
              <a:t>                                                       -Logan Horvath</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