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0" r:id="rId4"/>
    <p:sldId id="264" r:id="rId5"/>
    <p:sldId id="281" r:id="rId6"/>
    <p:sldId id="261" r:id="rId7"/>
    <p:sldId id="275" r:id="rId8"/>
    <p:sldId id="271" r:id="rId9"/>
    <p:sldId id="262" r:id="rId10"/>
    <p:sldId id="273" r:id="rId11"/>
    <p:sldId id="270" r:id="rId12"/>
    <p:sldId id="259" r:id="rId13"/>
    <p:sldId id="258" r:id="rId14"/>
    <p:sldId id="266" r:id="rId15"/>
    <p:sldId id="267" r:id="rId16"/>
    <p:sldId id="268" r:id="rId17"/>
    <p:sldId id="269" r:id="rId18"/>
    <p:sldId id="282" r:id="rId19"/>
    <p:sldId id="263" r:id="rId20"/>
    <p:sldId id="265" r:id="rId21"/>
    <p:sldId id="272" r:id="rId22"/>
    <p:sldId id="276" r:id="rId23"/>
    <p:sldId id="277" r:id="rId24"/>
    <p:sldId id="278" r:id="rId25"/>
    <p:sldId id="279" r:id="rId26"/>
    <p:sldId id="280" r:id="rId27"/>
    <p:sldId id="285" r:id="rId28"/>
    <p:sldId id="284" r:id="rId29"/>
    <p:sldId id="286" r:id="rId30"/>
    <p:sldId id="287" r:id="rId31"/>
    <p:sldId id="274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558" autoAdjust="0"/>
  </p:normalViewPr>
  <p:slideViewPr>
    <p:cSldViewPr snapToGrid="0">
      <p:cViewPr varScale="1">
        <p:scale>
          <a:sx n="53" d="100"/>
          <a:sy n="53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2ECB2-0B34-4F99-97C3-2D997D466F99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2E660-D3F0-484E-B0EB-7CED654F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 </a:t>
            </a:r>
          </a:p>
          <a:p>
            <a:r>
              <a:rPr lang="en-US" dirty="0"/>
              <a:t>Google Image Search For Book , Interface 21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4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 </a:t>
            </a:r>
          </a:p>
          <a:p>
            <a:r>
              <a:rPr lang="en-US" dirty="0"/>
              <a:t>https://spring.io/blog/2006/12/16/why-the-name-interface21</a:t>
            </a:r>
          </a:p>
          <a:p>
            <a:r>
              <a:rPr lang="en-US" dirty="0"/>
              <a:t>Google Image Search For Book , Interface 21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2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 </a:t>
            </a:r>
          </a:p>
          <a:p>
            <a:r>
              <a:rPr lang="en-US" dirty="0"/>
              <a:t>https://spring.io/blog/2006/11/09/spring-framework-the-origins-of-a-project-and-a-name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Courtesy &amp; Links/Resources:</a:t>
            </a:r>
          </a:p>
          <a:p>
            <a:r>
              <a:rPr lang="en-US" dirty="0"/>
              <a:t>https://docs.spring.io/spring/docs/current/spring-framework-reference/htmlsingle/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4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Courtesy &amp; Links/Resources:</a:t>
            </a:r>
          </a:p>
          <a:p>
            <a:r>
              <a:rPr lang="en-US" dirty="0"/>
              <a:t>https://docs.spring.io/spring/docs/current/spring-framework-reference/htmlsingle/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9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Courtesy &amp; Links/Resources:</a:t>
            </a:r>
          </a:p>
          <a:p>
            <a:r>
              <a:rPr lang="en-US" dirty="0"/>
              <a:t>https://docs.spring.io/spring/docs/current/spring-framework-reference/htmlsingle/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46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Courtesy &amp; Links/Resources:</a:t>
            </a:r>
          </a:p>
          <a:p>
            <a:r>
              <a:rPr lang="en-US" dirty="0"/>
              <a:t>https://docs.spring.io/spring/docs/current/spring-framework-reference/htmlsingle/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4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Courtesy &amp; Links/Resources:</a:t>
            </a:r>
          </a:p>
          <a:p>
            <a:r>
              <a:rPr lang="en-US" dirty="0"/>
              <a:t>https://docs.spring.io/spring/docs/current/spring-framework-reference/htmlsingle/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31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Courtesy &amp; Links/Resources:</a:t>
            </a:r>
          </a:p>
          <a:p>
            <a:r>
              <a:rPr lang="en-US" dirty="0"/>
              <a:t>https://docs.spring.io/spring/docs/current/spring-framework-reference/htmlsingle/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5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28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6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  <a:p>
            <a:r>
              <a:rPr lang="en-US" dirty="0"/>
              <a:t>http://www.wideskills.com/spring/spring-bean-lifecycle </a:t>
            </a:r>
          </a:p>
          <a:p>
            <a:r>
              <a:rPr lang="en-US" dirty="0"/>
              <a:t>https://stackoverflow.com/questions/25469369/what-do-you-mean-by-callbacks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70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05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2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4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19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 </a:t>
            </a:r>
          </a:p>
          <a:p>
            <a:r>
              <a:rPr lang="en-US" dirty="0"/>
              <a:t>https://spring.io/blog/2006/11/09/spring-framework-the-origins-of-a-project-and-a-name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11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0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4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 </a:t>
            </a:r>
          </a:p>
          <a:p>
            <a:r>
              <a:rPr lang="en-US" dirty="0"/>
              <a:t>1.https://www.codeproject.com/Articles/592372/Dependency-Injection-DI-vs-Inversion-of-Control-IO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2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 </a:t>
            </a:r>
          </a:p>
          <a:p>
            <a:r>
              <a:rPr lang="en-US" dirty="0"/>
              <a:t>1.https://www.codeproject.com/Articles/592372/Dependency-Injection-DI-vs-Inversion-of-Control-IO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8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 &amp; Links/Resources: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E660-D3F0-484E-B0EB-7CED654FCB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8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3E93-09DD-467D-A7CA-002AA7D20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Spring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223529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38330B5-1960-4668-BEE7-894B6CF74049}"/>
              </a:ext>
            </a:extLst>
          </p:cNvPr>
          <p:cNvSpPr txBox="1"/>
          <p:nvPr/>
        </p:nvSpPr>
        <p:spPr>
          <a:xfrm>
            <a:off x="1938525" y="3061357"/>
            <a:ext cx="9902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Example “Welcome To Spring Framework Core”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30AAB-E3F4-4682-82E4-BF2984B1AF89}"/>
              </a:ext>
            </a:extLst>
          </p:cNvPr>
          <p:cNvSpPr txBox="1"/>
          <p:nvPr/>
        </p:nvSpPr>
        <p:spPr>
          <a:xfrm>
            <a:off x="3815589" y="438912"/>
            <a:ext cx="4992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Code Session Using Spring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BE7D4-8A67-407F-BD03-ABC60DD7FCC6}"/>
              </a:ext>
            </a:extLst>
          </p:cNvPr>
          <p:cNvSpPr txBox="1"/>
          <p:nvPr/>
        </p:nvSpPr>
        <p:spPr>
          <a:xfrm>
            <a:off x="4846320" y="4425696"/>
            <a:ext cx="2675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Pre-Requisite:</a:t>
            </a:r>
          </a:p>
          <a:p>
            <a:r>
              <a:rPr lang="en-US" sz="3000" dirty="0">
                <a:solidFill>
                  <a:srgbClr val="92D050"/>
                </a:solidFill>
              </a:rPr>
              <a:t>Maven Basic</a:t>
            </a:r>
          </a:p>
          <a:p>
            <a:r>
              <a:rPr lang="en-US" sz="3000" dirty="0">
                <a:solidFill>
                  <a:srgbClr val="92D050"/>
                </a:solidFill>
              </a:rPr>
              <a:t>Java 8</a:t>
            </a:r>
          </a:p>
          <a:p>
            <a:r>
              <a:rPr lang="en-US" sz="3000" dirty="0">
                <a:solidFill>
                  <a:srgbClr val="92D050"/>
                </a:solidFill>
              </a:rPr>
              <a:t>Spring – 4.3.9</a:t>
            </a:r>
          </a:p>
        </p:txBody>
      </p:sp>
    </p:spTree>
    <p:extLst>
      <p:ext uri="{BB962C8B-B14F-4D97-AF65-F5344CB8AC3E}">
        <p14:creationId xmlns:p14="http://schemas.microsoft.com/office/powerpoint/2010/main" val="45502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E3B0CA-FAE8-4B1D-8825-EE099B9F5E24}"/>
              </a:ext>
            </a:extLst>
          </p:cNvPr>
          <p:cNvSpPr txBox="1"/>
          <p:nvPr/>
        </p:nvSpPr>
        <p:spPr>
          <a:xfrm>
            <a:off x="1171848" y="4817195"/>
            <a:ext cx="9817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92D050"/>
                </a:solidFill>
              </a:rPr>
              <a:t>Interface Driven Framework For 21</a:t>
            </a:r>
            <a:r>
              <a:rPr lang="en-US" sz="3000" baseline="30000" dirty="0">
                <a:solidFill>
                  <a:srgbClr val="92D050"/>
                </a:solidFill>
              </a:rPr>
              <a:t>st</a:t>
            </a:r>
            <a:r>
              <a:rPr lang="en-US" sz="3000" dirty="0">
                <a:solidFill>
                  <a:srgbClr val="92D050"/>
                </a:solidFill>
              </a:rPr>
              <a:t> Century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A0971B-CD42-4D1A-BEF0-E12AB8CB6D53}"/>
              </a:ext>
            </a:extLst>
          </p:cNvPr>
          <p:cNvSpPr txBox="1"/>
          <p:nvPr/>
        </p:nvSpPr>
        <p:spPr>
          <a:xfrm>
            <a:off x="5119262" y="289036"/>
            <a:ext cx="27911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History Re-Visited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D831616-340A-429C-912C-DF1F5BE76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661" y="1205023"/>
            <a:ext cx="2872647" cy="2826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CCB389-F147-458F-BDF6-38ABA2444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818" y="1205023"/>
            <a:ext cx="2822180" cy="2826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8294C8-27C6-4E92-B63E-EA41838D8029}"/>
              </a:ext>
            </a:extLst>
          </p:cNvPr>
          <p:cNvSpPr txBox="1"/>
          <p:nvPr/>
        </p:nvSpPr>
        <p:spPr>
          <a:xfrm>
            <a:off x="1171848" y="4263197"/>
            <a:ext cx="9817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92D050"/>
                </a:solidFill>
              </a:rPr>
              <a:t>What Does Numeric 21 In Interface21 Means?</a:t>
            </a:r>
          </a:p>
        </p:txBody>
      </p:sp>
    </p:spTree>
    <p:extLst>
      <p:ext uri="{BB962C8B-B14F-4D97-AF65-F5344CB8AC3E}">
        <p14:creationId xmlns:p14="http://schemas.microsoft.com/office/powerpoint/2010/main" val="22151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665D8F-1DD7-4ACC-B1CB-9D6351C275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6201"/>
          <a:stretch/>
        </p:blipFill>
        <p:spPr>
          <a:xfrm>
            <a:off x="5038931" y="1824990"/>
            <a:ext cx="2730818" cy="6621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302C1C-8913-4DC4-8C1B-B8BA9A006AE4}"/>
              </a:ext>
            </a:extLst>
          </p:cNvPr>
          <p:cNvSpPr txBox="1"/>
          <p:nvPr/>
        </p:nvSpPr>
        <p:spPr>
          <a:xfrm>
            <a:off x="5119262" y="289036"/>
            <a:ext cx="19431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History 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5B041-5E21-4FC0-99A0-123CE367E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200"/>
          <a:stretch/>
        </p:blipFill>
        <p:spPr>
          <a:xfrm>
            <a:off x="5060645" y="1824990"/>
            <a:ext cx="2709104" cy="662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C74E7-4808-49AD-99F9-5A12F29D6661}"/>
              </a:ext>
            </a:extLst>
          </p:cNvPr>
          <p:cNvSpPr txBox="1"/>
          <p:nvPr/>
        </p:nvSpPr>
        <p:spPr>
          <a:xfrm>
            <a:off x="2267712" y="3253989"/>
            <a:ext cx="77939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Why Spring Framework Named “Spring”?</a:t>
            </a:r>
          </a:p>
        </p:txBody>
      </p:sp>
    </p:spTree>
    <p:extLst>
      <p:ext uri="{BB962C8B-B14F-4D97-AF65-F5344CB8AC3E}">
        <p14:creationId xmlns:p14="http://schemas.microsoft.com/office/powerpoint/2010/main" val="28123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6EF601-134D-437C-9259-DEDA37223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1009650"/>
            <a:ext cx="7067550" cy="483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111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797126-B2AA-41E8-A0F0-CAD6B0EB2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1042987"/>
            <a:ext cx="6543675" cy="47720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331CE8-2D0D-476F-B010-BFC5FDCD53C5}"/>
              </a:ext>
            </a:extLst>
          </p:cNvPr>
          <p:cNvSpPr txBox="1"/>
          <p:nvPr/>
        </p:nvSpPr>
        <p:spPr>
          <a:xfrm>
            <a:off x="3547872" y="566928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Typical Full-Fledged Spring Web Application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DD60B-171A-4C13-957D-D0AD2BC1D2BB}"/>
              </a:ext>
            </a:extLst>
          </p:cNvPr>
          <p:cNvSpPr/>
          <p:nvPr/>
        </p:nvSpPr>
        <p:spPr>
          <a:xfrm>
            <a:off x="3547872" y="2980944"/>
            <a:ext cx="5064207" cy="731520"/>
          </a:xfrm>
          <a:prstGeom prst="rect">
            <a:avLst/>
          </a:prstGeom>
          <a:noFill/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6E85B-B763-4EAE-B7F4-A0D748D45852}"/>
              </a:ext>
            </a:extLst>
          </p:cNvPr>
          <p:cNvSpPr/>
          <p:nvPr/>
        </p:nvSpPr>
        <p:spPr>
          <a:xfrm>
            <a:off x="3547872" y="2816352"/>
            <a:ext cx="4919472" cy="8961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2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B7E26-AF54-4E17-8F2A-8BB19E52B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062037"/>
            <a:ext cx="6248400" cy="47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C310F9-2E12-4B61-B954-8C91FDD81AED}"/>
              </a:ext>
            </a:extLst>
          </p:cNvPr>
          <p:cNvSpPr txBox="1"/>
          <p:nvPr/>
        </p:nvSpPr>
        <p:spPr>
          <a:xfrm>
            <a:off x="2971800" y="475488"/>
            <a:ext cx="613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Spring Middle-Tier Using A Third-Party Web Framework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61C29F-72C2-4353-824A-8F94062E8A3A}"/>
              </a:ext>
            </a:extLst>
          </p:cNvPr>
          <p:cNvSpPr/>
          <p:nvPr/>
        </p:nvSpPr>
        <p:spPr>
          <a:xfrm>
            <a:off x="3547872" y="2816352"/>
            <a:ext cx="4919472" cy="8961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EE16CC-116B-4D98-ABF7-4FDAC5C64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1090612"/>
            <a:ext cx="6000750" cy="4676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483E1C-9A52-4342-8730-3E4542A8887B}"/>
              </a:ext>
            </a:extLst>
          </p:cNvPr>
          <p:cNvSpPr txBox="1"/>
          <p:nvPr/>
        </p:nvSpPr>
        <p:spPr>
          <a:xfrm>
            <a:off x="4581803" y="402336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Remoting Usage Scenario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AC59E0-5AA8-4EC2-B69C-C08795296341}"/>
              </a:ext>
            </a:extLst>
          </p:cNvPr>
          <p:cNvSpPr/>
          <p:nvPr/>
        </p:nvSpPr>
        <p:spPr>
          <a:xfrm>
            <a:off x="3621024" y="4187952"/>
            <a:ext cx="4919472" cy="8961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4BD12A-BF36-450F-AAB6-15ABAB78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2" y="2041398"/>
            <a:ext cx="6048375" cy="354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58AE3-DD7E-4A45-8D0C-B1A35D6B61E4}"/>
              </a:ext>
            </a:extLst>
          </p:cNvPr>
          <p:cNvSpPr txBox="1"/>
          <p:nvPr/>
        </p:nvSpPr>
        <p:spPr>
          <a:xfrm>
            <a:off x="3405999" y="548640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EJB - Wrapping Existing Plain Old Java Object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E2B80-E17F-475C-A854-2754B667CDCE}"/>
              </a:ext>
            </a:extLst>
          </p:cNvPr>
          <p:cNvSpPr/>
          <p:nvPr/>
        </p:nvSpPr>
        <p:spPr>
          <a:xfrm>
            <a:off x="3584448" y="3456432"/>
            <a:ext cx="4919472" cy="8961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4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758AE3-DD7E-4A45-8D0C-B1A35D6B61E4}"/>
              </a:ext>
            </a:extLst>
          </p:cNvPr>
          <p:cNvSpPr txBox="1"/>
          <p:nvPr/>
        </p:nvSpPr>
        <p:spPr>
          <a:xfrm>
            <a:off x="3405999" y="548640"/>
            <a:ext cx="441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Common In All Previous Architecture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A82DA-BA77-436D-82A6-E583CB85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95" y="2656392"/>
            <a:ext cx="6328360" cy="11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8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48DBB3-3282-43C1-9B51-28EAECBAED5E}"/>
              </a:ext>
            </a:extLst>
          </p:cNvPr>
          <p:cNvSpPr/>
          <p:nvPr/>
        </p:nvSpPr>
        <p:spPr>
          <a:xfrm>
            <a:off x="932689" y="3034473"/>
            <a:ext cx="107350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 Basic Unit Of Spring Managed Resource Is Called Bean.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167A4-E88D-4AB4-9CFA-171382D1BF98}"/>
              </a:ext>
            </a:extLst>
          </p:cNvPr>
          <p:cNvSpPr txBox="1"/>
          <p:nvPr/>
        </p:nvSpPr>
        <p:spPr>
          <a:xfrm>
            <a:off x="5002426" y="566928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What Is Bean?</a:t>
            </a:r>
          </a:p>
        </p:txBody>
      </p:sp>
    </p:spTree>
    <p:extLst>
      <p:ext uri="{BB962C8B-B14F-4D97-AF65-F5344CB8AC3E}">
        <p14:creationId xmlns:p14="http://schemas.microsoft.com/office/powerpoint/2010/main" val="134029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2576F80-52B1-46CA-90F7-A4858EE33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47" y="1205023"/>
            <a:ext cx="3473305" cy="2826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E3B0CA-FAE8-4B1D-8825-EE099B9F5E24}"/>
              </a:ext>
            </a:extLst>
          </p:cNvPr>
          <p:cNvSpPr txBox="1"/>
          <p:nvPr/>
        </p:nvSpPr>
        <p:spPr>
          <a:xfrm>
            <a:off x="1171847" y="4920081"/>
            <a:ext cx="9817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92D050"/>
                </a:solidFill>
              </a:rPr>
              <a:t>What Does Numeric 21 In Interface21 Means?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A0971B-CD42-4D1A-BEF0-E12AB8CB6D53}"/>
              </a:ext>
            </a:extLst>
          </p:cNvPr>
          <p:cNvSpPr txBox="1"/>
          <p:nvPr/>
        </p:nvSpPr>
        <p:spPr>
          <a:xfrm>
            <a:off x="5119262" y="289036"/>
            <a:ext cx="13901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Genesis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D831616-340A-429C-912C-DF1F5BE76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661" y="1205023"/>
            <a:ext cx="2872647" cy="2826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CCB389-F147-458F-BDF6-38ABA2444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818" y="1205023"/>
            <a:ext cx="2822180" cy="28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6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2B3E5B-5803-4C72-9031-1AC33D5B3768}"/>
              </a:ext>
            </a:extLst>
          </p:cNvPr>
          <p:cNvSpPr txBox="1"/>
          <p:nvPr/>
        </p:nvSpPr>
        <p:spPr>
          <a:xfrm>
            <a:off x="4974336" y="54864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Maven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CF1D-30E3-4E65-80E7-E60A1DFB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38" y="1119140"/>
            <a:ext cx="5916740" cy="4714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AED63-D4D5-4C3F-AF6E-521F23ED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1397329"/>
            <a:ext cx="9345168" cy="3756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AC0047-529B-4312-A514-9EDE3BEB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412" y="1119187"/>
            <a:ext cx="40671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4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1997BD-0CC8-4EE8-AF3C-93EC6203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946317"/>
            <a:ext cx="12027408" cy="4965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B57DE5-32BF-4C25-9D99-FC2055F2BD35}"/>
              </a:ext>
            </a:extLst>
          </p:cNvPr>
          <p:cNvSpPr txBox="1"/>
          <p:nvPr/>
        </p:nvSpPr>
        <p:spPr>
          <a:xfrm>
            <a:off x="4572000" y="237744"/>
            <a:ext cx="3845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ApplicationContext</a:t>
            </a:r>
          </a:p>
        </p:txBody>
      </p:sp>
    </p:spTree>
    <p:extLst>
      <p:ext uri="{BB962C8B-B14F-4D97-AF65-F5344CB8AC3E}">
        <p14:creationId xmlns:p14="http://schemas.microsoft.com/office/powerpoint/2010/main" val="50350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57DE5-32BF-4C25-9D99-FC2055F2BD35}"/>
              </a:ext>
            </a:extLst>
          </p:cNvPr>
          <p:cNvSpPr txBox="1"/>
          <p:nvPr/>
        </p:nvSpPr>
        <p:spPr>
          <a:xfrm>
            <a:off x="4572000" y="237744"/>
            <a:ext cx="2553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BeanFactory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E7545-337E-4503-9FAF-9A6D55BC3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166812"/>
            <a:ext cx="81819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2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57DE5-32BF-4C25-9D99-FC2055F2BD35}"/>
              </a:ext>
            </a:extLst>
          </p:cNvPr>
          <p:cNvSpPr txBox="1"/>
          <p:nvPr/>
        </p:nvSpPr>
        <p:spPr>
          <a:xfrm>
            <a:off x="4572000" y="237744"/>
            <a:ext cx="2890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BeanDefinition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4513EC-C239-4AF4-A96B-795389295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81" y="791742"/>
            <a:ext cx="8531542" cy="56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5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57DE5-32BF-4C25-9D99-FC2055F2BD35}"/>
              </a:ext>
            </a:extLst>
          </p:cNvPr>
          <p:cNvSpPr txBox="1"/>
          <p:nvPr/>
        </p:nvSpPr>
        <p:spPr>
          <a:xfrm>
            <a:off x="4048903" y="310896"/>
            <a:ext cx="42659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BeanDefinitionReader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3367A-E9AB-4843-AAFD-5BEE24A11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16" y="1084350"/>
            <a:ext cx="11127486" cy="54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81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57DE5-32BF-4C25-9D99-FC2055F2BD35}"/>
              </a:ext>
            </a:extLst>
          </p:cNvPr>
          <p:cNvSpPr txBox="1"/>
          <p:nvPr/>
        </p:nvSpPr>
        <p:spPr>
          <a:xfrm>
            <a:off x="4048903" y="310896"/>
            <a:ext cx="36840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Annotation Vs. Xml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A1AB4-323C-41D1-AEE1-002330163714}"/>
              </a:ext>
            </a:extLst>
          </p:cNvPr>
          <p:cNvSpPr/>
          <p:nvPr/>
        </p:nvSpPr>
        <p:spPr>
          <a:xfrm>
            <a:off x="1078992" y="4647152"/>
            <a:ext cx="10661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UtopiaStd-Regular"/>
              </a:rPr>
              <a:t>Originally, Spring supported defining beans either through properties or an XML file. Since the release of JDK 5</a:t>
            </a:r>
          </a:p>
          <a:p>
            <a:r>
              <a:rPr lang="en-US" dirty="0">
                <a:solidFill>
                  <a:srgbClr val="92D050"/>
                </a:solidFill>
                <a:latin typeface="UtopiaStd-Regular"/>
              </a:rPr>
              <a:t>and Spring’s support of Java annotations, Spring (starting from Spring 2.5) also supports using Java annotations when configuring </a:t>
            </a:r>
            <a:r>
              <a:rPr lang="en-US" dirty="0">
                <a:solidFill>
                  <a:srgbClr val="92D050"/>
                </a:solidFill>
                <a:latin typeface="TheSansMonoConNormal"/>
              </a:rPr>
              <a:t>ApplicationContext</a:t>
            </a:r>
            <a:r>
              <a:rPr lang="en-US" dirty="0">
                <a:solidFill>
                  <a:srgbClr val="92D050"/>
                </a:solidFill>
                <a:latin typeface="UtopiaStd-Regular"/>
              </a:rPr>
              <a:t>.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3B4A5-B6B9-4BE9-B7E2-D9B0ADF69501}"/>
              </a:ext>
            </a:extLst>
          </p:cNvPr>
          <p:cNvSpPr txBox="1"/>
          <p:nvPr/>
        </p:nvSpPr>
        <p:spPr>
          <a:xfrm>
            <a:off x="1458834" y="1740359"/>
            <a:ext cx="9902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Example “Welcome To Spring Framework Core” Using Annotation</a:t>
            </a:r>
          </a:p>
        </p:txBody>
      </p:sp>
    </p:spTree>
    <p:extLst>
      <p:ext uri="{BB962C8B-B14F-4D97-AF65-F5344CB8AC3E}">
        <p14:creationId xmlns:p14="http://schemas.microsoft.com/office/powerpoint/2010/main" val="24804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38330B5-1960-4668-BEE7-894B6CF74049}"/>
              </a:ext>
            </a:extLst>
          </p:cNvPr>
          <p:cNvSpPr txBox="1"/>
          <p:nvPr/>
        </p:nvSpPr>
        <p:spPr>
          <a:xfrm>
            <a:off x="3986781" y="3189373"/>
            <a:ext cx="4909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So Which One Is Better?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30AAB-E3F4-4682-82E4-BF2984B1AF89}"/>
              </a:ext>
            </a:extLst>
          </p:cNvPr>
          <p:cNvSpPr txBox="1"/>
          <p:nvPr/>
        </p:nvSpPr>
        <p:spPr>
          <a:xfrm>
            <a:off x="3613707" y="643876"/>
            <a:ext cx="5761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Self Quest: Annotation Vs. 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627A3-6710-4932-9684-08DAD87A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11" y="1474873"/>
            <a:ext cx="2800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66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30AAB-E3F4-4682-82E4-BF2984B1AF89}"/>
              </a:ext>
            </a:extLst>
          </p:cNvPr>
          <p:cNvSpPr txBox="1"/>
          <p:nvPr/>
        </p:nvSpPr>
        <p:spPr>
          <a:xfrm>
            <a:off x="3613707" y="643876"/>
            <a:ext cx="4984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Self-Study Bean Life 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85862-08BC-4FFD-B39D-3A7382AA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23" y="1511236"/>
            <a:ext cx="85058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45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6D9B4A-7206-43F7-8CAC-ACB08DFB9B79}"/>
              </a:ext>
            </a:extLst>
          </p:cNvPr>
          <p:cNvSpPr txBox="1"/>
          <p:nvPr/>
        </p:nvSpPr>
        <p:spPr>
          <a:xfrm>
            <a:off x="1572768" y="7498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78E77-A48D-4582-A85C-2E8249CCBC1C}"/>
              </a:ext>
            </a:extLst>
          </p:cNvPr>
          <p:cNvSpPr txBox="1"/>
          <p:nvPr/>
        </p:nvSpPr>
        <p:spPr>
          <a:xfrm>
            <a:off x="1572767" y="1260824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BeanFactory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1B63E-79F9-4E10-A6DE-16142A2B83F7}"/>
              </a:ext>
            </a:extLst>
          </p:cNvPr>
          <p:cNvSpPr txBox="1"/>
          <p:nvPr/>
        </p:nvSpPr>
        <p:spPr>
          <a:xfrm>
            <a:off x="1572767" y="1559528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Annotation Configuration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DB54E-A99B-4B9B-BBD7-C76D00B70743}"/>
              </a:ext>
            </a:extLst>
          </p:cNvPr>
          <p:cNvSpPr txBox="1"/>
          <p:nvPr/>
        </p:nvSpPr>
        <p:spPr>
          <a:xfrm>
            <a:off x="1611133" y="1905738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Xml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9B610-4132-4D01-A14E-B0A8D922659D}"/>
              </a:ext>
            </a:extLst>
          </p:cNvPr>
          <p:cNvSpPr txBox="1"/>
          <p:nvPr/>
        </p:nvSpPr>
        <p:spPr>
          <a:xfrm>
            <a:off x="1594635" y="2217896"/>
            <a:ext cx="561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Spring Expression Language Bean Property Copy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60281-A98A-448A-B290-375DA87CEAB1}"/>
              </a:ext>
            </a:extLst>
          </p:cNvPr>
          <p:cNvSpPr txBox="1"/>
          <p:nvPr/>
        </p:nvSpPr>
        <p:spPr>
          <a:xfrm>
            <a:off x="1572767" y="2550652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Manipulate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27070-1D7D-4E83-885A-AB4A5CD7A46A}"/>
              </a:ext>
            </a:extLst>
          </p:cNvPr>
          <p:cNvSpPr txBox="1"/>
          <p:nvPr/>
        </p:nvSpPr>
        <p:spPr>
          <a:xfrm>
            <a:off x="1572767" y="2894338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Nested ApplicationContext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B39CF-663B-47CD-9FAF-AD3869DE18FA}"/>
              </a:ext>
            </a:extLst>
          </p:cNvPr>
          <p:cNvSpPr txBox="1"/>
          <p:nvPr/>
        </p:nvSpPr>
        <p:spPr>
          <a:xfrm>
            <a:off x="1611133" y="325274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Method Injection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858054-36C2-4342-97F8-7A9C48E8A2DD}"/>
              </a:ext>
            </a:extLst>
          </p:cNvPr>
          <p:cNvSpPr txBox="1"/>
          <p:nvPr/>
        </p:nvSpPr>
        <p:spPr>
          <a:xfrm>
            <a:off x="1594635" y="3552492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Auto Wire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7226A-3CB8-48A2-8B2D-2011D8060C1C}"/>
              </a:ext>
            </a:extLst>
          </p:cNvPr>
          <p:cNvSpPr txBox="1"/>
          <p:nvPr/>
        </p:nvSpPr>
        <p:spPr>
          <a:xfrm>
            <a:off x="1600731" y="3887772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Parent Child Bean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CD2E5-9652-45F1-8B35-843A8C967E1F}"/>
              </a:ext>
            </a:extLst>
          </p:cNvPr>
          <p:cNvSpPr txBox="1"/>
          <p:nvPr/>
        </p:nvSpPr>
        <p:spPr>
          <a:xfrm>
            <a:off x="1572767" y="421064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Bean Life Cycle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769F0-8D8B-4AC6-943C-C440A80064BA}"/>
              </a:ext>
            </a:extLst>
          </p:cNvPr>
          <p:cNvSpPr txBox="1"/>
          <p:nvPr/>
        </p:nvSpPr>
        <p:spPr>
          <a:xfrm>
            <a:off x="1572767" y="4545926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Factory Bean , Factory Method</a:t>
            </a:r>
          </a:p>
        </p:txBody>
      </p:sp>
    </p:spTree>
    <p:extLst>
      <p:ext uri="{BB962C8B-B14F-4D97-AF65-F5344CB8AC3E}">
        <p14:creationId xmlns:p14="http://schemas.microsoft.com/office/powerpoint/2010/main" val="150520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6D9B4A-7206-43F7-8CAC-ACB08DFB9B79}"/>
              </a:ext>
            </a:extLst>
          </p:cNvPr>
          <p:cNvSpPr txBox="1"/>
          <p:nvPr/>
        </p:nvSpPr>
        <p:spPr>
          <a:xfrm>
            <a:off x="1572768" y="7498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Example: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10C5C-281A-485F-8B80-02575DEF39EB}"/>
              </a:ext>
            </a:extLst>
          </p:cNvPr>
          <p:cNvSpPr txBox="1"/>
          <p:nvPr/>
        </p:nvSpPr>
        <p:spPr>
          <a:xfrm>
            <a:off x="1572768" y="1353312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Property Editors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80EE8-955D-48E1-9949-A8542EC97524}"/>
              </a:ext>
            </a:extLst>
          </p:cNvPr>
          <p:cNvSpPr txBox="1"/>
          <p:nvPr/>
        </p:nvSpPr>
        <p:spPr>
          <a:xfrm>
            <a:off x="2178062" y="1956816"/>
            <a:ext cx="282320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ByteArrayPropertyEditor</a:t>
            </a:r>
          </a:p>
          <a:p>
            <a:r>
              <a:rPr lang="en-US" dirty="0">
                <a:solidFill>
                  <a:srgbClr val="92D050"/>
                </a:solidFill>
              </a:rPr>
              <a:t>ClassEditor</a:t>
            </a:r>
          </a:p>
          <a:p>
            <a:r>
              <a:rPr lang="en-US" dirty="0">
                <a:solidFill>
                  <a:srgbClr val="92D050"/>
                </a:solidFill>
              </a:rPr>
              <a:t>CustomBooleanEditor</a:t>
            </a:r>
          </a:p>
          <a:p>
            <a:r>
              <a:rPr lang="en-US" dirty="0">
                <a:solidFill>
                  <a:srgbClr val="92D050"/>
                </a:solidFill>
              </a:rPr>
              <a:t>CustomCollectionEditor</a:t>
            </a:r>
          </a:p>
          <a:p>
            <a:r>
              <a:rPr lang="en-US" dirty="0">
                <a:solidFill>
                  <a:srgbClr val="92D050"/>
                </a:solidFill>
              </a:rPr>
              <a:t>CustomDateEditor</a:t>
            </a:r>
          </a:p>
          <a:p>
            <a:r>
              <a:rPr lang="en-US" dirty="0">
                <a:solidFill>
                  <a:srgbClr val="92D050"/>
                </a:solidFill>
              </a:rPr>
              <a:t>CustomNumberEditor</a:t>
            </a:r>
          </a:p>
          <a:p>
            <a:r>
              <a:rPr lang="en-US" dirty="0">
                <a:solidFill>
                  <a:srgbClr val="92D050"/>
                </a:solidFill>
              </a:rPr>
              <a:t>FileEditor</a:t>
            </a:r>
          </a:p>
          <a:p>
            <a:r>
              <a:rPr lang="en-US" dirty="0">
                <a:solidFill>
                  <a:srgbClr val="92D050"/>
                </a:solidFill>
              </a:rPr>
              <a:t>InputStreamEditor</a:t>
            </a:r>
          </a:p>
          <a:p>
            <a:r>
              <a:rPr lang="en-US" dirty="0">
                <a:solidFill>
                  <a:srgbClr val="92D050"/>
                </a:solidFill>
              </a:rPr>
              <a:t>LocaleEditor</a:t>
            </a:r>
          </a:p>
          <a:p>
            <a:r>
              <a:rPr lang="en-US" dirty="0">
                <a:solidFill>
                  <a:srgbClr val="92D050"/>
                </a:solidFill>
              </a:rPr>
              <a:t>PatternEditor</a:t>
            </a:r>
          </a:p>
          <a:p>
            <a:r>
              <a:rPr lang="en-US" dirty="0">
                <a:solidFill>
                  <a:srgbClr val="92D050"/>
                </a:solidFill>
              </a:rPr>
              <a:t>PropertiesEditor</a:t>
            </a:r>
          </a:p>
          <a:p>
            <a:r>
              <a:rPr lang="en-US" dirty="0">
                <a:solidFill>
                  <a:srgbClr val="92D050"/>
                </a:solidFill>
              </a:rPr>
              <a:t>StringTrimmerEditor</a:t>
            </a:r>
          </a:p>
          <a:p>
            <a:r>
              <a:rPr lang="en-US" dirty="0">
                <a:solidFill>
                  <a:srgbClr val="92D050"/>
                </a:solidFill>
              </a:rPr>
              <a:t>URLEditor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E81C8-962C-449D-B04E-649DBE01465F}"/>
              </a:ext>
            </a:extLst>
          </p:cNvPr>
          <p:cNvSpPr txBox="1"/>
          <p:nvPr/>
        </p:nvSpPr>
        <p:spPr>
          <a:xfrm>
            <a:off x="7388352" y="1956816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Implement Custom Property Editor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00D44C-8A12-487B-939F-846011B3A931}"/>
              </a:ext>
            </a:extLst>
          </p:cNvPr>
          <p:cNvSpPr txBox="1"/>
          <p:nvPr/>
        </p:nvSpPr>
        <p:spPr>
          <a:xfrm>
            <a:off x="7388352" y="2326148"/>
            <a:ext cx="392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Use StringTrimmerEditor &amp; Register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B5494D-4091-4515-ABD9-F34D3A1CFE71}"/>
              </a:ext>
            </a:extLst>
          </p:cNvPr>
          <p:cNvSpPr/>
          <p:nvPr/>
        </p:nvSpPr>
        <p:spPr>
          <a:xfrm>
            <a:off x="8907197" y="1119140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To Do: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FA8875-14D7-4E73-957F-A36BA4E1DBC1}"/>
              </a:ext>
            </a:extLst>
          </p:cNvPr>
          <p:cNvSpPr txBox="1"/>
          <p:nvPr/>
        </p:nvSpPr>
        <p:spPr>
          <a:xfrm>
            <a:off x="1505538" y="2270782"/>
            <a:ext cx="10290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Build Any Kind Of Application In Loosely Coupled Manner Using Pure Old Java Object(P0J0)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A9CC8-90DA-4624-8A2D-DE77DEA5B299}"/>
              </a:ext>
            </a:extLst>
          </p:cNvPr>
          <p:cNvSpPr txBox="1"/>
          <p:nvPr/>
        </p:nvSpPr>
        <p:spPr>
          <a:xfrm>
            <a:off x="5567660" y="530352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13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6D9B4A-7206-43F7-8CAC-ACB08DFB9B79}"/>
              </a:ext>
            </a:extLst>
          </p:cNvPr>
          <p:cNvSpPr txBox="1"/>
          <p:nvPr/>
        </p:nvSpPr>
        <p:spPr>
          <a:xfrm>
            <a:off x="1572768" y="7498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Example: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10C5C-281A-485F-8B80-02575DEF39EB}"/>
              </a:ext>
            </a:extLst>
          </p:cNvPr>
          <p:cNvSpPr txBox="1"/>
          <p:nvPr/>
        </p:nvSpPr>
        <p:spPr>
          <a:xfrm>
            <a:off x="1572768" y="1353312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Message Source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E81C8-962C-449D-B04E-649DBE01465F}"/>
              </a:ext>
            </a:extLst>
          </p:cNvPr>
          <p:cNvSpPr txBox="1"/>
          <p:nvPr/>
        </p:nvSpPr>
        <p:spPr>
          <a:xfrm>
            <a:off x="5826252" y="1353312"/>
            <a:ext cx="614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Implement Internationalization Using Message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85546-3773-4C7F-8594-8E95F13F3C24}"/>
              </a:ext>
            </a:extLst>
          </p:cNvPr>
          <p:cNvSpPr txBox="1"/>
          <p:nvPr/>
        </p:nvSpPr>
        <p:spPr>
          <a:xfrm>
            <a:off x="1572768" y="177215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Event Publish Subscribe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031208-4F26-43B5-B8AA-40DE21292F16}"/>
              </a:ext>
            </a:extLst>
          </p:cNvPr>
          <p:cNvSpPr/>
          <p:nvPr/>
        </p:nvSpPr>
        <p:spPr>
          <a:xfrm>
            <a:off x="5826252" y="1722644"/>
            <a:ext cx="5469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Implement Application Event ,Listener &amp; Publish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465250-E1D5-45B4-BB49-CD7B25119AA4}"/>
              </a:ext>
            </a:extLst>
          </p:cNvPr>
          <p:cNvSpPr/>
          <p:nvPr/>
        </p:nvSpPr>
        <p:spPr>
          <a:xfrm>
            <a:off x="8201100" y="79931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To Do: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25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9302C1C-8913-4DC4-8C1B-B8BA9A006AE4}"/>
              </a:ext>
            </a:extLst>
          </p:cNvPr>
          <p:cNvSpPr txBox="1"/>
          <p:nvPr/>
        </p:nvSpPr>
        <p:spPr>
          <a:xfrm>
            <a:off x="5432759" y="343900"/>
            <a:ext cx="14109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Opinion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FFCD4-C67E-4853-940B-915F0D2A3029}"/>
              </a:ext>
            </a:extLst>
          </p:cNvPr>
          <p:cNvSpPr txBox="1"/>
          <p:nvPr/>
        </p:nvSpPr>
        <p:spPr>
          <a:xfrm>
            <a:off x="2447967" y="3182112"/>
            <a:ext cx="7380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Is Spring Good Or Bad For Developers?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B4C7B4-6C5B-4965-87E8-E44EF8277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11" y="1474873"/>
            <a:ext cx="2800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06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C2382-59B1-43F1-B531-E34B14308BB0}"/>
              </a:ext>
            </a:extLst>
          </p:cNvPr>
          <p:cNvSpPr txBox="1"/>
          <p:nvPr/>
        </p:nvSpPr>
        <p:spPr>
          <a:xfrm>
            <a:off x="915447" y="4390142"/>
            <a:ext cx="10999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Spring Represented As A Fresh Start After The “Winter” Of Traditional J2EE.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65D8F-1DD7-4ACC-B1CB-9D6351C275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6201"/>
          <a:stretch/>
        </p:blipFill>
        <p:spPr>
          <a:xfrm>
            <a:off x="4645102" y="1877312"/>
            <a:ext cx="2730818" cy="6621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302C1C-8913-4DC4-8C1B-B8BA9A006AE4}"/>
              </a:ext>
            </a:extLst>
          </p:cNvPr>
          <p:cNvSpPr txBox="1"/>
          <p:nvPr/>
        </p:nvSpPr>
        <p:spPr>
          <a:xfrm>
            <a:off x="5432759" y="343900"/>
            <a:ext cx="19431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History 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5B041-5E21-4FC0-99A0-123CE367E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200"/>
          <a:stretch/>
        </p:blipFill>
        <p:spPr>
          <a:xfrm>
            <a:off x="4666816" y="1877312"/>
            <a:ext cx="2709104" cy="662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C74E7-4808-49AD-99F9-5A12F29D6661}"/>
              </a:ext>
            </a:extLst>
          </p:cNvPr>
          <p:cNvSpPr txBox="1"/>
          <p:nvPr/>
        </p:nvSpPr>
        <p:spPr>
          <a:xfrm>
            <a:off x="3773184" y="3090672"/>
            <a:ext cx="485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Why Spring Framework Named “Spring”?</a:t>
            </a:r>
          </a:p>
        </p:txBody>
      </p:sp>
    </p:spTree>
    <p:extLst>
      <p:ext uri="{BB962C8B-B14F-4D97-AF65-F5344CB8AC3E}">
        <p14:creationId xmlns:p14="http://schemas.microsoft.com/office/powerpoint/2010/main" val="7215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C0D2F8-EB59-4BA2-9191-93F7226993D5}"/>
              </a:ext>
            </a:extLst>
          </p:cNvPr>
          <p:cNvSpPr txBox="1"/>
          <p:nvPr/>
        </p:nvSpPr>
        <p:spPr>
          <a:xfrm>
            <a:off x="5392670" y="681673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57678-0CBF-43E3-8478-9F42DFEB50B9}"/>
              </a:ext>
            </a:extLst>
          </p:cNvPr>
          <p:cNvSpPr txBox="1"/>
          <p:nvPr/>
        </p:nvSpPr>
        <p:spPr>
          <a:xfrm>
            <a:off x="1651841" y="1711710"/>
            <a:ext cx="9647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J2EE Frustration Over EJB.[EJB Is Heavy Weight , Was True Before EJB 2.0.Implement Too Many Interfaces To Make It Work For Remote Method Invocation.]</a:t>
            </a:r>
          </a:p>
        </p:txBody>
      </p:sp>
    </p:spTree>
    <p:extLst>
      <p:ext uri="{BB962C8B-B14F-4D97-AF65-F5344CB8AC3E}">
        <p14:creationId xmlns:p14="http://schemas.microsoft.com/office/powerpoint/2010/main" val="275117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1245A3-F276-49A2-83B0-95CCC88CF26A}"/>
              </a:ext>
            </a:extLst>
          </p:cNvPr>
          <p:cNvSpPr txBox="1"/>
          <p:nvPr/>
        </p:nvSpPr>
        <p:spPr>
          <a:xfrm>
            <a:off x="1651840" y="2324354"/>
            <a:ext cx="9647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Light-Weight-Ness Defines Spring Philosophy As A Whole Or Minimal Impact[Less Intrusive/ Invasiveness], It Is Not About Size Of Distribution Or Memory / Performance Footprint.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0D2F8-EB59-4BA2-9191-93F7226993D5}"/>
              </a:ext>
            </a:extLst>
          </p:cNvPr>
          <p:cNvSpPr txBox="1"/>
          <p:nvPr/>
        </p:nvSpPr>
        <p:spPr>
          <a:xfrm>
            <a:off x="3816917" y="603504"/>
            <a:ext cx="5317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Light-Weight/Heavy-Weight</a:t>
            </a:r>
          </a:p>
        </p:txBody>
      </p:sp>
    </p:spTree>
    <p:extLst>
      <p:ext uri="{BB962C8B-B14F-4D97-AF65-F5344CB8AC3E}">
        <p14:creationId xmlns:p14="http://schemas.microsoft.com/office/powerpoint/2010/main" val="2100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DC153F-0386-43E4-9F62-C094F77BB53F}"/>
              </a:ext>
            </a:extLst>
          </p:cNvPr>
          <p:cNvSpPr txBox="1"/>
          <p:nvPr/>
        </p:nvSpPr>
        <p:spPr>
          <a:xfrm>
            <a:off x="1609343" y="679120"/>
            <a:ext cx="9902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Dependency Injection[?:Pattern Like Service Locator] Or Inversion Of Control [?: Container]?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8ACB4-35BB-42AE-AC00-EEE65F4519DA}"/>
              </a:ext>
            </a:extLst>
          </p:cNvPr>
          <p:cNvSpPr txBox="1"/>
          <p:nvPr/>
        </p:nvSpPr>
        <p:spPr>
          <a:xfrm>
            <a:off x="1609343" y="4914101"/>
            <a:ext cx="9902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Inversion Here Means How To Look Up/Find A Implementation For A Specific Dependency [Assembler/Container Is Doing The Inversion]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13EE0-A30A-446A-9F72-706C7B341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86" y="1828801"/>
            <a:ext cx="5355542" cy="2651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23B7CC-E9AF-4B52-B8B2-6FAF630FAEC8}"/>
              </a:ext>
            </a:extLst>
          </p:cNvPr>
          <p:cNvSpPr txBox="1"/>
          <p:nvPr/>
        </p:nvSpPr>
        <p:spPr>
          <a:xfrm>
            <a:off x="1609343" y="4420332"/>
            <a:ext cx="990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Inversion Of Control = Dependency Lookup Style||Dependency Injection Style</a:t>
            </a:r>
          </a:p>
        </p:txBody>
      </p:sp>
    </p:spTree>
    <p:extLst>
      <p:ext uri="{BB962C8B-B14F-4D97-AF65-F5344CB8AC3E}">
        <p14:creationId xmlns:p14="http://schemas.microsoft.com/office/powerpoint/2010/main" val="408554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DC153F-0386-43E4-9F62-C094F77BB53F}"/>
              </a:ext>
            </a:extLst>
          </p:cNvPr>
          <p:cNvSpPr txBox="1"/>
          <p:nvPr/>
        </p:nvSpPr>
        <p:spPr>
          <a:xfrm>
            <a:off x="1609343" y="679120"/>
            <a:ext cx="9902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Dependency Injection[?:Pattern Like Service Locator] Or Inversion Of Control [?: Container]?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752665-2213-4F64-BE7A-EFE630F18E99}"/>
              </a:ext>
            </a:extLst>
          </p:cNvPr>
          <p:cNvSpPr/>
          <p:nvPr/>
        </p:nvSpPr>
        <p:spPr>
          <a:xfrm>
            <a:off x="2027423" y="2512814"/>
            <a:ext cx="2102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UtopiaStd-Regular"/>
              </a:rPr>
              <a:t>Dependency Lookup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99FA53-C368-4852-81F6-7F9B35EDC77C}"/>
              </a:ext>
            </a:extLst>
          </p:cNvPr>
          <p:cNvSpPr/>
          <p:nvPr/>
        </p:nvSpPr>
        <p:spPr>
          <a:xfrm>
            <a:off x="1146412" y="3261407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UtopiaStd-Regular"/>
              </a:rPr>
              <a:t>Dependency Pull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B0E1D-3B5F-4834-960D-E903A4F417B1}"/>
              </a:ext>
            </a:extLst>
          </p:cNvPr>
          <p:cNvSpPr/>
          <p:nvPr/>
        </p:nvSpPr>
        <p:spPr>
          <a:xfrm>
            <a:off x="1305943" y="4010000"/>
            <a:ext cx="354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UtopiaStd-Regular"/>
              </a:rPr>
              <a:t>Contextualized Dependency Lookup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1D172-507D-4EB4-9DAF-9E34E250ECCD}"/>
              </a:ext>
            </a:extLst>
          </p:cNvPr>
          <p:cNvSpPr/>
          <p:nvPr/>
        </p:nvSpPr>
        <p:spPr>
          <a:xfrm>
            <a:off x="7026926" y="3984354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UtopiaStd-Regular"/>
              </a:rPr>
              <a:t>Constructor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07BBE-2B1C-44D0-873F-C76FB093170E}"/>
              </a:ext>
            </a:extLst>
          </p:cNvPr>
          <p:cNvSpPr/>
          <p:nvPr/>
        </p:nvSpPr>
        <p:spPr>
          <a:xfrm>
            <a:off x="5796592" y="3261407"/>
            <a:ext cx="1979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UtopiaStd-Regular"/>
              </a:rPr>
              <a:t>Setter Dependency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23D52-9F49-47F4-9628-CCBB3EE26E81}"/>
              </a:ext>
            </a:extLst>
          </p:cNvPr>
          <p:cNvSpPr/>
          <p:nvPr/>
        </p:nvSpPr>
        <p:spPr>
          <a:xfrm>
            <a:off x="7603366" y="2538460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UtopiaStd-Regular"/>
              </a:rPr>
              <a:t>Dependency Injection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D41C7C-B2DA-4732-942B-9968001AA425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078480" y="2882146"/>
            <a:ext cx="0" cy="112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255615-402D-4699-8754-9E2E2FDD979C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027423" y="2882146"/>
            <a:ext cx="1051057" cy="37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F4FE00-51E5-44B6-8B11-DB8515C0ADE5}"/>
              </a:ext>
            </a:extLst>
          </p:cNvPr>
          <p:cNvCxnSpPr>
            <a:stCxn id="11" idx="2"/>
            <a:endCxn id="6" idx="0"/>
          </p:cNvCxnSpPr>
          <p:nvPr/>
        </p:nvCxnSpPr>
        <p:spPr>
          <a:xfrm flipH="1">
            <a:off x="6786319" y="2907792"/>
            <a:ext cx="1935302" cy="35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F96954-C30B-4675-B028-BC9C66E7BD50}"/>
              </a:ext>
            </a:extLst>
          </p:cNvPr>
          <p:cNvCxnSpPr>
            <a:stCxn id="11" idx="2"/>
            <a:endCxn id="5" idx="0"/>
          </p:cNvCxnSpPr>
          <p:nvPr/>
        </p:nvCxnSpPr>
        <p:spPr>
          <a:xfrm flipH="1">
            <a:off x="7673097" y="2907792"/>
            <a:ext cx="1048524" cy="107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1A62F9-E804-4284-A879-47AC5E583DFC}"/>
              </a:ext>
            </a:extLst>
          </p:cNvPr>
          <p:cNvSpPr txBox="1"/>
          <p:nvPr/>
        </p:nvSpPr>
        <p:spPr>
          <a:xfrm>
            <a:off x="8491045" y="401000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Method Injection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4BF6A1-FAF0-4E28-ACB0-02BB31DEB34C}"/>
              </a:ext>
            </a:extLst>
          </p:cNvPr>
          <p:cNvSpPr txBox="1"/>
          <p:nvPr/>
        </p:nvSpPr>
        <p:spPr>
          <a:xfrm>
            <a:off x="9367792" y="3329772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Method Replacement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1C8CDB-5264-46FE-B51D-CB9E53FCBA95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>
            <a:off x="8721621" y="2907792"/>
            <a:ext cx="1984839" cy="42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10906-DD4C-4824-904E-65C4AF2C2735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8721621" y="2907792"/>
            <a:ext cx="817949" cy="110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00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11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38330B5-1960-4668-BEE7-894B6CF74049}"/>
              </a:ext>
            </a:extLst>
          </p:cNvPr>
          <p:cNvSpPr txBox="1"/>
          <p:nvPr/>
        </p:nvSpPr>
        <p:spPr>
          <a:xfrm>
            <a:off x="1938525" y="3061357"/>
            <a:ext cx="9902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Example “Welcome To Spring Framework Core”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30AAB-E3F4-4682-82E4-BF2984B1AF89}"/>
              </a:ext>
            </a:extLst>
          </p:cNvPr>
          <p:cNvSpPr txBox="1"/>
          <p:nvPr/>
        </p:nvSpPr>
        <p:spPr>
          <a:xfrm>
            <a:off x="3815589" y="438912"/>
            <a:ext cx="47371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Code Session Core Java</a:t>
            </a:r>
          </a:p>
        </p:txBody>
      </p:sp>
    </p:spTree>
    <p:extLst>
      <p:ext uri="{BB962C8B-B14F-4D97-AF65-F5344CB8AC3E}">
        <p14:creationId xmlns:p14="http://schemas.microsoft.com/office/powerpoint/2010/main" val="283916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38330B5-1960-4668-BEE7-894B6CF74049}"/>
              </a:ext>
            </a:extLst>
          </p:cNvPr>
          <p:cNvSpPr txBox="1"/>
          <p:nvPr/>
        </p:nvSpPr>
        <p:spPr>
          <a:xfrm>
            <a:off x="1609341" y="2512717"/>
            <a:ext cx="9902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Complexity Of Wiring Together Using Interface Driven Approach Is High , DI/IOC Helps To Reduce This Complexity. Coding Over Interface Creates Loosely Coupled Application[Reduced Glue Code]</a:t>
            </a:r>
          </a:p>
        </p:txBody>
      </p:sp>
    </p:spTree>
    <p:extLst>
      <p:ext uri="{BB962C8B-B14F-4D97-AF65-F5344CB8AC3E}">
        <p14:creationId xmlns:p14="http://schemas.microsoft.com/office/powerpoint/2010/main" val="219775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2958</TotalTime>
  <Words>883</Words>
  <Application>Microsoft Office PowerPoint</Application>
  <PresentationFormat>Widescreen</PresentationFormat>
  <Paragraphs>159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TheSansMonoConNormal</vt:lpstr>
      <vt:lpstr>UtopiaStd-Regular</vt:lpstr>
      <vt:lpstr>Wingdings 3</vt:lpstr>
      <vt:lpstr>Wisp</vt:lpstr>
      <vt:lpstr>Spring Framework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 Version.4</dc:title>
  <dc:creator>Prajit Gandhi</dc:creator>
  <cp:lastModifiedBy>Prajit Gandhi</cp:lastModifiedBy>
  <cp:revision>82</cp:revision>
  <dcterms:created xsi:type="dcterms:W3CDTF">2017-07-07T16:28:32Z</dcterms:created>
  <dcterms:modified xsi:type="dcterms:W3CDTF">2017-07-09T17:47:20Z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