
<file path=[Content_Types].xml><?xml version="1.0" encoding="utf-8"?>
<Types xmlns="http://schemas.openxmlformats.org/package/2006/content-types">
  <Default Extension="png" ContentType="image/png"/>
  <Default Extension="bin" ContentType="application/vnd.ms-office.activeX"/>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0"/>
  </p:notesMasterIdLst>
  <p:handoutMasterIdLst>
    <p:handoutMasterId r:id="rId51"/>
  </p:handoutMasterIdLst>
  <p:sldIdLst>
    <p:sldId id="291" r:id="rId5"/>
    <p:sldId id="261" r:id="rId6"/>
    <p:sldId id="262" r:id="rId7"/>
    <p:sldId id="290" r:id="rId8"/>
    <p:sldId id="287" r:id="rId9"/>
    <p:sldId id="292" r:id="rId10"/>
    <p:sldId id="293" r:id="rId11"/>
    <p:sldId id="323" r:id="rId12"/>
    <p:sldId id="294" r:id="rId13"/>
    <p:sldId id="295" r:id="rId14"/>
    <p:sldId id="296" r:id="rId15"/>
    <p:sldId id="297" r:id="rId16"/>
    <p:sldId id="298" r:id="rId17"/>
    <p:sldId id="299" r:id="rId18"/>
    <p:sldId id="300" r:id="rId19"/>
    <p:sldId id="301" r:id="rId20"/>
    <p:sldId id="324"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274" r:id="rId38"/>
    <p:sldId id="286" r:id="rId39"/>
    <p:sldId id="268" r:id="rId40"/>
    <p:sldId id="269" r:id="rId41"/>
    <p:sldId id="270" r:id="rId42"/>
    <p:sldId id="272" r:id="rId43"/>
    <p:sldId id="275" r:id="rId44"/>
    <p:sldId id="318" r:id="rId45"/>
    <p:sldId id="325" r:id="rId46"/>
    <p:sldId id="320" r:id="rId47"/>
    <p:sldId id="321" r:id="rId48"/>
    <p:sldId id="32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3F79"/>
    <a:srgbClr val="692D56"/>
    <a:srgbClr val="682252"/>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00" autoAdjust="0"/>
    <p:restoredTop sz="80824" autoAdjust="0"/>
  </p:normalViewPr>
  <p:slideViewPr>
    <p:cSldViewPr>
      <p:cViewPr varScale="1">
        <p:scale>
          <a:sx n="60" d="100"/>
          <a:sy n="60" d="100"/>
        </p:scale>
        <p:origin x="1914"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204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5512D116-5CC6-11CF-8D67-00AA00BDCE1D}" ax:persistence="persistStream" r:id="rId1"/>
</file>

<file path=ppt/activeX/activeX2.xml><?xml version="1.0" encoding="utf-8"?>
<ax:ocx xmlns:ax="http://schemas.microsoft.com/office/2006/activeX" xmlns:r="http://schemas.openxmlformats.org/officeDocument/2006/relationships" ax:classid="{5512D116-5CC6-11CF-8D67-00AA00BDCE1D}" ax:persistence="persistStream" r:id="rId1"/>
</file>

<file path=ppt/activeX/activeX3.xml><?xml version="1.0" encoding="utf-8"?>
<ax:ocx xmlns:ax="http://schemas.microsoft.com/office/2006/activeX" xmlns:r="http://schemas.openxmlformats.org/officeDocument/2006/relationships" ax:classid="{5512D116-5CC6-11CF-8D67-00AA00BDCE1D}" ax:persistence="persistStream" r:id="rId1"/>
</file>

<file path=ppt/activeX/activeX4.xml><?xml version="1.0" encoding="utf-8"?>
<ax:ocx xmlns:ax="http://schemas.microsoft.com/office/2006/activeX" xmlns:r="http://schemas.openxmlformats.org/officeDocument/2006/relationships" ax:classid="{5512D11C-5CC6-11CF-8D67-00AA00BDCE1D}" ax:persistence="persistStream" r:id="rId1"/>
</file>

<file path=ppt/drawings/_rels/vmlDrawing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CF6D54-13FE-4331-920C-3902CC4B38FB}" type="datetimeFigureOut">
              <a:rPr lang="en-US" smtClean="0"/>
              <a:pPr/>
              <a:t>5/24/2016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3AA43ED-30EE-4A47-8A12-3C1BA09B6988}" type="slidenum">
              <a:rPr lang="en-US" smtClean="0"/>
              <a:pPr/>
              <a:t>‹#›</a:t>
            </a:fld>
            <a:endParaRPr lang="en-US"/>
          </a:p>
        </p:txBody>
      </p:sp>
    </p:spTree>
    <p:extLst>
      <p:ext uri="{BB962C8B-B14F-4D97-AF65-F5344CB8AC3E}">
        <p14:creationId xmlns:p14="http://schemas.microsoft.com/office/powerpoint/2010/main" val="2614047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5/24/2016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41649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a:t>
            </a:fld>
            <a:endParaRPr lang="en-US"/>
          </a:p>
        </p:txBody>
      </p:sp>
    </p:spTree>
    <p:extLst>
      <p:ext uri="{BB962C8B-B14F-4D97-AF65-F5344CB8AC3E}">
        <p14:creationId xmlns:p14="http://schemas.microsoft.com/office/powerpoint/2010/main" val="313617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Explanation: As the stateless session objects are from the same pool, anotherSL may refer to the session object which was referred earlier  by the firstSL</a:t>
            </a:r>
          </a:p>
        </p:txBody>
      </p:sp>
    </p:spTree>
    <p:extLst>
      <p:ext uri="{BB962C8B-B14F-4D97-AF65-F5344CB8AC3E}">
        <p14:creationId xmlns:p14="http://schemas.microsoft.com/office/powerpoint/2010/main" val="3949861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35</a:t>
            </a:fld>
            <a:endParaRPr lang="en-US"/>
          </a:p>
        </p:txBody>
      </p:sp>
    </p:spTree>
    <p:extLst>
      <p:ext uri="{BB962C8B-B14F-4D97-AF65-F5344CB8AC3E}">
        <p14:creationId xmlns:p14="http://schemas.microsoft.com/office/powerpoint/2010/main" val="2199496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37</a:t>
            </a:fld>
            <a:endParaRPr lang="en-US"/>
          </a:p>
        </p:txBody>
      </p:sp>
    </p:spTree>
    <p:extLst>
      <p:ext uri="{BB962C8B-B14F-4D97-AF65-F5344CB8AC3E}">
        <p14:creationId xmlns:p14="http://schemas.microsoft.com/office/powerpoint/2010/main" val="3227383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38</a:t>
            </a:fld>
            <a:endParaRPr lang="en-US"/>
          </a:p>
        </p:txBody>
      </p:sp>
    </p:spTree>
    <p:extLst>
      <p:ext uri="{BB962C8B-B14F-4D97-AF65-F5344CB8AC3E}">
        <p14:creationId xmlns:p14="http://schemas.microsoft.com/office/powerpoint/2010/main" val="655307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40</a:t>
            </a:fld>
            <a:endParaRPr lang="en-US"/>
          </a:p>
        </p:txBody>
      </p:sp>
    </p:spTree>
    <p:extLst>
      <p:ext uri="{BB962C8B-B14F-4D97-AF65-F5344CB8AC3E}">
        <p14:creationId xmlns:p14="http://schemas.microsoft.com/office/powerpoint/2010/main" val="1393325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16233" indent="-216233"/>
            <a:r>
              <a:rPr lang="en-US" dirty="0" smtClean="0"/>
              <a:t>1.</a:t>
            </a:r>
          </a:p>
          <a:p>
            <a:pPr marL="216233" indent="-216233">
              <a:buFontTx/>
              <a:buAutoNum type="alphaLcPeriod"/>
            </a:pPr>
            <a:r>
              <a:rPr lang="en-US" dirty="0" smtClean="0"/>
              <a:t>Stateless</a:t>
            </a:r>
          </a:p>
          <a:p>
            <a:pPr marL="216233" indent="-216233">
              <a:buFontTx/>
              <a:buAutoNum type="alphaLcPeriod"/>
            </a:pPr>
            <a:r>
              <a:rPr lang="en-US" dirty="0" smtClean="0"/>
              <a:t>Stateful</a:t>
            </a:r>
          </a:p>
          <a:p>
            <a:pPr marL="216233" indent="-216233">
              <a:buFontTx/>
              <a:buAutoNum type="alphaLcPeriod"/>
            </a:pPr>
            <a:r>
              <a:rPr lang="en-US" dirty="0" smtClean="0"/>
              <a:t>Stateless</a:t>
            </a:r>
          </a:p>
          <a:p>
            <a:pPr marL="216233" indent="-216233">
              <a:buFontTx/>
              <a:buAutoNum type="alphaLcPeriod"/>
            </a:pPr>
            <a:r>
              <a:rPr lang="en-US" dirty="0" smtClean="0"/>
              <a:t>Stateful</a:t>
            </a:r>
          </a:p>
          <a:p>
            <a:pPr marL="216233" indent="-216233"/>
            <a:r>
              <a:rPr lang="en-US" dirty="0" smtClean="0"/>
              <a:t>2.</a:t>
            </a:r>
          </a:p>
          <a:p>
            <a:pPr marL="216233" indent="-216233">
              <a:buFontTx/>
              <a:buAutoNum type="alphaLcPeriod"/>
            </a:pPr>
            <a:r>
              <a:rPr lang="en-US" dirty="0" smtClean="0"/>
              <a:t>True</a:t>
            </a:r>
          </a:p>
          <a:p>
            <a:pPr marL="216233" indent="-216233">
              <a:buFontTx/>
              <a:buAutoNum type="alphaLcPeriod"/>
            </a:pPr>
            <a:r>
              <a:rPr lang="en-US" dirty="0" smtClean="0"/>
              <a:t>False</a:t>
            </a:r>
          </a:p>
          <a:p>
            <a:pPr marL="216233" indent="-216233">
              <a:buFontTx/>
              <a:buAutoNum type="alphaLcPeriod"/>
            </a:pPr>
            <a:r>
              <a:rPr lang="en-US" dirty="0" smtClean="0"/>
              <a:t>True</a:t>
            </a:r>
          </a:p>
          <a:p>
            <a:pPr marL="216233" indent="-216233">
              <a:buFontTx/>
              <a:buAutoNum type="alphaLcPeriod"/>
            </a:pPr>
            <a:r>
              <a:rPr lang="en-US" dirty="0" smtClean="0"/>
              <a:t>False</a:t>
            </a:r>
          </a:p>
          <a:p>
            <a:pPr marL="216233" indent="-216233">
              <a:buFontTx/>
              <a:buAutoNum type="alphaLcPeriod"/>
            </a:pPr>
            <a:r>
              <a:rPr lang="en-US" dirty="0" smtClean="0"/>
              <a:t>False</a:t>
            </a:r>
          </a:p>
          <a:p>
            <a:pPr marL="216233" indent="-216233">
              <a:buFontTx/>
              <a:buAutoNum type="alphaLcPeriod"/>
            </a:pPr>
            <a:endParaRPr lang="en-US" dirty="0" smtClean="0"/>
          </a:p>
        </p:txBody>
      </p:sp>
    </p:spTree>
    <p:extLst>
      <p:ext uri="{BB962C8B-B14F-4D97-AF65-F5344CB8AC3E}">
        <p14:creationId xmlns:p14="http://schemas.microsoft.com/office/powerpoint/2010/main" val="3863891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42</a:t>
            </a:fld>
            <a:endParaRPr lang="en-US"/>
          </a:p>
        </p:txBody>
      </p:sp>
    </p:spTree>
    <p:extLst>
      <p:ext uri="{BB962C8B-B14F-4D97-AF65-F5344CB8AC3E}">
        <p14:creationId xmlns:p14="http://schemas.microsoft.com/office/powerpoint/2010/main" val="338289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a:p>
        </p:txBody>
      </p:sp>
    </p:spTree>
    <p:extLst>
      <p:ext uri="{BB962C8B-B14F-4D97-AF65-F5344CB8AC3E}">
        <p14:creationId xmlns:p14="http://schemas.microsoft.com/office/powerpoint/2010/main" val="1245955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Instruction</a:t>
            </a:r>
            <a:r>
              <a:rPr lang="en-US" baseline="0" dirty="0" smtClean="0"/>
              <a:t>s to Trainer:</a:t>
            </a:r>
          </a:p>
          <a:p>
            <a:endParaRPr lang="en-US" baseline="0" dirty="0" smtClean="0"/>
          </a:p>
          <a:p>
            <a:r>
              <a:rPr lang="en-US" baseline="0" dirty="0" smtClean="0"/>
              <a:t>Instructions to Facilitator:</a:t>
            </a:r>
            <a:endParaRPr lang="en-US" dirty="0" smtClean="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a:p>
        </p:txBody>
      </p:sp>
    </p:spTree>
    <p:extLst>
      <p:ext uri="{BB962C8B-B14F-4D97-AF65-F5344CB8AC3E}">
        <p14:creationId xmlns:p14="http://schemas.microsoft.com/office/powerpoint/2010/main" val="306337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to the Instructor: Use the chat window.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a:p>
        </p:txBody>
      </p:sp>
    </p:spTree>
    <p:extLst>
      <p:ext uri="{BB962C8B-B14F-4D97-AF65-F5344CB8AC3E}">
        <p14:creationId xmlns:p14="http://schemas.microsoft.com/office/powerpoint/2010/main" val="1088592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t>They are stateless because after each method call the container may choose to destroy a stateless session bean or recreate it, clearing all information pertaining to past transactions. </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a:p>
        </p:txBody>
      </p:sp>
    </p:spTree>
    <p:extLst>
      <p:ext uri="{BB962C8B-B14F-4D97-AF65-F5344CB8AC3E}">
        <p14:creationId xmlns:p14="http://schemas.microsoft.com/office/powerpoint/2010/main" val="851948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30000"/>
              </a:lnSpc>
            </a:pPr>
            <a:r>
              <a:rPr lang="en-US" sz="1200" dirty="0" smtClean="0"/>
              <a:t>In other words, they have instance fields that can be initialized and changed by the client with each method invocation. </a:t>
            </a:r>
          </a:p>
          <a:p>
            <a:pPr>
              <a:lnSpc>
                <a:spcPct val="130000"/>
              </a:lnSpc>
            </a:pPr>
            <a:r>
              <a:rPr lang="en-US" sz="1200" dirty="0" smtClean="0"/>
              <a:t>The state is retained for the duration of the client-bean session.</a:t>
            </a:r>
          </a:p>
          <a:p>
            <a:pPr>
              <a:lnSpc>
                <a:spcPct val="130000"/>
              </a:lnSpc>
            </a:pPr>
            <a:r>
              <a:rPr lang="en-US" sz="1200" dirty="0" smtClean="0"/>
              <a:t>If the client removes the bean or terminates, the session ends and the state disappears.</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a:p>
        </p:txBody>
      </p:sp>
    </p:spTree>
    <p:extLst>
      <p:ext uri="{BB962C8B-B14F-4D97-AF65-F5344CB8AC3E}">
        <p14:creationId xmlns:p14="http://schemas.microsoft.com/office/powerpoint/2010/main" val="181634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Instruction</a:t>
            </a:r>
            <a:r>
              <a:rPr lang="en-US" b="1" baseline="0" dirty="0" smtClean="0"/>
              <a:t>s to Trainer: </a:t>
            </a:r>
            <a:r>
              <a:rPr lang="en-US" dirty="0" smtClean="0"/>
              <a:t>Ask students</a:t>
            </a:r>
            <a:r>
              <a:rPr lang="en-US" baseline="0" dirty="0" smtClean="0"/>
              <a:t> to raise their hands.</a:t>
            </a:r>
          </a:p>
          <a:p>
            <a:endParaRPr lang="en-US" baseline="0" dirty="0" smtClean="0"/>
          </a:p>
          <a:p>
            <a:r>
              <a:rPr lang="en-US" b="1" baseline="0" dirty="0" smtClean="0"/>
              <a:t>Note to facilitator: </a:t>
            </a:r>
            <a:r>
              <a:rPr lang="en-US" baseline="0" dirty="0" smtClean="0"/>
              <a:t>Please enable the raising hand option.</a:t>
            </a:r>
          </a:p>
          <a:p>
            <a:r>
              <a:rPr lang="en-US" b="1" dirty="0" smtClean="0"/>
              <a:t>Answers:</a:t>
            </a:r>
          </a:p>
          <a:p>
            <a:pPr marL="228600" indent="-228600">
              <a:buFont typeface="+mj-lt"/>
              <a:buAutoNum type="alphaLcParenR"/>
            </a:pPr>
            <a:r>
              <a:rPr lang="en-US" baseline="0" dirty="0" smtClean="0"/>
              <a:t>Detached</a:t>
            </a:r>
          </a:p>
          <a:p>
            <a:pPr marL="228600" indent="-228600">
              <a:buFont typeface="+mj-lt"/>
              <a:buAutoNum type="alphaLcParenR"/>
            </a:pPr>
            <a:r>
              <a:rPr lang="en-US" baseline="0" dirty="0" smtClean="0"/>
              <a:t>Attached</a:t>
            </a:r>
          </a:p>
          <a:p>
            <a:pPr marL="228600" indent="-228600">
              <a:buFont typeface="+mj-lt"/>
              <a:buAutoNum type="alphaLcParenR"/>
            </a:pPr>
            <a:r>
              <a:rPr lang="en-US" baseline="0" dirty="0" smtClean="0"/>
              <a:t>Attached</a:t>
            </a:r>
          </a:p>
          <a:p>
            <a:pPr marL="228600" indent="-228600">
              <a:buFont typeface="+mj-lt"/>
              <a:buAutoNum type="alphaLcParenR"/>
            </a:pPr>
            <a:r>
              <a:rPr lang="en-US" baseline="0" dirty="0" smtClean="0"/>
              <a:t>Detached</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a:p>
        </p:txBody>
      </p:sp>
    </p:spTree>
    <p:extLst>
      <p:ext uri="{BB962C8B-B14F-4D97-AF65-F5344CB8AC3E}">
        <p14:creationId xmlns:p14="http://schemas.microsoft.com/office/powerpoint/2010/main" val="2074057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72870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Explanation: The fetchState method may not retrieve the saved value as stateless session beans life time does not span for more than a method call</a:t>
            </a:r>
          </a:p>
          <a:p>
            <a:endParaRPr lang="en-US" smtClean="0"/>
          </a:p>
        </p:txBody>
      </p:sp>
    </p:spTree>
    <p:extLst>
      <p:ext uri="{BB962C8B-B14F-4D97-AF65-F5344CB8AC3E}">
        <p14:creationId xmlns:p14="http://schemas.microsoft.com/office/powerpoint/2010/main" val="3454517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8950"/>
            <a:ext cx="8686800" cy="4946650"/>
          </a:xfrm>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16764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200" b="0" dirty="0" smtClean="0">
                <a:solidFill>
                  <a:schemeClr val="tx2">
                    <a:lumMod val="75000"/>
                  </a:schemeClr>
                </a:solidFill>
                <a:latin typeface="Verdana" pitchFamily="34" charset="0"/>
              </a:rPr>
              <a:t>About the Author</a:t>
            </a:r>
            <a:endParaRPr lang="en-US" sz="3200" b="0" dirty="0">
              <a:solidFill>
                <a:schemeClr val="tx2">
                  <a:lumMod val="75000"/>
                </a:schemeClr>
              </a:solidFill>
              <a:latin typeface="Verdana" pitchFamily="34" charset="0"/>
            </a:endParaRPr>
          </a:p>
        </p:txBody>
      </p:sp>
      <p:graphicFrame>
        <p:nvGraphicFramePr>
          <p:cNvPr id="8" name="Group 81"/>
          <p:cNvGraphicFramePr>
            <a:graphicFrameLocks noGrp="1"/>
          </p:cNvGraphicFramePr>
          <p:nvPr userDrawn="1"/>
        </p:nvGraphicFramePr>
        <p:xfrm>
          <a:off x="533400" y="24384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4384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3056546"/>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784362"/>
            <a:ext cx="6477000" cy="609600"/>
          </a:xfrm>
        </p:spPr>
        <p:txBody>
          <a:bodyPr/>
          <a:lstStyle>
            <a:lvl1pPr>
              <a:buNone/>
              <a:defRPr sz="1600"/>
            </a:lvl1pPr>
          </a:lstStyle>
          <a:p>
            <a:pPr lvl="0"/>
            <a:r>
              <a:rPr lang="en-US" dirty="0" smtClean="0"/>
              <a:t>Click to edit Version and Date</a:t>
            </a:r>
            <a:endParaRPr lang="en-GB" dirty="0"/>
          </a:p>
        </p:txBody>
      </p:sp>
      <p:sp>
        <p:nvSpPr>
          <p:cNvPr id="10" name="Slide Number Placeholder 5"/>
          <p:cNvSpPr>
            <a:spLocks noGrp="1"/>
          </p:cNvSpPr>
          <p:nvPr>
            <p:ph type="sldNum" sz="quarter" idx="10"/>
          </p:nvPr>
        </p:nvSpPr>
        <p:spPr>
          <a:xfrm>
            <a:off x="762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400">
                <a:solidFill>
                  <a:schemeClr val="tx2">
                    <a:lumMod val="75000"/>
                  </a:schemeClr>
                </a:solidFill>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7DC3CE7F-35DB-444A-81F7-2CFC54147E18}" type="slidenum">
              <a:rPr lang="en-US"/>
              <a:pPr>
                <a:defRPr/>
              </a:pPr>
              <a:t>‹#›</a:t>
            </a:fld>
            <a:endParaRPr lang="en-US" dirty="0"/>
          </a:p>
        </p:txBody>
      </p:sp>
    </p:spTree>
    <p:extLst>
      <p:ext uri="{BB962C8B-B14F-4D97-AF65-F5344CB8AC3E}">
        <p14:creationId xmlns:p14="http://schemas.microsoft.com/office/powerpoint/2010/main" val="3882452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0"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1"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 id="2147483674" r:id="rId8"/>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control" Target="../activeX/activeX2.xml"/><Relationship Id="rId7" Type="http://schemas.openxmlformats.org/officeDocument/2006/relationships/notesSlide" Target="../notesSlides/notesSlide16.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slideLayout" Target="../slideLayouts/slideLayout4.xml"/><Relationship Id="rId5" Type="http://schemas.openxmlformats.org/officeDocument/2006/relationships/control" Target="../activeX/activeX4.xml"/><Relationship Id="rId10" Type="http://schemas.openxmlformats.org/officeDocument/2006/relationships/image" Target="../media/image23.wmf"/><Relationship Id="rId4" Type="http://schemas.openxmlformats.org/officeDocument/2006/relationships/control" Target="../activeX/activeX3.xml"/><Relationship Id="rId9" Type="http://schemas.openxmlformats.org/officeDocument/2006/relationships/image" Target="../media/image22.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java.sun.com/"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chemeClr val="tx1"/>
                </a:solidFill>
                <a:latin typeface="Myriad Pro" pitchFamily="34" charset="0"/>
                <a:cs typeface="Arial" pitchFamily="34" charset="0"/>
              </a:rPr>
              <a:t>Working with Enterprise JavaBeans (EJB)</a:t>
            </a: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b="1" dirty="0">
                <a:solidFill>
                  <a:schemeClr val="bg1"/>
                </a:solidFill>
                <a:latin typeface="Cambria" pitchFamily="18" charset="0"/>
                <a:ea typeface="+mj-ea"/>
                <a:cs typeface="+mj-cs"/>
              </a:rPr>
              <a:t>Session Beans</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extLst>
      <p:ext uri="{BB962C8B-B14F-4D97-AF65-F5344CB8AC3E}">
        <p14:creationId xmlns:p14="http://schemas.microsoft.com/office/powerpoint/2010/main" val="1606616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FE654685-91CF-49E1-8E96-E4914D1B558C}" type="slidenum">
              <a:rPr lang="en-US" b="0" smtClean="0">
                <a:solidFill>
                  <a:srgbClr val="000000"/>
                </a:solidFill>
                <a:latin typeface="Verdana" pitchFamily="34" charset="0"/>
              </a:rPr>
              <a:pPr eaLnBrk="1" hangingPunct="1"/>
              <a:t>10</a:t>
            </a:fld>
            <a:endParaRPr lang="en-US" b="0" smtClean="0">
              <a:solidFill>
                <a:srgbClr val="000000"/>
              </a:solidFill>
              <a:latin typeface="Verdana" pitchFamily="34" charset="0"/>
            </a:endParaRPr>
          </a:p>
        </p:txBody>
      </p:sp>
      <p:sp>
        <p:nvSpPr>
          <p:cNvPr id="9219"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89F0C47-C3AE-4931-9FBB-F9E17770C4D9}" type="slidenum">
              <a:rPr lang="en-US" sz="800" b="0">
                <a:solidFill>
                  <a:srgbClr val="000000"/>
                </a:solidFill>
                <a:latin typeface="Verdana" pitchFamily="34" charset="0"/>
              </a:rPr>
              <a:pPr eaLnBrk="1" hangingPunct="1"/>
              <a:t>10</a:t>
            </a:fld>
            <a:endParaRPr lang="en-US" sz="800" b="0">
              <a:solidFill>
                <a:srgbClr val="000000"/>
              </a:solidFill>
              <a:latin typeface="Verdana" pitchFamily="34" charset="0"/>
            </a:endParaRPr>
          </a:p>
        </p:txBody>
      </p:sp>
      <p:sp>
        <p:nvSpPr>
          <p:cNvPr id="9220" name="Rectangle 2"/>
          <p:cNvSpPr>
            <a:spLocks noGrp="1" noChangeArrowheads="1"/>
          </p:cNvSpPr>
          <p:nvPr>
            <p:ph type="title"/>
          </p:nvPr>
        </p:nvSpPr>
        <p:spPr/>
        <p:txBody>
          <a:bodyPr/>
          <a:lstStyle/>
          <a:p>
            <a:pPr eaLnBrk="1" hangingPunct="1"/>
            <a:r>
              <a:rPr lang="en-US" sz="3600" dirty="0" smtClean="0"/>
              <a:t>Stateful Session Beans (Contd.)</a:t>
            </a:r>
          </a:p>
        </p:txBody>
      </p:sp>
      <p:sp>
        <p:nvSpPr>
          <p:cNvPr id="9221" name="Rectangle 3"/>
          <p:cNvSpPr>
            <a:spLocks noGrp="1" noChangeArrowheads="1"/>
          </p:cNvSpPr>
          <p:nvPr>
            <p:ph type="body" idx="1"/>
          </p:nvPr>
        </p:nvSpPr>
        <p:spPr/>
        <p:txBody>
          <a:bodyPr/>
          <a:lstStyle/>
          <a:p>
            <a:pPr>
              <a:lnSpc>
                <a:spcPct val="130000"/>
              </a:lnSpc>
            </a:pPr>
            <a:r>
              <a:rPr lang="en-US" sz="2000" dirty="0" smtClean="0"/>
              <a:t>Stateful Session Beans serve business processes that span multiple method requests or transactions made by the same client.</a:t>
            </a:r>
          </a:p>
          <a:p>
            <a:pPr>
              <a:lnSpc>
                <a:spcPct val="130000"/>
              </a:lnSpc>
            </a:pPr>
            <a:endParaRPr lang="en-US" sz="2000" dirty="0" smtClean="0"/>
          </a:p>
          <a:p>
            <a:pPr>
              <a:lnSpc>
                <a:spcPct val="130000"/>
              </a:lnSpc>
            </a:pPr>
            <a:r>
              <a:rPr lang="en-US" sz="2000" dirty="0" smtClean="0"/>
              <a:t>They are called "stateful" because they maintain a conversational state with the client. </a:t>
            </a:r>
          </a:p>
          <a:p>
            <a:pPr>
              <a:lnSpc>
                <a:spcPct val="130000"/>
              </a:lnSpc>
            </a:pPr>
            <a:endParaRPr lang="en-US" sz="2000" dirty="0" smtClean="0"/>
          </a:p>
          <a:p>
            <a:pPr>
              <a:lnSpc>
                <a:spcPct val="130000"/>
              </a:lnSpc>
            </a:pPr>
            <a:r>
              <a:rPr lang="en-US" sz="2000" dirty="0" smtClean="0">
                <a:solidFill>
                  <a:srgbClr val="FF0000"/>
                </a:solidFill>
              </a:rPr>
              <a:t>For example a shopping cart bean might save a clients items as they add them to the cart.</a:t>
            </a:r>
          </a:p>
        </p:txBody>
      </p:sp>
    </p:spTree>
    <p:extLst>
      <p:ext uri="{BB962C8B-B14F-4D97-AF65-F5344CB8AC3E}">
        <p14:creationId xmlns:p14="http://schemas.microsoft.com/office/powerpoint/2010/main" val="3883846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F4E2AFB3-05FA-4E3E-9854-D7AA6439D8E4}" type="slidenum">
              <a:rPr lang="en-US" b="0" smtClean="0">
                <a:solidFill>
                  <a:srgbClr val="000000"/>
                </a:solidFill>
                <a:latin typeface="Verdana" pitchFamily="34" charset="0"/>
              </a:rPr>
              <a:pPr eaLnBrk="1" hangingPunct="1"/>
              <a:t>11</a:t>
            </a:fld>
            <a:endParaRPr lang="en-US" b="0" smtClean="0">
              <a:solidFill>
                <a:srgbClr val="000000"/>
              </a:solidFill>
              <a:latin typeface="Verdana" pitchFamily="34" charset="0"/>
            </a:endParaRPr>
          </a:p>
        </p:txBody>
      </p:sp>
      <p:sp>
        <p:nvSpPr>
          <p:cNvPr id="10243"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4C4B0E2-AFBF-471F-95C8-025A3241B21F}" type="slidenum">
              <a:rPr lang="en-US" sz="800" b="0">
                <a:solidFill>
                  <a:srgbClr val="000000"/>
                </a:solidFill>
                <a:latin typeface="Verdana" pitchFamily="34" charset="0"/>
              </a:rPr>
              <a:pPr eaLnBrk="1" hangingPunct="1"/>
              <a:t>11</a:t>
            </a:fld>
            <a:endParaRPr lang="en-US" sz="800" b="0">
              <a:solidFill>
                <a:srgbClr val="000000"/>
              </a:solidFill>
              <a:latin typeface="Verdana" pitchFamily="34" charset="0"/>
            </a:endParaRPr>
          </a:p>
        </p:txBody>
      </p:sp>
      <p:sp>
        <p:nvSpPr>
          <p:cNvPr id="10244" name="Rectangle 2"/>
          <p:cNvSpPr>
            <a:spLocks noGrp="1" noChangeArrowheads="1"/>
          </p:cNvSpPr>
          <p:nvPr>
            <p:ph type="title"/>
          </p:nvPr>
        </p:nvSpPr>
        <p:spPr/>
        <p:txBody>
          <a:bodyPr/>
          <a:lstStyle/>
          <a:p>
            <a:pPr eaLnBrk="1" hangingPunct="1"/>
            <a:r>
              <a:rPr lang="en-US" sz="3600" smtClean="0"/>
              <a:t>Creating a Session Bean</a:t>
            </a:r>
          </a:p>
        </p:txBody>
      </p:sp>
      <p:sp>
        <p:nvSpPr>
          <p:cNvPr id="10245" name="Rectangle 3"/>
          <p:cNvSpPr>
            <a:spLocks noGrp="1" noChangeArrowheads="1"/>
          </p:cNvSpPr>
          <p:nvPr>
            <p:ph type="body" idx="1"/>
          </p:nvPr>
        </p:nvSpPr>
        <p:spPr/>
        <p:txBody>
          <a:bodyPr/>
          <a:lstStyle/>
          <a:p>
            <a:pPr>
              <a:lnSpc>
                <a:spcPct val="180000"/>
              </a:lnSpc>
            </a:pPr>
            <a:r>
              <a:rPr lang="en-US" sz="2000" dirty="0" smtClean="0"/>
              <a:t>Stateless Session Bean:</a:t>
            </a:r>
          </a:p>
          <a:p>
            <a:pPr marL="742950" lvl="1" indent="-285750">
              <a:lnSpc>
                <a:spcPct val="180000"/>
              </a:lnSpc>
            </a:pPr>
            <a:r>
              <a:rPr lang="en-US" sz="1800" dirty="0" smtClean="0"/>
              <a:t>To create a stateless session bean we need to define business interfaces and the bean class.</a:t>
            </a:r>
            <a:endParaRPr lang="en-US" sz="1600" dirty="0" smtClean="0"/>
          </a:p>
          <a:p>
            <a:pPr marL="742950" lvl="1" indent="-285750">
              <a:lnSpc>
                <a:spcPct val="180000"/>
              </a:lnSpc>
            </a:pPr>
            <a:r>
              <a:rPr lang="en-US" sz="1800" dirty="0" smtClean="0"/>
              <a:t>Business interfaces:</a:t>
            </a:r>
          </a:p>
          <a:p>
            <a:pPr lvl="2">
              <a:lnSpc>
                <a:spcPct val="180000"/>
              </a:lnSpc>
            </a:pPr>
            <a:r>
              <a:rPr lang="en-US" sz="1600" dirty="0" smtClean="0"/>
              <a:t>Contain the declaration of business methods that are going to be visible to client applications.</a:t>
            </a:r>
          </a:p>
          <a:p>
            <a:pPr marL="742950" lvl="1" indent="-285750">
              <a:lnSpc>
                <a:spcPct val="180000"/>
              </a:lnSpc>
            </a:pPr>
            <a:r>
              <a:rPr lang="en-US" sz="1800" dirty="0" smtClean="0"/>
              <a:t>Bean class:</a:t>
            </a:r>
          </a:p>
          <a:p>
            <a:pPr lvl="2">
              <a:lnSpc>
                <a:spcPct val="180000"/>
              </a:lnSpc>
            </a:pPr>
            <a:r>
              <a:rPr lang="en-US" sz="1600" dirty="0" smtClean="0"/>
              <a:t>Contains the business method implementation to be executed.</a:t>
            </a:r>
          </a:p>
          <a:p>
            <a:pPr eaLnBrk="1" hangingPunct="1">
              <a:lnSpc>
                <a:spcPct val="180000"/>
              </a:lnSpc>
            </a:pPr>
            <a:endParaRPr lang="en-US" sz="1800" dirty="0" smtClean="0"/>
          </a:p>
        </p:txBody>
      </p:sp>
    </p:spTree>
    <p:extLst>
      <p:ext uri="{BB962C8B-B14F-4D97-AF65-F5344CB8AC3E}">
        <p14:creationId xmlns:p14="http://schemas.microsoft.com/office/powerpoint/2010/main" val="3120341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89B60467-8242-4191-A1E3-AE4E591C4F4A}" type="slidenum">
              <a:rPr lang="en-US" b="0" smtClean="0">
                <a:solidFill>
                  <a:srgbClr val="000000"/>
                </a:solidFill>
                <a:latin typeface="Verdana" pitchFamily="34" charset="0"/>
              </a:rPr>
              <a:pPr eaLnBrk="1" hangingPunct="1"/>
              <a:t>12</a:t>
            </a:fld>
            <a:endParaRPr lang="en-US" b="0" smtClean="0">
              <a:solidFill>
                <a:srgbClr val="000000"/>
              </a:solidFill>
              <a:latin typeface="Verdana" pitchFamily="34" charset="0"/>
            </a:endParaRPr>
          </a:p>
        </p:txBody>
      </p:sp>
      <p:sp>
        <p:nvSpPr>
          <p:cNvPr id="11267" name="Rectangle 2"/>
          <p:cNvSpPr>
            <a:spLocks noGrp="1" noChangeArrowheads="1"/>
          </p:cNvSpPr>
          <p:nvPr>
            <p:ph type="title"/>
          </p:nvPr>
        </p:nvSpPr>
        <p:spPr/>
        <p:txBody>
          <a:bodyPr/>
          <a:lstStyle/>
          <a:p>
            <a:r>
              <a:rPr lang="en-US" sz="3600" smtClean="0"/>
              <a:t>Creating a Session Bean (Contd.)</a:t>
            </a:r>
          </a:p>
        </p:txBody>
      </p:sp>
      <p:sp>
        <p:nvSpPr>
          <p:cNvPr id="11268" name="Rectangle 3"/>
          <p:cNvSpPr>
            <a:spLocks noGrp="1" noChangeArrowheads="1"/>
          </p:cNvSpPr>
          <p:nvPr>
            <p:ph type="body" idx="1"/>
          </p:nvPr>
        </p:nvSpPr>
        <p:spPr>
          <a:xfrm>
            <a:off x="228600" y="1371600"/>
            <a:ext cx="8610600" cy="4876800"/>
          </a:xfrm>
        </p:spPr>
        <p:txBody>
          <a:bodyPr/>
          <a:lstStyle/>
          <a:p>
            <a:pPr>
              <a:lnSpc>
                <a:spcPct val="230000"/>
              </a:lnSpc>
            </a:pPr>
            <a:r>
              <a:rPr lang="en-US" sz="2000" dirty="0" smtClean="0"/>
              <a:t>The Business Interface:</a:t>
            </a:r>
          </a:p>
          <a:p>
            <a:pPr marL="742950" lvl="1" indent="-285750">
              <a:lnSpc>
                <a:spcPct val="230000"/>
              </a:lnSpc>
            </a:pPr>
            <a:r>
              <a:rPr lang="en-US" sz="1800" dirty="0" smtClean="0"/>
              <a:t>A stateless session business interface is a standard Java interface that does not extend any EJB-specific interfaces.</a:t>
            </a:r>
          </a:p>
          <a:p>
            <a:pPr marL="742950" lvl="1" indent="-285750">
              <a:lnSpc>
                <a:spcPct val="230000"/>
              </a:lnSpc>
            </a:pPr>
            <a:r>
              <a:rPr lang="en-US" sz="1800" dirty="0" smtClean="0"/>
              <a:t>This interface has a list of business method definitions that will be available for the client application. </a:t>
            </a:r>
          </a:p>
          <a:p>
            <a:pPr marL="742950" lvl="1" indent="-285750">
              <a:lnSpc>
                <a:spcPct val="230000"/>
              </a:lnSpc>
            </a:pPr>
            <a:r>
              <a:rPr lang="en-US" sz="1800" dirty="0" smtClean="0"/>
              <a:t>Every session bean must have a business interface that can be implemented by the bean class.</a:t>
            </a:r>
          </a:p>
        </p:txBody>
      </p:sp>
    </p:spTree>
    <p:extLst>
      <p:ext uri="{BB962C8B-B14F-4D97-AF65-F5344CB8AC3E}">
        <p14:creationId xmlns:p14="http://schemas.microsoft.com/office/powerpoint/2010/main" val="648766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C7519CE-8D53-496D-90BF-D8F909DBDF33}" type="slidenum">
              <a:rPr lang="en-US" b="0" smtClean="0">
                <a:solidFill>
                  <a:srgbClr val="000000"/>
                </a:solidFill>
                <a:latin typeface="Verdana" pitchFamily="34" charset="0"/>
              </a:rPr>
              <a:pPr eaLnBrk="1" hangingPunct="1"/>
              <a:t>13</a:t>
            </a:fld>
            <a:endParaRPr lang="en-US" b="0" smtClean="0">
              <a:solidFill>
                <a:srgbClr val="000000"/>
              </a:solidFill>
              <a:latin typeface="Verdana" pitchFamily="34" charset="0"/>
            </a:endParaRPr>
          </a:p>
        </p:txBody>
      </p:sp>
      <p:sp>
        <p:nvSpPr>
          <p:cNvPr id="12291" name="Rectangle 2"/>
          <p:cNvSpPr>
            <a:spLocks noGrp="1" noChangeArrowheads="1"/>
          </p:cNvSpPr>
          <p:nvPr>
            <p:ph type="title"/>
          </p:nvPr>
        </p:nvSpPr>
        <p:spPr/>
        <p:txBody>
          <a:bodyPr/>
          <a:lstStyle/>
          <a:p>
            <a:r>
              <a:rPr lang="en-US" sz="3600" smtClean="0"/>
              <a:t>Creating a Session Bean (Contd.)</a:t>
            </a:r>
          </a:p>
        </p:txBody>
      </p:sp>
      <p:sp>
        <p:nvSpPr>
          <p:cNvPr id="12292" name="Rectangle 3"/>
          <p:cNvSpPr>
            <a:spLocks noGrp="1" noChangeArrowheads="1"/>
          </p:cNvSpPr>
          <p:nvPr>
            <p:ph type="body" idx="1"/>
          </p:nvPr>
        </p:nvSpPr>
        <p:spPr/>
        <p:txBody>
          <a:bodyPr/>
          <a:lstStyle/>
          <a:p>
            <a:pPr>
              <a:lnSpc>
                <a:spcPct val="230000"/>
              </a:lnSpc>
            </a:pPr>
            <a:r>
              <a:rPr lang="en-US" sz="2000" dirty="0" smtClean="0"/>
              <a:t>Business interfaces can use annotations:</a:t>
            </a:r>
          </a:p>
          <a:p>
            <a:pPr marL="742950" lvl="1" indent="-285750">
              <a:lnSpc>
                <a:spcPct val="230000"/>
              </a:lnSpc>
            </a:pPr>
            <a:r>
              <a:rPr lang="en-US" sz="1800" dirty="0" smtClean="0">
                <a:solidFill>
                  <a:srgbClr val="FF0000"/>
                </a:solidFill>
              </a:rPr>
              <a:t>The</a:t>
            </a:r>
            <a:r>
              <a:rPr lang="en-US" sz="1800" b="1" dirty="0" smtClean="0">
                <a:solidFill>
                  <a:srgbClr val="FF0000"/>
                </a:solidFill>
              </a:rPr>
              <a:t> </a:t>
            </a:r>
            <a:r>
              <a:rPr lang="en-US" sz="1800" b="1" dirty="0" smtClean="0">
                <a:solidFill>
                  <a:srgbClr val="FF0000"/>
                </a:solidFill>
                <a:latin typeface="Courier New" pitchFamily="49" charset="0"/>
                <a:cs typeface="Courier New" pitchFamily="49" charset="0"/>
              </a:rPr>
              <a:t>@Remote </a:t>
            </a:r>
            <a:r>
              <a:rPr lang="en-US" sz="1800" dirty="0" smtClean="0">
                <a:solidFill>
                  <a:srgbClr val="FF0000"/>
                </a:solidFill>
              </a:rPr>
              <a:t>annotation can be used to denote the remote business interface.</a:t>
            </a:r>
          </a:p>
          <a:p>
            <a:pPr marL="742950" lvl="1" indent="-285750">
              <a:lnSpc>
                <a:spcPct val="230000"/>
              </a:lnSpc>
            </a:pPr>
            <a:r>
              <a:rPr lang="en-US" sz="1800" dirty="0" smtClean="0">
                <a:solidFill>
                  <a:srgbClr val="FF0000"/>
                </a:solidFill>
              </a:rPr>
              <a:t>The</a:t>
            </a:r>
            <a:r>
              <a:rPr lang="en-US" sz="1800" b="1" dirty="0" smtClean="0">
                <a:solidFill>
                  <a:srgbClr val="FF0000"/>
                </a:solidFill>
              </a:rPr>
              <a:t> </a:t>
            </a:r>
            <a:r>
              <a:rPr lang="en-US" sz="1800" b="1" dirty="0" smtClean="0">
                <a:solidFill>
                  <a:srgbClr val="FF0000"/>
                </a:solidFill>
                <a:latin typeface="Courier New" pitchFamily="49" charset="0"/>
                <a:cs typeface="Courier New" pitchFamily="49" charset="0"/>
              </a:rPr>
              <a:t>@Local </a:t>
            </a:r>
            <a:r>
              <a:rPr lang="en-US" sz="1800" dirty="0" smtClean="0">
                <a:solidFill>
                  <a:srgbClr val="FF0000"/>
                </a:solidFill>
              </a:rPr>
              <a:t>annotation can be used to denote the local business interface.</a:t>
            </a:r>
          </a:p>
          <a:p>
            <a:pPr marL="742950" lvl="1" indent="-285750">
              <a:lnSpc>
                <a:spcPct val="230000"/>
              </a:lnSpc>
            </a:pPr>
            <a:r>
              <a:rPr lang="en-US" sz="1800" dirty="0" smtClean="0"/>
              <a:t>If no annotation is specified in the interface, then it is defaulted to the local interface.</a:t>
            </a:r>
          </a:p>
          <a:p>
            <a:pPr marL="742950" lvl="1" indent="-285750">
              <a:lnSpc>
                <a:spcPct val="230000"/>
              </a:lnSpc>
            </a:pPr>
            <a:r>
              <a:rPr lang="en-US" sz="1800" dirty="0" smtClean="0">
                <a:solidFill>
                  <a:srgbClr val="FF0000"/>
                </a:solidFill>
              </a:rPr>
              <a:t>It is possible to have both remote and local business Interfaces.</a:t>
            </a:r>
          </a:p>
        </p:txBody>
      </p:sp>
    </p:spTree>
    <p:extLst>
      <p:ext uri="{BB962C8B-B14F-4D97-AF65-F5344CB8AC3E}">
        <p14:creationId xmlns:p14="http://schemas.microsoft.com/office/powerpoint/2010/main" val="3456764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1D7D37E-470A-4E7C-9BC5-142E5BD7E766}" type="slidenum">
              <a:rPr lang="en-US" b="0" smtClean="0">
                <a:solidFill>
                  <a:srgbClr val="000000"/>
                </a:solidFill>
                <a:latin typeface="Verdana" pitchFamily="34" charset="0"/>
              </a:rPr>
              <a:pPr eaLnBrk="1" hangingPunct="1"/>
              <a:t>14</a:t>
            </a:fld>
            <a:endParaRPr lang="en-US" b="0" smtClean="0">
              <a:solidFill>
                <a:srgbClr val="000000"/>
              </a:solidFill>
              <a:latin typeface="Verdana" pitchFamily="34" charset="0"/>
            </a:endParaRPr>
          </a:p>
        </p:txBody>
      </p:sp>
      <p:sp>
        <p:nvSpPr>
          <p:cNvPr id="13315" name="Rectangle 2"/>
          <p:cNvSpPr>
            <a:spLocks noGrp="1" noChangeArrowheads="1"/>
          </p:cNvSpPr>
          <p:nvPr>
            <p:ph type="title"/>
          </p:nvPr>
        </p:nvSpPr>
        <p:spPr/>
        <p:txBody>
          <a:bodyPr/>
          <a:lstStyle/>
          <a:p>
            <a:r>
              <a:rPr lang="en-US" sz="3600" smtClean="0"/>
              <a:t>Creating a Session Bean (Contd.)</a:t>
            </a:r>
          </a:p>
        </p:txBody>
      </p:sp>
      <p:sp>
        <p:nvSpPr>
          <p:cNvPr id="13316" name="Rectangle 3"/>
          <p:cNvSpPr>
            <a:spLocks noGrp="1" noChangeArrowheads="1"/>
          </p:cNvSpPr>
          <p:nvPr>
            <p:ph type="body" idx="1"/>
          </p:nvPr>
        </p:nvSpPr>
        <p:spPr/>
        <p:txBody>
          <a:bodyPr/>
          <a:lstStyle/>
          <a:p>
            <a:pPr>
              <a:lnSpc>
                <a:spcPct val="120000"/>
              </a:lnSpc>
            </a:pPr>
            <a:r>
              <a:rPr lang="en-US" sz="2000" dirty="0" smtClean="0"/>
              <a:t>The Business Interface example:</a:t>
            </a:r>
          </a:p>
          <a:p>
            <a:pPr>
              <a:lnSpc>
                <a:spcPct val="120000"/>
              </a:lnSpc>
            </a:pPr>
            <a:endParaRPr lang="en-US" dirty="0" smtClean="0"/>
          </a:p>
          <a:p>
            <a:pPr>
              <a:buFont typeface="Wingdings" pitchFamily="2" charset="2"/>
              <a:buNone/>
            </a:pPr>
            <a:r>
              <a:rPr lang="en-US" sz="1600" b="1" dirty="0" smtClean="0">
                <a:solidFill>
                  <a:srgbClr val="00B050"/>
                </a:solidFill>
                <a:latin typeface="Courier New" pitchFamily="49" charset="0"/>
                <a:cs typeface="Courier New" pitchFamily="49" charset="0"/>
              </a:rPr>
              <a:t>@Remote</a:t>
            </a:r>
          </a:p>
          <a:p>
            <a:pPr>
              <a:buFont typeface="Wingdings" pitchFamily="2" charset="2"/>
              <a:buNone/>
            </a:pPr>
            <a:r>
              <a:rPr lang="en-US" sz="1600" dirty="0" smtClean="0">
                <a:latin typeface="Courier New" pitchFamily="49" charset="0"/>
                <a:cs typeface="Courier New" pitchFamily="49" charset="0"/>
              </a:rPr>
              <a:t>public interface </a:t>
            </a:r>
            <a:r>
              <a:rPr lang="en-US" sz="1600" dirty="0" err="1" smtClean="0">
                <a:latin typeface="Courier New" pitchFamily="49" charset="0"/>
                <a:cs typeface="Courier New" pitchFamily="49" charset="0"/>
              </a:rPr>
              <a:t>FirstSession</a:t>
            </a:r>
            <a:r>
              <a:rPr lang="en-US" sz="1600" dirty="0" smtClean="0">
                <a:latin typeface="Courier New" pitchFamily="49" charset="0"/>
                <a:cs typeface="Courier New" pitchFamily="49" charset="0"/>
              </a:rPr>
              <a:t> {</a:t>
            </a:r>
          </a:p>
          <a:p>
            <a:pPr>
              <a:buFont typeface="Wingdings" pitchFamily="2" charset="2"/>
              <a:buNone/>
            </a:pPr>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boolean</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searchData</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value);	</a:t>
            </a:r>
          </a:p>
          <a:p>
            <a:pPr>
              <a:buFont typeface="Wingdings" pitchFamily="2" charset="2"/>
              <a:buNone/>
            </a:pPr>
            <a:endParaRPr lang="en-US" sz="1600" dirty="0" smtClean="0">
              <a:latin typeface="Courier New" pitchFamily="49" charset="0"/>
              <a:cs typeface="Courier New" pitchFamily="49" charset="0"/>
            </a:endParaRPr>
          </a:p>
          <a:p>
            <a:pPr>
              <a:buFont typeface="Wingdings" pitchFamily="2" charset="2"/>
              <a:buNone/>
            </a:pPr>
            <a:r>
              <a:rPr lang="en-US" sz="1600" dirty="0" smtClean="0">
                <a:latin typeface="Courier New" pitchFamily="49" charset="0"/>
                <a:cs typeface="Courier New" pitchFamily="49" charset="0"/>
              </a:rPr>
              <a:t>}</a:t>
            </a:r>
          </a:p>
          <a:p>
            <a:pPr>
              <a:buFont typeface="Wingdings" pitchFamily="2" charset="2"/>
              <a:buNone/>
            </a:pPr>
            <a:endParaRPr lang="en-US" sz="1600" dirty="0" smtClean="0">
              <a:latin typeface="Courier New" pitchFamily="49" charset="0"/>
              <a:cs typeface="Courier New" pitchFamily="49" charset="0"/>
            </a:endParaRPr>
          </a:p>
          <a:p>
            <a:pPr>
              <a:buFont typeface="Wingdings" pitchFamily="2" charset="2"/>
              <a:buNone/>
            </a:pPr>
            <a:r>
              <a:rPr lang="en-US" sz="1600" b="1" dirty="0" smtClean="0">
                <a:solidFill>
                  <a:srgbClr val="00B050"/>
                </a:solidFill>
                <a:latin typeface="Courier New" pitchFamily="49" charset="0"/>
                <a:cs typeface="Courier New" pitchFamily="49" charset="0"/>
              </a:rPr>
              <a:t>@Local</a:t>
            </a:r>
          </a:p>
          <a:p>
            <a:pPr>
              <a:buFont typeface="Wingdings" pitchFamily="2" charset="2"/>
              <a:buNone/>
            </a:pPr>
            <a:r>
              <a:rPr lang="en-US" sz="1600" dirty="0" smtClean="0">
                <a:latin typeface="Courier New" pitchFamily="49" charset="0"/>
                <a:cs typeface="Courier New" pitchFamily="49" charset="0"/>
              </a:rPr>
              <a:t>public interface </a:t>
            </a:r>
            <a:r>
              <a:rPr lang="en-US" sz="1600" dirty="0" err="1" smtClean="0">
                <a:latin typeface="Courier New" pitchFamily="49" charset="0"/>
                <a:cs typeface="Courier New" pitchFamily="49" charset="0"/>
              </a:rPr>
              <a:t>FirstSessionLocal</a:t>
            </a:r>
            <a:r>
              <a:rPr lang="en-US" sz="1600" dirty="0" smtClean="0">
                <a:latin typeface="Courier New" pitchFamily="49" charset="0"/>
                <a:cs typeface="Courier New" pitchFamily="49" charset="0"/>
              </a:rPr>
              <a:t> {</a:t>
            </a:r>
          </a:p>
          <a:p>
            <a:pPr>
              <a:buFont typeface="Wingdings" pitchFamily="2" charset="2"/>
              <a:buNone/>
            </a:pPr>
            <a:r>
              <a:rPr lang="en-US" sz="1600" dirty="0" smtClean="0">
                <a:latin typeface="Courier New" pitchFamily="49" charset="0"/>
                <a:cs typeface="Courier New" pitchFamily="49" charset="0"/>
              </a:rPr>
              <a:t>	public </a:t>
            </a:r>
            <a:r>
              <a:rPr lang="en-US" sz="1600" dirty="0" err="1" smtClean="0">
                <a:latin typeface="Courier New" pitchFamily="49" charset="0"/>
                <a:cs typeface="Courier New" pitchFamily="49" charset="0"/>
              </a:rPr>
              <a:t>boolean</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searchData</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int</a:t>
            </a:r>
            <a:r>
              <a:rPr lang="en-US" sz="1600" dirty="0" smtClean="0">
                <a:latin typeface="Courier New" pitchFamily="49" charset="0"/>
                <a:cs typeface="Courier New" pitchFamily="49" charset="0"/>
              </a:rPr>
              <a:t> value);	</a:t>
            </a:r>
          </a:p>
          <a:p>
            <a:pPr>
              <a:buFont typeface="Wingdings" pitchFamily="2" charset="2"/>
              <a:buNone/>
            </a:pPr>
            <a:endParaRPr lang="en-US" sz="1600" dirty="0" smtClean="0">
              <a:latin typeface="Courier New" pitchFamily="49" charset="0"/>
              <a:cs typeface="Courier New" pitchFamily="49" charset="0"/>
            </a:endParaRPr>
          </a:p>
          <a:p>
            <a:pPr>
              <a:buFont typeface="Wingdings" pitchFamily="2" charset="2"/>
              <a:buNone/>
            </a:pPr>
            <a:r>
              <a:rPr lang="en-US" sz="1600" dirty="0" smtClean="0">
                <a:latin typeface="Courier New" pitchFamily="49" charset="0"/>
                <a:cs typeface="Courier New" pitchFamily="49" charset="0"/>
              </a:rPr>
              <a:t>}</a:t>
            </a:r>
          </a:p>
          <a:p>
            <a:pPr>
              <a:buFont typeface="Wingdings" pitchFamily="2" charset="2"/>
              <a:buNone/>
            </a:pPr>
            <a:endParaRPr lang="en-US" sz="1600" dirty="0" smtClean="0">
              <a:latin typeface="Courier New" pitchFamily="49" charset="0"/>
              <a:cs typeface="Courier New" pitchFamily="49" charset="0"/>
            </a:endParaRPr>
          </a:p>
        </p:txBody>
      </p:sp>
    </p:spTree>
    <p:extLst>
      <p:ext uri="{BB962C8B-B14F-4D97-AF65-F5344CB8AC3E}">
        <p14:creationId xmlns:p14="http://schemas.microsoft.com/office/powerpoint/2010/main" val="26533727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03B98A40-38E6-4D24-A54A-F03F515D1EE7}" type="slidenum">
              <a:rPr lang="en-US" b="0" smtClean="0">
                <a:solidFill>
                  <a:srgbClr val="000000"/>
                </a:solidFill>
                <a:latin typeface="Verdana" pitchFamily="34" charset="0"/>
              </a:rPr>
              <a:pPr eaLnBrk="1" hangingPunct="1"/>
              <a:t>15</a:t>
            </a:fld>
            <a:endParaRPr lang="en-US" b="0" smtClean="0">
              <a:solidFill>
                <a:srgbClr val="000000"/>
              </a:solidFill>
              <a:latin typeface="Verdana" pitchFamily="34" charset="0"/>
            </a:endParaRPr>
          </a:p>
        </p:txBody>
      </p:sp>
      <p:sp>
        <p:nvSpPr>
          <p:cNvPr id="14339"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AC7CED4E-34F0-4927-8BF4-65F7E6821F14}" type="slidenum">
              <a:rPr lang="en-US" sz="800" b="0">
                <a:solidFill>
                  <a:srgbClr val="000000"/>
                </a:solidFill>
                <a:latin typeface="Verdana" pitchFamily="34" charset="0"/>
              </a:rPr>
              <a:pPr eaLnBrk="1" hangingPunct="1"/>
              <a:t>15</a:t>
            </a:fld>
            <a:endParaRPr lang="en-US" sz="800" b="0">
              <a:solidFill>
                <a:srgbClr val="000000"/>
              </a:solidFill>
              <a:latin typeface="Verdana" pitchFamily="34" charset="0"/>
            </a:endParaRPr>
          </a:p>
        </p:txBody>
      </p:sp>
      <p:sp>
        <p:nvSpPr>
          <p:cNvPr id="14340" name="Rectangle 2"/>
          <p:cNvSpPr>
            <a:spLocks noGrp="1" noChangeArrowheads="1"/>
          </p:cNvSpPr>
          <p:nvPr>
            <p:ph type="title"/>
          </p:nvPr>
        </p:nvSpPr>
        <p:spPr>
          <a:xfrm>
            <a:off x="1447800" y="228600"/>
            <a:ext cx="6858000" cy="533400"/>
          </a:xfrm>
        </p:spPr>
        <p:txBody>
          <a:bodyPr/>
          <a:lstStyle/>
          <a:p>
            <a:pPr eaLnBrk="1" hangingPunct="1"/>
            <a:r>
              <a:rPr lang="en-US" sz="3600" smtClean="0"/>
              <a:t>Creating a Session Bean (Contd.)</a:t>
            </a:r>
          </a:p>
        </p:txBody>
      </p:sp>
      <p:sp>
        <p:nvSpPr>
          <p:cNvPr id="14341" name="Rectangle 3"/>
          <p:cNvSpPr>
            <a:spLocks noGrp="1" noChangeArrowheads="1"/>
          </p:cNvSpPr>
          <p:nvPr>
            <p:ph type="body" idx="1"/>
          </p:nvPr>
        </p:nvSpPr>
        <p:spPr>
          <a:xfrm>
            <a:off x="228600" y="1295400"/>
            <a:ext cx="8686800" cy="4946650"/>
          </a:xfrm>
        </p:spPr>
        <p:txBody>
          <a:bodyPr/>
          <a:lstStyle/>
          <a:p>
            <a:pPr>
              <a:lnSpc>
                <a:spcPct val="210000"/>
              </a:lnSpc>
            </a:pPr>
            <a:r>
              <a:rPr lang="en-US" sz="2000" dirty="0" smtClean="0"/>
              <a:t>The Bean Class:</a:t>
            </a:r>
          </a:p>
          <a:p>
            <a:pPr marL="742950" lvl="1" indent="-285750">
              <a:lnSpc>
                <a:spcPct val="210000"/>
              </a:lnSpc>
            </a:pPr>
            <a:r>
              <a:rPr lang="en-US" sz="1800" dirty="0" smtClean="0"/>
              <a:t>A stateless session bean class is any standard Java class that has a class-level annotation of </a:t>
            </a:r>
            <a:r>
              <a:rPr lang="en-US" sz="1800" b="1" dirty="0" smtClean="0">
                <a:solidFill>
                  <a:srgbClr val="00B050"/>
                </a:solidFill>
                <a:latin typeface="Courier New" pitchFamily="49" charset="0"/>
                <a:cs typeface="Courier New" pitchFamily="49" charset="0"/>
              </a:rPr>
              <a:t>@Stateless</a:t>
            </a:r>
            <a:r>
              <a:rPr lang="en-US" sz="1800" b="1" dirty="0" smtClean="0">
                <a:solidFill>
                  <a:srgbClr val="00B050"/>
                </a:solidFill>
              </a:rPr>
              <a:t>.</a:t>
            </a:r>
          </a:p>
          <a:p>
            <a:pPr marL="742950" lvl="1" indent="-285750">
              <a:lnSpc>
                <a:spcPct val="210000"/>
              </a:lnSpc>
            </a:pPr>
            <a:r>
              <a:rPr lang="en-US" sz="1800" dirty="0" smtClean="0">
                <a:solidFill>
                  <a:srgbClr val="FF0000"/>
                </a:solidFill>
              </a:rPr>
              <a:t>If deployment descriptors are used instead of annotations, then the bean class should be denoted as stateless in the xml file.</a:t>
            </a:r>
          </a:p>
          <a:p>
            <a:pPr marL="742950" lvl="1" indent="-285750">
              <a:lnSpc>
                <a:spcPct val="210000"/>
              </a:lnSpc>
            </a:pPr>
            <a:r>
              <a:rPr lang="en-US" sz="1800" dirty="0" smtClean="0">
                <a:solidFill>
                  <a:srgbClr val="FF0000"/>
                </a:solidFill>
              </a:rPr>
              <a:t>If both annotations and deployment descriptors are used, then the settings or values in the deployment descriptor will override the annotations in the classes during the deployment process.</a:t>
            </a:r>
          </a:p>
        </p:txBody>
      </p:sp>
    </p:spTree>
    <p:extLst>
      <p:ext uri="{BB962C8B-B14F-4D97-AF65-F5344CB8AC3E}">
        <p14:creationId xmlns:p14="http://schemas.microsoft.com/office/powerpoint/2010/main" val="42172246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B89A357-1F2C-4FB4-BFB4-96F900B62DAE}" type="slidenum">
              <a:rPr lang="en-US" b="0" smtClean="0">
                <a:solidFill>
                  <a:srgbClr val="000000"/>
                </a:solidFill>
                <a:latin typeface="Verdana" pitchFamily="34" charset="0"/>
              </a:rPr>
              <a:pPr eaLnBrk="1" hangingPunct="1"/>
              <a:t>16</a:t>
            </a:fld>
            <a:endParaRPr lang="en-US" b="0" smtClean="0">
              <a:solidFill>
                <a:srgbClr val="000000"/>
              </a:solidFill>
              <a:latin typeface="Verdana" pitchFamily="34" charset="0"/>
            </a:endParaRPr>
          </a:p>
        </p:txBody>
      </p:sp>
      <p:sp>
        <p:nvSpPr>
          <p:cNvPr id="15363"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5AB27418-4993-4F4C-8130-CF3D394F1475}" type="slidenum">
              <a:rPr lang="en-US" sz="800" b="0">
                <a:solidFill>
                  <a:srgbClr val="000000"/>
                </a:solidFill>
                <a:latin typeface="Verdana" pitchFamily="34" charset="0"/>
              </a:rPr>
              <a:pPr eaLnBrk="1" hangingPunct="1"/>
              <a:t>16</a:t>
            </a:fld>
            <a:endParaRPr lang="en-US" sz="800" b="0">
              <a:solidFill>
                <a:srgbClr val="000000"/>
              </a:solidFill>
              <a:latin typeface="Verdana" pitchFamily="34" charset="0"/>
            </a:endParaRPr>
          </a:p>
        </p:txBody>
      </p:sp>
      <p:sp>
        <p:nvSpPr>
          <p:cNvPr id="15364" name="Rectangle 2"/>
          <p:cNvSpPr>
            <a:spLocks noGrp="1" noChangeArrowheads="1"/>
          </p:cNvSpPr>
          <p:nvPr>
            <p:ph type="title"/>
          </p:nvPr>
        </p:nvSpPr>
        <p:spPr/>
        <p:txBody>
          <a:bodyPr/>
          <a:lstStyle/>
          <a:p>
            <a:pPr eaLnBrk="1" hangingPunct="1"/>
            <a:r>
              <a:rPr lang="en-US" sz="3600" smtClean="0"/>
              <a:t>Creating a Session Bean (Contd.)</a:t>
            </a:r>
          </a:p>
        </p:txBody>
      </p:sp>
      <p:sp>
        <p:nvSpPr>
          <p:cNvPr id="15365" name="Rectangle 3"/>
          <p:cNvSpPr>
            <a:spLocks noGrp="1" noChangeArrowheads="1"/>
          </p:cNvSpPr>
          <p:nvPr>
            <p:ph type="body" idx="1"/>
          </p:nvPr>
        </p:nvSpPr>
        <p:spPr/>
        <p:txBody>
          <a:bodyPr/>
          <a:lstStyle/>
          <a:p>
            <a:pPr eaLnBrk="1" hangingPunct="1"/>
            <a:r>
              <a:rPr lang="en-US" sz="2000" dirty="0" smtClean="0"/>
              <a:t>Bean Class Example:</a:t>
            </a:r>
          </a:p>
          <a:p>
            <a:pPr eaLnBrk="1" hangingPunct="1"/>
            <a:endParaRPr lang="en-US" sz="2800" dirty="0" smtClean="0"/>
          </a:p>
          <a:p>
            <a:pPr>
              <a:buFont typeface="Wingdings" pitchFamily="2" charset="2"/>
              <a:buNone/>
            </a:pPr>
            <a:r>
              <a:rPr lang="en-US" sz="2800" dirty="0" smtClean="0"/>
              <a:t> </a:t>
            </a:r>
            <a:r>
              <a:rPr lang="en-US" sz="2000" b="1" dirty="0" smtClean="0">
                <a:solidFill>
                  <a:srgbClr val="00B050"/>
                </a:solidFill>
                <a:latin typeface="Courier New" pitchFamily="49" charset="0"/>
                <a:cs typeface="Courier New" pitchFamily="49" charset="0"/>
              </a:rPr>
              <a:t>@Stateless(name=“</a:t>
            </a:r>
            <a:r>
              <a:rPr lang="en-US" sz="2000" b="1" dirty="0" err="1" smtClean="0">
                <a:solidFill>
                  <a:srgbClr val="00B050"/>
                </a:solidFill>
                <a:latin typeface="Courier New" pitchFamily="49" charset="0"/>
                <a:cs typeface="Courier New" pitchFamily="49" charset="0"/>
              </a:rPr>
              <a:t>MyStatelessBean</a:t>
            </a:r>
            <a:r>
              <a:rPr lang="en-US" sz="2000" b="1" dirty="0" smtClean="0">
                <a:solidFill>
                  <a:srgbClr val="00B050"/>
                </a:solidFill>
                <a:latin typeface="Courier New" pitchFamily="49" charset="0"/>
                <a:cs typeface="Courier New" pitchFamily="49" charset="0"/>
              </a:rPr>
              <a:t>”)</a:t>
            </a:r>
          </a:p>
          <a:p>
            <a:pPr>
              <a:buFont typeface="Wingdings" pitchFamily="2" charset="2"/>
              <a:buNone/>
            </a:pPr>
            <a:r>
              <a:rPr lang="en-US" sz="2000" dirty="0" smtClean="0">
                <a:latin typeface="Courier New" pitchFamily="49" charset="0"/>
                <a:cs typeface="Courier New" pitchFamily="49" charset="0"/>
              </a:rPr>
              <a:t>public class </a:t>
            </a:r>
            <a:r>
              <a:rPr lang="en-US" sz="2000" dirty="0" err="1" smtClean="0">
                <a:latin typeface="Courier New" pitchFamily="49" charset="0"/>
                <a:cs typeface="Courier New" pitchFamily="49" charset="0"/>
              </a:rPr>
              <a:t>FirstStatelessEJB</a:t>
            </a:r>
            <a:r>
              <a:rPr lang="en-US" sz="2000" dirty="0" smtClean="0">
                <a:latin typeface="Courier New" pitchFamily="49" charset="0"/>
                <a:cs typeface="Courier New" pitchFamily="49" charset="0"/>
              </a:rPr>
              <a:t> implements </a:t>
            </a:r>
            <a:r>
              <a:rPr lang="en-US" sz="2000" b="1" dirty="0" err="1" smtClean="0">
                <a:solidFill>
                  <a:srgbClr val="00B050"/>
                </a:solidFill>
                <a:latin typeface="Courier New" pitchFamily="49" charset="0"/>
                <a:cs typeface="Courier New" pitchFamily="49" charset="0"/>
              </a:rPr>
              <a:t>FirstSession</a:t>
            </a:r>
            <a:r>
              <a:rPr lang="en-US" sz="2000" b="1" dirty="0" smtClean="0">
                <a:solidFill>
                  <a:srgbClr val="00B050"/>
                </a:solidFill>
                <a:latin typeface="Courier New" pitchFamily="49" charset="0"/>
                <a:cs typeface="Courier New" pitchFamily="49" charset="0"/>
              </a:rPr>
              <a:t>, </a:t>
            </a:r>
            <a:r>
              <a:rPr lang="en-US" sz="2000" b="1" dirty="0" err="1" smtClean="0">
                <a:solidFill>
                  <a:srgbClr val="00B050"/>
                </a:solidFill>
                <a:latin typeface="Courier New" pitchFamily="49" charset="0"/>
                <a:cs typeface="Courier New" pitchFamily="49" charset="0"/>
              </a:rPr>
              <a:t>FirstSessionLocal</a:t>
            </a:r>
            <a:r>
              <a:rPr lang="en-US" sz="2000" dirty="0" smtClean="0">
                <a:latin typeface="Courier New" pitchFamily="49" charset="0"/>
                <a:cs typeface="Courier New" pitchFamily="49" charset="0"/>
              </a:rPr>
              <a:t> {</a:t>
            </a:r>
          </a:p>
          <a:p>
            <a:pPr>
              <a:buFont typeface="Wingdings" pitchFamily="2" charset="2"/>
              <a:buNone/>
            </a:pPr>
            <a:r>
              <a:rPr lang="en-US" sz="2000" dirty="0" smtClean="0">
                <a:latin typeface="Courier New" pitchFamily="49" charset="0"/>
                <a:cs typeface="Courier New" pitchFamily="49" charset="0"/>
              </a:rPr>
              <a:t>		</a:t>
            </a:r>
          </a:p>
          <a:p>
            <a:pPr>
              <a:buFont typeface="Wingdings" pitchFamily="2" charset="2"/>
              <a:buNone/>
            </a:pPr>
            <a:r>
              <a:rPr lang="en-US" sz="2000" dirty="0" smtClean="0">
                <a:latin typeface="Courier New" pitchFamily="49" charset="0"/>
                <a:cs typeface="Courier New" pitchFamily="49" charset="0"/>
              </a:rPr>
              <a:t>		public </a:t>
            </a:r>
            <a:r>
              <a:rPr lang="en-US" sz="2000" dirty="0" err="1" smtClean="0">
                <a:latin typeface="Courier New" pitchFamily="49" charset="0"/>
                <a:cs typeface="Courier New" pitchFamily="49" charset="0"/>
              </a:rPr>
              <a:t>boolean</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searchData</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value){</a:t>
            </a:r>
          </a:p>
          <a:p>
            <a:pPr>
              <a:buFont typeface="Wingdings" pitchFamily="2" charset="2"/>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boolean</a:t>
            </a:r>
            <a:r>
              <a:rPr lang="en-US" sz="2000" dirty="0" smtClean="0">
                <a:latin typeface="Courier New" pitchFamily="49" charset="0"/>
                <a:cs typeface="Courier New" pitchFamily="49" charset="0"/>
              </a:rPr>
              <a:t> found=false;</a:t>
            </a:r>
          </a:p>
          <a:p>
            <a:pPr>
              <a:buFont typeface="Wingdings" pitchFamily="2" charset="2"/>
              <a:buNone/>
            </a:pPr>
            <a:r>
              <a:rPr lang="en-US" sz="2000" dirty="0" smtClean="0">
                <a:latin typeface="Courier New" pitchFamily="49" charset="0"/>
                <a:cs typeface="Courier New" pitchFamily="49" charset="0"/>
              </a:rPr>
              <a:t>			//logic to search data</a:t>
            </a:r>
          </a:p>
          <a:p>
            <a:pPr>
              <a:buFont typeface="Wingdings" pitchFamily="2" charset="2"/>
              <a:buNone/>
            </a:pPr>
            <a:r>
              <a:rPr lang="en-US" sz="2000" dirty="0" smtClean="0">
                <a:latin typeface="Courier New" pitchFamily="49" charset="0"/>
                <a:cs typeface="Courier New" pitchFamily="49" charset="0"/>
              </a:rPr>
              <a:t>			return found;</a:t>
            </a:r>
          </a:p>
          <a:p>
            <a:pPr>
              <a:buFont typeface="Wingdings" pitchFamily="2" charset="2"/>
              <a:buNone/>
            </a:pPr>
            <a:r>
              <a:rPr lang="en-US" sz="2000" dirty="0" smtClean="0">
                <a:latin typeface="Courier New" pitchFamily="49" charset="0"/>
                <a:cs typeface="Courier New" pitchFamily="49" charset="0"/>
              </a:rPr>
              <a:t>	}</a:t>
            </a:r>
          </a:p>
          <a:p>
            <a:pPr>
              <a:buFont typeface="Wingdings" pitchFamily="2" charset="2"/>
              <a:buNone/>
            </a:pPr>
            <a:r>
              <a:rPr lang="en-US" sz="2000" dirty="0" smtClean="0">
                <a:latin typeface="Courier New" pitchFamily="49" charset="0"/>
                <a:cs typeface="Courier New" pitchFamily="49" charset="0"/>
              </a:rPr>
              <a:t>}</a:t>
            </a:r>
          </a:p>
        </p:txBody>
      </p:sp>
      <p:pic>
        <p:nvPicPr>
          <p:cNvPr id="1536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7050" y="28575"/>
            <a:ext cx="9969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434884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1"/>
                </a:solidFill>
              </a:rPr>
              <a:t>Interactive Activity</a:t>
            </a:r>
            <a:endParaRPr lang="en-US" sz="3400" dirty="0">
              <a:solidFill>
                <a:schemeClr val="tx1"/>
              </a:solidFill>
            </a:endParaRPr>
          </a:p>
        </p:txBody>
      </p:sp>
      <p:sp>
        <p:nvSpPr>
          <p:cNvPr id="8" name="Content Placeholder 1"/>
          <p:cNvSpPr>
            <a:spLocks noGrp="1"/>
          </p:cNvSpPr>
          <p:nvPr>
            <p:ph idx="1"/>
          </p:nvPr>
        </p:nvSpPr>
        <p:spPr>
          <a:xfrm>
            <a:off x="228600" y="1447800"/>
            <a:ext cx="8686800" cy="4946650"/>
          </a:xfrm>
        </p:spPr>
        <p:txBody>
          <a:bodyPr/>
          <a:lstStyle/>
          <a:p>
            <a:pPr marL="381000" indent="-381000">
              <a:lnSpc>
                <a:spcPct val="200000"/>
              </a:lnSpc>
              <a:buFont typeface="Wingdings" pitchFamily="2" charset="2"/>
              <a:buAutoNum type="arabicPeriod"/>
            </a:pPr>
            <a:r>
              <a:rPr lang="en-US" sz="2000" dirty="0"/>
              <a:t>Which type of session bean is appropriate for the following scenarios:</a:t>
            </a:r>
          </a:p>
          <a:p>
            <a:pPr marL="800100" lvl="1" indent="-342900">
              <a:lnSpc>
                <a:spcPct val="200000"/>
              </a:lnSpc>
              <a:buSzTx/>
              <a:buFont typeface="Wingdings 2" pitchFamily="18" charset="2"/>
              <a:buAutoNum type="alphaLcPeriod"/>
            </a:pPr>
            <a:r>
              <a:rPr lang="en-US" sz="1800" dirty="0">
                <a:solidFill>
                  <a:srgbClr val="FF0000"/>
                </a:solidFill>
              </a:rPr>
              <a:t>To validate the </a:t>
            </a:r>
            <a:r>
              <a:rPr lang="en-US" sz="1800" dirty="0" smtClean="0">
                <a:solidFill>
                  <a:srgbClr val="FF0000"/>
                </a:solidFill>
              </a:rPr>
              <a:t>user id </a:t>
            </a:r>
            <a:r>
              <a:rPr lang="en-US" sz="1800" dirty="0">
                <a:solidFill>
                  <a:srgbClr val="FF0000"/>
                </a:solidFill>
              </a:rPr>
              <a:t>and password on login</a:t>
            </a:r>
            <a:r>
              <a:rPr lang="en-US" sz="1800" dirty="0" smtClean="0">
                <a:solidFill>
                  <a:srgbClr val="FF0000"/>
                </a:solidFill>
              </a:rPr>
              <a:t>. - Stateless</a:t>
            </a:r>
            <a:endParaRPr lang="en-US" sz="1800" dirty="0">
              <a:solidFill>
                <a:srgbClr val="FF0000"/>
              </a:solidFill>
            </a:endParaRPr>
          </a:p>
          <a:p>
            <a:pPr marL="800100" lvl="1" indent="-342900">
              <a:lnSpc>
                <a:spcPct val="200000"/>
              </a:lnSpc>
              <a:buSzTx/>
              <a:buFont typeface="Wingdings 2" pitchFamily="18" charset="2"/>
              <a:buAutoNum type="alphaLcPeriod"/>
            </a:pPr>
            <a:r>
              <a:rPr lang="en-US" sz="1800" dirty="0">
                <a:solidFill>
                  <a:srgbClr val="FF0000"/>
                </a:solidFill>
              </a:rPr>
              <a:t>To maintain a recently accessed list of books by a </a:t>
            </a:r>
            <a:r>
              <a:rPr lang="en-US" sz="1800" dirty="0" smtClean="0">
                <a:solidFill>
                  <a:srgbClr val="FF0000"/>
                </a:solidFill>
              </a:rPr>
              <a:t>user - </a:t>
            </a:r>
            <a:r>
              <a:rPr lang="en-US" sz="1800" dirty="0" err="1" smtClean="0">
                <a:solidFill>
                  <a:srgbClr val="FF0000"/>
                </a:solidFill>
              </a:rPr>
              <a:t>Stateful</a:t>
            </a:r>
            <a:endParaRPr lang="en-US" sz="1800" dirty="0">
              <a:solidFill>
                <a:srgbClr val="FF0000"/>
              </a:solidFill>
            </a:endParaRPr>
          </a:p>
          <a:p>
            <a:pPr marL="800100" lvl="1" indent="-342900">
              <a:lnSpc>
                <a:spcPct val="200000"/>
              </a:lnSpc>
              <a:buSzTx/>
              <a:buFont typeface="Wingdings 2" pitchFamily="18" charset="2"/>
              <a:buAutoNum type="alphaLcPeriod"/>
            </a:pPr>
            <a:r>
              <a:rPr lang="en-US" sz="1800" dirty="0">
                <a:solidFill>
                  <a:srgbClr val="FF0000"/>
                </a:solidFill>
              </a:rPr>
              <a:t>To save registration of a new user to the database</a:t>
            </a:r>
            <a:r>
              <a:rPr lang="en-US" sz="1800" dirty="0" smtClean="0">
                <a:solidFill>
                  <a:srgbClr val="FF0000"/>
                </a:solidFill>
              </a:rPr>
              <a:t>. - Stateless</a:t>
            </a:r>
            <a:endParaRPr lang="en-US" sz="1800" dirty="0">
              <a:solidFill>
                <a:srgbClr val="FF0000"/>
              </a:solidFill>
            </a:endParaRPr>
          </a:p>
          <a:p>
            <a:pPr marL="800100" lvl="1" indent="-342900">
              <a:lnSpc>
                <a:spcPct val="200000"/>
              </a:lnSpc>
              <a:buSzTx/>
              <a:buFont typeface="Wingdings 2" pitchFamily="18" charset="2"/>
              <a:buAutoNum type="alphaLcPeriod"/>
            </a:pPr>
            <a:r>
              <a:rPr lang="en-US" sz="1800" dirty="0">
                <a:solidFill>
                  <a:srgbClr val="FF0000"/>
                </a:solidFill>
              </a:rPr>
              <a:t>To fetch details from database for further </a:t>
            </a:r>
            <a:r>
              <a:rPr lang="en-US" sz="1800" dirty="0" smtClean="0">
                <a:solidFill>
                  <a:srgbClr val="FF0000"/>
                </a:solidFill>
              </a:rPr>
              <a:t>use - </a:t>
            </a:r>
            <a:r>
              <a:rPr lang="en-US" sz="1800" dirty="0" err="1" smtClean="0">
                <a:solidFill>
                  <a:srgbClr val="FF0000"/>
                </a:solidFill>
              </a:rPr>
              <a:t>Stateful</a:t>
            </a:r>
            <a:endParaRPr lang="en-US" dirty="0" smtClean="0">
              <a:solidFill>
                <a:srgbClr val="FF0000"/>
              </a:solidFill>
            </a:endParaRPr>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17</a:t>
            </a:fld>
            <a:endParaRPr lang="en-US" sz="1400" dirty="0"/>
          </a:p>
        </p:txBody>
      </p:sp>
    </p:spTree>
    <p:extLst>
      <p:ext uri="{BB962C8B-B14F-4D97-AF65-F5344CB8AC3E}">
        <p14:creationId xmlns:p14="http://schemas.microsoft.com/office/powerpoint/2010/main" val="11327867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idx="1"/>
          </p:nvPr>
        </p:nvSpPr>
        <p:spPr>
          <a:xfrm>
            <a:off x="228600" y="1295400"/>
            <a:ext cx="8686800" cy="4946650"/>
          </a:xfrm>
        </p:spPr>
        <p:txBody>
          <a:bodyPr/>
          <a:lstStyle/>
          <a:p>
            <a:pPr>
              <a:lnSpc>
                <a:spcPct val="200000"/>
              </a:lnSpc>
            </a:pPr>
            <a:r>
              <a:rPr lang="en-US" sz="2000" smtClean="0"/>
              <a:t>Remote clients run in a separate JVM from the session beans that they access. A remote client accesses a session bean through the bean’s remote business interface. A remote client can be another EJB, a Java client program, or a Java servlet.</a:t>
            </a:r>
          </a:p>
          <a:p>
            <a:pPr>
              <a:lnSpc>
                <a:spcPct val="200000"/>
              </a:lnSpc>
            </a:pPr>
            <a:r>
              <a:rPr lang="en-US" sz="2000" smtClean="0"/>
              <a:t>Local clients run in the same JVM, and access the session bean through the local business interface. A local client can be another EJB, or a Web application using Java Servlets, JavaServer Pages (JSP), or JavaServer Faces (JSF).</a:t>
            </a:r>
          </a:p>
        </p:txBody>
      </p:sp>
      <p:sp>
        <p:nvSpPr>
          <p:cNvPr id="16387" name="Rectangle 2"/>
          <p:cNvSpPr>
            <a:spLocks noGrp="1" noChangeArrowheads="1"/>
          </p:cNvSpPr>
          <p:nvPr>
            <p:ph type="title"/>
          </p:nvPr>
        </p:nvSpPr>
        <p:spPr/>
        <p:txBody>
          <a:bodyPr/>
          <a:lstStyle/>
          <a:p>
            <a:r>
              <a:rPr lang="en-US" sz="3600" smtClean="0">
                <a:solidFill>
                  <a:schemeClr val="tx1"/>
                </a:solidFill>
              </a:rPr>
              <a:t>Client View for Session Bean</a:t>
            </a:r>
          </a:p>
        </p:txBody>
      </p:sp>
      <p:sp>
        <p:nvSpPr>
          <p:cNvPr id="16386"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D4E354A-6C3F-4561-91E5-108160F39AE1}" type="slidenum">
              <a:rPr lang="en-US" b="0" smtClean="0">
                <a:solidFill>
                  <a:srgbClr val="000000"/>
                </a:solidFill>
                <a:latin typeface="Verdana" pitchFamily="34" charset="0"/>
              </a:rPr>
              <a:pPr eaLnBrk="1" hangingPunct="1"/>
              <a:t>18</a:t>
            </a:fld>
            <a:endParaRPr lang="en-US" b="0" smtClean="0">
              <a:solidFill>
                <a:srgbClr val="000000"/>
              </a:solidFill>
              <a:latin typeface="Verdana" pitchFamily="34" charset="0"/>
            </a:endParaRPr>
          </a:p>
        </p:txBody>
      </p:sp>
    </p:spTree>
    <p:extLst>
      <p:ext uri="{BB962C8B-B14F-4D97-AF65-F5344CB8AC3E}">
        <p14:creationId xmlns:p14="http://schemas.microsoft.com/office/powerpoint/2010/main" val="18063857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AF0DA6B1-6A87-43E6-AA0C-75CCB181D035}" type="slidenum">
              <a:rPr lang="en-US" b="0" smtClean="0">
                <a:solidFill>
                  <a:srgbClr val="000000"/>
                </a:solidFill>
                <a:latin typeface="Verdana" pitchFamily="34" charset="0"/>
              </a:rPr>
              <a:pPr eaLnBrk="1" hangingPunct="1"/>
              <a:t>19</a:t>
            </a:fld>
            <a:endParaRPr lang="en-US" b="0" smtClean="0">
              <a:solidFill>
                <a:srgbClr val="000000"/>
              </a:solidFill>
              <a:latin typeface="Verdana" pitchFamily="34" charset="0"/>
            </a:endParaRPr>
          </a:p>
        </p:txBody>
      </p:sp>
      <p:sp>
        <p:nvSpPr>
          <p:cNvPr id="17411" name="Rectangle 2"/>
          <p:cNvSpPr>
            <a:spLocks noGrp="1" noChangeArrowheads="1"/>
          </p:cNvSpPr>
          <p:nvPr>
            <p:ph type="title"/>
          </p:nvPr>
        </p:nvSpPr>
        <p:spPr/>
        <p:txBody>
          <a:bodyPr/>
          <a:lstStyle/>
          <a:p>
            <a:r>
              <a:rPr lang="en-US" sz="3600" dirty="0" smtClean="0"/>
              <a:t>Client View for Session Bean</a:t>
            </a:r>
          </a:p>
        </p:txBody>
      </p:sp>
      <p:sp>
        <p:nvSpPr>
          <p:cNvPr id="17412" name="Rectangle 3"/>
          <p:cNvSpPr>
            <a:spLocks noGrp="1" noChangeArrowheads="1"/>
          </p:cNvSpPr>
          <p:nvPr>
            <p:ph type="body" idx="1"/>
          </p:nvPr>
        </p:nvSpPr>
        <p:spPr>
          <a:xfrm>
            <a:off x="228600" y="1295400"/>
            <a:ext cx="8686800" cy="4946650"/>
          </a:xfrm>
        </p:spPr>
        <p:txBody>
          <a:bodyPr/>
          <a:lstStyle/>
          <a:p>
            <a:r>
              <a:rPr lang="en-US" sz="2000" dirty="0" smtClean="0"/>
              <a:t>Creating a Client</a:t>
            </a:r>
          </a:p>
          <a:p>
            <a:pPr>
              <a:buFont typeface="Wingdings" pitchFamily="2" charset="2"/>
              <a:buNone/>
            </a:pPr>
            <a:r>
              <a:rPr lang="en-US" sz="1800" dirty="0" smtClean="0"/>
              <a:t>		</a:t>
            </a:r>
            <a:r>
              <a:rPr lang="en-US" sz="1800" dirty="0" smtClean="0">
                <a:latin typeface="Courier New" pitchFamily="49" charset="0"/>
                <a:cs typeface="Courier New" pitchFamily="49" charset="0"/>
              </a:rPr>
              <a:t>Properties prop = new Properties();</a:t>
            </a:r>
          </a:p>
          <a:p>
            <a:pPr>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prop.put</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Context.INITIAL_CONTEXT_FACTORY</a:t>
            </a:r>
            <a:r>
              <a:rPr lang="en-US" sz="1800" dirty="0" smtClean="0">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org.jnp.interfaces.NamingContextFactory</a:t>
            </a:r>
            <a:r>
              <a:rPr lang="en-US" sz="1800" dirty="0" smtClean="0">
                <a:latin typeface="Courier New" pitchFamily="49" charset="0"/>
                <a:cs typeface="Courier New" pitchFamily="49" charset="0"/>
              </a:rPr>
              <a:t>");</a:t>
            </a:r>
          </a:p>
          <a:p>
            <a:pPr>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prop.put</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Context.PROVIDER_URL</a:t>
            </a:r>
            <a:r>
              <a:rPr lang="en-US" sz="1800" dirty="0" smtClean="0">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jnp</a:t>
            </a:r>
            <a:r>
              <a:rPr lang="en-US" sz="1800" b="1" dirty="0" smtClean="0">
                <a:solidFill>
                  <a:srgbClr val="00B050"/>
                </a:solidFill>
                <a:latin typeface="Courier New" pitchFamily="49" charset="0"/>
                <a:cs typeface="Courier New" pitchFamily="49" charset="0"/>
              </a:rPr>
              <a:t>://localhost:1099</a:t>
            </a:r>
            <a:r>
              <a:rPr lang="en-US" sz="1800" dirty="0" smtClean="0">
                <a:latin typeface="Courier New" pitchFamily="49" charset="0"/>
                <a:cs typeface="Courier New" pitchFamily="49" charset="0"/>
              </a:rPr>
              <a:t>");</a:t>
            </a:r>
          </a:p>
          <a:p>
            <a:pPr>
              <a:buFont typeface="Wingdings" pitchFamily="2" charset="2"/>
              <a:buNone/>
            </a:pPr>
            <a:r>
              <a:rPr lang="en-US" sz="1800" dirty="0" smtClean="0">
                <a:latin typeface="Courier New" pitchFamily="49" charset="0"/>
                <a:cs typeface="Courier New" pitchFamily="49" charset="0"/>
              </a:rPr>
              <a:t>		context = new </a:t>
            </a:r>
            <a:r>
              <a:rPr lang="en-US" sz="1800" dirty="0" err="1" smtClean="0">
                <a:latin typeface="Courier New" pitchFamily="49" charset="0"/>
                <a:cs typeface="Courier New" pitchFamily="49" charset="0"/>
              </a:rPr>
              <a:t>InitialContext</a:t>
            </a:r>
            <a:r>
              <a:rPr lang="en-US" sz="1800" dirty="0" smtClean="0">
                <a:latin typeface="Courier New" pitchFamily="49" charset="0"/>
                <a:cs typeface="Courier New" pitchFamily="49" charset="0"/>
              </a:rPr>
              <a:t>(prop);</a:t>
            </a:r>
          </a:p>
          <a:p>
            <a:pPr>
              <a:buFont typeface="Wingdings" pitchFamily="2" charset="2"/>
              <a:buNone/>
            </a:pPr>
            <a:endParaRPr lang="en-US" sz="1800" dirty="0" smtClean="0">
              <a:latin typeface="Courier New" pitchFamily="49" charset="0"/>
              <a:cs typeface="Courier New" pitchFamily="49" charset="0"/>
            </a:endParaRPr>
          </a:p>
          <a:p>
            <a:pPr>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FirstSession</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firstSL</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FirstSession</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context.lookup</a:t>
            </a:r>
            <a:r>
              <a:rPr lang="en-US" sz="1800" dirty="0" smtClean="0">
                <a:latin typeface="Courier New" pitchFamily="49" charset="0"/>
                <a:cs typeface="Courier New" pitchFamily="49" charset="0"/>
              </a:rPr>
              <a:t>( 			     	                                                                             "</a:t>
            </a:r>
            <a:r>
              <a:rPr lang="en-US" sz="1800" b="1" dirty="0" err="1" smtClean="0">
                <a:solidFill>
                  <a:srgbClr val="00B050"/>
                </a:solidFill>
                <a:latin typeface="Courier New" pitchFamily="49" charset="0"/>
                <a:cs typeface="Courier New" pitchFamily="49" charset="0"/>
              </a:rPr>
              <a:t>MyStatelessBean</a:t>
            </a:r>
            <a:r>
              <a:rPr lang="en-US" sz="1800" b="1" dirty="0" smtClean="0">
                <a:solidFill>
                  <a:srgbClr val="00B050"/>
                </a:solidFill>
                <a:latin typeface="Courier New" pitchFamily="49" charset="0"/>
                <a:cs typeface="Courier New" pitchFamily="49" charset="0"/>
              </a:rPr>
              <a:t>/remote</a:t>
            </a: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	</a:t>
            </a:r>
          </a:p>
          <a:p>
            <a:pPr>
              <a:buFont typeface="Wingdings" pitchFamily="2" charset="2"/>
              <a:buNone/>
            </a:pPr>
            <a:r>
              <a:rPr lang="en-US" sz="1800" dirty="0" smtClean="0">
                <a:latin typeface="Courier New" pitchFamily="49" charset="0"/>
                <a:cs typeface="Courier New" pitchFamily="49" charset="0"/>
              </a:rPr>
              <a:t>		</a:t>
            </a:r>
          </a:p>
          <a:p>
            <a:pPr>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("from Stateless EJB: Data Found “ + </a:t>
            </a:r>
            <a:r>
              <a:rPr lang="en-US" sz="1800" dirty="0" err="1" smtClean="0">
                <a:latin typeface="Courier New" pitchFamily="49" charset="0"/>
                <a:cs typeface="Courier New" pitchFamily="49" charset="0"/>
              </a:rPr>
              <a:t>firstSL.searchData</a:t>
            </a:r>
            <a:r>
              <a:rPr lang="en-US" sz="1800" dirty="0" smtClean="0">
                <a:latin typeface="Courier New" pitchFamily="49" charset="0"/>
                <a:cs typeface="Courier New" pitchFamily="49" charset="0"/>
              </a:rPr>
              <a:t>(100));</a:t>
            </a:r>
          </a:p>
          <a:p>
            <a:endParaRPr lang="en-US" sz="1800" dirty="0" smtClean="0">
              <a:latin typeface="Courier New" pitchFamily="49" charset="0"/>
              <a:cs typeface="Courier New" pitchFamily="49" charset="0"/>
            </a:endParaRPr>
          </a:p>
        </p:txBody>
      </p:sp>
    </p:spTree>
    <p:extLst>
      <p:ext uri="{BB962C8B-B14F-4D97-AF65-F5344CB8AC3E}">
        <p14:creationId xmlns:p14="http://schemas.microsoft.com/office/powerpoint/2010/main" val="32827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2209800" y="2437481"/>
          <a:ext cx="6477000" cy="1865376"/>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err="1" smtClean="0">
                          <a:ln>
                            <a:noFill/>
                          </a:ln>
                          <a:solidFill>
                            <a:schemeClr val="tx1"/>
                          </a:solidFill>
                          <a:effectLst/>
                          <a:latin typeface="+mn-lt"/>
                          <a:ea typeface="+mn-ea"/>
                          <a:cs typeface="+mn-cs"/>
                        </a:rPr>
                        <a:t>Selvarajan</a:t>
                      </a:r>
                      <a:r>
                        <a:rPr kumimoji="0" lang="en-US" sz="1600" b="0" i="0" u="none" strike="noStrike" kern="1200" cap="none" normalizeH="0" baseline="0" dirty="0" smtClean="0">
                          <a:ln>
                            <a:noFill/>
                          </a:ln>
                          <a:solidFill>
                            <a:schemeClr val="tx1"/>
                          </a:solidFill>
                          <a:effectLst/>
                          <a:latin typeface="+mn-lt"/>
                          <a:ea typeface="+mn-ea"/>
                          <a:cs typeface="+mn-cs"/>
                        </a:rPr>
                        <a:t>, </a:t>
                      </a:r>
                      <a:r>
                        <a:rPr kumimoji="0" lang="en-US" sz="1600" b="0" i="0" u="none" strike="noStrike" kern="1200" cap="none" normalizeH="0" baseline="0" dirty="0" err="1" smtClean="0">
                          <a:ln>
                            <a:noFill/>
                          </a:ln>
                          <a:solidFill>
                            <a:schemeClr val="tx1"/>
                          </a:solidFill>
                          <a:effectLst/>
                          <a:latin typeface="+mn-lt"/>
                          <a:ea typeface="+mn-ea"/>
                          <a:cs typeface="+mn-cs"/>
                        </a:rPr>
                        <a:t>Naren</a:t>
                      </a:r>
                      <a:r>
                        <a:rPr kumimoji="0" lang="en-US" sz="1600" b="0" i="0" u="none" strike="noStrike" kern="1200" cap="none" normalizeH="0" baseline="0" dirty="0" smtClean="0">
                          <a:ln>
                            <a:noFill/>
                          </a:ln>
                          <a:solidFill>
                            <a:schemeClr val="tx1"/>
                          </a:solidFill>
                          <a:effectLst/>
                          <a:latin typeface="+mn-lt"/>
                          <a:ea typeface="+mn-ea"/>
                          <a:cs typeface="+mn-cs"/>
                        </a:rPr>
                        <a:t> Kumar  127813</a:t>
                      </a:r>
                    </a:p>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n-lt"/>
                          <a:ea typeface="+mn-ea"/>
                          <a:cs typeface="+mn-cs"/>
                        </a:rPr>
                        <a:t>Aparna Nagaraj                    124523</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err="1" smtClean="0">
                          <a:ln>
                            <a:noFill/>
                          </a:ln>
                          <a:solidFill>
                            <a:schemeClr val="tx1"/>
                          </a:solidFill>
                          <a:effectLst/>
                          <a:latin typeface="+mj-lt"/>
                        </a:rPr>
                        <a:t>Naren</a:t>
                      </a:r>
                      <a:r>
                        <a:rPr kumimoji="0" lang="en-US" sz="1600" b="0" i="0" u="none" strike="noStrike" cap="none" normalizeH="0" baseline="0" dirty="0" smtClean="0">
                          <a:ln>
                            <a:noFill/>
                          </a:ln>
                          <a:solidFill>
                            <a:schemeClr val="tx1"/>
                          </a:solidFill>
                          <a:effectLst/>
                          <a:latin typeface="+mj-lt"/>
                        </a:rPr>
                        <a:t>- SCJP 1.4, SCBCD 2.0, SCWCD 1.4</a:t>
                      </a:r>
                    </a:p>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Aparna- 7 years of working experience in J2EE Projects</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j-lt"/>
                          <a:ea typeface="+mn-ea"/>
                          <a:cs typeface="+mn-cs"/>
                        </a:rPr>
                        <a:t>EJB/PPT/0608/1.0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2</a:t>
            </a:fld>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7"/>
          <p:cNvSpPr>
            <a:spLocks noGrp="1" noChangeArrowheads="1"/>
          </p:cNvSpPr>
          <p:nvPr>
            <p:ph type="sldNum" sz="quarter" idx="10"/>
          </p:nvPr>
        </p:nvSpPr>
        <p:spPr>
          <a:xfrm>
            <a:off x="0" y="6248400"/>
            <a:ext cx="457200" cy="277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2CA13A77-603D-4B59-A801-63D6CD557060}" type="slidenum">
              <a:rPr lang="en-US" b="0" smtClean="0">
                <a:solidFill>
                  <a:srgbClr val="000000"/>
                </a:solidFill>
                <a:latin typeface="Verdana" pitchFamily="34" charset="0"/>
              </a:rPr>
              <a:pPr eaLnBrk="1" hangingPunct="1"/>
              <a:t>20</a:t>
            </a:fld>
            <a:endParaRPr lang="en-US" b="0" smtClean="0">
              <a:solidFill>
                <a:srgbClr val="000000"/>
              </a:solidFill>
              <a:latin typeface="Verdana" pitchFamily="34" charset="0"/>
            </a:endParaRPr>
          </a:p>
        </p:txBody>
      </p:sp>
      <p:sp>
        <p:nvSpPr>
          <p:cNvPr id="18435" name="Rectangle 2"/>
          <p:cNvSpPr>
            <a:spLocks noGrp="1" noChangeArrowheads="1"/>
          </p:cNvSpPr>
          <p:nvPr>
            <p:ph type="title"/>
          </p:nvPr>
        </p:nvSpPr>
        <p:spPr/>
        <p:txBody>
          <a:bodyPr/>
          <a:lstStyle/>
          <a:p>
            <a:r>
              <a:rPr lang="en-US" dirty="0">
                <a:solidFill>
                  <a:schemeClr val="tx2">
                    <a:lumMod val="75000"/>
                  </a:schemeClr>
                </a:solidFill>
              </a:rPr>
              <a:t>Lend a Hand</a:t>
            </a:r>
            <a:endParaRPr lang="en-US" sz="3600" dirty="0" smtClean="0">
              <a:solidFill>
                <a:schemeClr val="tx1"/>
              </a:solidFill>
            </a:endParaRPr>
          </a:p>
        </p:txBody>
      </p:sp>
      <p:sp>
        <p:nvSpPr>
          <p:cNvPr id="18436" name="Rectangle 3"/>
          <p:cNvSpPr>
            <a:spLocks noGrp="1" noChangeArrowheads="1"/>
          </p:cNvSpPr>
          <p:nvPr>
            <p:ph type="body" sz="half" idx="1"/>
          </p:nvPr>
        </p:nvSpPr>
        <p:spPr>
          <a:xfrm>
            <a:off x="457200" y="1447800"/>
            <a:ext cx="4038600" cy="4525963"/>
          </a:xfrm>
          <a:noFill/>
          <a:ln>
            <a:solidFill>
              <a:schemeClr val="tx1"/>
            </a:solidFill>
            <a:miter lim="800000"/>
            <a:headEnd/>
            <a:tailEnd/>
          </a:ln>
        </p:spPr>
        <p:txBody>
          <a:bodyPr/>
          <a:lstStyle/>
          <a:p>
            <a:pPr>
              <a:lnSpc>
                <a:spcPct val="150000"/>
              </a:lnSpc>
            </a:pPr>
            <a:r>
              <a:rPr lang="en-US" sz="2000" smtClean="0"/>
              <a:t>Try this: </a:t>
            </a:r>
          </a:p>
          <a:p>
            <a:pPr lvl="1">
              <a:lnSpc>
                <a:spcPct val="150000"/>
              </a:lnSpc>
            </a:pPr>
            <a:r>
              <a:rPr lang="en-US" sz="1600" smtClean="0"/>
              <a:t>Observe the behavior of the container when the stateless bean has a member variable</a:t>
            </a:r>
          </a:p>
          <a:p>
            <a:pPr>
              <a:lnSpc>
                <a:spcPct val="150000"/>
              </a:lnSpc>
              <a:buFont typeface="Wingdings" pitchFamily="2" charset="2"/>
              <a:buNone/>
            </a:pPr>
            <a:endParaRPr lang="en-US" sz="1800" smtClean="0"/>
          </a:p>
          <a:p>
            <a:pPr>
              <a:lnSpc>
                <a:spcPct val="150000"/>
              </a:lnSpc>
              <a:buFont typeface="Wingdings" pitchFamily="2" charset="2"/>
              <a:buNone/>
            </a:pPr>
            <a:r>
              <a:rPr lang="en-US" sz="1600" smtClean="0">
                <a:latin typeface="Courier New" pitchFamily="49" charset="0"/>
                <a:cs typeface="Courier New" pitchFamily="49" charset="0"/>
              </a:rPr>
              <a:t>Business Interface </a:t>
            </a:r>
          </a:p>
          <a:p>
            <a:pPr>
              <a:lnSpc>
                <a:spcPct val="150000"/>
              </a:lnSpc>
              <a:buFont typeface="Wingdings" pitchFamily="2" charset="2"/>
              <a:buNone/>
            </a:pPr>
            <a:r>
              <a:rPr lang="en-US" sz="1600" smtClean="0">
                <a:latin typeface="Courier New" pitchFamily="49" charset="0"/>
                <a:cs typeface="Courier New" pitchFamily="49" charset="0"/>
              </a:rPr>
              <a:t>	@Remote</a:t>
            </a:r>
          </a:p>
          <a:p>
            <a:pPr>
              <a:lnSpc>
                <a:spcPct val="150000"/>
              </a:lnSpc>
              <a:buFont typeface="Wingdings" pitchFamily="2" charset="2"/>
              <a:buNone/>
            </a:pPr>
            <a:r>
              <a:rPr lang="en-US" sz="1600" smtClean="0">
                <a:latin typeface="Courier New" pitchFamily="49" charset="0"/>
                <a:cs typeface="Courier New" pitchFamily="49" charset="0"/>
              </a:rPr>
              <a:t>public interface FirstSession {</a:t>
            </a:r>
          </a:p>
          <a:p>
            <a:pPr>
              <a:lnSpc>
                <a:spcPct val="150000"/>
              </a:lnSpc>
              <a:buFont typeface="Wingdings" pitchFamily="2" charset="2"/>
              <a:buNone/>
            </a:pPr>
            <a:r>
              <a:rPr lang="en-US" sz="1600" smtClean="0">
                <a:latin typeface="Courier New" pitchFamily="49" charset="0"/>
                <a:cs typeface="Courier New" pitchFamily="49" charset="0"/>
              </a:rPr>
              <a:t>	public void saveState(int value);	</a:t>
            </a:r>
          </a:p>
          <a:p>
            <a:pPr>
              <a:lnSpc>
                <a:spcPct val="150000"/>
              </a:lnSpc>
              <a:buFont typeface="Wingdings" pitchFamily="2" charset="2"/>
              <a:buNone/>
            </a:pPr>
            <a:r>
              <a:rPr lang="en-US" sz="1600" smtClean="0">
                <a:latin typeface="Courier New" pitchFamily="49" charset="0"/>
                <a:cs typeface="Courier New" pitchFamily="49" charset="0"/>
              </a:rPr>
              <a:t>	public int fetchState();</a:t>
            </a:r>
          </a:p>
          <a:p>
            <a:pPr>
              <a:lnSpc>
                <a:spcPct val="150000"/>
              </a:lnSpc>
              <a:buFont typeface="Wingdings" pitchFamily="2" charset="2"/>
              <a:buNone/>
            </a:pPr>
            <a:r>
              <a:rPr lang="en-US" sz="1600" smtClean="0">
                <a:latin typeface="Courier New" pitchFamily="49" charset="0"/>
                <a:cs typeface="Courier New" pitchFamily="49" charset="0"/>
              </a:rPr>
              <a:t>}</a:t>
            </a:r>
          </a:p>
          <a:p>
            <a:pPr>
              <a:lnSpc>
                <a:spcPct val="150000"/>
              </a:lnSpc>
              <a:buFont typeface="Wingdings" pitchFamily="2" charset="2"/>
              <a:buNone/>
            </a:pPr>
            <a:endParaRPr lang="en-US" sz="1800" smtClean="0"/>
          </a:p>
          <a:p>
            <a:pPr>
              <a:lnSpc>
                <a:spcPct val="150000"/>
              </a:lnSpc>
              <a:buFont typeface="Wingdings" pitchFamily="2" charset="2"/>
              <a:buNone/>
            </a:pPr>
            <a:endParaRPr lang="en-US" sz="1800" smtClean="0"/>
          </a:p>
          <a:p>
            <a:pPr>
              <a:lnSpc>
                <a:spcPct val="150000"/>
              </a:lnSpc>
              <a:buFont typeface="Wingdings" pitchFamily="2" charset="2"/>
              <a:buNone/>
            </a:pPr>
            <a:r>
              <a:rPr lang="en-US" sz="1800" smtClean="0"/>
              <a:t>	</a:t>
            </a:r>
            <a:endParaRPr lang="en-US" sz="2400" smtClean="0"/>
          </a:p>
        </p:txBody>
      </p:sp>
      <p:sp>
        <p:nvSpPr>
          <p:cNvPr id="18437" name="Rectangle 4"/>
          <p:cNvSpPr>
            <a:spLocks noGrp="1" noChangeArrowheads="1"/>
          </p:cNvSpPr>
          <p:nvPr>
            <p:ph type="body" sz="half" idx="2"/>
          </p:nvPr>
        </p:nvSpPr>
        <p:spPr>
          <a:xfrm>
            <a:off x="4648200" y="1447800"/>
            <a:ext cx="4038600" cy="4525963"/>
          </a:xfrm>
          <a:noFill/>
          <a:ln>
            <a:solidFill>
              <a:schemeClr val="tx1"/>
            </a:solidFill>
            <a:miter lim="800000"/>
            <a:headEnd/>
            <a:tailEnd/>
          </a:ln>
        </p:spPr>
        <p:txBody>
          <a:bodyPr/>
          <a:lstStyle/>
          <a:p>
            <a:pPr>
              <a:buFont typeface="Wingdings" pitchFamily="2" charset="2"/>
              <a:buNone/>
            </a:pPr>
            <a:r>
              <a:rPr lang="en-US" sz="1600" smtClean="0">
                <a:latin typeface="Courier New" pitchFamily="49" charset="0"/>
                <a:cs typeface="Courier New" pitchFamily="49" charset="0"/>
              </a:rPr>
              <a:t>Bean Class</a:t>
            </a:r>
          </a:p>
          <a:p>
            <a:pPr>
              <a:buFont typeface="Wingdings" pitchFamily="2" charset="2"/>
              <a:buNone/>
            </a:pPr>
            <a:r>
              <a:rPr lang="en-US" sz="1600" smtClean="0">
                <a:latin typeface="Courier New" pitchFamily="49" charset="0"/>
                <a:cs typeface="Courier New" pitchFamily="49" charset="0"/>
              </a:rPr>
              <a:t>@Stateless(name=“MyStatelessBean”)</a:t>
            </a:r>
          </a:p>
          <a:p>
            <a:pPr>
              <a:buFont typeface="Wingdings" pitchFamily="2" charset="2"/>
              <a:buNone/>
            </a:pPr>
            <a:r>
              <a:rPr lang="en-US" sz="1600" smtClean="0">
                <a:latin typeface="Courier New" pitchFamily="49" charset="0"/>
                <a:cs typeface="Courier New" pitchFamily="49" charset="0"/>
              </a:rPr>
              <a:t>public class FirstStatelessEJB implements FirstSession, FirstSessionLocal {</a:t>
            </a:r>
          </a:p>
          <a:p>
            <a:pPr>
              <a:buFont typeface="Wingdings" pitchFamily="2" charset="2"/>
              <a:buNone/>
            </a:pPr>
            <a:r>
              <a:rPr lang="en-US" sz="1600" smtClean="0">
                <a:latin typeface="Courier New" pitchFamily="49" charset="0"/>
                <a:cs typeface="Courier New" pitchFamily="49" charset="0"/>
              </a:rPr>
              <a:t>	private int savedValue = 0;</a:t>
            </a:r>
          </a:p>
          <a:p>
            <a:pPr>
              <a:buFont typeface="Wingdings" pitchFamily="2" charset="2"/>
              <a:buNone/>
            </a:pPr>
            <a:r>
              <a:rPr lang="en-US" sz="1600" smtClean="0">
                <a:latin typeface="Courier New" pitchFamily="49" charset="0"/>
                <a:cs typeface="Courier New" pitchFamily="49" charset="0"/>
              </a:rPr>
              <a:t>	</a:t>
            </a:r>
          </a:p>
          <a:p>
            <a:pPr>
              <a:buFont typeface="Wingdings" pitchFamily="2" charset="2"/>
              <a:buNone/>
            </a:pPr>
            <a:r>
              <a:rPr lang="en-US" sz="1600" smtClean="0">
                <a:latin typeface="Courier New" pitchFamily="49" charset="0"/>
                <a:cs typeface="Courier New" pitchFamily="49" charset="0"/>
              </a:rPr>
              <a:t>	public void saveState(int value){</a:t>
            </a:r>
          </a:p>
          <a:p>
            <a:pPr>
              <a:buFont typeface="Wingdings" pitchFamily="2" charset="2"/>
              <a:buNone/>
            </a:pPr>
            <a:r>
              <a:rPr lang="en-US" sz="1600" smtClean="0">
                <a:latin typeface="Courier New" pitchFamily="49" charset="0"/>
                <a:cs typeface="Courier New" pitchFamily="49" charset="0"/>
              </a:rPr>
              <a:t>		this.savedValue = value;</a:t>
            </a:r>
          </a:p>
          <a:p>
            <a:pPr>
              <a:buFont typeface="Wingdings" pitchFamily="2" charset="2"/>
              <a:buNone/>
            </a:pPr>
            <a:r>
              <a:rPr lang="en-US" sz="1600" smtClean="0">
                <a:latin typeface="Courier New" pitchFamily="49" charset="0"/>
                <a:cs typeface="Courier New" pitchFamily="49" charset="0"/>
              </a:rPr>
              <a:t>	}</a:t>
            </a:r>
          </a:p>
          <a:p>
            <a:pPr>
              <a:buFont typeface="Wingdings" pitchFamily="2" charset="2"/>
              <a:buNone/>
            </a:pPr>
            <a:r>
              <a:rPr lang="en-US" sz="1600" smtClean="0">
                <a:latin typeface="Courier New" pitchFamily="49" charset="0"/>
                <a:cs typeface="Courier New" pitchFamily="49" charset="0"/>
              </a:rPr>
              <a:t>	</a:t>
            </a:r>
          </a:p>
          <a:p>
            <a:pPr>
              <a:buFont typeface="Wingdings" pitchFamily="2" charset="2"/>
              <a:buNone/>
            </a:pPr>
            <a:r>
              <a:rPr lang="en-US" sz="1600" smtClean="0">
                <a:latin typeface="Courier New" pitchFamily="49" charset="0"/>
                <a:cs typeface="Courier New" pitchFamily="49" charset="0"/>
              </a:rPr>
              <a:t>	public int fetchState(){</a:t>
            </a:r>
          </a:p>
          <a:p>
            <a:pPr>
              <a:buFont typeface="Wingdings" pitchFamily="2" charset="2"/>
              <a:buNone/>
            </a:pPr>
            <a:r>
              <a:rPr lang="en-US" sz="1600" smtClean="0">
                <a:latin typeface="Courier New" pitchFamily="49" charset="0"/>
                <a:cs typeface="Courier New" pitchFamily="49" charset="0"/>
              </a:rPr>
              <a:t>		return this.savedValue;		</a:t>
            </a:r>
          </a:p>
          <a:p>
            <a:pPr>
              <a:buFont typeface="Wingdings" pitchFamily="2" charset="2"/>
              <a:buNone/>
            </a:pPr>
            <a:r>
              <a:rPr lang="en-US" sz="1600" smtClean="0">
                <a:latin typeface="Courier New" pitchFamily="49" charset="0"/>
                <a:cs typeface="Courier New" pitchFamily="49" charset="0"/>
              </a:rPr>
              <a:t>	}</a:t>
            </a:r>
          </a:p>
          <a:p>
            <a:pPr>
              <a:buFont typeface="Wingdings" pitchFamily="2" charset="2"/>
              <a:buNone/>
            </a:pPr>
            <a:r>
              <a:rPr lang="en-US" sz="1600" smtClean="0">
                <a:latin typeface="Courier New" pitchFamily="49" charset="0"/>
                <a:cs typeface="Courier New" pitchFamily="49" charset="0"/>
              </a:rPr>
              <a:t>}</a:t>
            </a:r>
          </a:p>
          <a:p>
            <a:endParaRPr lang="en-US" sz="1600" smtClean="0">
              <a:latin typeface="Courier New" pitchFamily="49" charset="0"/>
              <a:cs typeface="Courier New" pitchFamily="49" charset="0"/>
            </a:endParaRPr>
          </a:p>
          <a:p>
            <a:endParaRPr lang="en-US" sz="1600" smtClean="0">
              <a:latin typeface="Courier New" pitchFamily="49" charset="0"/>
              <a:cs typeface="Courier New" pitchFamily="49" charset="0"/>
            </a:endParaRPr>
          </a:p>
        </p:txBody>
      </p:sp>
      <p:sp>
        <p:nvSpPr>
          <p:cNvPr id="18438" name="Text Box 6"/>
          <p:cNvSpPr txBox="1">
            <a:spLocks noChangeArrowheads="1"/>
          </p:cNvSpPr>
          <p:nvPr/>
        </p:nvSpPr>
        <p:spPr bwMode="auto">
          <a:xfrm>
            <a:off x="381000" y="4343400"/>
            <a:ext cx="3581400" cy="366713"/>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spcBef>
                <a:spcPct val="50000"/>
              </a:spcBef>
            </a:pPr>
            <a:endParaRPr lang="en-US"/>
          </a:p>
        </p:txBody>
      </p:sp>
    </p:spTree>
    <p:extLst>
      <p:ext uri="{BB962C8B-B14F-4D97-AF65-F5344CB8AC3E}">
        <p14:creationId xmlns:p14="http://schemas.microsoft.com/office/powerpoint/2010/main" val="2916295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E6F3C31F-4865-46EB-9AAF-F90976A1EFB2}" type="slidenum">
              <a:rPr lang="en-US" b="0" smtClean="0">
                <a:solidFill>
                  <a:srgbClr val="000000"/>
                </a:solidFill>
                <a:latin typeface="Verdana" pitchFamily="34" charset="0"/>
              </a:rPr>
              <a:pPr eaLnBrk="1" hangingPunct="1"/>
              <a:t>21</a:t>
            </a:fld>
            <a:endParaRPr lang="en-US" b="0" smtClean="0">
              <a:solidFill>
                <a:srgbClr val="000000"/>
              </a:solidFill>
              <a:latin typeface="Verdana" pitchFamily="34" charset="0"/>
            </a:endParaRPr>
          </a:p>
        </p:txBody>
      </p:sp>
      <p:sp>
        <p:nvSpPr>
          <p:cNvPr id="19459" name="Rectangle 2"/>
          <p:cNvSpPr>
            <a:spLocks noGrp="1" noChangeArrowheads="1"/>
          </p:cNvSpPr>
          <p:nvPr>
            <p:ph type="title"/>
          </p:nvPr>
        </p:nvSpPr>
        <p:spPr/>
        <p:txBody>
          <a:bodyPr/>
          <a:lstStyle/>
          <a:p>
            <a:r>
              <a:rPr lang="en-US" sz="3600" dirty="0"/>
              <a:t>Lend a Hand</a:t>
            </a:r>
            <a:endParaRPr lang="en-US" sz="3600" dirty="0" smtClean="0"/>
          </a:p>
        </p:txBody>
      </p:sp>
      <p:sp>
        <p:nvSpPr>
          <p:cNvPr id="19460" name="Rectangle 3"/>
          <p:cNvSpPr>
            <a:spLocks noGrp="1" noChangeArrowheads="1"/>
          </p:cNvSpPr>
          <p:nvPr>
            <p:ph type="body" idx="1"/>
          </p:nvPr>
        </p:nvSpPr>
        <p:spPr/>
        <p:txBody>
          <a:bodyPr/>
          <a:lstStyle/>
          <a:p>
            <a:r>
              <a:rPr lang="en-US" sz="2000" dirty="0" smtClean="0"/>
              <a:t>Try the </a:t>
            </a:r>
            <a:r>
              <a:rPr lang="en-US" sz="2000" b="1" dirty="0" smtClean="0"/>
              <a:t> </a:t>
            </a:r>
            <a:r>
              <a:rPr lang="en-US" sz="2000" dirty="0" smtClean="0"/>
              <a:t>client view as below</a:t>
            </a:r>
          </a:p>
          <a:p>
            <a:r>
              <a:rPr lang="en-US" sz="2000" dirty="0" smtClean="0"/>
              <a:t>What do you observe?</a:t>
            </a:r>
          </a:p>
          <a:p>
            <a:pPr>
              <a:buFont typeface="Wingdings" pitchFamily="2" charset="2"/>
              <a:buNone/>
            </a:pPr>
            <a:r>
              <a:rPr lang="en-US" dirty="0" smtClean="0"/>
              <a:t>	</a:t>
            </a:r>
            <a:r>
              <a:rPr lang="en-US" sz="1800" dirty="0" err="1" smtClean="0">
                <a:latin typeface="Courier New" pitchFamily="49" charset="0"/>
                <a:cs typeface="Courier New" pitchFamily="49" charset="0"/>
              </a:rPr>
              <a:t>FirstSession</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firstSL</a:t>
            </a:r>
            <a:r>
              <a:rPr lang="en-US" sz="1800" dirty="0" smtClean="0">
                <a:latin typeface="Courier New" pitchFamily="49" charset="0"/>
                <a:cs typeface="Courier New" pitchFamily="49" charset="0"/>
              </a:rPr>
              <a:t> = (</a:t>
            </a:r>
            <a:r>
              <a:rPr lang="en-US" sz="1800" dirty="0" err="1" smtClean="0">
                <a:latin typeface="Courier New" pitchFamily="49" charset="0"/>
                <a:cs typeface="Courier New" pitchFamily="49" charset="0"/>
              </a:rPr>
              <a:t>FirstSession</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context.lookup</a:t>
            </a:r>
            <a:r>
              <a:rPr lang="en-US" sz="1800" dirty="0" smtClean="0">
                <a:latin typeface="Courier New" pitchFamily="49" charset="0"/>
                <a:cs typeface="Courier New" pitchFamily="49" charset="0"/>
              </a:rPr>
              <a:t>(                                                                        "</a:t>
            </a:r>
            <a:r>
              <a:rPr lang="en-US" sz="1800" dirty="0" err="1" smtClean="0">
                <a:solidFill>
                  <a:srgbClr val="2D9F01"/>
                </a:solidFill>
                <a:latin typeface="Courier New" pitchFamily="49" charset="0"/>
                <a:cs typeface="Courier New" pitchFamily="49" charset="0"/>
              </a:rPr>
              <a:t>MyStatelessBean</a:t>
            </a:r>
            <a:r>
              <a:rPr lang="en-US" sz="1800" dirty="0" smtClean="0">
                <a:solidFill>
                  <a:srgbClr val="2D9F01"/>
                </a:solidFill>
                <a:latin typeface="Courier New" pitchFamily="49" charset="0"/>
                <a:cs typeface="Courier New" pitchFamily="49" charset="0"/>
              </a:rPr>
              <a:t>/remote</a:t>
            </a:r>
            <a:r>
              <a:rPr lang="en-US" sz="1800" dirty="0" smtClean="0">
                <a:latin typeface="Courier New" pitchFamily="49" charset="0"/>
                <a:cs typeface="Courier New" pitchFamily="49" charset="0"/>
              </a:rPr>
              <a:t>“ ); </a:t>
            </a:r>
          </a:p>
          <a:p>
            <a:pPr>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 = 0;</a:t>
            </a:r>
          </a:p>
          <a:p>
            <a:pPr>
              <a:buFont typeface="Wingdings" pitchFamily="2" charset="2"/>
              <a:buNone/>
            </a:pPr>
            <a:r>
              <a:rPr lang="en-US" sz="1800" dirty="0" smtClean="0">
                <a:latin typeface="Courier New" pitchFamily="49" charset="0"/>
                <a:cs typeface="Courier New" pitchFamily="49" charset="0"/>
              </a:rPr>
              <a:t>		while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 &lt; 10) {</a:t>
            </a:r>
          </a:p>
          <a:p>
            <a:pPr>
              <a:buFont typeface="Wingdings" pitchFamily="2" charset="2"/>
              <a:buNone/>
            </a:pPr>
            <a:r>
              <a:rPr lang="en-US" sz="1800" dirty="0" smtClean="0">
                <a:latin typeface="Courier New" pitchFamily="49" charset="0"/>
                <a:cs typeface="Courier New" pitchFamily="49" charset="0"/>
              </a:rPr>
              <a:t>			if (</a:t>
            </a:r>
            <a:r>
              <a:rPr lang="en-US" sz="1800" dirty="0" err="1" smtClean="0">
                <a:latin typeface="Courier New" pitchFamily="49" charset="0"/>
                <a:cs typeface="Courier New" pitchFamily="49" charset="0"/>
              </a:rPr>
              <a:t>firstSL.fetchState</a:t>
            </a:r>
            <a:r>
              <a:rPr lang="en-US" sz="1800" dirty="0" smtClean="0">
                <a:latin typeface="Courier New" pitchFamily="49" charset="0"/>
                <a:cs typeface="Courier New" pitchFamily="49" charset="0"/>
              </a:rPr>
              <a:t>() != 100) {</a:t>
            </a:r>
          </a:p>
          <a:p>
            <a:pPr>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("Saved value not fetched at the attempt: " +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a:t>
            </a:r>
          </a:p>
          <a:p>
            <a:pPr>
              <a:buFont typeface="Wingdings" pitchFamily="2" charset="2"/>
              <a:buNone/>
            </a:pPr>
            <a:r>
              <a:rPr lang="en-US" sz="1800" dirty="0" smtClean="0">
                <a:latin typeface="Courier New" pitchFamily="49" charset="0"/>
                <a:cs typeface="Courier New" pitchFamily="49" charset="0"/>
              </a:rPr>
              <a:t>			}</a:t>
            </a:r>
          </a:p>
          <a:p>
            <a:pPr>
              <a:buFont typeface="Wingdings" pitchFamily="2" charset="2"/>
              <a:buNone/>
            </a:pPr>
            <a:r>
              <a:rPr lang="en-US" sz="1800" dirty="0" smtClean="0">
                <a:latin typeface="Courier New" pitchFamily="49" charset="0"/>
                <a:cs typeface="Courier New" pitchFamily="49" charset="0"/>
              </a:rPr>
              <a:t>		}</a:t>
            </a:r>
          </a:p>
        </p:txBody>
      </p:sp>
    </p:spTree>
    <p:extLst>
      <p:ext uri="{BB962C8B-B14F-4D97-AF65-F5344CB8AC3E}">
        <p14:creationId xmlns:p14="http://schemas.microsoft.com/office/powerpoint/2010/main" val="19280025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6A59EDD2-3A92-421A-B970-97994569978F}" type="slidenum">
              <a:rPr lang="en-US" b="0" smtClean="0">
                <a:solidFill>
                  <a:srgbClr val="000000"/>
                </a:solidFill>
                <a:latin typeface="Verdana" pitchFamily="34" charset="0"/>
              </a:rPr>
              <a:pPr eaLnBrk="1" hangingPunct="1"/>
              <a:t>22</a:t>
            </a:fld>
            <a:endParaRPr lang="en-US" b="0" smtClean="0">
              <a:solidFill>
                <a:srgbClr val="000000"/>
              </a:solidFill>
              <a:latin typeface="Verdana" pitchFamily="34" charset="0"/>
            </a:endParaRPr>
          </a:p>
        </p:txBody>
      </p:sp>
      <p:sp>
        <p:nvSpPr>
          <p:cNvPr id="20483" name="Rectangle 2"/>
          <p:cNvSpPr>
            <a:spLocks noGrp="1" noChangeArrowheads="1"/>
          </p:cNvSpPr>
          <p:nvPr>
            <p:ph type="title"/>
          </p:nvPr>
        </p:nvSpPr>
        <p:spPr/>
        <p:txBody>
          <a:bodyPr/>
          <a:lstStyle/>
          <a:p>
            <a:r>
              <a:rPr lang="en-US" sz="3600" smtClean="0"/>
              <a:t>Client View for Session Bean</a:t>
            </a:r>
          </a:p>
        </p:txBody>
      </p:sp>
      <p:sp>
        <p:nvSpPr>
          <p:cNvPr id="20484" name="Rectangle 3"/>
          <p:cNvSpPr>
            <a:spLocks noGrp="1" noChangeArrowheads="1"/>
          </p:cNvSpPr>
          <p:nvPr>
            <p:ph type="body" idx="1"/>
          </p:nvPr>
        </p:nvSpPr>
        <p:spPr/>
        <p:txBody>
          <a:bodyPr/>
          <a:lstStyle/>
          <a:p>
            <a:pPr>
              <a:lnSpc>
                <a:spcPct val="90000"/>
              </a:lnSpc>
            </a:pPr>
            <a:r>
              <a:rPr lang="en-US" sz="2000" smtClean="0"/>
              <a:t>Try this: </a:t>
            </a:r>
          </a:p>
          <a:p>
            <a:pPr>
              <a:lnSpc>
                <a:spcPct val="90000"/>
              </a:lnSpc>
            </a:pPr>
            <a:r>
              <a:rPr lang="en-US" sz="2000" smtClean="0"/>
              <a:t>Add below code at the end of the client and run again. </a:t>
            </a:r>
          </a:p>
          <a:p>
            <a:pPr>
              <a:lnSpc>
                <a:spcPct val="90000"/>
              </a:lnSpc>
              <a:buFont typeface="Wingdings" pitchFamily="2" charset="2"/>
              <a:buNone/>
            </a:pPr>
            <a:r>
              <a:rPr lang="en-US" sz="2000" smtClean="0"/>
              <a:t>	What do you observe?</a:t>
            </a:r>
          </a:p>
          <a:p>
            <a:pPr>
              <a:lnSpc>
                <a:spcPct val="90000"/>
              </a:lnSpc>
              <a:buFont typeface="Wingdings" pitchFamily="2" charset="2"/>
              <a:buNone/>
            </a:pPr>
            <a:r>
              <a:rPr lang="en-US" sz="2000" smtClean="0"/>
              <a:t>		</a:t>
            </a:r>
            <a:r>
              <a:rPr lang="en-US" sz="1800" smtClean="0">
                <a:latin typeface="Courier New" pitchFamily="49" charset="0"/>
                <a:cs typeface="Courier New" pitchFamily="49" charset="0"/>
              </a:rPr>
              <a:t>FirstSession anotherSL = (FirstSession) context.lookup( "</a:t>
            </a:r>
            <a:r>
              <a:rPr lang="en-US" sz="1800" smtClean="0">
                <a:solidFill>
                  <a:srgbClr val="2D9F01"/>
                </a:solidFill>
                <a:latin typeface="Courier New" pitchFamily="49" charset="0"/>
                <a:cs typeface="Courier New" pitchFamily="49" charset="0"/>
              </a:rPr>
              <a:t>MyStatelessBean/remote</a:t>
            </a:r>
            <a:r>
              <a:rPr lang="en-US" sz="1800" smtClean="0">
                <a:latin typeface="Courier New" pitchFamily="49" charset="0"/>
                <a:cs typeface="Courier New" pitchFamily="49" charset="0"/>
              </a:rPr>
              <a:t>“ );</a:t>
            </a:r>
          </a:p>
          <a:p>
            <a:pPr>
              <a:lnSpc>
                <a:spcPct val="90000"/>
              </a:lnSpc>
              <a:buFont typeface="Wingdings" pitchFamily="2" charset="2"/>
              <a:buNone/>
            </a:pPr>
            <a:r>
              <a:rPr lang="en-US" sz="1800" smtClean="0">
                <a:latin typeface="Courier New" pitchFamily="49" charset="0"/>
                <a:cs typeface="Courier New" pitchFamily="49" charset="0"/>
              </a:rPr>
              <a:t>		i = 0;</a:t>
            </a:r>
          </a:p>
          <a:p>
            <a:pPr>
              <a:lnSpc>
                <a:spcPct val="90000"/>
              </a:lnSpc>
              <a:buFont typeface="Wingdings" pitchFamily="2" charset="2"/>
              <a:buNone/>
            </a:pPr>
            <a:r>
              <a:rPr lang="en-US" sz="1800" smtClean="0">
                <a:latin typeface="Courier New" pitchFamily="49" charset="0"/>
                <a:cs typeface="Courier New" pitchFamily="49" charset="0"/>
              </a:rPr>
              <a:t>		while (i++ &lt; 10) {</a:t>
            </a:r>
          </a:p>
          <a:p>
            <a:pPr>
              <a:lnSpc>
                <a:spcPct val="90000"/>
              </a:lnSpc>
              <a:buFont typeface="Wingdings" pitchFamily="2" charset="2"/>
              <a:buNone/>
            </a:pPr>
            <a:r>
              <a:rPr lang="en-US" sz="1800" smtClean="0">
                <a:latin typeface="Courier New" pitchFamily="49" charset="0"/>
                <a:cs typeface="Courier New" pitchFamily="49" charset="0"/>
              </a:rPr>
              <a:t>			System.out.println("Value fetched: " + anotherSL.fetchState());</a:t>
            </a:r>
          </a:p>
          <a:p>
            <a:pPr>
              <a:lnSpc>
                <a:spcPct val="90000"/>
              </a:lnSpc>
              <a:buFont typeface="Wingdings" pitchFamily="2" charset="2"/>
              <a:buNone/>
            </a:pPr>
            <a:r>
              <a:rPr lang="en-US" sz="1800" smtClean="0">
                <a:latin typeface="Courier New" pitchFamily="49" charset="0"/>
                <a:cs typeface="Courier New" pitchFamily="49" charset="0"/>
              </a:rPr>
              <a:t>		}</a:t>
            </a:r>
          </a:p>
          <a:p>
            <a:pPr>
              <a:lnSpc>
                <a:spcPct val="90000"/>
              </a:lnSpc>
              <a:buFont typeface="Wingdings" pitchFamily="2" charset="2"/>
              <a:buNone/>
            </a:pPr>
            <a:endParaRPr lang="en-US" sz="2000" smtClean="0"/>
          </a:p>
          <a:p>
            <a:pPr lvl="1">
              <a:lnSpc>
                <a:spcPct val="90000"/>
              </a:lnSpc>
            </a:pPr>
            <a:r>
              <a:rPr lang="en-US" sz="1800" smtClean="0"/>
              <a:t>You have not called </a:t>
            </a:r>
            <a:r>
              <a:rPr lang="en-US" sz="1800" smtClean="0">
                <a:latin typeface="Courier New" pitchFamily="49" charset="0"/>
                <a:cs typeface="Courier New" pitchFamily="49" charset="0"/>
              </a:rPr>
              <a:t>anotherSL.saveState()</a:t>
            </a:r>
            <a:r>
              <a:rPr lang="en-US" sz="1800" smtClean="0"/>
              <a:t>, yet it shows value saved to FirstSL at times. Why?</a:t>
            </a:r>
          </a:p>
        </p:txBody>
      </p:sp>
    </p:spTree>
    <p:extLst>
      <p:ext uri="{BB962C8B-B14F-4D97-AF65-F5344CB8AC3E}">
        <p14:creationId xmlns:p14="http://schemas.microsoft.com/office/powerpoint/2010/main" val="9934106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idx="1"/>
          </p:nvPr>
        </p:nvSpPr>
        <p:spPr/>
        <p:txBody>
          <a:bodyPr/>
          <a:lstStyle/>
          <a:p>
            <a:pPr>
              <a:buFont typeface="Wingdings" pitchFamily="2" charset="2"/>
              <a:buNone/>
            </a:pPr>
            <a:r>
              <a:rPr lang="en-US" sz="1800" dirty="0" smtClean="0">
                <a:solidFill>
                  <a:srgbClr val="FF0000"/>
                </a:solidFill>
              </a:rPr>
              <a:t>Life cycle of stateless session bean:</a:t>
            </a:r>
          </a:p>
        </p:txBody>
      </p:sp>
      <p:sp>
        <p:nvSpPr>
          <p:cNvPr id="21507" name="Rectangle 2"/>
          <p:cNvSpPr>
            <a:spLocks noGrp="1" noChangeArrowheads="1"/>
          </p:cNvSpPr>
          <p:nvPr>
            <p:ph type="title"/>
          </p:nvPr>
        </p:nvSpPr>
        <p:spPr/>
        <p:txBody>
          <a:bodyPr/>
          <a:lstStyle/>
          <a:p>
            <a:r>
              <a:rPr lang="en-US" sz="3600" smtClean="0">
                <a:solidFill>
                  <a:schemeClr val="tx1"/>
                </a:solidFill>
              </a:rPr>
              <a:t>Stateless Session Bean: Life Cycle</a:t>
            </a:r>
          </a:p>
        </p:txBody>
      </p:sp>
      <p:sp>
        <p:nvSpPr>
          <p:cNvPr id="21506"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61CBB92-B000-4720-9A52-6CCE6EB12180}" type="slidenum">
              <a:rPr lang="en-US" b="0" smtClean="0">
                <a:solidFill>
                  <a:srgbClr val="000000"/>
                </a:solidFill>
                <a:latin typeface="Verdana" pitchFamily="34" charset="0"/>
              </a:rPr>
              <a:pPr eaLnBrk="1" hangingPunct="1"/>
              <a:t>23</a:t>
            </a:fld>
            <a:endParaRPr lang="en-US" b="0" smtClean="0">
              <a:solidFill>
                <a:srgbClr val="000000"/>
              </a:solidFill>
              <a:latin typeface="Verdana" pitchFamily="34" charset="0"/>
            </a:endParaRPr>
          </a:p>
        </p:txBody>
      </p:sp>
      <p:pic>
        <p:nvPicPr>
          <p:cNvPr id="21509" name="Picture 5" descr="StatelessSB_Life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5" y="2057400"/>
            <a:ext cx="333375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Text Box 6"/>
          <p:cNvSpPr txBox="1">
            <a:spLocks noChangeArrowheads="1"/>
          </p:cNvSpPr>
          <p:nvPr/>
        </p:nvSpPr>
        <p:spPr bwMode="auto">
          <a:xfrm>
            <a:off x="4876800" y="5638800"/>
            <a:ext cx="4038600" cy="274638"/>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r>
              <a:rPr lang="en-US" sz="1200">
                <a:latin typeface="Cambria" pitchFamily="18" charset="0"/>
              </a:rPr>
              <a:t>courtesy : http://java.sun.com</a:t>
            </a:r>
            <a:endParaRPr lang="en-US"/>
          </a:p>
        </p:txBody>
      </p:sp>
    </p:spTree>
    <p:extLst>
      <p:ext uri="{BB962C8B-B14F-4D97-AF65-F5344CB8AC3E}">
        <p14:creationId xmlns:p14="http://schemas.microsoft.com/office/powerpoint/2010/main" val="3210224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idx="1"/>
          </p:nvPr>
        </p:nvSpPr>
        <p:spPr>
          <a:xfrm>
            <a:off x="228600" y="1371600"/>
            <a:ext cx="8686800" cy="4946650"/>
          </a:xfrm>
        </p:spPr>
        <p:txBody>
          <a:bodyPr/>
          <a:lstStyle/>
          <a:p>
            <a:pPr>
              <a:lnSpc>
                <a:spcPct val="130000"/>
              </a:lnSpc>
            </a:pPr>
            <a:r>
              <a:rPr lang="en-US" sz="2000" dirty="0" smtClean="0"/>
              <a:t>The application can gain fine-grained control over the various stages of the bean life cycle through methods known as </a:t>
            </a:r>
            <a:r>
              <a:rPr lang="en-US" sz="2000" i="1" dirty="0" smtClean="0"/>
              <a:t>callback methods</a:t>
            </a:r>
            <a:r>
              <a:rPr lang="en-US" sz="2000" dirty="0" smtClean="0"/>
              <a:t>. </a:t>
            </a:r>
          </a:p>
          <a:p>
            <a:pPr>
              <a:lnSpc>
                <a:spcPct val="130000"/>
              </a:lnSpc>
            </a:pPr>
            <a:r>
              <a:rPr lang="en-US" sz="2000" dirty="0" smtClean="0"/>
              <a:t>A callback method can be any method in the session bean that has callback annotations.</a:t>
            </a:r>
          </a:p>
          <a:p>
            <a:pPr>
              <a:lnSpc>
                <a:spcPct val="130000"/>
              </a:lnSpc>
            </a:pPr>
            <a:r>
              <a:rPr lang="en-US" sz="2000" dirty="0" smtClean="0"/>
              <a:t>Following are two such callbacks for stateless session beans:</a:t>
            </a:r>
          </a:p>
          <a:p>
            <a:pPr>
              <a:lnSpc>
                <a:spcPct val="130000"/>
              </a:lnSpc>
              <a:buFont typeface="Wingdings" pitchFamily="2" charset="2"/>
              <a:buNone/>
            </a:pPr>
            <a:r>
              <a:rPr lang="en-US" sz="2000" dirty="0" smtClean="0"/>
              <a:t>	</a:t>
            </a:r>
            <a:r>
              <a:rPr lang="en-US" sz="1800" b="1" dirty="0" err="1" smtClean="0">
                <a:solidFill>
                  <a:srgbClr val="00B050"/>
                </a:solidFill>
              </a:rPr>
              <a:t>PostConstruct</a:t>
            </a:r>
            <a:r>
              <a:rPr lang="en-US" sz="1800" b="1" dirty="0" smtClean="0">
                <a:solidFill>
                  <a:srgbClr val="00B050"/>
                </a:solidFill>
              </a:rPr>
              <a:t>: </a:t>
            </a:r>
          </a:p>
          <a:p>
            <a:pPr marL="742950" lvl="1" indent="-285750">
              <a:lnSpc>
                <a:spcPct val="130000"/>
              </a:lnSpc>
            </a:pPr>
            <a:r>
              <a:rPr lang="en-US" sz="1800" dirty="0" smtClean="0"/>
              <a:t>Denoted with the </a:t>
            </a:r>
            <a:r>
              <a:rPr lang="en-US" sz="1800" dirty="0" smtClean="0">
                <a:latin typeface="Courier New" pitchFamily="49" charset="0"/>
              </a:rPr>
              <a:t>@</a:t>
            </a:r>
            <a:r>
              <a:rPr lang="en-US" sz="1800" dirty="0" err="1" smtClean="0">
                <a:latin typeface="Courier New" pitchFamily="49" charset="0"/>
              </a:rPr>
              <a:t>PostContruct</a:t>
            </a:r>
            <a:r>
              <a:rPr lang="en-US" sz="1800" dirty="0" smtClean="0"/>
              <a:t> annotation.</a:t>
            </a:r>
          </a:p>
          <a:p>
            <a:pPr marL="742950" lvl="1" indent="-285750">
              <a:lnSpc>
                <a:spcPct val="130000"/>
              </a:lnSpc>
            </a:pPr>
            <a:r>
              <a:rPr lang="en-US" sz="1800" dirty="0" smtClean="0"/>
              <a:t>Any method in the bean class can be marked with this annotation.</a:t>
            </a:r>
          </a:p>
          <a:p>
            <a:pPr>
              <a:lnSpc>
                <a:spcPct val="130000"/>
              </a:lnSpc>
              <a:buFont typeface="Wingdings" pitchFamily="2" charset="2"/>
              <a:buNone/>
            </a:pPr>
            <a:r>
              <a:rPr lang="en-US" sz="2000" dirty="0" smtClean="0"/>
              <a:t>	</a:t>
            </a:r>
            <a:r>
              <a:rPr lang="en-US" sz="1800" b="1" dirty="0" err="1" smtClean="0">
                <a:solidFill>
                  <a:srgbClr val="00B050"/>
                </a:solidFill>
              </a:rPr>
              <a:t>PreDestroy</a:t>
            </a:r>
            <a:r>
              <a:rPr lang="en-US" sz="1800" b="1" dirty="0" smtClean="0">
                <a:solidFill>
                  <a:srgbClr val="00B050"/>
                </a:solidFill>
              </a:rPr>
              <a:t>:</a:t>
            </a:r>
          </a:p>
          <a:p>
            <a:pPr marL="742950" lvl="1" indent="-285750">
              <a:lnSpc>
                <a:spcPct val="130000"/>
              </a:lnSpc>
            </a:pPr>
            <a:r>
              <a:rPr lang="en-US" sz="1800" dirty="0" smtClean="0"/>
              <a:t>Denoted with the </a:t>
            </a:r>
            <a:r>
              <a:rPr lang="en-US" sz="1800" dirty="0" smtClean="0">
                <a:latin typeface="Courier New" pitchFamily="49" charset="0"/>
              </a:rPr>
              <a:t>@</a:t>
            </a:r>
            <a:r>
              <a:rPr lang="en-US" sz="1800" dirty="0" err="1" smtClean="0">
                <a:latin typeface="Courier New" pitchFamily="49" charset="0"/>
              </a:rPr>
              <a:t>PreDestroy</a:t>
            </a:r>
            <a:r>
              <a:rPr lang="en-US" sz="1800" dirty="0" smtClean="0"/>
              <a:t> annotation.</a:t>
            </a:r>
          </a:p>
          <a:p>
            <a:pPr marL="742950" lvl="1" indent="-285750">
              <a:lnSpc>
                <a:spcPct val="130000"/>
              </a:lnSpc>
            </a:pPr>
            <a:r>
              <a:rPr lang="en-US" sz="1800" dirty="0" smtClean="0"/>
              <a:t>Again, any method in the bean class can be marked with this annotation.</a:t>
            </a:r>
          </a:p>
        </p:txBody>
      </p:sp>
      <p:sp>
        <p:nvSpPr>
          <p:cNvPr id="22531" name="Rectangle 2"/>
          <p:cNvSpPr>
            <a:spLocks noGrp="1" noChangeArrowheads="1"/>
          </p:cNvSpPr>
          <p:nvPr>
            <p:ph type="title"/>
          </p:nvPr>
        </p:nvSpPr>
        <p:spPr/>
        <p:txBody>
          <a:bodyPr/>
          <a:lstStyle/>
          <a:p>
            <a:r>
              <a:rPr lang="en-US" sz="3600" smtClean="0">
                <a:solidFill>
                  <a:schemeClr val="tx1"/>
                </a:solidFill>
              </a:rPr>
              <a:t>Callback Methods</a:t>
            </a:r>
          </a:p>
        </p:txBody>
      </p:sp>
      <p:sp>
        <p:nvSpPr>
          <p:cNvPr id="22530" name="Rectangle 57"/>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AB82C601-AB85-4E9E-AFFC-67F76851B757}" type="slidenum">
              <a:rPr lang="en-US" b="0" smtClean="0">
                <a:solidFill>
                  <a:srgbClr val="000000"/>
                </a:solidFill>
                <a:latin typeface="Verdana" pitchFamily="34" charset="0"/>
              </a:rPr>
              <a:pPr eaLnBrk="1" hangingPunct="1"/>
              <a:t>24</a:t>
            </a:fld>
            <a:endParaRPr lang="en-US" b="0" smtClean="0">
              <a:solidFill>
                <a:srgbClr val="000000"/>
              </a:solidFill>
              <a:latin typeface="Verdana" pitchFamily="34" charset="0"/>
            </a:endParaRPr>
          </a:p>
        </p:txBody>
      </p:sp>
    </p:spTree>
    <p:extLst>
      <p:ext uri="{BB962C8B-B14F-4D97-AF65-F5344CB8AC3E}">
        <p14:creationId xmlns:p14="http://schemas.microsoft.com/office/powerpoint/2010/main" val="30325067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7306AB1B-49F1-4A23-B220-1161141AA116}" type="slidenum">
              <a:rPr lang="en-US" b="0" smtClean="0">
                <a:solidFill>
                  <a:srgbClr val="000000"/>
                </a:solidFill>
                <a:latin typeface="Verdana" pitchFamily="34" charset="0"/>
              </a:rPr>
              <a:pPr eaLnBrk="1" hangingPunct="1"/>
              <a:t>25</a:t>
            </a:fld>
            <a:endParaRPr lang="en-US" b="0" smtClean="0">
              <a:solidFill>
                <a:srgbClr val="000000"/>
              </a:solidFill>
              <a:latin typeface="Verdana" pitchFamily="34" charset="0"/>
            </a:endParaRPr>
          </a:p>
        </p:txBody>
      </p:sp>
      <p:sp>
        <p:nvSpPr>
          <p:cNvPr id="23555" name="Rectangle 2"/>
          <p:cNvSpPr>
            <a:spLocks noGrp="1" noChangeArrowheads="1"/>
          </p:cNvSpPr>
          <p:nvPr>
            <p:ph type="title"/>
          </p:nvPr>
        </p:nvSpPr>
        <p:spPr/>
        <p:txBody>
          <a:bodyPr/>
          <a:lstStyle/>
          <a:p>
            <a:r>
              <a:rPr lang="en-US" sz="3600" smtClean="0"/>
              <a:t>Callback Methods (Contd.)</a:t>
            </a:r>
          </a:p>
        </p:txBody>
      </p:sp>
      <p:sp>
        <p:nvSpPr>
          <p:cNvPr id="23556" name="Rectangle 3"/>
          <p:cNvSpPr>
            <a:spLocks noGrp="1" noChangeArrowheads="1"/>
          </p:cNvSpPr>
          <p:nvPr>
            <p:ph type="body" idx="1"/>
          </p:nvPr>
        </p:nvSpPr>
        <p:spPr/>
        <p:txBody>
          <a:bodyPr/>
          <a:lstStyle/>
          <a:p>
            <a:r>
              <a:rPr lang="en-US" sz="2000" dirty="0" smtClean="0"/>
              <a:t>Callback Methods Example:</a:t>
            </a:r>
          </a:p>
          <a:p>
            <a:endParaRPr lang="en-US" sz="2000" dirty="0" smtClean="0"/>
          </a:p>
          <a:p>
            <a:pPr>
              <a:buFont typeface="Wingdings" pitchFamily="2" charset="2"/>
              <a:buNone/>
            </a:pPr>
            <a:r>
              <a:rPr lang="en-US" sz="2000" dirty="0" smtClean="0"/>
              <a:t>	</a:t>
            </a:r>
            <a:r>
              <a:rPr lang="en-US" sz="2000" b="1" dirty="0" smtClean="0">
                <a:solidFill>
                  <a:srgbClr val="00B050"/>
                </a:solidFill>
                <a:latin typeface="Courier New" pitchFamily="49" charset="0"/>
              </a:rPr>
              <a:t>@</a:t>
            </a:r>
            <a:r>
              <a:rPr lang="en-US" sz="2000" b="1" dirty="0" err="1" smtClean="0">
                <a:solidFill>
                  <a:srgbClr val="00B050"/>
                </a:solidFill>
                <a:latin typeface="Courier New" pitchFamily="49" charset="0"/>
              </a:rPr>
              <a:t>PostConstruct</a:t>
            </a:r>
            <a:endParaRPr lang="en-US" sz="2000" b="1" dirty="0" smtClean="0">
              <a:solidFill>
                <a:srgbClr val="00B050"/>
              </a:solidFill>
              <a:latin typeface="Courier New" pitchFamily="49" charset="0"/>
            </a:endParaRPr>
          </a:p>
          <a:p>
            <a:pPr>
              <a:buFont typeface="Wingdings" pitchFamily="2" charset="2"/>
              <a:buNone/>
            </a:pPr>
            <a:r>
              <a:rPr lang="en-US" sz="2000" dirty="0" smtClean="0">
                <a:latin typeface="Courier New" pitchFamily="49" charset="0"/>
              </a:rPr>
              <a:t>	public void </a:t>
            </a:r>
            <a:r>
              <a:rPr lang="en-US" sz="2000" dirty="0" err="1" smtClean="0">
                <a:latin typeface="Courier New" pitchFamily="49" charset="0"/>
              </a:rPr>
              <a:t>initializeCountryList</a:t>
            </a:r>
            <a:r>
              <a:rPr lang="en-US" sz="2000" dirty="0" smtClean="0">
                <a:latin typeface="Courier New" pitchFamily="49" charset="0"/>
              </a:rPr>
              <a:t>(){</a:t>
            </a:r>
          </a:p>
          <a:p>
            <a:pPr>
              <a:buFont typeface="Wingdings" pitchFamily="2" charset="2"/>
              <a:buNone/>
            </a:pPr>
            <a:r>
              <a:rPr lang="en-US" sz="2000" dirty="0" smtClean="0">
                <a:latin typeface="Courier New" pitchFamily="49" charset="0"/>
              </a:rPr>
              <a:t>		</a:t>
            </a:r>
            <a:r>
              <a:rPr lang="en-US" sz="2000" dirty="0" err="1" smtClean="0">
                <a:latin typeface="Courier New" pitchFamily="49" charset="0"/>
              </a:rPr>
              <a:t>countryList.put</a:t>
            </a:r>
            <a:r>
              <a:rPr lang="en-US" sz="2000" dirty="0" smtClean="0">
                <a:latin typeface="Courier New" pitchFamily="49" charset="0"/>
              </a:rPr>
              <a:t>("Australia");</a:t>
            </a:r>
          </a:p>
          <a:p>
            <a:pPr>
              <a:buFont typeface="Wingdings" pitchFamily="2" charset="2"/>
              <a:buNone/>
            </a:pPr>
            <a:r>
              <a:rPr lang="en-US" sz="2000" dirty="0" smtClean="0">
                <a:latin typeface="Courier New" pitchFamily="49" charset="0"/>
              </a:rPr>
              <a:t>	}</a:t>
            </a:r>
          </a:p>
          <a:p>
            <a:endParaRPr lang="en-US" sz="2000" dirty="0" smtClean="0">
              <a:latin typeface="Courier New" pitchFamily="49" charset="0"/>
            </a:endParaRPr>
          </a:p>
          <a:p>
            <a:pPr>
              <a:buFont typeface="Wingdings" pitchFamily="2" charset="2"/>
              <a:buNone/>
            </a:pPr>
            <a:r>
              <a:rPr lang="en-US" sz="2000" dirty="0" smtClean="0">
                <a:latin typeface="Courier New" pitchFamily="49" charset="0"/>
              </a:rPr>
              <a:t>	</a:t>
            </a:r>
            <a:r>
              <a:rPr lang="en-US" sz="2000" b="1" dirty="0" smtClean="0">
                <a:solidFill>
                  <a:srgbClr val="00B050"/>
                </a:solidFill>
                <a:latin typeface="Courier New" pitchFamily="49" charset="0"/>
              </a:rPr>
              <a:t>@</a:t>
            </a:r>
            <a:r>
              <a:rPr lang="en-US" sz="2000" b="1" dirty="0" err="1" smtClean="0">
                <a:solidFill>
                  <a:srgbClr val="00B050"/>
                </a:solidFill>
                <a:latin typeface="Courier New" pitchFamily="49" charset="0"/>
              </a:rPr>
              <a:t>PreDestroy</a:t>
            </a:r>
            <a:endParaRPr lang="en-US" sz="2000" b="1" dirty="0" smtClean="0">
              <a:solidFill>
                <a:srgbClr val="00B050"/>
              </a:solidFill>
              <a:latin typeface="Courier New" pitchFamily="49" charset="0"/>
            </a:endParaRPr>
          </a:p>
          <a:p>
            <a:pPr>
              <a:buFont typeface="Wingdings" pitchFamily="2" charset="2"/>
              <a:buNone/>
            </a:pPr>
            <a:r>
              <a:rPr lang="en-US" sz="2000" dirty="0" smtClean="0">
                <a:latin typeface="Courier New" pitchFamily="49" charset="0"/>
              </a:rPr>
              <a:t>	public void </a:t>
            </a:r>
            <a:r>
              <a:rPr lang="en-US" sz="2000" dirty="0" err="1" smtClean="0">
                <a:latin typeface="Courier New" pitchFamily="49" charset="0"/>
              </a:rPr>
              <a:t>destroyContryList</a:t>
            </a:r>
            <a:r>
              <a:rPr lang="en-US" sz="2000" dirty="0" smtClean="0">
                <a:latin typeface="Courier New" pitchFamily="49" charset="0"/>
              </a:rPr>
              <a:t>(){</a:t>
            </a:r>
          </a:p>
          <a:p>
            <a:pPr>
              <a:buFont typeface="Wingdings" pitchFamily="2" charset="2"/>
              <a:buNone/>
            </a:pPr>
            <a:r>
              <a:rPr lang="en-US" sz="2000" dirty="0" smtClean="0">
                <a:latin typeface="Courier New" pitchFamily="49" charset="0"/>
              </a:rPr>
              <a:t>		</a:t>
            </a:r>
            <a:r>
              <a:rPr lang="en-US" sz="2000" dirty="0" err="1" smtClean="0">
                <a:latin typeface="Courier New" pitchFamily="49" charset="0"/>
              </a:rPr>
              <a:t>countryList.clear</a:t>
            </a:r>
            <a:r>
              <a:rPr lang="en-US" sz="2000" dirty="0" smtClean="0">
                <a:latin typeface="Courier New" pitchFamily="49" charset="0"/>
              </a:rPr>
              <a:t>();</a:t>
            </a:r>
          </a:p>
          <a:p>
            <a:pPr>
              <a:buFont typeface="Wingdings" pitchFamily="2" charset="2"/>
              <a:buNone/>
            </a:pPr>
            <a:r>
              <a:rPr lang="en-US" sz="2000" dirty="0" smtClean="0">
                <a:latin typeface="Courier New" pitchFamily="49" charset="0"/>
              </a:rPr>
              <a:t>	}</a:t>
            </a:r>
          </a:p>
        </p:txBody>
      </p:sp>
    </p:spTree>
    <p:extLst>
      <p:ext uri="{BB962C8B-B14F-4D97-AF65-F5344CB8AC3E}">
        <p14:creationId xmlns:p14="http://schemas.microsoft.com/office/powerpoint/2010/main" val="27184715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6085CBCD-7953-4D8F-B0BF-56F1ADFC09A9}" type="slidenum">
              <a:rPr lang="en-US" b="0" smtClean="0">
                <a:solidFill>
                  <a:srgbClr val="000000"/>
                </a:solidFill>
                <a:latin typeface="Verdana" pitchFamily="34" charset="0"/>
              </a:rPr>
              <a:pPr eaLnBrk="1" hangingPunct="1"/>
              <a:t>26</a:t>
            </a:fld>
            <a:endParaRPr lang="en-US" b="0" smtClean="0">
              <a:solidFill>
                <a:srgbClr val="000000"/>
              </a:solidFill>
              <a:latin typeface="Verdana" pitchFamily="34" charset="0"/>
            </a:endParaRPr>
          </a:p>
        </p:txBody>
      </p:sp>
      <p:sp>
        <p:nvSpPr>
          <p:cNvPr id="24579" name="Rectangle 2"/>
          <p:cNvSpPr>
            <a:spLocks noGrp="1" noChangeArrowheads="1"/>
          </p:cNvSpPr>
          <p:nvPr>
            <p:ph type="title"/>
          </p:nvPr>
        </p:nvSpPr>
        <p:spPr/>
        <p:txBody>
          <a:bodyPr/>
          <a:lstStyle/>
          <a:p>
            <a:r>
              <a:rPr lang="en-US" sz="3600" dirty="0" smtClean="0"/>
              <a:t>Stateful Session Bean </a:t>
            </a:r>
          </a:p>
        </p:txBody>
      </p:sp>
      <p:sp>
        <p:nvSpPr>
          <p:cNvPr id="24580" name="Rectangle 3"/>
          <p:cNvSpPr>
            <a:spLocks noGrp="1" noChangeArrowheads="1"/>
          </p:cNvSpPr>
          <p:nvPr>
            <p:ph type="body" idx="1"/>
          </p:nvPr>
        </p:nvSpPr>
        <p:spPr/>
        <p:txBody>
          <a:bodyPr/>
          <a:lstStyle/>
          <a:p>
            <a:pPr>
              <a:lnSpc>
                <a:spcPct val="230000"/>
              </a:lnSpc>
            </a:pPr>
            <a:r>
              <a:rPr lang="en-US" sz="2000" dirty="0" smtClean="0"/>
              <a:t>The Business Interface:</a:t>
            </a:r>
          </a:p>
          <a:p>
            <a:pPr marL="742950" lvl="1" indent="-285750">
              <a:lnSpc>
                <a:spcPct val="230000"/>
              </a:lnSpc>
            </a:pPr>
            <a:r>
              <a:rPr lang="en-US" sz="1800" dirty="0" smtClean="0"/>
              <a:t>Business interfaces for stateful session beans are similar to those for stateless session beans, and are annotated in the same way, using @Local and @Remote annotations.</a:t>
            </a:r>
          </a:p>
          <a:p>
            <a:pPr marL="742950" lvl="1" indent="-285750">
              <a:lnSpc>
                <a:spcPct val="230000"/>
              </a:lnSpc>
            </a:pPr>
            <a:r>
              <a:rPr lang="en-US" sz="1800" dirty="0" smtClean="0"/>
              <a:t>The stateful session bean can also have both remote and local business interfaces.</a:t>
            </a:r>
          </a:p>
          <a:p>
            <a:pPr>
              <a:lnSpc>
                <a:spcPct val="230000"/>
              </a:lnSpc>
            </a:pPr>
            <a:endParaRPr lang="en-US" sz="2000" dirty="0" smtClean="0"/>
          </a:p>
        </p:txBody>
      </p:sp>
    </p:spTree>
    <p:extLst>
      <p:ext uri="{BB962C8B-B14F-4D97-AF65-F5344CB8AC3E}">
        <p14:creationId xmlns:p14="http://schemas.microsoft.com/office/powerpoint/2010/main" val="2194969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6385D34-E07A-42EA-AE98-FC17EDC4D4AE}" type="slidenum">
              <a:rPr lang="en-US" b="0" smtClean="0">
                <a:solidFill>
                  <a:srgbClr val="000000"/>
                </a:solidFill>
                <a:latin typeface="Verdana" pitchFamily="34" charset="0"/>
              </a:rPr>
              <a:pPr eaLnBrk="1" hangingPunct="1"/>
              <a:t>27</a:t>
            </a:fld>
            <a:endParaRPr lang="en-US" b="0" smtClean="0">
              <a:solidFill>
                <a:srgbClr val="000000"/>
              </a:solidFill>
              <a:latin typeface="Verdana" pitchFamily="34" charset="0"/>
            </a:endParaRPr>
          </a:p>
        </p:txBody>
      </p:sp>
      <p:sp>
        <p:nvSpPr>
          <p:cNvPr id="25603" name="Rectangle 2"/>
          <p:cNvSpPr>
            <a:spLocks noGrp="1" noChangeArrowheads="1"/>
          </p:cNvSpPr>
          <p:nvPr>
            <p:ph type="title"/>
          </p:nvPr>
        </p:nvSpPr>
        <p:spPr/>
        <p:txBody>
          <a:bodyPr/>
          <a:lstStyle/>
          <a:p>
            <a:r>
              <a:rPr lang="en-US" sz="3600" dirty="0" smtClean="0"/>
              <a:t>Stateful Session Bean (Contd.)</a:t>
            </a:r>
          </a:p>
        </p:txBody>
      </p:sp>
      <p:sp>
        <p:nvSpPr>
          <p:cNvPr id="25604" name="Rectangle 3"/>
          <p:cNvSpPr>
            <a:spLocks noGrp="1" noChangeArrowheads="1"/>
          </p:cNvSpPr>
          <p:nvPr>
            <p:ph type="body" idx="1"/>
          </p:nvPr>
        </p:nvSpPr>
        <p:spPr/>
        <p:txBody>
          <a:bodyPr/>
          <a:lstStyle/>
          <a:p>
            <a:pPr>
              <a:lnSpc>
                <a:spcPct val="190000"/>
              </a:lnSpc>
            </a:pPr>
            <a:r>
              <a:rPr lang="en-US" sz="2000" dirty="0" smtClean="0"/>
              <a:t>Bean Class:</a:t>
            </a:r>
          </a:p>
          <a:p>
            <a:pPr marL="742950" lvl="1" indent="-285750">
              <a:lnSpc>
                <a:spcPct val="190000"/>
              </a:lnSpc>
            </a:pPr>
            <a:r>
              <a:rPr lang="en-US" sz="1800" dirty="0" smtClean="0"/>
              <a:t>A stateful session bean class is any standard Java class that has a class-level annotation of </a:t>
            </a:r>
            <a:r>
              <a:rPr lang="en-US" sz="1800" b="1" dirty="0" smtClean="0">
                <a:solidFill>
                  <a:srgbClr val="00B050"/>
                </a:solidFill>
                <a:latin typeface="Courier New" pitchFamily="49" charset="0"/>
              </a:rPr>
              <a:t>@Stateful</a:t>
            </a:r>
            <a:r>
              <a:rPr lang="en-US" sz="1800" b="1" dirty="0" smtClean="0">
                <a:solidFill>
                  <a:srgbClr val="00B050"/>
                </a:solidFill>
              </a:rPr>
              <a:t>.</a:t>
            </a:r>
          </a:p>
          <a:p>
            <a:pPr marL="742950" lvl="1" indent="-285750">
              <a:lnSpc>
                <a:spcPct val="190000"/>
              </a:lnSpc>
            </a:pPr>
            <a:r>
              <a:rPr lang="en-US" sz="1800" dirty="0" smtClean="0">
                <a:solidFill>
                  <a:srgbClr val="FF0000"/>
                </a:solidFill>
              </a:rPr>
              <a:t>If deployment descriptors are used instead of annotations, the bean class should be denoted as a stateful session bean.</a:t>
            </a:r>
            <a:endParaRPr lang="en-US" sz="1800" b="1" dirty="0" smtClean="0">
              <a:solidFill>
                <a:srgbClr val="FF0000"/>
              </a:solidFill>
            </a:endParaRPr>
          </a:p>
          <a:p>
            <a:pPr marL="742950" lvl="1" indent="-285750">
              <a:lnSpc>
                <a:spcPct val="190000"/>
              </a:lnSpc>
            </a:pPr>
            <a:r>
              <a:rPr lang="en-US" sz="1800" dirty="0" smtClean="0"/>
              <a:t>If both annotations and deployment descriptors are used, then the settings or values in the deployment descriptor will override the annotations in the classes during the deployment process.</a:t>
            </a:r>
          </a:p>
          <a:p>
            <a:pPr>
              <a:lnSpc>
                <a:spcPct val="190000"/>
              </a:lnSpc>
              <a:buFont typeface="Wingdings" pitchFamily="2" charset="2"/>
              <a:buNone/>
            </a:pPr>
            <a:endParaRPr lang="en-US" sz="2000" dirty="0" smtClean="0">
              <a:solidFill>
                <a:srgbClr val="3BCB01"/>
              </a:solidFill>
            </a:endParaRPr>
          </a:p>
        </p:txBody>
      </p:sp>
    </p:spTree>
    <p:extLst>
      <p:ext uri="{BB962C8B-B14F-4D97-AF65-F5344CB8AC3E}">
        <p14:creationId xmlns:p14="http://schemas.microsoft.com/office/powerpoint/2010/main" val="9107972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C03A0E4-BD47-48E0-839B-0DC38845F4E1}" type="slidenum">
              <a:rPr lang="en-US" b="0" smtClean="0">
                <a:solidFill>
                  <a:srgbClr val="000000"/>
                </a:solidFill>
                <a:latin typeface="Verdana" pitchFamily="34" charset="0"/>
              </a:rPr>
              <a:pPr eaLnBrk="1" hangingPunct="1"/>
              <a:t>28</a:t>
            </a:fld>
            <a:endParaRPr lang="en-US" b="0" smtClean="0">
              <a:solidFill>
                <a:srgbClr val="000000"/>
              </a:solidFill>
              <a:latin typeface="Verdana" pitchFamily="34" charset="0"/>
            </a:endParaRPr>
          </a:p>
        </p:txBody>
      </p:sp>
      <p:sp>
        <p:nvSpPr>
          <p:cNvPr id="26627" name="Rectangle 2"/>
          <p:cNvSpPr>
            <a:spLocks noGrp="1" noChangeArrowheads="1"/>
          </p:cNvSpPr>
          <p:nvPr>
            <p:ph type="title"/>
          </p:nvPr>
        </p:nvSpPr>
        <p:spPr>
          <a:xfrm>
            <a:off x="1600200" y="304800"/>
            <a:ext cx="6858000" cy="533400"/>
          </a:xfrm>
        </p:spPr>
        <p:txBody>
          <a:bodyPr/>
          <a:lstStyle/>
          <a:p>
            <a:r>
              <a:rPr lang="en-US" sz="3600" dirty="0" smtClean="0"/>
              <a:t>Life Cycle of Stateful Session Bean</a:t>
            </a:r>
          </a:p>
        </p:txBody>
      </p:sp>
      <p:sp>
        <p:nvSpPr>
          <p:cNvPr id="26628" name="Rectangle 3"/>
          <p:cNvSpPr>
            <a:spLocks noGrp="1" noChangeArrowheads="1"/>
          </p:cNvSpPr>
          <p:nvPr>
            <p:ph type="body" idx="1"/>
          </p:nvPr>
        </p:nvSpPr>
        <p:spPr/>
        <p:txBody>
          <a:bodyPr/>
          <a:lstStyle/>
          <a:p>
            <a:pPr>
              <a:buFont typeface="Wingdings" pitchFamily="2" charset="2"/>
              <a:buNone/>
            </a:pPr>
            <a:r>
              <a:rPr lang="en-US" sz="1800" dirty="0" smtClean="0">
                <a:solidFill>
                  <a:srgbClr val="FF0000"/>
                </a:solidFill>
              </a:rPr>
              <a:t>Life Cycle of Stateful Session bean:</a:t>
            </a:r>
          </a:p>
          <a:p>
            <a:pPr>
              <a:buFont typeface="Wingdings" pitchFamily="2" charset="2"/>
              <a:buNone/>
            </a:pPr>
            <a:endParaRPr lang="en-US" dirty="0" smtClean="0"/>
          </a:p>
        </p:txBody>
      </p:sp>
      <p:pic>
        <p:nvPicPr>
          <p:cNvPr id="2662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388" y="1895475"/>
            <a:ext cx="6196012" cy="363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 Box 8"/>
          <p:cNvSpPr txBox="1">
            <a:spLocks noChangeArrowheads="1"/>
          </p:cNvSpPr>
          <p:nvPr/>
        </p:nvSpPr>
        <p:spPr bwMode="auto">
          <a:xfrm>
            <a:off x="5105400" y="5334000"/>
            <a:ext cx="4038600" cy="274638"/>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r>
              <a:rPr lang="en-US" sz="1200">
                <a:latin typeface="Cambria" pitchFamily="18" charset="0"/>
              </a:rPr>
              <a:t>courtesy : http://java.sun.com</a:t>
            </a:r>
            <a:endParaRPr lang="en-US"/>
          </a:p>
        </p:txBody>
      </p:sp>
    </p:spTree>
    <p:extLst>
      <p:ext uri="{BB962C8B-B14F-4D97-AF65-F5344CB8AC3E}">
        <p14:creationId xmlns:p14="http://schemas.microsoft.com/office/powerpoint/2010/main" val="30492038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87883D2-54F7-4D12-BB3A-65F700146CDE}" type="slidenum">
              <a:rPr lang="en-US" b="0" smtClean="0">
                <a:solidFill>
                  <a:srgbClr val="000000"/>
                </a:solidFill>
                <a:latin typeface="Verdana" pitchFamily="34" charset="0"/>
              </a:rPr>
              <a:pPr eaLnBrk="1" hangingPunct="1"/>
              <a:t>29</a:t>
            </a:fld>
            <a:endParaRPr lang="en-US" b="0" smtClean="0">
              <a:solidFill>
                <a:srgbClr val="000000"/>
              </a:solidFill>
              <a:latin typeface="Verdana" pitchFamily="34" charset="0"/>
            </a:endParaRPr>
          </a:p>
        </p:txBody>
      </p:sp>
      <p:sp>
        <p:nvSpPr>
          <p:cNvPr id="27651" name="Rectangle 2"/>
          <p:cNvSpPr>
            <a:spLocks noGrp="1" noChangeArrowheads="1"/>
          </p:cNvSpPr>
          <p:nvPr>
            <p:ph type="title"/>
          </p:nvPr>
        </p:nvSpPr>
        <p:spPr/>
        <p:txBody>
          <a:bodyPr/>
          <a:lstStyle/>
          <a:p>
            <a:r>
              <a:rPr lang="en-US" sz="3600" smtClean="0"/>
              <a:t>Callback Methods</a:t>
            </a:r>
          </a:p>
        </p:txBody>
      </p:sp>
      <p:sp>
        <p:nvSpPr>
          <p:cNvPr id="27652" name="Rectangle 3"/>
          <p:cNvSpPr>
            <a:spLocks noGrp="1" noChangeArrowheads="1"/>
          </p:cNvSpPr>
          <p:nvPr>
            <p:ph type="body" idx="1"/>
          </p:nvPr>
        </p:nvSpPr>
        <p:spPr>
          <a:xfrm>
            <a:off x="228600" y="1371600"/>
            <a:ext cx="8686800" cy="4946650"/>
          </a:xfrm>
        </p:spPr>
        <p:txBody>
          <a:bodyPr/>
          <a:lstStyle/>
          <a:p>
            <a:pPr>
              <a:lnSpc>
                <a:spcPct val="150000"/>
              </a:lnSpc>
            </a:pPr>
            <a:r>
              <a:rPr lang="en-US" sz="2000" dirty="0" smtClean="0"/>
              <a:t>Stateful session beans support callback events for construction, destruction, activation and passivation. </a:t>
            </a:r>
          </a:p>
          <a:p>
            <a:pPr>
              <a:lnSpc>
                <a:spcPct val="150000"/>
              </a:lnSpc>
            </a:pPr>
            <a:r>
              <a:rPr lang="en-US" sz="2000" dirty="0" err="1" smtClean="0"/>
              <a:t>PostConstruct</a:t>
            </a:r>
            <a:r>
              <a:rPr lang="en-US" sz="2000" dirty="0" smtClean="0"/>
              <a:t>: </a:t>
            </a:r>
          </a:p>
          <a:p>
            <a:pPr marL="742950" lvl="1" indent="-285750">
              <a:lnSpc>
                <a:spcPct val="150000"/>
              </a:lnSpc>
            </a:pPr>
            <a:r>
              <a:rPr lang="en-US" sz="1800" dirty="0" smtClean="0"/>
              <a:t>Denoted with the </a:t>
            </a:r>
            <a:r>
              <a:rPr lang="en-US" sz="1800" dirty="0" smtClean="0">
                <a:latin typeface="Courier New" pitchFamily="49" charset="0"/>
              </a:rPr>
              <a:t>@</a:t>
            </a:r>
            <a:r>
              <a:rPr lang="en-US" sz="1800" dirty="0" err="1" smtClean="0">
                <a:latin typeface="Courier New" pitchFamily="49" charset="0"/>
              </a:rPr>
              <a:t>PostConstruct</a:t>
            </a:r>
            <a:r>
              <a:rPr lang="en-US" sz="1800" dirty="0" smtClean="0"/>
              <a:t> annotation.</a:t>
            </a:r>
          </a:p>
          <a:p>
            <a:pPr marL="742950" lvl="1" indent="-285750">
              <a:lnSpc>
                <a:spcPct val="150000"/>
              </a:lnSpc>
            </a:pPr>
            <a:r>
              <a:rPr lang="en-US" sz="1800" dirty="0" smtClean="0"/>
              <a:t>Any method in the bean class can be marked with this annotation.</a:t>
            </a:r>
          </a:p>
          <a:p>
            <a:pPr marL="742950" lvl="1" indent="-285750">
              <a:lnSpc>
                <a:spcPct val="150000"/>
              </a:lnSpc>
            </a:pPr>
            <a:r>
              <a:rPr lang="en-US" sz="1800" dirty="0" smtClean="0"/>
              <a:t>The method callback happens after a bean instance is instantiated in the EJB container.</a:t>
            </a:r>
          </a:p>
          <a:p>
            <a:pPr marL="742950" lvl="1" indent="-285750">
              <a:lnSpc>
                <a:spcPct val="150000"/>
              </a:lnSpc>
            </a:pPr>
            <a:r>
              <a:rPr lang="en-US" sz="1800" dirty="0" smtClean="0"/>
              <a:t>If the bean is using any dependency injection mechanism for acquiring references to resources or other objects in its environment, the </a:t>
            </a:r>
            <a:r>
              <a:rPr lang="en-US" sz="1800" dirty="0" err="1" smtClean="0"/>
              <a:t>PostConstruct</a:t>
            </a:r>
            <a:r>
              <a:rPr lang="en-US" sz="1800" dirty="0" smtClean="0"/>
              <a:t> event happens after injection is performed and before the first business method in the bean class is called.</a:t>
            </a:r>
          </a:p>
        </p:txBody>
      </p:sp>
    </p:spTree>
    <p:extLst>
      <p:ext uri="{BB962C8B-B14F-4D97-AF65-F5344CB8AC3E}">
        <p14:creationId xmlns:p14="http://schemas.microsoft.com/office/powerpoint/2010/main" val="2731491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15240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400" dirty="0">
                <a:solidFill>
                  <a:schemeClr val="tx2">
                    <a:lumMod val="75000"/>
                  </a:schemeClr>
                </a:solidFill>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grpSp>
        <p:nvGrpSpPr>
          <p:cNvPr id="23" name="Group 22"/>
          <p:cNvGrpSpPr/>
          <p:nvPr/>
        </p:nvGrpSpPr>
        <p:grpSpPr>
          <a:xfrm>
            <a:off x="381000" y="1646843"/>
            <a:ext cx="1600200" cy="1108648"/>
            <a:chOff x="587566" y="1676400"/>
            <a:chExt cx="1600200" cy="1108648"/>
          </a:xfrm>
        </p:grpSpPr>
        <p:pic>
          <p:nvPicPr>
            <p:cNvPr id="4104" name="Picture 6"/>
            <p:cNvPicPr>
              <a:picLocks noChangeAspect="1" noChangeArrowheads="1"/>
            </p:cNvPicPr>
            <p:nvPr/>
          </p:nvPicPr>
          <p:blipFill>
            <a:blip r:embed="rId3" cstate="print"/>
            <a:srcRect/>
            <a:stretch>
              <a:fillRect/>
            </a:stretch>
          </p:blipFill>
          <p:spPr bwMode="auto">
            <a:xfrm>
              <a:off x="967361" y="1676400"/>
              <a:ext cx="861439" cy="861439"/>
            </a:xfrm>
            <a:prstGeom prst="rect">
              <a:avLst/>
            </a:prstGeom>
            <a:noFill/>
            <a:ln w="9525" algn="ctr">
              <a:noFill/>
              <a:miter lim="800000"/>
              <a:headEnd/>
              <a:tailEnd/>
            </a:ln>
          </p:spPr>
        </p:pic>
        <p:sp>
          <p:nvSpPr>
            <p:cNvPr id="9" name="Text Box 7"/>
            <p:cNvSpPr txBox="1">
              <a:spLocks noChangeArrowheads="1"/>
            </p:cNvSpPr>
            <p:nvPr/>
          </p:nvSpPr>
          <p:spPr bwMode="auto">
            <a:xfrm>
              <a:off x="587566" y="2448498"/>
              <a:ext cx="16002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Questions</a:t>
              </a:r>
            </a:p>
          </p:txBody>
        </p:sp>
      </p:grpSp>
      <p:grpSp>
        <p:nvGrpSpPr>
          <p:cNvPr id="29" name="Group 28"/>
          <p:cNvGrpSpPr/>
          <p:nvPr/>
        </p:nvGrpSpPr>
        <p:grpSpPr>
          <a:xfrm>
            <a:off x="6998464" y="1590675"/>
            <a:ext cx="1295400" cy="1430024"/>
            <a:chOff x="7031515" y="1829018"/>
            <a:chExt cx="1295400" cy="1430024"/>
          </a:xfrm>
        </p:grpSpPr>
        <p:sp>
          <p:nvSpPr>
            <p:cNvPr id="18" name="Text Box 16"/>
            <p:cNvSpPr txBox="1">
              <a:spLocks noChangeArrowheads="1"/>
            </p:cNvSpPr>
            <p:nvPr/>
          </p:nvSpPr>
          <p:spPr bwMode="auto">
            <a:xfrm>
              <a:off x="7031515" y="2678017"/>
              <a:ext cx="12954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7326217" y="1829018"/>
              <a:ext cx="692166" cy="914182"/>
            </a:xfrm>
            <a:prstGeom prst="rect">
              <a:avLst/>
            </a:prstGeom>
            <a:noFill/>
            <a:ln w="9525" algn="ctr">
              <a:noFill/>
              <a:miter lim="800000"/>
              <a:headEnd/>
              <a:tailEnd/>
            </a:ln>
          </p:spPr>
        </p:pic>
      </p:grpSp>
      <p:grpSp>
        <p:nvGrpSpPr>
          <p:cNvPr id="24" name="Group 23"/>
          <p:cNvGrpSpPr/>
          <p:nvPr/>
        </p:nvGrpSpPr>
        <p:grpSpPr>
          <a:xfrm>
            <a:off x="2895600" y="1648359"/>
            <a:ext cx="1066800" cy="1183332"/>
            <a:chOff x="3494183" y="1678835"/>
            <a:chExt cx="1066800" cy="1183332"/>
          </a:xfrm>
        </p:grpSpPr>
        <p:pic>
          <p:nvPicPr>
            <p:cNvPr id="4110" name="Picture 13"/>
            <p:cNvPicPr>
              <a:picLocks noChangeAspect="1" noChangeArrowheads="1"/>
            </p:cNvPicPr>
            <p:nvPr/>
          </p:nvPicPr>
          <p:blipFill>
            <a:blip r:embed="rId5" cstate="print"/>
            <a:srcRect/>
            <a:stretch>
              <a:fillRect/>
            </a:stretch>
          </p:blipFill>
          <p:spPr bwMode="auto">
            <a:xfrm>
              <a:off x="3603625" y="1678835"/>
              <a:ext cx="891257" cy="908790"/>
            </a:xfrm>
            <a:prstGeom prst="rect">
              <a:avLst/>
            </a:prstGeom>
            <a:noFill/>
            <a:ln w="9525" algn="ctr">
              <a:noFill/>
              <a:miter lim="800000"/>
              <a:headEnd/>
              <a:tailEnd/>
            </a:ln>
          </p:spPr>
        </p:pic>
        <p:sp>
          <p:nvSpPr>
            <p:cNvPr id="21" name="Text Box 19"/>
            <p:cNvSpPr txBox="1">
              <a:spLocks noChangeArrowheads="1"/>
            </p:cNvSpPr>
            <p:nvPr/>
          </p:nvSpPr>
          <p:spPr bwMode="auto">
            <a:xfrm>
              <a:off x="3494183" y="2525617"/>
              <a:ext cx="1066800"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Tools</a:t>
              </a:r>
            </a:p>
          </p:txBody>
        </p:sp>
      </p:grpSp>
      <p:grpSp>
        <p:nvGrpSpPr>
          <p:cNvPr id="34" name="Group 33"/>
          <p:cNvGrpSpPr/>
          <p:nvPr/>
        </p:nvGrpSpPr>
        <p:grpSpPr>
          <a:xfrm>
            <a:off x="4702175" y="3222221"/>
            <a:ext cx="1698625" cy="1177601"/>
            <a:chOff x="4572000" y="3502349"/>
            <a:chExt cx="1698625" cy="1177601"/>
          </a:xfrm>
        </p:grpSpPr>
        <p:sp>
          <p:nvSpPr>
            <p:cNvPr id="15" name="Text Box 12"/>
            <p:cNvSpPr txBox="1">
              <a:spLocks noChangeArrowheads="1"/>
            </p:cNvSpPr>
            <p:nvPr/>
          </p:nvSpPr>
          <p:spPr bwMode="auto">
            <a:xfrm>
              <a:off x="4572000" y="4343400"/>
              <a:ext cx="1698625" cy="336550"/>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Demonstration</a:t>
              </a:r>
            </a:p>
          </p:txBody>
        </p:sp>
        <p:pic>
          <p:nvPicPr>
            <p:cNvPr id="4120" name="Picture 31"/>
            <p:cNvPicPr>
              <a:picLocks noChangeAspect="1" noChangeArrowheads="1"/>
            </p:cNvPicPr>
            <p:nvPr/>
          </p:nvPicPr>
          <p:blipFill>
            <a:blip r:embed="rId6" cstate="print"/>
            <a:srcRect/>
            <a:stretch>
              <a:fillRect/>
            </a:stretch>
          </p:blipFill>
          <p:spPr bwMode="auto">
            <a:xfrm>
              <a:off x="4953000" y="3502349"/>
              <a:ext cx="914400" cy="812476"/>
            </a:xfrm>
            <a:prstGeom prst="rect">
              <a:avLst/>
            </a:prstGeom>
            <a:noFill/>
            <a:ln w="9525" algn="ctr">
              <a:noFill/>
              <a:miter lim="800000"/>
              <a:headEnd/>
              <a:tailEnd/>
            </a:ln>
          </p:spPr>
        </p:pic>
      </p:grpSp>
      <p:grpSp>
        <p:nvGrpSpPr>
          <p:cNvPr id="25" name="Group 24"/>
          <p:cNvGrpSpPr/>
          <p:nvPr/>
        </p:nvGrpSpPr>
        <p:grpSpPr>
          <a:xfrm>
            <a:off x="4800600" y="1600749"/>
            <a:ext cx="1447800" cy="1430967"/>
            <a:chOff x="6118034" y="1817058"/>
            <a:chExt cx="1447800" cy="1430967"/>
          </a:xfrm>
        </p:grpSpPr>
        <p:sp>
          <p:nvSpPr>
            <p:cNvPr id="17" name="Text Box 14"/>
            <p:cNvSpPr txBox="1">
              <a:spLocks noChangeArrowheads="1"/>
            </p:cNvSpPr>
            <p:nvPr/>
          </p:nvSpPr>
          <p:spPr bwMode="auto">
            <a:xfrm>
              <a:off x="6118034" y="2667000"/>
              <a:ext cx="1447800" cy="58102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Hands on Exercise</a:t>
              </a:r>
            </a:p>
          </p:txBody>
        </p:sp>
        <p:pic>
          <p:nvPicPr>
            <p:cNvPr id="4121" name="Picture 32"/>
            <p:cNvPicPr>
              <a:picLocks noChangeAspect="1" noChangeArrowheads="1"/>
            </p:cNvPicPr>
            <p:nvPr/>
          </p:nvPicPr>
          <p:blipFill>
            <a:blip r:embed="rId7" cstate="print"/>
            <a:srcRect/>
            <a:stretch>
              <a:fillRect/>
            </a:stretch>
          </p:blipFill>
          <p:spPr bwMode="auto">
            <a:xfrm>
              <a:off x="6410325" y="1817058"/>
              <a:ext cx="1004027" cy="930905"/>
            </a:xfrm>
            <a:prstGeom prst="rect">
              <a:avLst/>
            </a:prstGeom>
            <a:noFill/>
            <a:ln w="9525" algn="ctr">
              <a:noFill/>
              <a:miter lim="800000"/>
              <a:headEnd/>
              <a:tailEnd/>
            </a:ln>
          </p:spPr>
        </p:pic>
      </p:grpSp>
      <p:grpSp>
        <p:nvGrpSpPr>
          <p:cNvPr id="33" name="Group 32"/>
          <p:cNvGrpSpPr/>
          <p:nvPr/>
        </p:nvGrpSpPr>
        <p:grpSpPr>
          <a:xfrm>
            <a:off x="2721166" y="3148872"/>
            <a:ext cx="1447800" cy="1208988"/>
            <a:chOff x="2590800" y="3320566"/>
            <a:chExt cx="1447800" cy="1208988"/>
          </a:xfrm>
        </p:grpSpPr>
        <p:pic>
          <p:nvPicPr>
            <p:cNvPr id="2050" name="Picture 2" descr="C:\Users\120891\Desktop\Case Study.png"/>
            <p:cNvPicPr>
              <a:picLocks noChangeAspect="1" noChangeArrowheads="1"/>
            </p:cNvPicPr>
            <p:nvPr/>
          </p:nvPicPr>
          <p:blipFill>
            <a:blip r:embed="rId8" cstate="print"/>
            <a:srcRect/>
            <a:stretch>
              <a:fillRect/>
            </a:stretch>
          </p:blipFill>
          <p:spPr bwMode="auto">
            <a:xfrm>
              <a:off x="2819400" y="3320566"/>
              <a:ext cx="981419" cy="898247"/>
            </a:xfrm>
            <a:prstGeom prst="rect">
              <a:avLst/>
            </a:prstGeom>
            <a:noFill/>
          </p:spPr>
        </p:pic>
        <p:sp>
          <p:nvSpPr>
            <p:cNvPr id="31" name="Text Box 14"/>
            <p:cNvSpPr txBox="1">
              <a:spLocks noChangeArrowheads="1"/>
            </p:cNvSpPr>
            <p:nvPr/>
          </p:nvSpPr>
          <p:spPr bwMode="auto">
            <a:xfrm>
              <a:off x="2590800" y="4191000"/>
              <a:ext cx="1447800" cy="338554"/>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smtClean="0">
                  <a:latin typeface="+mn-lt"/>
                </a:rPr>
                <a:t>  Case Study</a:t>
              </a:r>
              <a:endParaRPr lang="en-US" sz="1600" dirty="0">
                <a:latin typeface="+mn-lt"/>
              </a:endParaRPr>
            </a:p>
          </p:txBody>
        </p:sp>
      </p:grpSp>
      <p:grpSp>
        <p:nvGrpSpPr>
          <p:cNvPr id="45" name="Group 44"/>
          <p:cNvGrpSpPr/>
          <p:nvPr/>
        </p:nvGrpSpPr>
        <p:grpSpPr>
          <a:xfrm>
            <a:off x="6672549" y="3225072"/>
            <a:ext cx="1905000" cy="1292609"/>
            <a:chOff x="6672549" y="3527234"/>
            <a:chExt cx="1905000" cy="1292609"/>
          </a:xfrm>
        </p:grpSpPr>
        <p:sp>
          <p:nvSpPr>
            <p:cNvPr id="20" name="Text Box 18"/>
            <p:cNvSpPr txBox="1">
              <a:spLocks noChangeArrowheads="1"/>
            </p:cNvSpPr>
            <p:nvPr/>
          </p:nvSpPr>
          <p:spPr bwMode="auto">
            <a:xfrm>
              <a:off x="6672549" y="4235068"/>
              <a:ext cx="1905000" cy="584775"/>
            </a:xfrm>
            <a:prstGeom prst="rect">
              <a:avLst/>
            </a:prstGeom>
            <a:noFill/>
            <a:ln w="9525" algn="ctr">
              <a:noFill/>
              <a:miter lim="800000"/>
              <a:headEnd/>
              <a:tailEnd/>
            </a:ln>
          </p:spPr>
          <p:txBody>
            <a:bodyPr wrap="square">
              <a:spAutoFit/>
            </a:bodyPr>
            <a:lstStyle/>
            <a:p>
              <a:pPr algn="ctr" eaLnBrk="0" hangingPunct="0">
                <a:spcBef>
                  <a:spcPct val="50000"/>
                </a:spcBef>
                <a:defRPr/>
              </a:pPr>
              <a:r>
                <a:rPr lang="en-US" sz="1600" dirty="0" smtClean="0">
                  <a:latin typeface="+mn-lt"/>
                </a:rPr>
                <a:t>Best Practices &amp; Industry Standards</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7184834" y="3527234"/>
              <a:ext cx="839118" cy="839118"/>
            </a:xfrm>
            <a:prstGeom prst="rect">
              <a:avLst/>
            </a:prstGeom>
            <a:noFill/>
          </p:spPr>
        </p:pic>
      </p:grpSp>
      <p:grpSp>
        <p:nvGrpSpPr>
          <p:cNvPr id="32" name="Group 31"/>
          <p:cNvGrpSpPr/>
          <p:nvPr/>
        </p:nvGrpSpPr>
        <p:grpSpPr>
          <a:xfrm>
            <a:off x="424149" y="3095625"/>
            <a:ext cx="1447800" cy="1427010"/>
            <a:chOff x="424149" y="3525990"/>
            <a:chExt cx="1447800" cy="1427010"/>
          </a:xfrm>
        </p:grpSpPr>
        <p:pic>
          <p:nvPicPr>
            <p:cNvPr id="4119" name="Picture 29"/>
            <p:cNvPicPr>
              <a:picLocks noChangeAspect="1" noChangeArrowheads="1"/>
            </p:cNvPicPr>
            <p:nvPr/>
          </p:nvPicPr>
          <p:blipFill>
            <a:blip r:embed="rId10" cstate="print"/>
            <a:srcRect/>
            <a:stretch>
              <a:fillRect/>
            </a:stretch>
          </p:blipFill>
          <p:spPr bwMode="auto">
            <a:xfrm>
              <a:off x="762000" y="3525990"/>
              <a:ext cx="912564" cy="958697"/>
            </a:xfrm>
            <a:prstGeom prst="rect">
              <a:avLst/>
            </a:prstGeom>
            <a:noFill/>
            <a:ln w="9525" algn="ctr">
              <a:noFill/>
              <a:miter lim="800000"/>
              <a:headEnd/>
              <a:tailEnd/>
            </a:ln>
          </p:spPr>
        </p:pic>
        <p:sp>
          <p:nvSpPr>
            <p:cNvPr id="27" name="Text Box 18"/>
            <p:cNvSpPr txBox="1">
              <a:spLocks noChangeArrowheads="1"/>
            </p:cNvSpPr>
            <p:nvPr/>
          </p:nvSpPr>
          <p:spPr bwMode="auto">
            <a:xfrm>
              <a:off x="424149" y="4368225"/>
              <a:ext cx="1447800" cy="584775"/>
            </a:xfrm>
            <a:prstGeom prst="rect">
              <a:avLst/>
            </a:prstGeom>
            <a:noFill/>
            <a:ln w="9525" algn="ctr">
              <a:noFill/>
              <a:miter lim="800000"/>
              <a:headEnd/>
              <a:tailEnd/>
            </a:ln>
          </p:spPr>
          <p:txBody>
            <a:bodyPr>
              <a:spAutoFit/>
            </a:bodyPr>
            <a:lstStyle/>
            <a:p>
              <a:pPr algn="ctr" eaLnBrk="0" hangingPunct="0">
                <a:spcBef>
                  <a:spcPct val="50000"/>
                </a:spcBef>
                <a:defRPr/>
              </a:pPr>
              <a:r>
                <a:rPr lang="en-US" sz="1600" dirty="0">
                  <a:latin typeface="+mn-lt"/>
                </a:rPr>
                <a:t>Test Your Understanding</a:t>
              </a:r>
            </a:p>
          </p:txBody>
        </p:sp>
      </p:grpSp>
      <p:grpSp>
        <p:nvGrpSpPr>
          <p:cNvPr id="35" name="Group 34"/>
          <p:cNvGrpSpPr/>
          <p:nvPr/>
        </p:nvGrpSpPr>
        <p:grpSpPr>
          <a:xfrm>
            <a:off x="304800" y="4914761"/>
            <a:ext cx="1219200" cy="1098256"/>
            <a:chOff x="533400" y="5260098"/>
            <a:chExt cx="1219200" cy="1098256"/>
          </a:xfrm>
        </p:grpSpPr>
        <p:pic>
          <p:nvPicPr>
            <p:cNvPr id="28" name="Picture 2" descr="C:\Users\120891\Desktop\Workshop.png"/>
            <p:cNvPicPr>
              <a:picLocks noChangeAspect="1" noChangeArrowheads="1"/>
            </p:cNvPicPr>
            <p:nvPr/>
          </p:nvPicPr>
          <p:blipFill>
            <a:blip r:embed="rId11" cstate="print"/>
            <a:srcRect/>
            <a:stretch>
              <a:fillRect/>
            </a:stretch>
          </p:blipFill>
          <p:spPr bwMode="auto">
            <a:xfrm>
              <a:off x="728949" y="5260098"/>
              <a:ext cx="838200" cy="753319"/>
            </a:xfrm>
            <a:prstGeom prst="rect">
              <a:avLst/>
            </a:prstGeom>
            <a:noFill/>
          </p:spPr>
        </p:pic>
        <p:sp>
          <p:nvSpPr>
            <p:cNvPr id="30" name="TextBox 29"/>
            <p:cNvSpPr txBox="1"/>
            <p:nvPr/>
          </p:nvSpPr>
          <p:spPr>
            <a:xfrm>
              <a:off x="533400" y="6019800"/>
              <a:ext cx="1219200" cy="338554"/>
            </a:xfrm>
            <a:prstGeom prst="rect">
              <a:avLst/>
            </a:prstGeom>
            <a:noFill/>
          </p:spPr>
          <p:txBody>
            <a:bodyPr wrap="square" rtlCol="0">
              <a:spAutoFit/>
            </a:bodyPr>
            <a:lstStyle/>
            <a:p>
              <a:pPr algn="ctr"/>
              <a:r>
                <a:rPr lang="en-US" sz="1600" dirty="0" smtClean="0">
                  <a:latin typeface="+mn-lt"/>
                </a:rPr>
                <a:t>Workshop</a:t>
              </a:r>
              <a:endParaRPr lang="en-US" sz="1600" dirty="0">
                <a:latin typeface="+mn-lt"/>
              </a:endParaRPr>
            </a:p>
          </p:txBody>
        </p:sp>
      </p:grpSp>
      <p:grpSp>
        <p:nvGrpSpPr>
          <p:cNvPr id="46" name="Group 45"/>
          <p:cNvGrpSpPr/>
          <p:nvPr/>
        </p:nvGrpSpPr>
        <p:grpSpPr>
          <a:xfrm>
            <a:off x="1878376" y="4828690"/>
            <a:ext cx="1626824" cy="1270398"/>
            <a:chOff x="2106976" y="4935556"/>
            <a:chExt cx="1626824" cy="1270398"/>
          </a:xfrm>
        </p:grpSpPr>
        <p:sp>
          <p:nvSpPr>
            <p:cNvPr id="38" name="TextBox 37"/>
            <p:cNvSpPr txBox="1"/>
            <p:nvPr/>
          </p:nvSpPr>
          <p:spPr>
            <a:xfrm>
              <a:off x="2106976" y="5867400"/>
              <a:ext cx="1626824" cy="338554"/>
            </a:xfrm>
            <a:prstGeom prst="rect">
              <a:avLst/>
            </a:prstGeom>
            <a:noFill/>
          </p:spPr>
          <p:txBody>
            <a:bodyPr wrap="square" rtlCol="0">
              <a:spAutoFit/>
            </a:bodyPr>
            <a:lstStyle/>
            <a:p>
              <a:pPr lvl="0" algn="ctr"/>
              <a:r>
                <a:rPr lang="en-US" sz="1600" dirty="0" smtClean="0"/>
                <a:t>Session Rules</a:t>
              </a:r>
              <a:endParaRPr lang="en-US" sz="1600" dirty="0">
                <a:latin typeface="+mn-lt"/>
              </a:endParaRPr>
            </a:p>
          </p:txBody>
        </p:sp>
        <p:pic>
          <p:nvPicPr>
            <p:cNvPr id="1026" name="Picture 2" descr="C:\Documents and Settings\148282\Desktop\rules.png"/>
            <p:cNvPicPr>
              <a:picLocks noChangeAspect="1" noChangeArrowheads="1"/>
            </p:cNvPicPr>
            <p:nvPr/>
          </p:nvPicPr>
          <p:blipFill>
            <a:blip r:embed="rId12" cstate="print"/>
            <a:srcRect/>
            <a:stretch>
              <a:fillRect/>
            </a:stretch>
          </p:blipFill>
          <p:spPr bwMode="auto">
            <a:xfrm>
              <a:off x="2411777" y="4935556"/>
              <a:ext cx="856482" cy="971531"/>
            </a:xfrm>
            <a:prstGeom prst="rect">
              <a:avLst/>
            </a:prstGeom>
            <a:noFill/>
          </p:spPr>
        </p:pic>
      </p:grpSp>
      <p:grpSp>
        <p:nvGrpSpPr>
          <p:cNvPr id="47" name="Group 46"/>
          <p:cNvGrpSpPr/>
          <p:nvPr/>
        </p:nvGrpSpPr>
        <p:grpSpPr>
          <a:xfrm>
            <a:off x="3737472" y="4752402"/>
            <a:ext cx="1367928" cy="1422975"/>
            <a:chOff x="3886200" y="5105400"/>
            <a:chExt cx="1367928" cy="1422975"/>
          </a:xfrm>
        </p:grpSpPr>
        <p:sp>
          <p:nvSpPr>
            <p:cNvPr id="41" name="TextBox 40"/>
            <p:cNvSpPr txBox="1"/>
            <p:nvPr/>
          </p:nvSpPr>
          <p:spPr>
            <a:xfrm>
              <a:off x="3960564" y="5943600"/>
              <a:ext cx="1219200" cy="584775"/>
            </a:xfrm>
            <a:prstGeom prst="rect">
              <a:avLst/>
            </a:prstGeom>
            <a:noFill/>
          </p:spPr>
          <p:txBody>
            <a:bodyPr wrap="square" rtlCol="0">
              <a:spAutoFit/>
            </a:bodyPr>
            <a:lstStyle/>
            <a:p>
              <a:pPr lvl="0" algn="ctr"/>
              <a:r>
                <a:rPr lang="en-US" sz="1600" dirty="0" smtClean="0"/>
                <a:t>Icebreaker Activity</a:t>
              </a:r>
            </a:p>
          </p:txBody>
        </p:sp>
        <p:pic>
          <p:nvPicPr>
            <p:cNvPr id="1027" name="Picture 3" descr="C:\Documents and Settings\148282\Desktop\Icebreaker-Activity.png"/>
            <p:cNvPicPr>
              <a:picLocks noChangeAspect="1" noChangeArrowheads="1"/>
            </p:cNvPicPr>
            <p:nvPr/>
          </p:nvPicPr>
          <p:blipFill>
            <a:blip r:embed="rId13" cstate="print"/>
            <a:srcRect/>
            <a:stretch>
              <a:fillRect/>
            </a:stretch>
          </p:blipFill>
          <p:spPr bwMode="auto">
            <a:xfrm>
              <a:off x="3886200" y="5105400"/>
              <a:ext cx="1367928" cy="861753"/>
            </a:xfrm>
            <a:prstGeom prst="rect">
              <a:avLst/>
            </a:prstGeom>
            <a:noFill/>
          </p:spPr>
        </p:pic>
      </p:grpSp>
      <p:grpSp>
        <p:nvGrpSpPr>
          <p:cNvPr id="51" name="Group 50"/>
          <p:cNvGrpSpPr/>
          <p:nvPr/>
        </p:nvGrpSpPr>
        <p:grpSpPr>
          <a:xfrm>
            <a:off x="5486400" y="4714302"/>
            <a:ext cx="1219200" cy="1499175"/>
            <a:chOff x="5656243" y="5029200"/>
            <a:chExt cx="1219200" cy="1499175"/>
          </a:xfrm>
        </p:grpSpPr>
        <p:sp>
          <p:nvSpPr>
            <p:cNvPr id="49" name="TextBox 48"/>
            <p:cNvSpPr txBox="1"/>
            <p:nvPr/>
          </p:nvSpPr>
          <p:spPr>
            <a:xfrm>
              <a:off x="5656243" y="5943600"/>
              <a:ext cx="1219200" cy="584775"/>
            </a:xfrm>
            <a:prstGeom prst="rect">
              <a:avLst/>
            </a:prstGeom>
            <a:noFill/>
          </p:spPr>
          <p:txBody>
            <a:bodyPr wrap="square" rtlCol="0">
              <a:spAutoFit/>
            </a:bodyPr>
            <a:lstStyle/>
            <a:p>
              <a:pPr lvl="0" algn="ctr"/>
              <a:r>
                <a:rPr lang="en-US" sz="1600" dirty="0" smtClean="0"/>
                <a:t>Interactive Activity</a:t>
              </a:r>
              <a:endParaRPr lang="en-US" sz="1600" dirty="0"/>
            </a:p>
          </p:txBody>
        </p:sp>
        <p:pic>
          <p:nvPicPr>
            <p:cNvPr id="1028" name="Picture 4" descr="C:\Documents and Settings\148282\Desktop\interactive-Activity.png"/>
            <p:cNvPicPr>
              <a:picLocks noChangeAspect="1" noChangeArrowheads="1"/>
            </p:cNvPicPr>
            <p:nvPr/>
          </p:nvPicPr>
          <p:blipFill>
            <a:blip r:embed="rId14" cstate="print"/>
            <a:srcRect/>
            <a:stretch>
              <a:fillRect/>
            </a:stretch>
          </p:blipFill>
          <p:spPr bwMode="auto">
            <a:xfrm>
              <a:off x="5791200" y="5029200"/>
              <a:ext cx="914400" cy="1000593"/>
            </a:xfrm>
            <a:prstGeom prst="rect">
              <a:avLst/>
            </a:prstGeom>
            <a:noFill/>
          </p:spPr>
        </p:pic>
      </p:grpSp>
      <p:grpSp>
        <p:nvGrpSpPr>
          <p:cNvPr id="52" name="Group 51"/>
          <p:cNvGrpSpPr/>
          <p:nvPr/>
        </p:nvGrpSpPr>
        <p:grpSpPr>
          <a:xfrm>
            <a:off x="6934200" y="4815621"/>
            <a:ext cx="1912344" cy="1296537"/>
            <a:chOff x="7231656" y="5079438"/>
            <a:chExt cx="1912344" cy="1296537"/>
          </a:xfrm>
        </p:grpSpPr>
        <p:sp>
          <p:nvSpPr>
            <p:cNvPr id="44" name="TextBox 43"/>
            <p:cNvSpPr txBox="1"/>
            <p:nvPr/>
          </p:nvSpPr>
          <p:spPr>
            <a:xfrm>
              <a:off x="7231656" y="5791200"/>
              <a:ext cx="1912344" cy="584775"/>
            </a:xfrm>
            <a:prstGeom prst="rect">
              <a:avLst/>
            </a:prstGeom>
            <a:noFill/>
          </p:spPr>
          <p:txBody>
            <a:bodyPr wrap="square" rtlCol="0">
              <a:spAutoFit/>
            </a:bodyPr>
            <a:lstStyle/>
            <a:p>
              <a:pPr lvl="0" algn="ctr"/>
              <a:r>
                <a:rPr lang="en-US" sz="1600" dirty="0" smtClean="0"/>
                <a:t>Additional Learning Sources</a:t>
              </a:r>
              <a:endParaRPr lang="en-US" sz="1600" dirty="0">
                <a:latin typeface="+mn-lt"/>
              </a:endParaRPr>
            </a:p>
          </p:txBody>
        </p:sp>
        <p:pic>
          <p:nvPicPr>
            <p:cNvPr id="1029" name="Picture 5" descr="C:\Documents and Settings\148282\Desktop\additional-resources.png"/>
            <p:cNvPicPr>
              <a:picLocks noChangeAspect="1" noChangeArrowheads="1"/>
            </p:cNvPicPr>
            <p:nvPr/>
          </p:nvPicPr>
          <p:blipFill>
            <a:blip r:embed="rId15" cstate="print"/>
            <a:srcRect/>
            <a:stretch>
              <a:fillRect/>
            </a:stretch>
          </p:blipFill>
          <p:spPr bwMode="auto">
            <a:xfrm>
              <a:off x="7770062" y="5079438"/>
              <a:ext cx="835533" cy="741925"/>
            </a:xfrm>
            <a:prstGeom prst="rect">
              <a:avLst/>
            </a:prstGeom>
            <a:noFill/>
          </p:spPr>
        </p:pic>
      </p:grpSp>
      <p:sp>
        <p:nvSpPr>
          <p:cNvPr id="48"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3</a:t>
            </a:fld>
            <a:endParaRPr lang="en-US" sz="14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2F3D7C2D-9420-4E11-A975-056D07967D20}" type="slidenum">
              <a:rPr lang="en-US" b="0" smtClean="0">
                <a:solidFill>
                  <a:srgbClr val="000000"/>
                </a:solidFill>
                <a:latin typeface="Verdana" pitchFamily="34" charset="0"/>
              </a:rPr>
              <a:pPr eaLnBrk="1" hangingPunct="1"/>
              <a:t>30</a:t>
            </a:fld>
            <a:endParaRPr lang="en-US" b="0" smtClean="0">
              <a:solidFill>
                <a:srgbClr val="000000"/>
              </a:solidFill>
              <a:latin typeface="Verdana" pitchFamily="34" charset="0"/>
            </a:endParaRPr>
          </a:p>
        </p:txBody>
      </p:sp>
      <p:sp>
        <p:nvSpPr>
          <p:cNvPr id="28675" name="Rectangle 2"/>
          <p:cNvSpPr>
            <a:spLocks noGrp="1" noChangeArrowheads="1"/>
          </p:cNvSpPr>
          <p:nvPr>
            <p:ph type="title"/>
          </p:nvPr>
        </p:nvSpPr>
        <p:spPr/>
        <p:txBody>
          <a:bodyPr/>
          <a:lstStyle/>
          <a:p>
            <a:r>
              <a:rPr lang="en-US" sz="3600" smtClean="0"/>
              <a:t>Callback Methods (Contd.)</a:t>
            </a:r>
          </a:p>
        </p:txBody>
      </p:sp>
      <p:sp>
        <p:nvSpPr>
          <p:cNvPr id="28676" name="Rectangle 3"/>
          <p:cNvSpPr>
            <a:spLocks noGrp="1" noChangeArrowheads="1"/>
          </p:cNvSpPr>
          <p:nvPr>
            <p:ph type="body" idx="1"/>
          </p:nvPr>
        </p:nvSpPr>
        <p:spPr>
          <a:xfrm>
            <a:off x="228600" y="1371600"/>
            <a:ext cx="8686800" cy="4946650"/>
          </a:xfrm>
        </p:spPr>
        <p:txBody>
          <a:bodyPr/>
          <a:lstStyle/>
          <a:p>
            <a:pPr>
              <a:lnSpc>
                <a:spcPct val="190000"/>
              </a:lnSpc>
            </a:pPr>
            <a:r>
              <a:rPr lang="en-US" sz="2000" dirty="0" err="1" smtClean="0"/>
              <a:t>PreDestroy</a:t>
            </a:r>
            <a:r>
              <a:rPr lang="en-US" sz="2000" dirty="0" smtClean="0"/>
              <a:t>:</a:t>
            </a:r>
          </a:p>
          <a:p>
            <a:pPr marL="742950" lvl="1" indent="-285750">
              <a:lnSpc>
                <a:spcPct val="190000"/>
              </a:lnSpc>
            </a:pPr>
            <a:r>
              <a:rPr lang="en-US" sz="1800" dirty="0" smtClean="0"/>
              <a:t>Denoted with the </a:t>
            </a:r>
            <a:r>
              <a:rPr lang="en-US" sz="1800" dirty="0" smtClean="0">
                <a:latin typeface="Courier New" pitchFamily="49" charset="0"/>
              </a:rPr>
              <a:t>@</a:t>
            </a:r>
            <a:r>
              <a:rPr lang="en-US" sz="1800" dirty="0" err="1" smtClean="0">
                <a:latin typeface="Courier New" pitchFamily="49" charset="0"/>
              </a:rPr>
              <a:t>PreDestroy</a:t>
            </a:r>
            <a:r>
              <a:rPr lang="en-US" sz="1800" dirty="0" smtClean="0"/>
              <a:t> annotation.</a:t>
            </a:r>
          </a:p>
          <a:p>
            <a:pPr marL="742950" lvl="1" indent="-285750">
              <a:lnSpc>
                <a:spcPct val="190000"/>
              </a:lnSpc>
            </a:pPr>
            <a:r>
              <a:rPr lang="en-US" sz="1800" dirty="0" smtClean="0"/>
              <a:t>The </a:t>
            </a:r>
            <a:r>
              <a:rPr lang="en-US" sz="1800" dirty="0" err="1" smtClean="0"/>
              <a:t>PreDestroy</a:t>
            </a:r>
            <a:r>
              <a:rPr lang="en-US" sz="1800" dirty="0" smtClean="0"/>
              <a:t> callback happens after any method with an @Remove annotation has been completed.</a:t>
            </a:r>
          </a:p>
          <a:p>
            <a:pPr>
              <a:lnSpc>
                <a:spcPct val="130000"/>
              </a:lnSpc>
            </a:pPr>
            <a:r>
              <a:rPr lang="en-US" sz="2000" dirty="0" err="1" smtClean="0"/>
              <a:t>PrePassivate</a:t>
            </a:r>
            <a:r>
              <a:rPr lang="en-US" sz="2000" dirty="0" smtClean="0"/>
              <a:t>:</a:t>
            </a:r>
          </a:p>
          <a:p>
            <a:pPr marL="742950" lvl="1" indent="-285750">
              <a:lnSpc>
                <a:spcPct val="130000"/>
              </a:lnSpc>
            </a:pPr>
            <a:r>
              <a:rPr lang="en-US" sz="1800" dirty="0" smtClean="0"/>
              <a:t>The </a:t>
            </a:r>
            <a:r>
              <a:rPr lang="en-US" sz="1800" dirty="0" err="1" smtClean="0"/>
              <a:t>PrePassivate</a:t>
            </a:r>
            <a:r>
              <a:rPr lang="en-US" sz="1800" dirty="0" smtClean="0"/>
              <a:t> callback happens when a stateful session bean instance is idle for long. </a:t>
            </a:r>
          </a:p>
          <a:p>
            <a:pPr marL="742950" lvl="1" indent="-285750">
              <a:lnSpc>
                <a:spcPct val="130000"/>
              </a:lnSpc>
            </a:pPr>
            <a:r>
              <a:rPr lang="en-US" sz="1800" dirty="0" smtClean="0"/>
              <a:t>The container might </a:t>
            </a:r>
            <a:r>
              <a:rPr lang="en-US" sz="1800" dirty="0" err="1" smtClean="0"/>
              <a:t>passivate</a:t>
            </a:r>
            <a:r>
              <a:rPr lang="en-US" sz="1800" dirty="0" smtClean="0"/>
              <a:t> and store bean’s state to a cache.</a:t>
            </a:r>
          </a:p>
          <a:p>
            <a:pPr marL="742950" lvl="1" indent="-285750">
              <a:lnSpc>
                <a:spcPct val="130000"/>
              </a:lnSpc>
            </a:pPr>
            <a:r>
              <a:rPr lang="en-US" sz="1800" dirty="0" smtClean="0"/>
              <a:t>The method tagged with </a:t>
            </a:r>
            <a:r>
              <a:rPr lang="en-US" sz="1800" dirty="0" smtClean="0">
                <a:latin typeface="Courier New" pitchFamily="49" charset="0"/>
              </a:rPr>
              <a:t>@</a:t>
            </a:r>
            <a:r>
              <a:rPr lang="en-US" sz="1800" dirty="0" err="1" smtClean="0">
                <a:latin typeface="Courier New" pitchFamily="49" charset="0"/>
              </a:rPr>
              <a:t>PrePassivate</a:t>
            </a:r>
            <a:r>
              <a:rPr lang="en-US" sz="1800" dirty="0" smtClean="0"/>
              <a:t> is called before the container </a:t>
            </a:r>
            <a:r>
              <a:rPr lang="en-US" sz="1800" dirty="0" err="1" smtClean="0"/>
              <a:t>passivates</a:t>
            </a:r>
            <a:r>
              <a:rPr lang="en-US" sz="1800" dirty="0" smtClean="0"/>
              <a:t> the bean instance.</a:t>
            </a:r>
          </a:p>
        </p:txBody>
      </p:sp>
    </p:spTree>
    <p:extLst>
      <p:ext uri="{BB962C8B-B14F-4D97-AF65-F5344CB8AC3E}">
        <p14:creationId xmlns:p14="http://schemas.microsoft.com/office/powerpoint/2010/main" val="6144561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82526F7D-28D4-40CF-A746-928593DB78F7}" type="slidenum">
              <a:rPr lang="en-US" b="0" smtClean="0">
                <a:solidFill>
                  <a:srgbClr val="000000"/>
                </a:solidFill>
                <a:latin typeface="Verdana" pitchFamily="34" charset="0"/>
              </a:rPr>
              <a:pPr eaLnBrk="1" hangingPunct="1"/>
              <a:t>31</a:t>
            </a:fld>
            <a:endParaRPr lang="en-US" b="0" smtClean="0">
              <a:solidFill>
                <a:srgbClr val="000000"/>
              </a:solidFill>
              <a:latin typeface="Verdana" pitchFamily="34" charset="0"/>
            </a:endParaRPr>
          </a:p>
        </p:txBody>
      </p:sp>
      <p:sp>
        <p:nvSpPr>
          <p:cNvPr id="29699" name="Rectangle 2"/>
          <p:cNvSpPr>
            <a:spLocks noGrp="1" noChangeArrowheads="1"/>
          </p:cNvSpPr>
          <p:nvPr>
            <p:ph type="title"/>
          </p:nvPr>
        </p:nvSpPr>
        <p:spPr/>
        <p:txBody>
          <a:bodyPr/>
          <a:lstStyle/>
          <a:p>
            <a:r>
              <a:rPr lang="en-US" sz="3600" smtClean="0"/>
              <a:t>Callback Methods (Contd.)</a:t>
            </a:r>
          </a:p>
        </p:txBody>
      </p:sp>
      <p:sp>
        <p:nvSpPr>
          <p:cNvPr id="29700" name="Rectangle 3"/>
          <p:cNvSpPr>
            <a:spLocks noGrp="1" noChangeArrowheads="1"/>
          </p:cNvSpPr>
          <p:nvPr>
            <p:ph type="body" idx="1"/>
          </p:nvPr>
        </p:nvSpPr>
        <p:spPr/>
        <p:txBody>
          <a:bodyPr/>
          <a:lstStyle/>
          <a:p>
            <a:pPr>
              <a:lnSpc>
                <a:spcPct val="200000"/>
              </a:lnSpc>
            </a:pPr>
            <a:r>
              <a:rPr lang="en-US" sz="2000" dirty="0" err="1" smtClean="0"/>
              <a:t>PostActivate</a:t>
            </a:r>
            <a:r>
              <a:rPr lang="en-US" sz="2000" dirty="0" smtClean="0"/>
              <a:t>:</a:t>
            </a:r>
          </a:p>
          <a:p>
            <a:pPr marL="742950" lvl="1" indent="-285750">
              <a:lnSpc>
                <a:spcPct val="200000"/>
              </a:lnSpc>
            </a:pPr>
            <a:r>
              <a:rPr lang="en-US" sz="1800" dirty="0" smtClean="0"/>
              <a:t>The </a:t>
            </a:r>
            <a:r>
              <a:rPr lang="en-US" sz="1800" dirty="0" err="1" smtClean="0"/>
              <a:t>PostActivate</a:t>
            </a:r>
            <a:r>
              <a:rPr lang="en-US" sz="1800" dirty="0" smtClean="0"/>
              <a:t> event occurs when the client application uses a </a:t>
            </a:r>
            <a:r>
              <a:rPr lang="en-US" sz="1800" dirty="0" err="1" smtClean="0"/>
              <a:t>passivated</a:t>
            </a:r>
            <a:r>
              <a:rPr lang="en-US" sz="1800" dirty="0" smtClean="0"/>
              <a:t> stateful session bean again. </a:t>
            </a:r>
          </a:p>
          <a:p>
            <a:pPr marL="742950" lvl="1" indent="-285750">
              <a:lnSpc>
                <a:spcPct val="200000"/>
              </a:lnSpc>
            </a:pPr>
            <a:r>
              <a:rPr lang="en-US" sz="1800" dirty="0" smtClean="0"/>
              <a:t>A new instance with restored state is created. </a:t>
            </a:r>
          </a:p>
          <a:p>
            <a:pPr marL="742950" lvl="1" indent="-285750">
              <a:lnSpc>
                <a:spcPct val="200000"/>
              </a:lnSpc>
            </a:pPr>
            <a:r>
              <a:rPr lang="en-US" sz="1800" dirty="0" smtClean="0"/>
              <a:t>The method with the </a:t>
            </a:r>
            <a:r>
              <a:rPr lang="en-US" sz="1800" dirty="0" smtClean="0">
                <a:latin typeface="Courier New" pitchFamily="49" charset="0"/>
              </a:rPr>
              <a:t>@</a:t>
            </a:r>
            <a:r>
              <a:rPr lang="en-US" sz="1800" dirty="0" err="1" smtClean="0">
                <a:latin typeface="Courier New" pitchFamily="49" charset="0"/>
              </a:rPr>
              <a:t>PostActivate</a:t>
            </a:r>
            <a:r>
              <a:rPr lang="en-US" sz="1800" dirty="0" smtClean="0"/>
              <a:t> annotation is called when the bean instance is ready.</a:t>
            </a:r>
          </a:p>
          <a:p>
            <a:pPr marL="742950" lvl="1" indent="-285750">
              <a:lnSpc>
                <a:spcPct val="200000"/>
              </a:lnSpc>
            </a:pPr>
            <a:endParaRPr lang="en-US" dirty="0" smtClean="0"/>
          </a:p>
          <a:p>
            <a:pPr marL="742950" lvl="1" indent="-285750">
              <a:lnSpc>
                <a:spcPct val="200000"/>
              </a:lnSpc>
              <a:buFont typeface="Wingdings 2" pitchFamily="18" charset="2"/>
              <a:buNone/>
            </a:pPr>
            <a:endParaRPr lang="en-US" dirty="0" smtClean="0"/>
          </a:p>
        </p:txBody>
      </p:sp>
    </p:spTree>
    <p:extLst>
      <p:ext uri="{BB962C8B-B14F-4D97-AF65-F5344CB8AC3E}">
        <p14:creationId xmlns:p14="http://schemas.microsoft.com/office/powerpoint/2010/main" val="11759607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DF1639A-5756-4F23-B6FC-37E2C11E380D}" type="slidenum">
              <a:rPr lang="en-US" b="0" smtClean="0">
                <a:solidFill>
                  <a:srgbClr val="000000"/>
                </a:solidFill>
                <a:latin typeface="Verdana" pitchFamily="34" charset="0"/>
              </a:rPr>
              <a:pPr eaLnBrk="1" hangingPunct="1"/>
              <a:t>32</a:t>
            </a:fld>
            <a:endParaRPr lang="en-US" b="0" smtClean="0">
              <a:solidFill>
                <a:srgbClr val="000000"/>
              </a:solidFill>
              <a:latin typeface="Verdana" pitchFamily="34" charset="0"/>
            </a:endParaRPr>
          </a:p>
        </p:txBody>
      </p:sp>
      <p:sp>
        <p:nvSpPr>
          <p:cNvPr id="30723" name="Rectangle 2"/>
          <p:cNvSpPr>
            <a:spLocks noGrp="1" noChangeArrowheads="1"/>
          </p:cNvSpPr>
          <p:nvPr>
            <p:ph type="title"/>
          </p:nvPr>
        </p:nvSpPr>
        <p:spPr>
          <a:xfrm>
            <a:off x="1524000" y="206375"/>
            <a:ext cx="6858000" cy="533400"/>
          </a:xfrm>
        </p:spPr>
        <p:txBody>
          <a:bodyPr/>
          <a:lstStyle/>
          <a:p>
            <a:r>
              <a:rPr lang="en-US" sz="3600" smtClean="0"/>
              <a:t>Remote Client</a:t>
            </a:r>
          </a:p>
        </p:txBody>
      </p:sp>
      <p:sp>
        <p:nvSpPr>
          <p:cNvPr id="30724" name="Rectangle 3"/>
          <p:cNvSpPr>
            <a:spLocks noGrp="1" noChangeArrowheads="1"/>
          </p:cNvSpPr>
          <p:nvPr>
            <p:ph type="body" idx="1"/>
          </p:nvPr>
        </p:nvSpPr>
        <p:spPr/>
        <p:txBody>
          <a:bodyPr/>
          <a:lstStyle/>
          <a:p>
            <a:pPr>
              <a:lnSpc>
                <a:spcPct val="290000"/>
              </a:lnSpc>
            </a:pPr>
            <a:r>
              <a:rPr lang="en-US" sz="2000" smtClean="0"/>
              <a:t>Loose coupling between the bean and the client.</a:t>
            </a:r>
          </a:p>
          <a:p>
            <a:pPr>
              <a:lnSpc>
                <a:spcPct val="290000"/>
              </a:lnSpc>
            </a:pPr>
            <a:r>
              <a:rPr lang="en-US" sz="2000" smtClean="0"/>
              <a:t>Accessing the EJB as a remote client requires expensive remote calls.</a:t>
            </a:r>
          </a:p>
          <a:p>
            <a:pPr>
              <a:lnSpc>
                <a:spcPct val="290000"/>
              </a:lnSpc>
            </a:pPr>
            <a:r>
              <a:rPr lang="en-US" sz="2000" smtClean="0"/>
              <a:t>All the value(transfer) objects must be serialized.</a:t>
            </a:r>
          </a:p>
          <a:p>
            <a:pPr>
              <a:lnSpc>
                <a:spcPct val="290000"/>
              </a:lnSpc>
            </a:pPr>
            <a:r>
              <a:rPr lang="en-US" sz="2000" smtClean="0"/>
              <a:t>The arguments to the remote calls are passed by value.</a:t>
            </a:r>
          </a:p>
          <a:p>
            <a:pPr>
              <a:lnSpc>
                <a:spcPct val="290000"/>
              </a:lnSpc>
            </a:pPr>
            <a:endParaRPr lang="en-US" sz="2000" smtClean="0"/>
          </a:p>
        </p:txBody>
      </p:sp>
    </p:spTree>
    <p:extLst>
      <p:ext uri="{BB962C8B-B14F-4D97-AF65-F5344CB8AC3E}">
        <p14:creationId xmlns:p14="http://schemas.microsoft.com/office/powerpoint/2010/main" val="15313075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3EA07A66-8FB5-4BBF-A82A-EA30842409BD}" type="slidenum">
              <a:rPr lang="en-US" b="0" smtClean="0">
                <a:solidFill>
                  <a:srgbClr val="000000"/>
                </a:solidFill>
                <a:latin typeface="Verdana" pitchFamily="34" charset="0"/>
              </a:rPr>
              <a:pPr eaLnBrk="1" hangingPunct="1"/>
              <a:t>33</a:t>
            </a:fld>
            <a:endParaRPr lang="en-US" b="0" smtClean="0">
              <a:solidFill>
                <a:srgbClr val="000000"/>
              </a:solidFill>
              <a:latin typeface="Verdana" pitchFamily="34" charset="0"/>
            </a:endParaRPr>
          </a:p>
        </p:txBody>
      </p:sp>
      <p:sp>
        <p:nvSpPr>
          <p:cNvPr id="31747" name="Rectangle 2"/>
          <p:cNvSpPr>
            <a:spLocks noGrp="1" noChangeArrowheads="1"/>
          </p:cNvSpPr>
          <p:nvPr>
            <p:ph type="title"/>
          </p:nvPr>
        </p:nvSpPr>
        <p:spPr/>
        <p:txBody>
          <a:bodyPr/>
          <a:lstStyle/>
          <a:p>
            <a:r>
              <a:rPr lang="en-US" sz="3600" smtClean="0"/>
              <a:t>Local Client</a:t>
            </a:r>
          </a:p>
        </p:txBody>
      </p:sp>
      <p:sp>
        <p:nvSpPr>
          <p:cNvPr id="31748" name="Rectangle 3"/>
          <p:cNvSpPr>
            <a:spLocks noGrp="1" noChangeArrowheads="1"/>
          </p:cNvSpPr>
          <p:nvPr>
            <p:ph type="body" idx="1"/>
          </p:nvPr>
        </p:nvSpPr>
        <p:spPr/>
        <p:txBody>
          <a:bodyPr/>
          <a:lstStyle/>
          <a:p>
            <a:pPr>
              <a:lnSpc>
                <a:spcPct val="200000"/>
              </a:lnSpc>
            </a:pPr>
            <a:r>
              <a:rPr lang="en-US" sz="2000" dirty="0" smtClean="0"/>
              <a:t>Tight coupling between the client and the bean .  The client knows that the bean is located in the same JVM.</a:t>
            </a:r>
          </a:p>
          <a:p>
            <a:pPr>
              <a:lnSpc>
                <a:spcPct val="200000"/>
              </a:lnSpc>
            </a:pPr>
            <a:r>
              <a:rPr lang="en-US" sz="2000" dirty="0" smtClean="0">
                <a:solidFill>
                  <a:srgbClr val="FF0000"/>
                </a:solidFill>
              </a:rPr>
              <a:t>Lightweight access to a component.</a:t>
            </a:r>
            <a:endParaRPr lang="en-US" sz="2000" b="1" dirty="0" smtClean="0">
              <a:solidFill>
                <a:srgbClr val="FF0000"/>
              </a:solidFill>
            </a:endParaRPr>
          </a:p>
          <a:p>
            <a:pPr>
              <a:lnSpc>
                <a:spcPct val="200000"/>
              </a:lnSpc>
            </a:pPr>
            <a:r>
              <a:rPr lang="en-US" sz="2000" dirty="0" smtClean="0">
                <a:solidFill>
                  <a:srgbClr val="FF0000"/>
                </a:solidFill>
              </a:rPr>
              <a:t>The value(transfer) objects need not be serialized.</a:t>
            </a:r>
          </a:p>
          <a:p>
            <a:pPr>
              <a:lnSpc>
                <a:spcPct val="200000"/>
              </a:lnSpc>
            </a:pPr>
            <a:r>
              <a:rPr lang="en-US" sz="2000" dirty="0" smtClean="0"/>
              <a:t>The arguments to session beans are passed by reference.</a:t>
            </a:r>
          </a:p>
        </p:txBody>
      </p:sp>
    </p:spTree>
    <p:extLst>
      <p:ext uri="{BB962C8B-B14F-4D97-AF65-F5344CB8AC3E}">
        <p14:creationId xmlns:p14="http://schemas.microsoft.com/office/powerpoint/2010/main" val="19674997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Learn How – </a:t>
            </a:r>
            <a:br>
              <a:rPr lang="en-US" sz="3400" dirty="0" smtClean="0">
                <a:solidFill>
                  <a:schemeClr val="tx2">
                    <a:lumMod val="75000"/>
                  </a:schemeClr>
                </a:solidFill>
              </a:rPr>
            </a:br>
            <a:r>
              <a:rPr lang="en-US" sz="3400" dirty="0" smtClean="0">
                <a:solidFill>
                  <a:schemeClr val="tx2">
                    <a:lumMod val="75000"/>
                  </a:schemeClr>
                </a:solidFill>
              </a:rPr>
              <a:t>Demonstration</a:t>
            </a:r>
            <a:endParaRPr lang="en-US" sz="3400" dirty="0">
              <a:solidFill>
                <a:schemeClr val="tx2">
                  <a:lumMod val="75000"/>
                </a:schemeClr>
              </a:solidFill>
            </a:endParaRPr>
          </a:p>
        </p:txBody>
      </p:sp>
      <p:pic>
        <p:nvPicPr>
          <p:cNvPr id="5" name="Picture 31"/>
          <p:cNvPicPr>
            <a:picLocks noChangeAspect="1" noChangeArrowheads="1"/>
          </p:cNvPicPr>
          <p:nvPr/>
        </p:nvPicPr>
        <p:blipFill>
          <a:blip r:embed="rId2" cstate="print"/>
          <a:srcRect/>
          <a:stretch>
            <a:fillRect/>
          </a:stretch>
        </p:blipFill>
        <p:spPr bwMode="auto">
          <a:xfrm>
            <a:off x="3657600" y="2847975"/>
            <a:ext cx="1752600" cy="1419225"/>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34</a:t>
            </a:fld>
            <a:endParaRPr lang="en-US" sz="1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Interactive Activity</a:t>
            </a:r>
            <a:endParaRPr lang="en-US" sz="3400" dirty="0">
              <a:solidFill>
                <a:schemeClr val="tx2">
                  <a:lumMod val="75000"/>
                </a:schemeClr>
              </a:solidFill>
            </a:endParaRPr>
          </a:p>
        </p:txBody>
      </p:sp>
      <p:sp>
        <p:nvSpPr>
          <p:cNvPr id="8" name="Content Placeholder 1"/>
          <p:cNvSpPr>
            <a:spLocks noGrp="1"/>
          </p:cNvSpPr>
          <p:nvPr>
            <p:ph idx="1"/>
          </p:nvPr>
        </p:nvSpPr>
        <p:spPr>
          <a:xfrm>
            <a:off x="228600" y="1447800"/>
            <a:ext cx="8686800" cy="4946650"/>
          </a:xfrm>
        </p:spPr>
        <p:txBody>
          <a:bodyPr/>
          <a:lstStyle/>
          <a:p>
            <a:pPr marL="381000" indent="-381000">
              <a:lnSpc>
                <a:spcPct val="150000"/>
              </a:lnSpc>
              <a:buFont typeface="Wingdings" pitchFamily="2" charset="2"/>
              <a:buAutoNum type="arabicPeriod"/>
              <a:defRPr/>
            </a:pPr>
            <a:r>
              <a:rPr lang="en-US" sz="2000" dirty="0"/>
              <a:t>State True or False:</a:t>
            </a:r>
          </a:p>
          <a:p>
            <a:pPr marL="800100" lvl="1" indent="-342900">
              <a:lnSpc>
                <a:spcPct val="150000"/>
              </a:lnSpc>
              <a:buSzTx/>
              <a:buFont typeface="Wingdings 2" pitchFamily="18" charset="2"/>
              <a:buAutoNum type="alphaLcPeriod"/>
              <a:defRPr/>
            </a:pPr>
            <a:r>
              <a:rPr lang="en-US" sz="1800" dirty="0">
                <a:solidFill>
                  <a:srgbClr val="FF0000"/>
                </a:solidFill>
              </a:rPr>
              <a:t>A Session bean can implement both remote and local interfaces</a:t>
            </a:r>
            <a:r>
              <a:rPr lang="en-US" sz="1800" dirty="0" smtClean="0">
                <a:solidFill>
                  <a:srgbClr val="FF0000"/>
                </a:solidFill>
              </a:rPr>
              <a:t>. - </a:t>
            </a:r>
            <a:r>
              <a:rPr lang="en-US" sz="1800" dirty="0" smtClean="0">
                <a:solidFill>
                  <a:srgbClr val="FF0000"/>
                </a:solidFill>
              </a:rPr>
              <a:t>True</a:t>
            </a:r>
            <a:endParaRPr lang="en-US" sz="1800" dirty="0">
              <a:solidFill>
                <a:srgbClr val="FF0000"/>
              </a:solidFill>
            </a:endParaRPr>
          </a:p>
          <a:p>
            <a:pPr marL="800100" lvl="1" indent="-342900">
              <a:lnSpc>
                <a:spcPct val="150000"/>
              </a:lnSpc>
              <a:buSzTx/>
              <a:buFont typeface="Wingdings 2" pitchFamily="18" charset="2"/>
              <a:buAutoNum type="alphaLcPeriod"/>
              <a:defRPr/>
            </a:pPr>
            <a:r>
              <a:rPr lang="en-US" sz="1800" dirty="0" smtClean="0">
                <a:solidFill>
                  <a:srgbClr val="FF0000"/>
                </a:solidFill>
              </a:rPr>
              <a:t>A business </a:t>
            </a:r>
            <a:r>
              <a:rPr lang="en-US" sz="1800" dirty="0">
                <a:solidFill>
                  <a:srgbClr val="FF0000"/>
                </a:solidFill>
              </a:rPr>
              <a:t>interface can be declared as both remote and local</a:t>
            </a:r>
            <a:r>
              <a:rPr lang="en-US" sz="1800" dirty="0" smtClean="0">
                <a:solidFill>
                  <a:srgbClr val="FF0000"/>
                </a:solidFill>
              </a:rPr>
              <a:t>. - </a:t>
            </a:r>
            <a:r>
              <a:rPr lang="en-US" sz="1800" dirty="0" smtClean="0">
                <a:solidFill>
                  <a:srgbClr val="FF0000"/>
                </a:solidFill>
              </a:rPr>
              <a:t>False</a:t>
            </a:r>
            <a:endParaRPr lang="en-US" sz="1800" dirty="0">
              <a:solidFill>
                <a:srgbClr val="FF0000"/>
              </a:solidFill>
            </a:endParaRPr>
          </a:p>
          <a:p>
            <a:pPr marL="800100" lvl="1" indent="-342900">
              <a:lnSpc>
                <a:spcPct val="150000"/>
              </a:lnSpc>
              <a:buSzTx/>
              <a:buFont typeface="Wingdings 2" pitchFamily="18" charset="2"/>
              <a:buAutoNum type="alphaLcPeriod"/>
              <a:defRPr/>
            </a:pPr>
            <a:r>
              <a:rPr lang="en-US" sz="1800" dirty="0">
                <a:solidFill>
                  <a:srgbClr val="FF0000"/>
                </a:solidFill>
              </a:rPr>
              <a:t>If both deployment descriptor and annotations have been used in an application, annotations override the declarations made in the deployment descriptor</a:t>
            </a:r>
            <a:r>
              <a:rPr lang="en-US" sz="1800" dirty="0" smtClean="0">
                <a:solidFill>
                  <a:srgbClr val="FF0000"/>
                </a:solidFill>
              </a:rPr>
              <a:t>. - False</a:t>
            </a:r>
            <a:endParaRPr lang="en-US" sz="1800" dirty="0">
              <a:solidFill>
                <a:srgbClr val="FF0000"/>
              </a:solidFill>
            </a:endParaRPr>
          </a:p>
          <a:p>
            <a:pPr>
              <a:spcBef>
                <a:spcPts val="400"/>
              </a:spcBef>
              <a:defRPr/>
            </a:pPr>
            <a:endParaRPr dirty="0" smtClean="0"/>
          </a:p>
        </p:txBody>
      </p:sp>
      <p:pic>
        <p:nvPicPr>
          <p:cNvPr id="3074" name="Picture 2" descr="C:\Documents and Settings\148282\Desktop\interactive-Activity.png"/>
          <p:cNvPicPr>
            <a:picLocks noChangeAspect="1" noChangeArrowheads="1"/>
          </p:cNvPicPr>
          <p:nvPr/>
        </p:nvPicPr>
        <p:blipFill>
          <a:blip r:embed="rId3" cstate="print"/>
          <a:srcRect/>
          <a:stretch>
            <a:fillRect/>
          </a:stretch>
        </p:blipFill>
        <p:spPr bwMode="auto">
          <a:xfrm>
            <a:off x="7402417" y="139453"/>
            <a:ext cx="1165439" cy="127529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35</a:t>
            </a:fld>
            <a:endParaRPr lang="en-US" sz="1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Questions</a:t>
            </a:r>
            <a:endParaRPr lang="en-US" sz="3400" dirty="0">
              <a:solidFill>
                <a:schemeClr val="tx2">
                  <a:lumMod val="75000"/>
                </a:schemeClr>
              </a:solidFill>
            </a:endParaRPr>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36</a:t>
            </a:fld>
            <a:endParaRPr lang="en-US" sz="1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dirty="0" smtClean="0"/>
              <a:t>Next slides must have the following:</a:t>
            </a:r>
          </a:p>
          <a:p>
            <a:pPr lvl="1"/>
            <a:r>
              <a:rPr b="1" dirty="0" smtClean="0"/>
              <a:t>Case Studies </a:t>
            </a:r>
            <a:r>
              <a:rPr dirty="0" smtClean="0"/>
              <a:t>: Describe the case studies here. It is a mandatory </a:t>
            </a:r>
            <a:r>
              <a:rPr smtClean="0"/>
              <a:t>section.</a:t>
            </a:r>
          </a:p>
          <a:p>
            <a:pPr lvl="1"/>
            <a:r>
              <a:rPr smtClean="0"/>
              <a:t>Should not contain more than 4-5 sentences. Please do not provide flowing paragraph. Explain each key point in details within the slide notes.</a:t>
            </a:r>
          </a:p>
          <a:p>
            <a:pPr lvl="1"/>
            <a:r>
              <a:rPr smtClean="0"/>
              <a:t>Use the whiteboard / chat/ audio for conducting a case study discussion.</a:t>
            </a:r>
          </a:p>
          <a:p>
            <a:pPr lvl="1"/>
            <a:endParaRPr lang="en-US"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Case Study</a:t>
            </a:r>
            <a:endParaRPr lang="en-US" sz="3400" dirty="0">
              <a:solidFill>
                <a:schemeClr val="tx2">
                  <a:lumMod val="75000"/>
                </a:schemeClr>
              </a:solidFill>
            </a:endParaRPr>
          </a:p>
        </p:txBody>
      </p:sp>
      <p:pic>
        <p:nvPicPr>
          <p:cNvPr id="5" name="Picture 2" descr="C:\Users\120891\Desktop\Case Study.png"/>
          <p:cNvPicPr>
            <a:picLocks noChangeAspect="1" noChangeArrowheads="1"/>
          </p:cNvPicPr>
          <p:nvPr/>
        </p:nvPicPr>
        <p:blipFill>
          <a:blip r:embed="rId3" cstate="print"/>
          <a:srcRect/>
          <a:stretch>
            <a:fillRect/>
          </a:stretch>
        </p:blipFill>
        <p:spPr bwMode="auto">
          <a:xfrm>
            <a:off x="7574089" y="228600"/>
            <a:ext cx="1112711" cy="1018413"/>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37</a:t>
            </a:fld>
            <a:endParaRPr lang="en-US" sz="1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dirty="0" smtClean="0"/>
              <a:t>Next slides must have the following:</a:t>
            </a:r>
          </a:p>
          <a:p>
            <a:pPr lvl="1"/>
            <a:r>
              <a:rPr b="1" dirty="0" smtClean="0"/>
              <a:t>Model Solution to the Case Study</a:t>
            </a:r>
            <a:r>
              <a:rPr dirty="0" smtClean="0"/>
              <a:t>: Describe the model solutions to the case studies </a:t>
            </a:r>
            <a:r>
              <a:rPr smtClean="0"/>
              <a:t>discussed.</a:t>
            </a:r>
          </a:p>
          <a:p>
            <a:pPr lvl="1"/>
            <a:r>
              <a:rPr smtClean="0"/>
              <a:t>Should not contain more than 4-5 sentences. Please do not provide flowing paragraph. Explain each key point in details within the slide notes.</a:t>
            </a:r>
          </a:p>
          <a:p>
            <a:pPr lvl="1"/>
            <a:r>
              <a:rPr smtClean="0"/>
              <a:t>Use the whiteboard / chat/ audio for conducting a case study discussion.</a:t>
            </a:r>
          </a:p>
          <a:p>
            <a:pPr lvl="1"/>
            <a:endParaRPr dirty="0" smtClean="0"/>
          </a:p>
          <a:p>
            <a:endParaRPr lang="en-US"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Model Solution to the </a:t>
            </a:r>
            <a:br>
              <a:rPr lang="en-US" sz="3400" dirty="0" smtClean="0">
                <a:solidFill>
                  <a:schemeClr val="tx2">
                    <a:lumMod val="75000"/>
                  </a:schemeClr>
                </a:solidFill>
              </a:rPr>
            </a:br>
            <a:r>
              <a:rPr lang="en-US" sz="3400" dirty="0" smtClean="0">
                <a:solidFill>
                  <a:schemeClr val="tx2">
                    <a:lumMod val="75000"/>
                  </a:schemeClr>
                </a:solidFill>
              </a:rPr>
              <a:t>Case Study</a:t>
            </a:r>
            <a:endParaRPr lang="en-US" sz="3400" dirty="0">
              <a:solidFill>
                <a:schemeClr val="tx2">
                  <a:lumMod val="75000"/>
                </a:schemeClr>
              </a:solidFill>
            </a:endParaRPr>
          </a:p>
        </p:txBody>
      </p:sp>
      <p:pic>
        <p:nvPicPr>
          <p:cNvPr id="6" name="Picture 2" descr="C:\Users\120891\Desktop\Case Study.png"/>
          <p:cNvPicPr>
            <a:picLocks noChangeAspect="1" noChangeArrowheads="1"/>
          </p:cNvPicPr>
          <p:nvPr/>
        </p:nvPicPr>
        <p:blipFill>
          <a:blip r:embed="rId3" cstate="print"/>
          <a:srcRect/>
          <a:stretch>
            <a:fillRect/>
          </a:stretch>
        </p:blipFill>
        <p:spPr bwMode="auto">
          <a:xfrm>
            <a:off x="7574089" y="228600"/>
            <a:ext cx="1112711" cy="1018413"/>
          </a:xfrm>
          <a:prstGeom prst="rect">
            <a:avLst/>
          </a:prstGeom>
          <a:noFill/>
          <a:effectLst>
            <a:outerShdw blurRad="50800" dist="38100" dir="5400000" algn="t" rotWithShape="0">
              <a:prstClr val="black">
                <a:alpha val="40000"/>
              </a:prstClr>
            </a:outerShdw>
          </a:effectLst>
        </p:spPr>
      </p:pic>
      <p:sp>
        <p:nvSpPr>
          <p:cNvPr id="8"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38</a:t>
            </a:fld>
            <a:endParaRPr lang="en-US" sz="1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dirty="0" smtClean="0"/>
              <a:t>To let a learner get all the more equipped, include the following:</a:t>
            </a:r>
          </a:p>
          <a:p>
            <a:pPr lvl="1">
              <a:defRPr/>
            </a:pPr>
            <a:r>
              <a:rPr b="1" dirty="0" smtClean="0"/>
              <a:t>Best Practices and Industry standards is </a:t>
            </a:r>
            <a:r>
              <a:rPr b="1" smtClean="0"/>
              <a:t>a must.</a:t>
            </a:r>
          </a:p>
          <a:p>
            <a:pPr lvl="1">
              <a:defRPr/>
            </a:pPr>
            <a:r>
              <a:rPr smtClean="0"/>
              <a:t>Should not contain more than 4-5 sentences. Please do not provide flowing paragraph. Explain each key point in details within the slide notes.</a:t>
            </a:r>
          </a:p>
          <a:p>
            <a:pPr lvl="1">
              <a:defRPr/>
            </a:pPr>
            <a:r>
              <a:rPr smtClean="0"/>
              <a:t>Use the whiteboard/ chat feature.</a:t>
            </a:r>
            <a:endParaRPr dirty="0" smtClean="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Best Practices and </a:t>
            </a:r>
            <a:br>
              <a:rPr lang="en-US" sz="3400" dirty="0" smtClean="0">
                <a:solidFill>
                  <a:schemeClr val="tx2">
                    <a:lumMod val="75000"/>
                  </a:schemeClr>
                </a:solidFill>
              </a:rPr>
            </a:br>
            <a:r>
              <a:rPr lang="en-US" sz="3400" dirty="0" smtClean="0">
                <a:solidFill>
                  <a:schemeClr val="tx2">
                    <a:lumMod val="75000"/>
                  </a:schemeClr>
                </a:solidFill>
              </a:rPr>
              <a:t>Industry Standards</a:t>
            </a:r>
            <a:endParaRPr lang="en-US" sz="3400" dirty="0">
              <a:solidFill>
                <a:schemeClr val="tx2">
                  <a:lumMod val="75000"/>
                </a:schemeClr>
              </a:solidFill>
            </a:endParaRPr>
          </a:p>
        </p:txBody>
      </p:sp>
      <p:pic>
        <p:nvPicPr>
          <p:cNvPr id="5" name="Picture 2" descr="C:\Users\120891\Desktop\best practice_1.png"/>
          <p:cNvPicPr>
            <a:picLocks noChangeAspect="1" noChangeArrowheads="1"/>
          </p:cNvPicPr>
          <p:nvPr/>
        </p:nvPicPr>
        <p:blipFill>
          <a:blip r:embed="rId2" cstate="print"/>
          <a:srcRect/>
          <a:stretch>
            <a:fillRect/>
          </a:stretch>
        </p:blipFill>
        <p:spPr bwMode="auto">
          <a:xfrm>
            <a:off x="7696200" y="228600"/>
            <a:ext cx="1066800" cy="1066800"/>
          </a:xfrm>
          <a:prstGeom prst="rect">
            <a:avLst/>
          </a:prstGeom>
          <a:noFill/>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39</a:t>
            </a:fld>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758950"/>
            <a:ext cx="5105400" cy="4946650"/>
          </a:xfrm>
        </p:spPr>
        <p:txBody>
          <a:bodyPr/>
          <a:lstStyle/>
          <a:p>
            <a:r>
              <a:rPr lang="en-US" sz="2800" dirty="0"/>
              <a:t>Please keep your phone on mute during the session.</a:t>
            </a:r>
          </a:p>
          <a:p>
            <a:endParaRPr lang="en-US" sz="2800" dirty="0"/>
          </a:p>
          <a:p>
            <a:r>
              <a:rPr lang="en-US" sz="2800" dirty="0"/>
              <a:t>Please wait for the trainer to pause to take your question.</a:t>
            </a:r>
          </a:p>
          <a:p>
            <a:endParaRPr lang="en-US" sz="2800" dirty="0"/>
          </a:p>
          <a:p>
            <a:r>
              <a:rPr lang="en-US" sz="2800" dirty="0"/>
              <a:t>Please participate in the discussions and quizzes in the session.</a:t>
            </a:r>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solidFill>
              </a:rPr>
              <a:t>Session Rules</a:t>
            </a:r>
            <a:endParaRPr lang="en-US" sz="3400" dirty="0">
              <a:solidFill>
                <a:schemeClr val="tx2"/>
              </a:solidFill>
            </a:endParaRPr>
          </a:p>
        </p:txBody>
      </p:sp>
      <p:pic>
        <p:nvPicPr>
          <p:cNvPr id="5122" name="Picture 2" descr="C:\Documents and Settings\148282\Desktop\rules.png"/>
          <p:cNvPicPr>
            <a:picLocks noChangeAspect="1" noChangeArrowheads="1"/>
          </p:cNvPicPr>
          <p:nvPr/>
        </p:nvPicPr>
        <p:blipFill>
          <a:blip r:embed="rId3" cstate="print"/>
          <a:srcRect/>
          <a:stretch>
            <a:fillRect/>
          </a:stretch>
        </p:blipFill>
        <p:spPr bwMode="auto">
          <a:xfrm>
            <a:off x="7565834" y="141383"/>
            <a:ext cx="990600" cy="1123666"/>
          </a:xfrm>
          <a:prstGeom prst="rect">
            <a:avLst/>
          </a:prstGeom>
          <a:noFill/>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4</a:t>
            </a:fld>
            <a:endParaRPr lang="en-US" sz="1400" dirty="0"/>
          </a:p>
        </p:txBody>
      </p:sp>
      <p:pic>
        <p:nvPicPr>
          <p:cNvPr id="8" name="Picture 7" descr="MC900433838.PNG"/>
          <p:cNvPicPr>
            <a:picLocks noChangeAspect="1"/>
          </p:cNvPicPr>
          <p:nvPr/>
        </p:nvPicPr>
        <p:blipFill>
          <a:blip r:embed="rId4"/>
          <a:stretch>
            <a:fillRect/>
          </a:stretch>
        </p:blipFill>
        <p:spPr>
          <a:xfrm rot="19709527">
            <a:off x="5791200" y="1752600"/>
            <a:ext cx="2590800" cy="25908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dirty="0" smtClean="0"/>
              <a:t>Instructions: Here after every topic gets completed bring out some pertinent queries to check if learner has understood or you may also introduce some important questions/info. </a:t>
            </a:r>
          </a:p>
          <a:p>
            <a:pPr lvl="1">
              <a:defRPr/>
            </a:pPr>
            <a:r>
              <a:rPr dirty="0" smtClean="0"/>
              <a:t>Enter Hands-on/any task list or any activity with model solutions to make the learning complete. </a:t>
            </a:r>
            <a:br>
              <a:rPr dirty="0" smtClean="0"/>
            </a:br>
            <a:r>
              <a:rPr b="1" dirty="0" smtClean="0"/>
              <a:t>This is a mandatory slide</a:t>
            </a:r>
            <a:r>
              <a:rPr dirty="0" smtClean="0"/>
              <a:t>.</a:t>
            </a:r>
          </a:p>
          <a:p>
            <a:pPr lvl="1">
              <a:defRPr/>
            </a:pPr>
            <a:r>
              <a:rPr dirty="0" smtClean="0"/>
              <a:t>Use application sharing/ breakout room feature.</a:t>
            </a:r>
          </a:p>
          <a:p>
            <a:endParaRPr lang="en-US"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Lend a Hand</a:t>
            </a:r>
            <a:endParaRPr lang="en-US" sz="3400" dirty="0">
              <a:solidFill>
                <a:schemeClr val="tx2">
                  <a:lumMod val="75000"/>
                </a:schemeClr>
              </a:solidFill>
            </a:endParaRPr>
          </a:p>
        </p:txBody>
      </p:sp>
      <p:pic>
        <p:nvPicPr>
          <p:cNvPr id="5" name="Picture 32"/>
          <p:cNvPicPr>
            <a:picLocks noChangeAspect="1" noChangeArrowheads="1"/>
          </p:cNvPicPr>
          <p:nvPr/>
        </p:nvPicPr>
        <p:blipFill>
          <a:blip r:embed="rId3" cstate="print"/>
          <a:srcRect/>
          <a:stretch>
            <a:fillRect/>
          </a:stretch>
        </p:blipFill>
        <p:spPr bwMode="auto">
          <a:xfrm>
            <a:off x="7696200" y="244475"/>
            <a:ext cx="1133475" cy="1050925"/>
          </a:xfrm>
          <a:prstGeom prst="rect">
            <a:avLst/>
          </a:prstGeom>
          <a:noFill/>
          <a:ln w="9525" algn="ctr">
            <a:noFill/>
            <a:miter lim="800000"/>
            <a:headEnd/>
            <a:tailEnd/>
          </a:ln>
          <a:effectLst>
            <a:outerShdw blurRad="50800" dist="38100" dir="5400000" algn="t" rotWithShape="0">
              <a:prstClr val="black">
                <a:alpha val="40000"/>
              </a:prstClr>
            </a:outerShdw>
          </a:effectLst>
        </p:spPr>
      </p:pic>
      <p:sp>
        <p:nvSpPr>
          <p:cNvPr id="7" name="Slide Number Placeholder 8"/>
          <p:cNvSpPr>
            <a:spLocks noGrp="1"/>
          </p:cNvSpPr>
          <p:nvPr>
            <p:ph type="sldNum" sz="quarter" idx="10"/>
          </p:nvPr>
        </p:nvSpPr>
        <p:spPr>
          <a:xfrm>
            <a:off x="114300" y="6432158"/>
            <a:ext cx="457200" cy="276999"/>
          </a:xfrm>
          <a:prstGeom prst="rect">
            <a:avLst/>
          </a:prstGeom>
        </p:spPr>
        <p:txBody>
          <a:bodyPr/>
          <a:lstStyle/>
          <a:p>
            <a:pPr>
              <a:defRPr/>
            </a:pPr>
            <a:fld id="{ACB22A88-73BA-4B00-905C-A309951F5147}" type="slidenum">
              <a:rPr lang="en-US" sz="1400" smtClean="0"/>
              <a:pPr>
                <a:defRPr/>
              </a:pPr>
              <a:t>40</a:t>
            </a:fld>
            <a:endParaRPr lang="en-US" sz="1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31ECC5BE-1E4F-4506-880E-89AB94FEC8CA}" type="slidenum">
              <a:rPr lang="en-US" b="0" smtClean="0">
                <a:solidFill>
                  <a:srgbClr val="000000"/>
                </a:solidFill>
                <a:latin typeface="Verdana" pitchFamily="34" charset="0"/>
              </a:rPr>
              <a:pPr eaLnBrk="1" hangingPunct="1"/>
              <a:t>41</a:t>
            </a:fld>
            <a:endParaRPr lang="en-US" b="0" smtClean="0">
              <a:solidFill>
                <a:srgbClr val="000000"/>
              </a:solidFill>
              <a:latin typeface="Verdana" pitchFamily="34" charset="0"/>
            </a:endParaRPr>
          </a:p>
        </p:txBody>
      </p:sp>
      <p:sp>
        <p:nvSpPr>
          <p:cNvPr id="33795"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B6F5531A-ADEB-4964-BA9A-CC3AB394AD1B}" type="slidenum">
              <a:rPr lang="en-US" sz="800" b="0">
                <a:solidFill>
                  <a:srgbClr val="000000"/>
                </a:solidFill>
                <a:latin typeface="Verdana" pitchFamily="34" charset="0"/>
              </a:rPr>
              <a:pPr eaLnBrk="1" hangingPunct="1"/>
              <a:t>41</a:t>
            </a:fld>
            <a:endParaRPr lang="en-US" sz="800" b="0">
              <a:solidFill>
                <a:srgbClr val="000000"/>
              </a:solidFill>
              <a:latin typeface="Verdana" pitchFamily="34" charset="0"/>
            </a:endParaRPr>
          </a:p>
        </p:txBody>
      </p:sp>
      <p:sp>
        <p:nvSpPr>
          <p:cNvPr id="33796" name="Rectangle 2"/>
          <p:cNvSpPr>
            <a:spLocks noGrp="1" noChangeArrowheads="1"/>
          </p:cNvSpPr>
          <p:nvPr>
            <p:ph type="title"/>
          </p:nvPr>
        </p:nvSpPr>
        <p:spPr/>
        <p:txBody>
          <a:bodyPr/>
          <a:lstStyle/>
          <a:p>
            <a:pPr eaLnBrk="1" hangingPunct="1"/>
            <a:r>
              <a:rPr lang="en-US" sz="3600" smtClean="0"/>
              <a:t>Test Your Understanding</a:t>
            </a:r>
          </a:p>
        </p:txBody>
      </p:sp>
      <p:sp>
        <p:nvSpPr>
          <p:cNvPr id="33797" name="Rectangle 3"/>
          <p:cNvSpPr>
            <a:spLocks noGrp="1" noChangeArrowheads="1"/>
          </p:cNvSpPr>
          <p:nvPr>
            <p:ph type="body" idx="1"/>
          </p:nvPr>
        </p:nvSpPr>
        <p:spPr/>
        <p:txBody>
          <a:bodyPr/>
          <a:lstStyle/>
          <a:p>
            <a:pPr marL="381000" indent="-381000">
              <a:lnSpc>
                <a:spcPct val="200000"/>
              </a:lnSpc>
              <a:buFont typeface="Wingdings" pitchFamily="2" charset="2"/>
              <a:buAutoNum type="arabicPeriod"/>
            </a:pPr>
            <a:r>
              <a:rPr lang="en-US" sz="2000" dirty="0"/>
              <a:t>The session bean instances contain conversational state which must be retained across methods and transactions is ______? </a:t>
            </a:r>
            <a:endParaRPr lang="en-US" sz="2000" dirty="0" smtClean="0"/>
          </a:p>
          <a:p>
            <a:pPr marL="0" indent="0">
              <a:lnSpc>
                <a:spcPct val="200000"/>
              </a:lnSpc>
              <a:buNone/>
            </a:pPr>
            <a:endParaRPr lang="en-US" sz="1800" dirty="0" smtClean="0"/>
          </a:p>
        </p:txBody>
      </p:sp>
      <p:pic>
        <p:nvPicPr>
          <p:cNvPr id="3379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025" y="0"/>
            <a:ext cx="942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4082527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Your Understanding</a:t>
            </a:r>
            <a:endParaRPr lang="en-US" dirty="0"/>
          </a:p>
        </p:txBody>
      </p:sp>
      <p:sp>
        <p:nvSpPr>
          <p:cNvPr id="3" name="Content Placeholder 2"/>
          <p:cNvSpPr>
            <a:spLocks noGrp="1"/>
          </p:cNvSpPr>
          <p:nvPr>
            <p:ph sz="half" idx="1"/>
          </p:nvPr>
        </p:nvSpPr>
        <p:spPr>
          <a:xfrm>
            <a:off x="457200" y="1371600"/>
            <a:ext cx="4038600" cy="4953000"/>
          </a:xfrm>
        </p:spPr>
        <p:txBody>
          <a:bodyPr/>
          <a:lstStyle/>
          <a:p>
            <a:pPr marL="0" indent="0">
              <a:buNone/>
            </a:pPr>
            <a:r>
              <a:rPr lang="en-US" sz="1600" dirty="0"/>
              <a:t>Suppose that an EJB client code is invoking the </a:t>
            </a:r>
            <a:r>
              <a:rPr lang="en-US" sz="1600" dirty="0" err="1"/>
              <a:t>calculateSales</a:t>
            </a:r>
            <a:r>
              <a:rPr lang="en-US" sz="1600" dirty="0"/>
              <a:t>() method on the </a:t>
            </a:r>
            <a:r>
              <a:rPr lang="en-US" sz="1600" dirty="0" err="1"/>
              <a:t>SalesBean</a:t>
            </a:r>
            <a:r>
              <a:rPr lang="en-US" sz="1600" dirty="0"/>
              <a:t> class. Assuming the </a:t>
            </a:r>
            <a:r>
              <a:rPr lang="en-US" sz="1600" dirty="0" err="1"/>
              <a:t>the</a:t>
            </a:r>
            <a:r>
              <a:rPr lang="en-US" sz="1600" dirty="0"/>
              <a:t> bean is not instantiated yet by the container. </a:t>
            </a:r>
          </a:p>
          <a:p>
            <a:pPr marL="0" indent="0">
              <a:buNone/>
            </a:pPr>
            <a:r>
              <a:rPr lang="en-US" sz="1600" dirty="0" smtClean="0"/>
              <a:t>@</a:t>
            </a:r>
            <a:r>
              <a:rPr lang="en-US" sz="1600" dirty="0"/>
              <a:t>Stateful</a:t>
            </a:r>
          </a:p>
          <a:p>
            <a:pPr marL="0" indent="0">
              <a:buNone/>
            </a:pPr>
            <a:r>
              <a:rPr lang="en-US" sz="1600" dirty="0"/>
              <a:t>public class </a:t>
            </a:r>
            <a:r>
              <a:rPr lang="en-US" sz="1600" dirty="0" err="1" smtClean="0"/>
              <a:t>SalesBean</a:t>
            </a:r>
            <a:r>
              <a:rPr lang="en-US" sz="1600" dirty="0" smtClean="0"/>
              <a:t> implements </a:t>
            </a:r>
            <a:r>
              <a:rPr lang="en-US" sz="1600" dirty="0" err="1"/>
              <a:t>SalesBeanLocal</a:t>
            </a:r>
            <a:r>
              <a:rPr lang="en-US" sz="1600" dirty="0"/>
              <a:t> {</a:t>
            </a:r>
          </a:p>
          <a:p>
            <a:pPr marL="0" indent="0">
              <a:buNone/>
            </a:pPr>
            <a:r>
              <a:rPr lang="en-US" sz="1600" dirty="0"/>
              <a:t>public </a:t>
            </a:r>
            <a:r>
              <a:rPr lang="en-US" sz="1600" dirty="0" err="1" smtClean="0"/>
              <a:t>SalesBean</a:t>
            </a:r>
            <a:r>
              <a:rPr lang="en-US" sz="1600" dirty="0" smtClean="0"/>
              <a:t>() </a:t>
            </a:r>
            <a:r>
              <a:rPr lang="en-US" sz="1600" dirty="0"/>
              <a:t>{</a:t>
            </a:r>
          </a:p>
          <a:p>
            <a:pPr marL="0" indent="0">
              <a:buNone/>
            </a:pPr>
            <a:r>
              <a:rPr lang="en-US" sz="1600" dirty="0" err="1"/>
              <a:t>System.out.println</a:t>
            </a:r>
            <a:r>
              <a:rPr lang="en-US" sz="1600" dirty="0"/>
              <a:t>("Constructor");</a:t>
            </a:r>
          </a:p>
          <a:p>
            <a:pPr marL="0" indent="0">
              <a:buNone/>
            </a:pPr>
            <a:r>
              <a:rPr lang="en-US" sz="1600" dirty="0"/>
              <a:t>}</a:t>
            </a:r>
          </a:p>
          <a:p>
            <a:pPr marL="0" indent="0">
              <a:buNone/>
            </a:pPr>
            <a:r>
              <a:rPr lang="en-US" sz="1600" dirty="0"/>
              <a:t>public void </a:t>
            </a:r>
            <a:r>
              <a:rPr lang="en-US" sz="1600" dirty="0" err="1"/>
              <a:t>calculateSales</a:t>
            </a:r>
            <a:r>
              <a:rPr lang="en-US" sz="1600" dirty="0"/>
              <a:t>() {</a:t>
            </a:r>
          </a:p>
          <a:p>
            <a:pPr marL="0" indent="0">
              <a:buNone/>
            </a:pPr>
            <a:r>
              <a:rPr lang="en-US" sz="1600" dirty="0" err="1"/>
              <a:t>System.out.println</a:t>
            </a:r>
            <a:r>
              <a:rPr lang="en-US" sz="1600" dirty="0"/>
              <a:t>("</a:t>
            </a:r>
            <a:r>
              <a:rPr lang="en-US" sz="1600" dirty="0" err="1"/>
              <a:t>calculateSales</a:t>
            </a:r>
            <a:r>
              <a:rPr lang="en-US" sz="1600" dirty="0"/>
              <a:t>");</a:t>
            </a:r>
          </a:p>
          <a:p>
            <a:pPr marL="0" indent="0">
              <a:buNone/>
            </a:pPr>
            <a:r>
              <a:rPr lang="en-US" sz="1600" dirty="0"/>
              <a:t>}</a:t>
            </a:r>
          </a:p>
          <a:p>
            <a:pPr marL="0" indent="0">
              <a:buNone/>
            </a:pPr>
            <a:r>
              <a:rPr lang="en-US" sz="1600" dirty="0"/>
              <a:t>@</a:t>
            </a:r>
            <a:r>
              <a:rPr lang="en-US" sz="1600" dirty="0" err="1"/>
              <a:t>PostConstruct</a:t>
            </a:r>
            <a:endParaRPr lang="en-US" sz="1600" dirty="0"/>
          </a:p>
          <a:p>
            <a:pPr marL="0" indent="0">
              <a:buNone/>
            </a:pPr>
            <a:r>
              <a:rPr lang="en-US" sz="1600" dirty="0"/>
              <a:t>public void </a:t>
            </a:r>
            <a:r>
              <a:rPr lang="en-US" sz="1600" dirty="0" smtClean="0"/>
              <a:t>initialize() </a:t>
            </a:r>
            <a:r>
              <a:rPr lang="en-US" sz="1600" dirty="0"/>
              <a:t>{</a:t>
            </a:r>
          </a:p>
          <a:p>
            <a:pPr marL="0" indent="0">
              <a:buNone/>
            </a:pPr>
            <a:r>
              <a:rPr lang="en-US" sz="1600" dirty="0" err="1"/>
              <a:t>System.out.println</a:t>
            </a:r>
            <a:r>
              <a:rPr lang="en-US" sz="1600" dirty="0"/>
              <a:t>("</a:t>
            </a:r>
            <a:r>
              <a:rPr lang="en-US" sz="1600" dirty="0" err="1"/>
              <a:t>PostConstruct</a:t>
            </a:r>
            <a:r>
              <a:rPr lang="en-US" sz="1600" dirty="0"/>
              <a:t>");</a:t>
            </a:r>
          </a:p>
          <a:p>
            <a:pPr marL="0" indent="0">
              <a:buNone/>
            </a:pPr>
            <a:r>
              <a:rPr lang="en-US" sz="1600" dirty="0"/>
              <a:t>}</a:t>
            </a:r>
          </a:p>
          <a:p>
            <a:pPr marL="0" indent="0">
              <a:buNone/>
            </a:pPr>
            <a:endParaRPr lang="en-US" sz="1600" dirty="0"/>
          </a:p>
          <a:p>
            <a:endParaRPr lang="en-US" sz="1000" dirty="0"/>
          </a:p>
        </p:txBody>
      </p:sp>
      <p:sp>
        <p:nvSpPr>
          <p:cNvPr id="6" name="Content Placeholder 5"/>
          <p:cNvSpPr>
            <a:spLocks noGrp="1"/>
          </p:cNvSpPr>
          <p:nvPr>
            <p:ph sz="half" idx="2"/>
          </p:nvPr>
        </p:nvSpPr>
        <p:spPr>
          <a:xfrm>
            <a:off x="4649152" y="1447800"/>
            <a:ext cx="4038600" cy="4525963"/>
          </a:xfrm>
        </p:spPr>
        <p:txBody>
          <a:bodyPr/>
          <a:lstStyle/>
          <a:p>
            <a:pPr marL="0" indent="0">
              <a:buNone/>
            </a:pPr>
            <a:r>
              <a:rPr lang="en-US" sz="1400" dirty="0"/>
              <a:t>@</a:t>
            </a:r>
            <a:r>
              <a:rPr lang="en-US" sz="1400" dirty="0" err="1"/>
              <a:t>PreDestroy</a:t>
            </a:r>
            <a:endParaRPr lang="en-US" sz="1400" dirty="0"/>
          </a:p>
          <a:p>
            <a:pPr marL="0" indent="0">
              <a:buNone/>
            </a:pPr>
            <a:r>
              <a:rPr lang="en-US" sz="1400" dirty="0"/>
              <a:t>public void  close() {</a:t>
            </a:r>
          </a:p>
          <a:p>
            <a:pPr marL="0" indent="0">
              <a:buNone/>
            </a:pPr>
            <a:r>
              <a:rPr lang="en-US" sz="1400" dirty="0" err="1"/>
              <a:t>System.out.println</a:t>
            </a:r>
            <a:r>
              <a:rPr lang="en-US" sz="1400" dirty="0"/>
              <a:t>("</a:t>
            </a:r>
            <a:r>
              <a:rPr lang="en-US" sz="1400" dirty="0" err="1"/>
              <a:t>PreDestroy</a:t>
            </a:r>
            <a:r>
              <a:rPr lang="en-US" sz="1400" dirty="0"/>
              <a:t>");</a:t>
            </a:r>
          </a:p>
          <a:p>
            <a:pPr marL="0" indent="0">
              <a:buNone/>
            </a:pPr>
            <a:r>
              <a:rPr lang="en-US" sz="1400" dirty="0"/>
              <a:t>}</a:t>
            </a:r>
          </a:p>
          <a:p>
            <a:pPr marL="0" indent="0">
              <a:buNone/>
            </a:pPr>
            <a:r>
              <a:rPr lang="en-US" sz="1400" dirty="0" smtClean="0"/>
              <a:t>@</a:t>
            </a:r>
            <a:r>
              <a:rPr lang="en-US" sz="1400" dirty="0" err="1"/>
              <a:t>PrePassivate</a:t>
            </a:r>
            <a:endParaRPr lang="en-US" sz="1400" dirty="0"/>
          </a:p>
          <a:p>
            <a:pPr marL="0" indent="0">
              <a:buNone/>
            </a:pPr>
            <a:r>
              <a:rPr lang="en-US" sz="1400" dirty="0"/>
              <a:t>public void </a:t>
            </a:r>
            <a:r>
              <a:rPr lang="en-US" sz="1400" dirty="0" err="1" smtClean="0"/>
              <a:t>storeData</a:t>
            </a:r>
            <a:r>
              <a:rPr lang="en-US" sz="1400" dirty="0" smtClean="0"/>
              <a:t>() </a:t>
            </a:r>
            <a:r>
              <a:rPr lang="en-US" sz="1400" dirty="0"/>
              <a:t>{</a:t>
            </a:r>
          </a:p>
          <a:p>
            <a:pPr marL="0" indent="0">
              <a:buNone/>
            </a:pPr>
            <a:r>
              <a:rPr lang="en-US" sz="1400" dirty="0" err="1"/>
              <a:t>System.out.println</a:t>
            </a:r>
            <a:r>
              <a:rPr lang="en-US" sz="1400" dirty="0"/>
              <a:t>("</a:t>
            </a:r>
            <a:r>
              <a:rPr lang="en-US" sz="1400" dirty="0" err="1"/>
              <a:t>PrePassivate</a:t>
            </a:r>
            <a:r>
              <a:rPr lang="en-US" sz="1400" dirty="0"/>
              <a:t>");</a:t>
            </a:r>
          </a:p>
          <a:p>
            <a:pPr marL="0" indent="0">
              <a:buNone/>
            </a:pPr>
            <a:r>
              <a:rPr lang="en-US" sz="1400" dirty="0"/>
              <a:t>}</a:t>
            </a:r>
          </a:p>
          <a:p>
            <a:pPr marL="0" indent="0">
              <a:buNone/>
            </a:pPr>
            <a:r>
              <a:rPr lang="en-US" sz="1400" dirty="0"/>
              <a:t>@</a:t>
            </a:r>
            <a:r>
              <a:rPr lang="en-US" sz="1400" dirty="0" err="1"/>
              <a:t>PostActivate</a:t>
            </a:r>
            <a:endParaRPr lang="en-US" sz="1400" dirty="0"/>
          </a:p>
          <a:p>
            <a:pPr marL="0" indent="0">
              <a:buNone/>
            </a:pPr>
            <a:r>
              <a:rPr lang="en-US" sz="1400" dirty="0"/>
              <a:t>public void </a:t>
            </a:r>
            <a:r>
              <a:rPr lang="en-US" sz="1400" dirty="0" err="1" smtClean="0"/>
              <a:t>restoreData</a:t>
            </a:r>
            <a:r>
              <a:rPr lang="en-US" sz="1400" dirty="0" smtClean="0"/>
              <a:t>() </a:t>
            </a:r>
            <a:r>
              <a:rPr lang="en-US" sz="1400" dirty="0"/>
              <a:t>{</a:t>
            </a:r>
          </a:p>
          <a:p>
            <a:pPr marL="0" indent="0">
              <a:buNone/>
            </a:pPr>
            <a:r>
              <a:rPr lang="en-US" sz="1400" dirty="0" err="1"/>
              <a:t>System.out.println</a:t>
            </a:r>
            <a:r>
              <a:rPr lang="en-US" sz="1400" dirty="0"/>
              <a:t>("</a:t>
            </a:r>
            <a:r>
              <a:rPr lang="en-US" sz="1400" dirty="0" err="1"/>
              <a:t>PostActivate</a:t>
            </a:r>
            <a:r>
              <a:rPr lang="en-US" sz="1400" dirty="0"/>
              <a:t>");</a:t>
            </a:r>
          </a:p>
          <a:p>
            <a:pPr marL="0" indent="0">
              <a:buNone/>
            </a:pPr>
            <a:r>
              <a:rPr lang="en-US" sz="1400" dirty="0"/>
              <a:t>}</a:t>
            </a:r>
          </a:p>
          <a:p>
            <a:pPr marL="0" indent="0">
              <a:buNone/>
            </a:pPr>
            <a:endParaRPr lang="en-US" sz="14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42</a:t>
            </a:fld>
            <a:endParaRPr lang="en-US" dirty="0"/>
          </a:p>
        </p:txBody>
      </p:sp>
      <p:pic>
        <p:nvPicPr>
          <p:cNvPr id="5"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01025" y="0"/>
            <a:ext cx="942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3849064476"/>
              </p:ext>
            </p:extLst>
          </p:nvPr>
        </p:nvGraphicFramePr>
        <p:xfrm>
          <a:off x="3733800" y="4526280"/>
          <a:ext cx="5410200" cy="1915236"/>
        </p:xfrm>
        <a:graphic>
          <a:graphicData uri="http://schemas.openxmlformats.org/drawingml/2006/table">
            <a:tbl>
              <a:tblPr/>
              <a:tblGrid>
                <a:gridCol w="5410200"/>
              </a:tblGrid>
              <a:tr h="257715">
                <a:tc>
                  <a:txBody>
                    <a:bodyPr/>
                    <a:lstStyle/>
                    <a:p>
                      <a:pPr marL="342900" indent="-342900">
                        <a:buFont typeface="+mj-lt"/>
                        <a:buAutoNum type="alphaLcParenR"/>
                      </a:pPr>
                      <a:r>
                        <a:rPr lang="en-US" sz="1600" dirty="0"/>
                        <a:t>Constructor, </a:t>
                      </a:r>
                      <a:r>
                        <a:rPr lang="en-US" sz="1600" dirty="0" err="1"/>
                        <a:t>PostConstruct</a:t>
                      </a:r>
                      <a:r>
                        <a:rPr lang="en-US" sz="1600" dirty="0"/>
                        <a:t>, </a:t>
                      </a:r>
                      <a:r>
                        <a:rPr lang="en-US" sz="1600" dirty="0" err="1"/>
                        <a:t>PostActivate</a:t>
                      </a:r>
                      <a:r>
                        <a:rPr lang="en-US" sz="1600" dirty="0"/>
                        <a:t>, </a:t>
                      </a:r>
                      <a:r>
                        <a:rPr lang="en-US" sz="1600" dirty="0" err="1"/>
                        <a:t>calculateSales</a:t>
                      </a:r>
                      <a:endParaRPr lang="en-US" sz="1600" dirty="0"/>
                    </a:p>
                  </a:txBody>
                  <a:tcPr anchor="ctr">
                    <a:lnL>
                      <a:noFill/>
                    </a:lnL>
                    <a:lnR>
                      <a:noFill/>
                    </a:lnR>
                    <a:lnT>
                      <a:noFill/>
                    </a:lnT>
                    <a:lnB>
                      <a:noFill/>
                    </a:lnB>
                  </a:tcPr>
                </a:tc>
              </a:tr>
              <a:tr h="421716">
                <a:tc>
                  <a:txBody>
                    <a:bodyPr/>
                    <a:lstStyle/>
                    <a:p>
                      <a:pPr marL="342900" indent="-342900">
                        <a:buFont typeface="+mj-lt"/>
                        <a:buAutoNum type="alphaLcParenR" startAt="2"/>
                      </a:pPr>
                      <a:r>
                        <a:rPr lang="en-US" sz="1600" dirty="0"/>
                        <a:t>Constructor, </a:t>
                      </a:r>
                      <a:r>
                        <a:rPr lang="en-US" sz="1600" dirty="0" err="1"/>
                        <a:t>PostConstruct</a:t>
                      </a:r>
                      <a:r>
                        <a:rPr lang="en-US" sz="1600" dirty="0"/>
                        <a:t>, </a:t>
                      </a:r>
                      <a:r>
                        <a:rPr lang="en-US" sz="1600" dirty="0" err="1"/>
                        <a:t>calculateSales</a:t>
                      </a:r>
                      <a:r>
                        <a:rPr lang="en-US" sz="1600" dirty="0"/>
                        <a:t>, </a:t>
                      </a:r>
                      <a:r>
                        <a:rPr lang="en-US" sz="1600" dirty="0" err="1"/>
                        <a:t>PreDestroy</a:t>
                      </a:r>
                      <a:endParaRPr lang="en-US" sz="1600" dirty="0"/>
                    </a:p>
                  </a:txBody>
                  <a:tcPr anchor="ctr">
                    <a:lnL>
                      <a:noFill/>
                    </a:lnL>
                    <a:lnR>
                      <a:noFill/>
                    </a:lnR>
                    <a:lnT>
                      <a:noFill/>
                    </a:lnT>
                    <a:lnB>
                      <a:noFill/>
                    </a:lnB>
                  </a:tcPr>
                </a:tc>
              </a:tr>
              <a:tr h="445144">
                <a:tc>
                  <a:txBody>
                    <a:bodyPr/>
                    <a:lstStyle/>
                    <a:p>
                      <a:pPr marL="342900" indent="-342900">
                        <a:buFont typeface="+mj-lt"/>
                        <a:buAutoNum type="alphaLcParenR" startAt="3"/>
                      </a:pPr>
                      <a:r>
                        <a:rPr lang="en-US" sz="1600" dirty="0"/>
                        <a:t>Constructor, </a:t>
                      </a:r>
                      <a:r>
                        <a:rPr lang="en-US" sz="1600" dirty="0" err="1"/>
                        <a:t>PostConstruct</a:t>
                      </a:r>
                      <a:r>
                        <a:rPr lang="en-US" sz="1600" dirty="0"/>
                        <a:t>, </a:t>
                      </a:r>
                      <a:r>
                        <a:rPr lang="en-US" sz="1600" dirty="0" err="1"/>
                        <a:t>PrePassivate</a:t>
                      </a:r>
                      <a:r>
                        <a:rPr lang="en-US" sz="1600" dirty="0"/>
                        <a:t>, </a:t>
                      </a:r>
                      <a:r>
                        <a:rPr lang="en-US" sz="1600" dirty="0" err="1"/>
                        <a:t>PostActivate</a:t>
                      </a:r>
                      <a:r>
                        <a:rPr lang="en-US" sz="1600" dirty="0"/>
                        <a:t>, </a:t>
                      </a:r>
                      <a:r>
                        <a:rPr lang="en-US" sz="1600" dirty="0" err="1"/>
                        <a:t>calculateSales</a:t>
                      </a:r>
                      <a:r>
                        <a:rPr lang="en-US" sz="1600" dirty="0"/>
                        <a:t>, </a:t>
                      </a:r>
                      <a:r>
                        <a:rPr lang="en-US" sz="1600" dirty="0" err="1"/>
                        <a:t>PreDestroy</a:t>
                      </a:r>
                      <a:endParaRPr lang="en-US" sz="1600" dirty="0"/>
                    </a:p>
                  </a:txBody>
                  <a:tcPr anchor="ctr">
                    <a:lnL>
                      <a:noFill/>
                    </a:lnL>
                    <a:lnR>
                      <a:noFill/>
                    </a:lnR>
                    <a:lnT>
                      <a:noFill/>
                    </a:lnT>
                    <a:lnB>
                      <a:noFill/>
                    </a:lnB>
                  </a:tcPr>
                </a:tc>
              </a:tr>
              <a:tr h="445144">
                <a:tc>
                  <a:txBody>
                    <a:bodyPr/>
                    <a:lstStyle/>
                    <a:p>
                      <a:pPr marL="342900" indent="-342900">
                        <a:buFont typeface="+mj-lt"/>
                        <a:buAutoNum type="alphaLcParenR" startAt="4"/>
                      </a:pPr>
                      <a:r>
                        <a:rPr lang="en-US" sz="1600" dirty="0"/>
                        <a:t>Constructor, </a:t>
                      </a:r>
                      <a:r>
                        <a:rPr lang="en-US" sz="1600" dirty="0" err="1"/>
                        <a:t>PostConstruct</a:t>
                      </a:r>
                      <a:r>
                        <a:rPr lang="en-US" sz="1600" dirty="0"/>
                        <a:t>, </a:t>
                      </a:r>
                      <a:r>
                        <a:rPr lang="en-US" sz="1600" dirty="0" err="1"/>
                        <a:t>PostActivate</a:t>
                      </a:r>
                      <a:r>
                        <a:rPr lang="en-US" sz="1600" dirty="0"/>
                        <a:t>, </a:t>
                      </a:r>
                      <a:r>
                        <a:rPr lang="en-US" sz="1600" dirty="0" err="1"/>
                        <a:t>calculateSales</a:t>
                      </a:r>
                      <a:r>
                        <a:rPr lang="en-US" sz="1600" dirty="0"/>
                        <a:t>, </a:t>
                      </a:r>
                      <a:r>
                        <a:rPr lang="en-US" sz="1600" dirty="0" err="1"/>
                        <a:t>PrePassivate</a:t>
                      </a:r>
                      <a:endParaRPr lang="en-US" sz="1600" dirty="0"/>
                    </a:p>
                  </a:txBody>
                  <a:tcPr anchor="ctr">
                    <a:lnL>
                      <a:noFill/>
                    </a:lnL>
                    <a:lnR>
                      <a:noFill/>
                    </a:lnR>
                    <a:lnT>
                      <a:noFill/>
                    </a:lnT>
                    <a:lnB>
                      <a:noFill/>
                    </a:lnB>
                  </a:tcPr>
                </a:tc>
              </a:tr>
            </a:tbl>
          </a:graphicData>
        </a:graphic>
      </p:graphicFrame>
      <p:sp>
        <p:nvSpPr>
          <p:cNvPr id="8" name="Rectangle 5"/>
          <p:cNvSpPr>
            <a:spLocks noChangeArrowheads="1"/>
          </p:cNvSpPr>
          <p:nvPr/>
        </p:nvSpPr>
        <p:spPr bwMode="auto">
          <a:xfrm>
            <a:off x="228600" y="3351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ontrols>
      <mc:AlternateContent xmlns:mc="http://schemas.openxmlformats.org/markup-compatibility/2006">
        <mc:Choice xmlns:v="urn:schemas-microsoft-com:vml" Requires="v">
          <p:control spid="1057" name="DefaultOcx" r:id="rId2" imgW="257040" imgH="304920"/>
        </mc:Choice>
        <mc:Fallback>
          <p:control name="DefaultOcx" r:id="rId2" imgW="257040" imgH="304920">
            <p:pic>
              <p:nvPicPr>
                <p:cNvPr id="9" name="DefaultOcx"/>
                <p:cNvPicPr preferRelativeResize="0">
                  <a:picLocks noChangeArrowheads="1" noChangeShapeType="1"/>
                </p:cNvPicPr>
                <p:nvPr/>
              </p:nvPicPr>
              <p:blipFill>
                <a:blip r:embed="rId9"/>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58" name="HTMLCheckbox1" r:id="rId3" imgW="257040" imgH="304920"/>
        </mc:Choice>
        <mc:Fallback>
          <p:control name="HTMLCheckbox1" r:id="rId3" imgW="257040" imgH="304920">
            <p:pic>
              <p:nvPicPr>
                <p:cNvPr id="10" name="HTMLCheckbox1"/>
                <p:cNvPicPr preferRelativeResize="0">
                  <a:picLocks noChangeArrowheads="1" noChangeShapeType="1"/>
                </p:cNvPicPr>
                <p:nvPr/>
              </p:nvPicPr>
              <p:blipFill>
                <a:blip r:embed="rId9"/>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59" name="HTMLCheckbox2" r:id="rId4" imgW="257040" imgH="304920"/>
        </mc:Choice>
        <mc:Fallback>
          <p:control name="HTMLCheckbox2" r:id="rId4" imgW="257040" imgH="304920">
            <p:pic>
              <p:nvPicPr>
                <p:cNvPr id="11" name="HTMLCheckbox2"/>
                <p:cNvPicPr preferRelativeResize="0">
                  <a:picLocks noChangeArrowheads="1" noChangeShapeType="1"/>
                </p:cNvPicPr>
                <p:nvPr/>
              </p:nvPicPr>
              <p:blipFill>
                <a:blip r:embed="rId9"/>
                <a:srcRect/>
                <a:stretch>
                  <a:fillRect/>
                </a:stretch>
              </p:blipFill>
              <p:spPr bwMode="auto">
                <a:xfrm>
                  <a:off x="0" y="0"/>
                  <a:ext cx="1371600" cy="3048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060" name="HTMLHidden1" r:id="rId5" imgW="914400" imgH="228600"/>
        </mc:Choice>
        <mc:Fallback>
          <p:control name="HTMLHidden1" r:id="rId5" imgW="914400" imgH="228600">
            <p:pic>
              <p:nvPicPr>
                <p:cNvPr id="12" name="HTMLHidden1"/>
                <p:cNvPicPr preferRelativeResize="0">
                  <a:picLocks noChangeArrowheads="1" noChangeShapeType="1"/>
                </p:cNvPicPr>
                <p:nvPr/>
              </p:nvPicPr>
              <p:blipFill>
                <a:blip r:embed="rId10"/>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5852871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78D7808-F45D-4D4E-BF34-C04D5B6C4996}" type="slidenum">
              <a:rPr lang="en-US" b="0" smtClean="0">
                <a:solidFill>
                  <a:srgbClr val="000000"/>
                </a:solidFill>
                <a:latin typeface="Verdana" pitchFamily="34" charset="0"/>
              </a:rPr>
              <a:pPr eaLnBrk="1" hangingPunct="1"/>
              <a:t>43</a:t>
            </a:fld>
            <a:endParaRPr lang="en-US" b="0" smtClean="0">
              <a:solidFill>
                <a:srgbClr val="000000"/>
              </a:solidFill>
              <a:latin typeface="Verdana" pitchFamily="34" charset="0"/>
            </a:endParaRPr>
          </a:p>
        </p:txBody>
      </p:sp>
      <p:sp>
        <p:nvSpPr>
          <p:cNvPr id="35843"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BE06BF57-BF06-428E-80F0-E311BCB7C537}" type="slidenum">
              <a:rPr lang="en-US" sz="800" b="0">
                <a:solidFill>
                  <a:srgbClr val="000000"/>
                </a:solidFill>
                <a:latin typeface="Verdana" pitchFamily="34" charset="0"/>
              </a:rPr>
              <a:pPr eaLnBrk="1" hangingPunct="1"/>
              <a:t>43</a:t>
            </a:fld>
            <a:endParaRPr lang="en-US" sz="800" b="0">
              <a:solidFill>
                <a:srgbClr val="000000"/>
              </a:solidFill>
              <a:latin typeface="Verdana" pitchFamily="34" charset="0"/>
            </a:endParaRPr>
          </a:p>
        </p:txBody>
      </p:sp>
      <p:sp>
        <p:nvSpPr>
          <p:cNvPr id="35844" name="Rectangle 2"/>
          <p:cNvSpPr>
            <a:spLocks noGrp="1" noChangeArrowheads="1"/>
          </p:cNvSpPr>
          <p:nvPr>
            <p:ph type="title"/>
          </p:nvPr>
        </p:nvSpPr>
        <p:spPr/>
        <p:txBody>
          <a:bodyPr/>
          <a:lstStyle/>
          <a:p>
            <a:pPr eaLnBrk="1" hangingPunct="1"/>
            <a:r>
              <a:rPr lang="en-US" sz="3600" smtClean="0"/>
              <a:t>Session Beans: Summary</a:t>
            </a:r>
          </a:p>
        </p:txBody>
      </p:sp>
      <p:sp>
        <p:nvSpPr>
          <p:cNvPr id="35845" name="Rectangle 3"/>
          <p:cNvSpPr>
            <a:spLocks noGrp="1" noChangeArrowheads="1"/>
          </p:cNvSpPr>
          <p:nvPr>
            <p:ph type="body" idx="1"/>
          </p:nvPr>
        </p:nvSpPr>
        <p:spPr/>
        <p:txBody>
          <a:bodyPr/>
          <a:lstStyle/>
          <a:p>
            <a:pPr eaLnBrk="1" hangingPunct="1">
              <a:lnSpc>
                <a:spcPct val="150000"/>
              </a:lnSpc>
            </a:pPr>
            <a:r>
              <a:rPr lang="en-US" sz="2000" dirty="0" smtClean="0"/>
              <a:t>Session beans are Java Components that run in an EJB Container.</a:t>
            </a:r>
          </a:p>
          <a:p>
            <a:pPr eaLnBrk="1" hangingPunct="1">
              <a:lnSpc>
                <a:spcPct val="150000"/>
              </a:lnSpc>
            </a:pPr>
            <a:r>
              <a:rPr lang="en-US" sz="2000" dirty="0" smtClean="0"/>
              <a:t>Stateless session beans serve business requests that span only a single method invocation.</a:t>
            </a:r>
          </a:p>
          <a:p>
            <a:pPr eaLnBrk="1" hangingPunct="1">
              <a:lnSpc>
                <a:spcPct val="150000"/>
              </a:lnSpc>
            </a:pPr>
            <a:r>
              <a:rPr lang="en-US" sz="2000" dirty="0" smtClean="0"/>
              <a:t>Stateful session beans serve business processes that span multiple methods requests  or transactions made by the same client.</a:t>
            </a:r>
          </a:p>
          <a:p>
            <a:pPr eaLnBrk="1" hangingPunct="1">
              <a:lnSpc>
                <a:spcPct val="150000"/>
              </a:lnSpc>
            </a:pPr>
            <a:r>
              <a:rPr lang="en-US" sz="2000" dirty="0" smtClean="0"/>
              <a:t>To create a session bean you need to define business interfaces and the bean class.</a:t>
            </a:r>
          </a:p>
          <a:p>
            <a:pPr eaLnBrk="1" hangingPunct="1">
              <a:lnSpc>
                <a:spcPct val="150000"/>
              </a:lnSpc>
            </a:pPr>
            <a:r>
              <a:rPr lang="en-US" sz="2000" dirty="0" smtClean="0"/>
              <a:t>Session beans can define remote client and the local client as well.</a:t>
            </a:r>
          </a:p>
        </p:txBody>
      </p:sp>
    </p:spTree>
    <p:extLst>
      <p:ext uri="{BB962C8B-B14F-4D97-AF65-F5344CB8AC3E}">
        <p14:creationId xmlns:p14="http://schemas.microsoft.com/office/powerpoint/2010/main" val="38836945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ED3CD26-3E98-4458-A838-530AC9B546ED}" type="slidenum">
              <a:rPr lang="en-US" b="0" smtClean="0">
                <a:solidFill>
                  <a:srgbClr val="000000"/>
                </a:solidFill>
                <a:latin typeface="Verdana" pitchFamily="34" charset="0"/>
              </a:rPr>
              <a:pPr eaLnBrk="1" hangingPunct="1"/>
              <a:t>44</a:t>
            </a:fld>
            <a:endParaRPr lang="en-US" b="0" smtClean="0">
              <a:solidFill>
                <a:srgbClr val="000000"/>
              </a:solidFill>
              <a:latin typeface="Verdana" pitchFamily="34" charset="0"/>
            </a:endParaRPr>
          </a:p>
        </p:txBody>
      </p:sp>
      <p:sp>
        <p:nvSpPr>
          <p:cNvPr id="36867"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D27FA26C-AB49-43BC-9FDB-355AA9357B67}" type="slidenum">
              <a:rPr lang="en-US" sz="800" b="0">
                <a:solidFill>
                  <a:srgbClr val="000000"/>
                </a:solidFill>
                <a:latin typeface="Verdana" pitchFamily="34" charset="0"/>
              </a:rPr>
              <a:pPr eaLnBrk="1" hangingPunct="1"/>
              <a:t>44</a:t>
            </a:fld>
            <a:endParaRPr lang="en-US" sz="800" b="0">
              <a:solidFill>
                <a:srgbClr val="000000"/>
              </a:solidFill>
              <a:latin typeface="Verdana" pitchFamily="34" charset="0"/>
            </a:endParaRPr>
          </a:p>
        </p:txBody>
      </p:sp>
      <p:sp>
        <p:nvSpPr>
          <p:cNvPr id="36868" name="Rectangle 2"/>
          <p:cNvSpPr>
            <a:spLocks noGrp="1" noChangeArrowheads="1"/>
          </p:cNvSpPr>
          <p:nvPr>
            <p:ph type="title"/>
          </p:nvPr>
        </p:nvSpPr>
        <p:spPr/>
        <p:txBody>
          <a:bodyPr/>
          <a:lstStyle/>
          <a:p>
            <a:pPr eaLnBrk="1" hangingPunct="1"/>
            <a:r>
              <a:rPr lang="en-US" sz="3600" smtClean="0"/>
              <a:t>Session Beans: Source</a:t>
            </a:r>
          </a:p>
        </p:txBody>
      </p:sp>
      <p:sp>
        <p:nvSpPr>
          <p:cNvPr id="36869" name="Rectangle 3"/>
          <p:cNvSpPr>
            <a:spLocks noGrp="1" noChangeArrowheads="1"/>
          </p:cNvSpPr>
          <p:nvPr>
            <p:ph type="body" idx="1"/>
          </p:nvPr>
        </p:nvSpPr>
        <p:spPr/>
        <p:txBody>
          <a:bodyPr/>
          <a:lstStyle/>
          <a:p>
            <a:pPr eaLnBrk="1" hangingPunct="1">
              <a:lnSpc>
                <a:spcPct val="190000"/>
              </a:lnSpc>
            </a:pPr>
            <a:r>
              <a:rPr lang="en-US" sz="2000" smtClean="0">
                <a:hlinkClick r:id="rId2"/>
              </a:rPr>
              <a:t>http://java.sun.com/</a:t>
            </a:r>
            <a:endParaRPr lang="en-US" sz="2000" smtClean="0"/>
          </a:p>
          <a:p>
            <a:pPr eaLnBrk="1" hangingPunct="1">
              <a:lnSpc>
                <a:spcPct val="190000"/>
              </a:lnSpc>
            </a:pPr>
            <a:r>
              <a:rPr lang="en-US" sz="2000" smtClean="0"/>
              <a:t>Pro EJB3.0 by Mike Keith &amp; Merrick Schincariol</a:t>
            </a:r>
          </a:p>
          <a:p>
            <a:pPr eaLnBrk="1" hangingPunct="1">
              <a:lnSpc>
                <a:spcPct val="190000"/>
              </a:lnSpc>
            </a:pPr>
            <a:r>
              <a:rPr lang="en-US" sz="2000" smtClean="0"/>
              <a:t>Enterprise JavaBeans3.0 by Bill Burke &amp; Richard Monson-Haefel</a:t>
            </a:r>
          </a:p>
          <a:p>
            <a:pPr eaLnBrk="1" hangingPunct="1">
              <a:lnSpc>
                <a:spcPct val="190000"/>
              </a:lnSpc>
            </a:pPr>
            <a:r>
              <a:rPr lang="en-US" sz="2000" smtClean="0"/>
              <a:t>Mastering Enterprise JavaBeans 3.0 by Rima Patel Sriganesh, Gerald Bose and Micah Silverman</a:t>
            </a:r>
          </a:p>
          <a:p>
            <a:pPr eaLnBrk="1" hangingPunct="1">
              <a:lnSpc>
                <a:spcPct val="190000"/>
              </a:lnSpc>
            </a:pPr>
            <a:endParaRPr lang="en-US" sz="2000" smtClean="0"/>
          </a:p>
        </p:txBody>
      </p:sp>
      <p:sp>
        <p:nvSpPr>
          <p:cNvPr id="36870" name="Text Box 4"/>
          <p:cNvSpPr txBox="1">
            <a:spLocks noChangeArrowheads="1"/>
          </p:cNvSpPr>
          <p:nvPr/>
        </p:nvSpPr>
        <p:spPr bwMode="auto">
          <a:xfrm>
            <a:off x="381000" y="52197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algn="l"/>
            <a:r>
              <a:rPr lang="en-US" sz="1400">
                <a:solidFill>
                  <a:schemeClr val="tx2"/>
                </a:solidFill>
              </a:rPr>
              <a:t>Disclaimer</a:t>
            </a:r>
            <a:r>
              <a:rPr lang="en-US" sz="1400" b="0"/>
              <a:t>: </a:t>
            </a:r>
            <a:r>
              <a:rPr lang="en-US" sz="1400" b="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pic>
        <p:nvPicPr>
          <p:cNvPr id="3687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0"/>
            <a:ext cx="990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7164195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a:solidFill>
                  <a:srgbClr val="682252"/>
                </a:solidFill>
                <a:latin typeface="Myriad Pro" pitchFamily="34" charset="0"/>
                <a:cs typeface="Arial" pitchFamily="34" charset="0"/>
              </a:rPr>
              <a:t>Working with Enterprise JavaBeans (EJB)</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b="1"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b="1" dirty="0">
                <a:solidFill>
                  <a:schemeClr val="bg1"/>
                </a:solidFill>
                <a:latin typeface="Cambria" pitchFamily="18" charset="0"/>
                <a:ea typeface="+mj-ea"/>
                <a:cs typeface="+mj-cs"/>
              </a:rPr>
              <a:t>Session Beans</a:t>
            </a:r>
          </a:p>
        </p:txBody>
      </p:sp>
    </p:spTree>
    <p:extLst>
      <p:ext uri="{BB962C8B-B14F-4D97-AF65-F5344CB8AC3E}">
        <p14:creationId xmlns:p14="http://schemas.microsoft.com/office/powerpoint/2010/main" val="2404503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a:t>
            </a:r>
            <a:r>
              <a:rPr dirty="0" smtClean="0"/>
              <a:t>hat are t</a:t>
            </a:r>
            <a:r>
              <a:rPr lang="en-US" dirty="0" smtClean="0"/>
              <a:t>he</a:t>
            </a:r>
            <a:r>
              <a:rPr dirty="0" smtClean="0"/>
              <a:t> two types of Session Beans and the difference between the two types?</a:t>
            </a:r>
            <a:endParaRPr dirty="0"/>
          </a:p>
        </p:txBody>
      </p:sp>
      <p:sp>
        <p:nvSpPr>
          <p:cNvPr id="3" name="Title 2"/>
          <p:cNvSpPr>
            <a:spLocks noGrp="1"/>
          </p:cNvSpPr>
          <p:nvPr>
            <p:ph type="title"/>
          </p:nvPr>
        </p:nvSpPr>
        <p:spPr>
          <a:xfrm>
            <a:off x="1600200" y="152400"/>
            <a:ext cx="7543800" cy="1066800"/>
          </a:xfrm>
        </p:spPr>
        <p:txBody>
          <a:bodyPr/>
          <a:lstStyle/>
          <a:p>
            <a:r>
              <a:rPr lang="en-US" sz="3400" dirty="0" smtClean="0">
                <a:solidFill>
                  <a:schemeClr val="tx2">
                    <a:lumMod val="75000"/>
                  </a:schemeClr>
                </a:solidFill>
              </a:rPr>
              <a:t>Icebreaker Activity</a:t>
            </a:r>
            <a:endParaRPr lang="en-US" sz="3400" dirty="0">
              <a:solidFill>
                <a:schemeClr val="tx2">
                  <a:lumMod val="75000"/>
                </a:schemeClr>
              </a:solidFill>
            </a:endParaRPr>
          </a:p>
        </p:txBody>
      </p:sp>
      <p:pic>
        <p:nvPicPr>
          <p:cNvPr id="2050" name="Picture 2" descr="C:\Documents and Settings\148282\Desktop\Icebreaker-Activity.png"/>
          <p:cNvPicPr>
            <a:picLocks noChangeAspect="1" noChangeArrowheads="1"/>
          </p:cNvPicPr>
          <p:nvPr/>
        </p:nvPicPr>
        <p:blipFill>
          <a:blip r:embed="rId3" cstate="print"/>
          <a:srcRect/>
          <a:stretch>
            <a:fillRect/>
          </a:stretch>
        </p:blipFill>
        <p:spPr bwMode="auto">
          <a:xfrm>
            <a:off x="7162800" y="304800"/>
            <a:ext cx="1524000" cy="960073"/>
          </a:xfrm>
          <a:prstGeom prst="rect">
            <a:avLst/>
          </a:prstGeom>
          <a:noFill/>
          <a:effectLst>
            <a:outerShdw blurRad="50800" dist="38100" dir="5400000" algn="t" rotWithShape="0">
              <a:prstClr val="black">
                <a:alpha val="40000"/>
              </a:prstClr>
            </a:outerShdw>
          </a:effectLst>
        </p:spPr>
      </p:pic>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5</a:t>
            </a:fld>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940CED5B-6539-4B3F-AC72-59C8C02F5C9A}" type="slidenum">
              <a:rPr lang="en-US" b="0" smtClean="0">
                <a:solidFill>
                  <a:srgbClr val="000000"/>
                </a:solidFill>
                <a:latin typeface="Verdana" pitchFamily="34" charset="0"/>
              </a:rPr>
              <a:pPr eaLnBrk="1" hangingPunct="1"/>
              <a:t>6</a:t>
            </a:fld>
            <a:endParaRPr lang="en-US" b="0" smtClean="0">
              <a:solidFill>
                <a:srgbClr val="000000"/>
              </a:solidFill>
              <a:latin typeface="Verdana" pitchFamily="34" charset="0"/>
            </a:endParaRPr>
          </a:p>
        </p:txBody>
      </p:sp>
      <p:sp>
        <p:nvSpPr>
          <p:cNvPr id="6147"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C3A9E068-3552-461F-B9D4-ECDD118AE6D8}" type="slidenum">
              <a:rPr lang="en-US" sz="800" b="0">
                <a:solidFill>
                  <a:srgbClr val="000000"/>
                </a:solidFill>
                <a:latin typeface="Verdana" pitchFamily="34" charset="0"/>
              </a:rPr>
              <a:pPr eaLnBrk="1" hangingPunct="1"/>
              <a:t>6</a:t>
            </a:fld>
            <a:endParaRPr lang="en-US" sz="800" b="0">
              <a:solidFill>
                <a:srgbClr val="000000"/>
              </a:solidFill>
              <a:latin typeface="Verdana" pitchFamily="34" charset="0"/>
            </a:endParaRPr>
          </a:p>
        </p:txBody>
      </p:sp>
      <p:sp>
        <p:nvSpPr>
          <p:cNvPr id="6148" name="Rectangle 2"/>
          <p:cNvSpPr>
            <a:spLocks noGrp="1" noChangeArrowheads="1"/>
          </p:cNvSpPr>
          <p:nvPr>
            <p:ph type="title"/>
          </p:nvPr>
        </p:nvSpPr>
        <p:spPr/>
        <p:txBody>
          <a:bodyPr/>
          <a:lstStyle/>
          <a:p>
            <a:r>
              <a:rPr lang="en-US" dirty="0"/>
              <a:t>Working with Enterprise JavaBeans (EJB</a:t>
            </a:r>
            <a:r>
              <a:rPr lang="en-US" dirty="0" smtClean="0"/>
              <a:t>):</a:t>
            </a:r>
            <a:r>
              <a:rPr lang="en-US" dirty="0"/>
              <a:t>Overview</a:t>
            </a:r>
            <a:endParaRPr lang="en-US" sz="3600" dirty="0" smtClean="0"/>
          </a:p>
        </p:txBody>
      </p:sp>
      <p:sp>
        <p:nvSpPr>
          <p:cNvPr id="6149" name="Rectangle 3"/>
          <p:cNvSpPr>
            <a:spLocks noGrp="1" noChangeArrowheads="1"/>
          </p:cNvSpPr>
          <p:nvPr>
            <p:ph type="body" idx="1"/>
          </p:nvPr>
        </p:nvSpPr>
        <p:spPr/>
        <p:txBody>
          <a:bodyPr/>
          <a:lstStyle/>
          <a:p>
            <a:pPr eaLnBrk="1" hangingPunct="1">
              <a:lnSpc>
                <a:spcPct val="190000"/>
              </a:lnSpc>
            </a:pPr>
            <a:r>
              <a:rPr lang="en-US" sz="2000" smtClean="0"/>
              <a:t>Session beans are Java components that run in  EJB containers that are part of standard Java Platform, Enterprise Edition (Java EE) application servers. </a:t>
            </a:r>
          </a:p>
          <a:p>
            <a:pPr eaLnBrk="1" hangingPunct="1">
              <a:lnSpc>
                <a:spcPct val="190000"/>
              </a:lnSpc>
            </a:pPr>
            <a:r>
              <a:rPr lang="en-US" sz="2000" smtClean="0"/>
              <a:t>These Java components are typically used to model a particular user task or use case, such as entering customer information or implementing a process that maintains a conversation state with a client application.</a:t>
            </a:r>
          </a:p>
          <a:p>
            <a:pPr eaLnBrk="1" hangingPunct="1">
              <a:lnSpc>
                <a:spcPct val="190000"/>
              </a:lnSpc>
            </a:pPr>
            <a:r>
              <a:rPr lang="en-US" sz="2000" smtClean="0"/>
              <a:t>Session beans can hold the business logic for applications, such as human resources, order entry, and expense reporting applications.</a:t>
            </a:r>
          </a:p>
        </p:txBody>
      </p:sp>
    </p:spTree>
    <p:extLst>
      <p:ext uri="{BB962C8B-B14F-4D97-AF65-F5344CB8AC3E}">
        <p14:creationId xmlns:p14="http://schemas.microsoft.com/office/powerpoint/2010/main" val="1984734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B4FD20CB-7683-401B-9AD8-B5E51CFCD89D}" type="slidenum">
              <a:rPr lang="en-US" b="0" smtClean="0">
                <a:solidFill>
                  <a:srgbClr val="000000"/>
                </a:solidFill>
                <a:latin typeface="Verdana" pitchFamily="34" charset="0"/>
              </a:rPr>
              <a:pPr eaLnBrk="1" hangingPunct="1"/>
              <a:t>7</a:t>
            </a:fld>
            <a:endParaRPr lang="en-US" b="0" smtClean="0">
              <a:solidFill>
                <a:srgbClr val="000000"/>
              </a:solidFill>
              <a:latin typeface="Verdana" pitchFamily="34" charset="0"/>
            </a:endParaRPr>
          </a:p>
        </p:txBody>
      </p:sp>
      <p:sp>
        <p:nvSpPr>
          <p:cNvPr id="7171"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14CEA082-3EAD-44AC-8AAC-8C5D77930FB3}" type="slidenum">
              <a:rPr lang="en-US" sz="800" b="0">
                <a:solidFill>
                  <a:srgbClr val="000000"/>
                </a:solidFill>
                <a:latin typeface="Verdana" pitchFamily="34" charset="0"/>
              </a:rPr>
              <a:pPr eaLnBrk="1" hangingPunct="1"/>
              <a:t>7</a:t>
            </a:fld>
            <a:endParaRPr lang="en-US" sz="800" b="0">
              <a:solidFill>
                <a:srgbClr val="000000"/>
              </a:solidFill>
              <a:latin typeface="Verdana" pitchFamily="34" charset="0"/>
            </a:endParaRPr>
          </a:p>
        </p:txBody>
      </p:sp>
      <p:sp>
        <p:nvSpPr>
          <p:cNvPr id="7172" name="Rectangle 2"/>
          <p:cNvSpPr>
            <a:spLocks noGrp="1" noChangeArrowheads="1"/>
          </p:cNvSpPr>
          <p:nvPr>
            <p:ph type="title"/>
          </p:nvPr>
        </p:nvSpPr>
        <p:spPr/>
        <p:txBody>
          <a:bodyPr/>
          <a:lstStyle/>
          <a:p>
            <a:pPr eaLnBrk="1" hangingPunct="1"/>
            <a:r>
              <a:rPr lang="en-US" sz="3600" smtClean="0"/>
              <a:t>Session Beans: Objectives</a:t>
            </a:r>
          </a:p>
        </p:txBody>
      </p:sp>
      <p:sp>
        <p:nvSpPr>
          <p:cNvPr id="7173" name="Rectangle 3"/>
          <p:cNvSpPr>
            <a:spLocks noGrp="1" noChangeArrowheads="1"/>
          </p:cNvSpPr>
          <p:nvPr>
            <p:ph type="body" idx="1"/>
          </p:nvPr>
        </p:nvSpPr>
        <p:spPr/>
        <p:txBody>
          <a:bodyPr/>
          <a:lstStyle/>
          <a:p>
            <a:pPr eaLnBrk="1" hangingPunct="1">
              <a:lnSpc>
                <a:spcPct val="160000"/>
              </a:lnSpc>
            </a:pPr>
            <a:r>
              <a:rPr lang="en-US" sz="2000" dirty="0" smtClean="0"/>
              <a:t>Objective:</a:t>
            </a:r>
          </a:p>
          <a:p>
            <a:pPr eaLnBrk="1" hangingPunct="1">
              <a:lnSpc>
                <a:spcPct val="160000"/>
              </a:lnSpc>
              <a:buFont typeface="Wingdings" pitchFamily="2" charset="2"/>
              <a:buNone/>
            </a:pPr>
            <a:r>
              <a:rPr lang="en-US" sz="1800" dirty="0" smtClean="0"/>
              <a:t>After completing this chapter, you will be able to :</a:t>
            </a:r>
          </a:p>
          <a:p>
            <a:pPr lvl="1">
              <a:lnSpc>
                <a:spcPct val="160000"/>
              </a:lnSpc>
            </a:pPr>
            <a:r>
              <a:rPr lang="en-US" sz="1800" dirty="0" smtClean="0"/>
              <a:t>Identify types of session beans, stateful, and stateless</a:t>
            </a:r>
          </a:p>
          <a:p>
            <a:pPr lvl="1">
              <a:lnSpc>
                <a:spcPct val="160000"/>
              </a:lnSpc>
            </a:pPr>
            <a:r>
              <a:rPr lang="en-US" sz="1800" dirty="0" smtClean="0"/>
              <a:t>Define bean class, business interfaces, and business methods</a:t>
            </a:r>
          </a:p>
          <a:p>
            <a:pPr lvl="1">
              <a:lnSpc>
                <a:spcPct val="160000"/>
              </a:lnSpc>
            </a:pPr>
            <a:r>
              <a:rPr lang="en-US" sz="1800" dirty="0" smtClean="0"/>
              <a:t>Comprehend Callback methods</a:t>
            </a:r>
          </a:p>
          <a:p>
            <a:pPr lvl="1">
              <a:lnSpc>
                <a:spcPct val="160000"/>
              </a:lnSpc>
            </a:pPr>
            <a:r>
              <a:rPr lang="en-US" sz="1800" dirty="0" smtClean="0"/>
              <a:t>Identify the life cycle of session beans</a:t>
            </a:r>
          </a:p>
          <a:p>
            <a:pPr lvl="1">
              <a:lnSpc>
                <a:spcPct val="160000"/>
              </a:lnSpc>
            </a:pPr>
            <a:r>
              <a:rPr lang="en-US" sz="1800" dirty="0" smtClean="0"/>
              <a:t>Describe the client view</a:t>
            </a:r>
          </a:p>
        </p:txBody>
      </p:sp>
    </p:spTree>
    <p:extLst>
      <p:ext uri="{BB962C8B-B14F-4D97-AF65-F5344CB8AC3E}">
        <p14:creationId xmlns:p14="http://schemas.microsoft.com/office/powerpoint/2010/main" val="2646853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p:txBody>
          <a:bodyPr/>
          <a:lstStyle/>
          <a:p>
            <a:r>
              <a:rPr lang="en-US" sz="2200" dirty="0" smtClean="0"/>
              <a:t>Basics of Enterprise Java Beans</a:t>
            </a:r>
          </a:p>
          <a:p>
            <a:endParaRPr lang="en-US" sz="2000" dirty="0" smtClean="0"/>
          </a:p>
          <a:p>
            <a:pPr lvl="1"/>
            <a:endParaRPr lang="en-US" dirty="0" smtClean="0"/>
          </a:p>
          <a:p>
            <a:pPr lvl="3">
              <a:buNone/>
            </a:pPr>
            <a:endParaRPr lang="en-US" dirty="0" smtClean="0"/>
          </a:p>
        </p:txBody>
      </p:sp>
      <p:sp>
        <p:nvSpPr>
          <p:cNvPr id="8194" name="Title 1"/>
          <p:cNvSpPr>
            <a:spLocks noGrp="1"/>
          </p:cNvSpPr>
          <p:nvPr>
            <p:ph type="title"/>
          </p:nvPr>
        </p:nvSpPr>
        <p:spPr/>
        <p:txBody>
          <a:bodyPr/>
          <a:lstStyle/>
          <a:p>
            <a:r>
              <a:rPr lang="en-US" dirty="0" smtClean="0">
                <a:solidFill>
                  <a:schemeClr val="tx1"/>
                </a:solidFill>
              </a:rPr>
              <a:t>Session Beans: Do You Know</a:t>
            </a:r>
          </a:p>
        </p:txBody>
      </p:sp>
      <p:sp>
        <p:nvSpPr>
          <p:cNvPr id="8196" name="Slide Number Placeholder 3"/>
          <p:cNvSpPr>
            <a:spLocks noGrp="1"/>
          </p:cNvSpPr>
          <p:nvPr>
            <p:ph type="sldNum" sz="quarter" idx="10"/>
          </p:nvPr>
        </p:nvSpPr>
        <p:spPr>
          <a:prstGeom prst="rect">
            <a:avLst/>
          </a:prstGeom>
          <a:noFill/>
        </p:spPr>
        <p:txBody>
          <a:bodyPr/>
          <a:lstStyle/>
          <a:p>
            <a:fld id="{1A2CB8CC-2431-4EEA-AFD5-310DD0885688}" type="slidenum">
              <a:rPr lang="en-US" smtClean="0"/>
              <a:pPr/>
              <a:t>8</a:t>
            </a:fld>
            <a:endParaRPr lang="en-US" smtClean="0"/>
          </a:p>
        </p:txBody>
      </p:sp>
    </p:spTree>
    <p:extLst>
      <p:ext uri="{BB962C8B-B14F-4D97-AF65-F5344CB8AC3E}">
        <p14:creationId xmlns:p14="http://schemas.microsoft.com/office/powerpoint/2010/main" val="2320091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7"/>
          <p:cNvSpPr>
            <a:spLocks noGrp="1" noChangeArrowheads="1"/>
          </p:cNvSpPr>
          <p:nvPr>
            <p:ph type="sldNum" sz="quarter" idx="4294967295"/>
          </p:nvPr>
        </p:nvSpPr>
        <p:spPr>
          <a:xfrm>
            <a:off x="8647113" y="6456363"/>
            <a:ext cx="444500"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1B1C01D-6F5D-4BAC-8E6C-0F9C0809E1C7}" type="slidenum">
              <a:rPr lang="en-US" b="0" smtClean="0">
                <a:solidFill>
                  <a:srgbClr val="000000"/>
                </a:solidFill>
                <a:latin typeface="Verdana" pitchFamily="34" charset="0"/>
              </a:rPr>
              <a:pPr eaLnBrk="1" hangingPunct="1"/>
              <a:t>9</a:t>
            </a:fld>
            <a:endParaRPr lang="en-US" b="0" smtClean="0">
              <a:solidFill>
                <a:srgbClr val="000000"/>
              </a:solidFill>
              <a:latin typeface="Verdana" pitchFamily="34" charset="0"/>
            </a:endParaRPr>
          </a:p>
        </p:txBody>
      </p:sp>
      <p:sp>
        <p:nvSpPr>
          <p:cNvPr id="8195" name="Slide Number Placeholder 3"/>
          <p:cNvSpPr txBox="1">
            <a:spLocks noGrp="1"/>
          </p:cNvSpPr>
          <p:nvPr/>
        </p:nvSpPr>
        <p:spPr bwMode="auto">
          <a:xfrm>
            <a:off x="8647113" y="6456363"/>
            <a:ext cx="4445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algn="ctr" eaLnBrk="0" fontAlgn="base" hangingPunct="0">
              <a:spcBef>
                <a:spcPct val="0"/>
              </a:spcBef>
              <a:spcAft>
                <a:spcPct val="0"/>
              </a:spcAft>
              <a:defRPr b="1">
                <a:solidFill>
                  <a:schemeClr val="tx1"/>
                </a:solidFill>
                <a:latin typeface="Arial" charset="0"/>
              </a:defRPr>
            </a:lvl6pPr>
            <a:lvl7pPr marL="2971800" indent="-228600" algn="ctr" eaLnBrk="0" fontAlgn="base" hangingPunct="0">
              <a:spcBef>
                <a:spcPct val="0"/>
              </a:spcBef>
              <a:spcAft>
                <a:spcPct val="0"/>
              </a:spcAft>
              <a:defRPr b="1">
                <a:solidFill>
                  <a:schemeClr val="tx1"/>
                </a:solidFill>
                <a:latin typeface="Arial" charset="0"/>
              </a:defRPr>
            </a:lvl7pPr>
            <a:lvl8pPr marL="3429000" indent="-228600" algn="ctr" eaLnBrk="0" fontAlgn="base" hangingPunct="0">
              <a:spcBef>
                <a:spcPct val="0"/>
              </a:spcBef>
              <a:spcAft>
                <a:spcPct val="0"/>
              </a:spcAft>
              <a:defRPr b="1">
                <a:solidFill>
                  <a:schemeClr val="tx1"/>
                </a:solidFill>
                <a:latin typeface="Arial" charset="0"/>
              </a:defRPr>
            </a:lvl8pPr>
            <a:lvl9pPr marL="3886200" indent="-228600" algn="ctr" eaLnBrk="0" fontAlgn="base" hangingPunct="0">
              <a:spcBef>
                <a:spcPct val="0"/>
              </a:spcBef>
              <a:spcAft>
                <a:spcPct val="0"/>
              </a:spcAft>
              <a:defRPr b="1">
                <a:solidFill>
                  <a:schemeClr val="tx1"/>
                </a:solidFill>
                <a:latin typeface="Arial" charset="0"/>
              </a:defRPr>
            </a:lvl9pPr>
          </a:lstStyle>
          <a:p>
            <a:pPr eaLnBrk="1" hangingPunct="1"/>
            <a:fld id="{41871D2A-761C-43FE-9E8C-FBBD1BE8C7C0}" type="slidenum">
              <a:rPr lang="en-US" sz="800" b="0">
                <a:solidFill>
                  <a:srgbClr val="000000"/>
                </a:solidFill>
                <a:latin typeface="Verdana" pitchFamily="34" charset="0"/>
              </a:rPr>
              <a:pPr eaLnBrk="1" hangingPunct="1"/>
              <a:t>9</a:t>
            </a:fld>
            <a:endParaRPr lang="en-US" sz="800" b="0">
              <a:solidFill>
                <a:srgbClr val="000000"/>
              </a:solidFill>
              <a:latin typeface="Verdana" pitchFamily="34" charset="0"/>
            </a:endParaRPr>
          </a:p>
        </p:txBody>
      </p:sp>
      <p:sp>
        <p:nvSpPr>
          <p:cNvPr id="8196" name="Rectangle 2"/>
          <p:cNvSpPr>
            <a:spLocks noGrp="1" noChangeArrowheads="1"/>
          </p:cNvSpPr>
          <p:nvPr>
            <p:ph type="title"/>
          </p:nvPr>
        </p:nvSpPr>
        <p:spPr/>
        <p:txBody>
          <a:bodyPr/>
          <a:lstStyle/>
          <a:p>
            <a:pPr eaLnBrk="1" hangingPunct="1"/>
            <a:r>
              <a:rPr lang="en-US" sz="3600" smtClean="0"/>
              <a:t>Stateless Session Beans</a:t>
            </a:r>
          </a:p>
        </p:txBody>
      </p:sp>
      <p:sp>
        <p:nvSpPr>
          <p:cNvPr id="8197" name="Rectangle 3"/>
          <p:cNvSpPr>
            <a:spLocks noGrp="1" noChangeArrowheads="1"/>
          </p:cNvSpPr>
          <p:nvPr>
            <p:ph type="body" idx="1"/>
          </p:nvPr>
        </p:nvSpPr>
        <p:spPr/>
        <p:txBody>
          <a:bodyPr/>
          <a:lstStyle/>
          <a:p>
            <a:pPr>
              <a:lnSpc>
                <a:spcPct val="140000"/>
              </a:lnSpc>
            </a:pPr>
            <a:r>
              <a:rPr lang="en-US" sz="2000" dirty="0" smtClean="0"/>
              <a:t>Stateless Session Beans serve business requests that span only a single method invocation: </a:t>
            </a:r>
          </a:p>
          <a:p>
            <a:pPr>
              <a:lnSpc>
                <a:spcPct val="140000"/>
              </a:lnSpc>
            </a:pPr>
            <a:r>
              <a:rPr lang="en-US" sz="2000" dirty="0" smtClean="0"/>
              <a:t>Example :</a:t>
            </a:r>
          </a:p>
          <a:p>
            <a:pPr lvl="1">
              <a:lnSpc>
                <a:spcPct val="140000"/>
              </a:lnSpc>
            </a:pPr>
            <a:r>
              <a:rPr lang="en-US" sz="1800" dirty="0" smtClean="0">
                <a:solidFill>
                  <a:srgbClr val="FF0000"/>
                </a:solidFill>
              </a:rPr>
              <a:t>A stateless session bean could be a credit card verification component</a:t>
            </a:r>
            <a:r>
              <a:rPr lang="en-US" sz="1800" dirty="0" smtClean="0"/>
              <a:t>. This bean takes the credit card number as input and returns, whether the credit card holder's credit is valid or not. Once the bean's task is over it is available to serve a different client and it retains no past knowledge of previous clients. </a:t>
            </a:r>
          </a:p>
          <a:p>
            <a:pPr marL="742950" lvl="1" indent="-285750">
              <a:lnSpc>
                <a:spcPct val="140000"/>
              </a:lnSpc>
            </a:pPr>
            <a:endParaRPr lang="en-US" sz="1800" dirty="0" smtClean="0"/>
          </a:p>
          <a:p>
            <a:pPr indent="-285750">
              <a:lnSpc>
                <a:spcPct val="140000"/>
              </a:lnSpc>
            </a:pPr>
            <a:r>
              <a:rPr lang="en-US" sz="2000" dirty="0" smtClean="0"/>
              <a:t>Stateless beans may offer better performance than stateful beans.</a:t>
            </a:r>
          </a:p>
        </p:txBody>
      </p:sp>
    </p:spTree>
    <p:extLst>
      <p:ext uri="{BB962C8B-B14F-4D97-AF65-F5344CB8AC3E}">
        <p14:creationId xmlns:p14="http://schemas.microsoft.com/office/powerpoint/2010/main" val="1388029866"/>
      </p:ext>
    </p:extLst>
  </p:cSld>
  <p:clrMapOvr>
    <a:masterClrMapping/>
  </p:clrMapOvr>
  <p:timing>
    <p:tnLst>
      <p:par>
        <p:cTn id="1" dur="indefinite" restart="never" nodeType="tmRoot"/>
      </p:par>
    </p:tnLst>
  </p:timing>
</p:sld>
</file>

<file path=ppt/theme/theme1.xml><?xml version="1.0" encoding="utf-8"?>
<a:theme xmlns:a="http://schemas.openxmlformats.org/drawingml/2006/main" name="Virtual_Lear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127F5EE5F3FE41B77781D40F891BE3" ma:contentTypeVersion="0" ma:contentTypeDescription="Create a new document." ma:contentTypeScope="" ma:versionID="6973576a7b060037eae6b9acbb57482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A2DCB24A-BFBD-4802-82EC-8822FA3B1A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AAEEA49-3EED-4488-A043-7D1DC7843D7D}">
  <ds:schemaRefs>
    <ds:schemaRef ds:uri="http://schemas.microsoft.com/sharepoint/v3/contenttype/forms"/>
  </ds:schemaRefs>
</ds:datastoreItem>
</file>

<file path=customXml/itemProps3.xml><?xml version="1.0" encoding="utf-8"?>
<ds:datastoreItem xmlns:ds="http://schemas.openxmlformats.org/officeDocument/2006/customXml" ds:itemID="{F78FCE96-C8A4-4E92-8467-18B7198B1C7C}">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Virtual_Learning</Template>
  <TotalTime>266</TotalTime>
  <Words>2473</Words>
  <Application>Microsoft Office PowerPoint</Application>
  <PresentationFormat>On-screen Show (4:3)</PresentationFormat>
  <Paragraphs>419</Paragraphs>
  <Slides>45</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Arial Narrow</vt:lpstr>
      <vt:lpstr>Calibri</vt:lpstr>
      <vt:lpstr>Cambria</vt:lpstr>
      <vt:lpstr>Courier New</vt:lpstr>
      <vt:lpstr>Monotype Corsiva</vt:lpstr>
      <vt:lpstr>Myriad Pro</vt:lpstr>
      <vt:lpstr>Tw Cen MT Condensed</vt:lpstr>
      <vt:lpstr>Verdana</vt:lpstr>
      <vt:lpstr>Wingdings</vt:lpstr>
      <vt:lpstr>Wingdings 2</vt:lpstr>
      <vt:lpstr>Virtual_Learning</vt:lpstr>
      <vt:lpstr>PowerPoint Presentation</vt:lpstr>
      <vt:lpstr>PowerPoint Presentation</vt:lpstr>
      <vt:lpstr>PowerPoint Presentation</vt:lpstr>
      <vt:lpstr>Session Rules</vt:lpstr>
      <vt:lpstr>Icebreaker Activity</vt:lpstr>
      <vt:lpstr>Working with Enterprise JavaBeans (EJB):Overview</vt:lpstr>
      <vt:lpstr>Session Beans: Objectives</vt:lpstr>
      <vt:lpstr>Session Beans: Do You Know</vt:lpstr>
      <vt:lpstr>Stateless Session Beans</vt:lpstr>
      <vt:lpstr>Stateful Session Beans (Contd.)</vt:lpstr>
      <vt:lpstr>Creating a Session Bean</vt:lpstr>
      <vt:lpstr>Creating a Session Bean (Contd.)</vt:lpstr>
      <vt:lpstr>Creating a Session Bean (Contd.)</vt:lpstr>
      <vt:lpstr>Creating a Session Bean (Contd.)</vt:lpstr>
      <vt:lpstr>Creating a Session Bean (Contd.)</vt:lpstr>
      <vt:lpstr>Creating a Session Bean (Contd.)</vt:lpstr>
      <vt:lpstr>Interactive Activity</vt:lpstr>
      <vt:lpstr>Client View for Session Bean</vt:lpstr>
      <vt:lpstr>Client View for Session Bean</vt:lpstr>
      <vt:lpstr>Lend a Hand</vt:lpstr>
      <vt:lpstr>Lend a Hand</vt:lpstr>
      <vt:lpstr>Client View for Session Bean</vt:lpstr>
      <vt:lpstr>Stateless Session Bean: Life Cycle</vt:lpstr>
      <vt:lpstr>Callback Methods</vt:lpstr>
      <vt:lpstr>Callback Methods (Contd.)</vt:lpstr>
      <vt:lpstr>Stateful Session Bean </vt:lpstr>
      <vt:lpstr>Stateful Session Bean (Contd.)</vt:lpstr>
      <vt:lpstr>Life Cycle of Stateful Session Bean</vt:lpstr>
      <vt:lpstr>Callback Methods</vt:lpstr>
      <vt:lpstr>Callback Methods (Contd.)</vt:lpstr>
      <vt:lpstr>Callback Methods (Contd.)</vt:lpstr>
      <vt:lpstr>Remote Client</vt:lpstr>
      <vt:lpstr>Local Client</vt:lpstr>
      <vt:lpstr>Learn How –  Demonstration</vt:lpstr>
      <vt:lpstr>Interactive Activity</vt:lpstr>
      <vt:lpstr>Questions</vt:lpstr>
      <vt:lpstr>Case Study</vt:lpstr>
      <vt:lpstr>Model Solution to the  Case Study</vt:lpstr>
      <vt:lpstr>Best Practices and  Industry Standards</vt:lpstr>
      <vt:lpstr>Lend a Hand</vt:lpstr>
      <vt:lpstr>Test Your Understanding</vt:lpstr>
      <vt:lpstr>Test Your Understanding</vt:lpstr>
      <vt:lpstr>Session Beans: Summary</vt:lpstr>
      <vt:lpstr>Session Beans: Source</vt:lpstr>
      <vt:lpstr>PowerPoint Presentation</vt:lpstr>
    </vt:vector>
  </TitlesOfParts>
  <Company>Cognizant Technology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Partheeban, Cynthia (Cognizant)</dc:creator>
  <cp:lastModifiedBy>Majumder, Suvra (Cognizant)</cp:lastModifiedBy>
  <cp:revision>24</cp:revision>
  <dcterms:created xsi:type="dcterms:W3CDTF">2013-02-22T07:34:15Z</dcterms:created>
  <dcterms:modified xsi:type="dcterms:W3CDTF">2016-05-24T10:06:13Z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0x01010053127F5EE5F3FE41B77781D40F891BE3</vt:lpwstr>
  </property>
</Properties>
</file>