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6"/>
  </p:notesMasterIdLst>
  <p:handoutMasterIdLst>
    <p:handoutMasterId r:id="rId47"/>
  </p:handoutMasterIdLst>
  <p:sldIdLst>
    <p:sldId id="291" r:id="rId5"/>
    <p:sldId id="261" r:id="rId6"/>
    <p:sldId id="262" r:id="rId7"/>
    <p:sldId id="290" r:id="rId8"/>
    <p:sldId id="287" r:id="rId9"/>
    <p:sldId id="292" r:id="rId10"/>
    <p:sldId id="293" r:id="rId11"/>
    <p:sldId id="316" r:id="rId12"/>
    <p:sldId id="294" r:id="rId13"/>
    <p:sldId id="295" r:id="rId14"/>
    <p:sldId id="296" r:id="rId15"/>
    <p:sldId id="297" r:id="rId16"/>
    <p:sldId id="298" r:id="rId17"/>
    <p:sldId id="299" r:id="rId18"/>
    <p:sldId id="300" r:id="rId19"/>
    <p:sldId id="301" r:id="rId20"/>
    <p:sldId id="317" r:id="rId21"/>
    <p:sldId id="319" r:id="rId22"/>
    <p:sldId id="302" r:id="rId23"/>
    <p:sldId id="303" r:id="rId24"/>
    <p:sldId id="304" r:id="rId25"/>
    <p:sldId id="305" r:id="rId26"/>
    <p:sldId id="320" r:id="rId27"/>
    <p:sldId id="306" r:id="rId28"/>
    <p:sldId id="307" r:id="rId29"/>
    <p:sldId id="308" r:id="rId30"/>
    <p:sldId id="309" r:id="rId31"/>
    <p:sldId id="310" r:id="rId32"/>
    <p:sldId id="311" r:id="rId33"/>
    <p:sldId id="274" r:id="rId34"/>
    <p:sldId id="286" r:id="rId35"/>
    <p:sldId id="268" r:id="rId36"/>
    <p:sldId id="269" r:id="rId37"/>
    <p:sldId id="321" r:id="rId38"/>
    <p:sldId id="322" r:id="rId39"/>
    <p:sldId id="323" r:id="rId40"/>
    <p:sldId id="312" r:id="rId41"/>
    <p:sldId id="313" r:id="rId42"/>
    <p:sldId id="289" r:id="rId43"/>
    <p:sldId id="314" r:id="rId44"/>
    <p:sldId id="31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3F79"/>
    <a:srgbClr val="692D56"/>
    <a:srgbClr val="682252"/>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80824" autoAdjust="0"/>
  </p:normalViewPr>
  <p:slideViewPr>
    <p:cSldViewPr>
      <p:cViewPr varScale="1">
        <p:scale>
          <a:sx n="60" d="100"/>
          <a:sy n="60" d="100"/>
        </p:scale>
        <p:origin x="1914"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04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CF6D54-13FE-4331-920C-3902CC4B38FB}" type="datetimeFigureOut">
              <a:rPr lang="en-US" smtClean="0"/>
              <a:pPr/>
              <a:t>5/24/2016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AA43ED-30EE-4A47-8A12-3C1BA09B6988}" type="slidenum">
              <a:rPr lang="en-US" smtClean="0"/>
              <a:pPr/>
              <a:t>‹#›</a:t>
            </a:fld>
            <a:endParaRPr lang="en-US"/>
          </a:p>
        </p:txBody>
      </p:sp>
    </p:spTree>
    <p:extLst>
      <p:ext uri="{BB962C8B-B14F-4D97-AF65-F5344CB8AC3E}">
        <p14:creationId xmlns:p14="http://schemas.microsoft.com/office/powerpoint/2010/main" val="2833482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836309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extLst>
      <p:ext uri="{BB962C8B-B14F-4D97-AF65-F5344CB8AC3E}">
        <p14:creationId xmlns:p14="http://schemas.microsoft.com/office/powerpoint/2010/main" val="3960704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192873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a:p>
        </p:txBody>
      </p:sp>
    </p:spTree>
    <p:extLst>
      <p:ext uri="{BB962C8B-B14F-4D97-AF65-F5344CB8AC3E}">
        <p14:creationId xmlns:p14="http://schemas.microsoft.com/office/powerpoint/2010/main" val="3342316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617143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36</a:t>
            </a:fld>
            <a:endParaRPr lang="en-US"/>
          </a:p>
        </p:txBody>
      </p:sp>
    </p:spTree>
    <p:extLst>
      <p:ext uri="{BB962C8B-B14F-4D97-AF65-F5344CB8AC3E}">
        <p14:creationId xmlns:p14="http://schemas.microsoft.com/office/powerpoint/2010/main" val="2512419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6233" indent="-216233">
              <a:buFontTx/>
              <a:buAutoNum type="arabicPeriod"/>
            </a:pPr>
            <a:r>
              <a:rPr lang="en-US" dirty="0" smtClean="0"/>
              <a:t>Entity Manager, Persistence context</a:t>
            </a:r>
          </a:p>
          <a:p>
            <a:pPr marL="216233" indent="-216233">
              <a:buFontTx/>
              <a:buAutoNum type="arabicPeriod"/>
            </a:pPr>
            <a:r>
              <a:rPr lang="en-US" dirty="0" smtClean="0"/>
              <a:t>Entity Manager</a:t>
            </a:r>
          </a:p>
          <a:p>
            <a:pPr marL="216233" indent="-216233">
              <a:buFontTx/>
              <a:buAutoNum type="arabicPeriod"/>
            </a:pPr>
            <a:r>
              <a:rPr lang="en-US" dirty="0" smtClean="0"/>
              <a:t>Persist(), find(), remove()</a:t>
            </a:r>
          </a:p>
          <a:p>
            <a:pPr marL="216233" indent="-216233">
              <a:buFontTx/>
              <a:buAutoNum type="arabicPeriod"/>
            </a:pPr>
            <a:r>
              <a:rPr lang="en-US" dirty="0" smtClean="0"/>
              <a:t>JPQL works on the entities(java objects) whereas SQL is for tables</a:t>
            </a:r>
          </a:p>
          <a:p>
            <a:pPr marL="216233" indent="-216233">
              <a:buFontTx/>
              <a:buAutoNum type="arabicPeriod"/>
            </a:pPr>
            <a:r>
              <a:rPr lang="en-US" dirty="0" smtClean="0"/>
              <a:t>False</a:t>
            </a:r>
          </a:p>
          <a:p>
            <a:pPr marL="216233" indent="-216233">
              <a:buFontTx/>
              <a:buAutoNum type="arabicPeriod"/>
            </a:pPr>
            <a:endParaRPr lang="en-US" dirty="0" smtClean="0"/>
          </a:p>
          <a:p>
            <a:pPr marL="216233" indent="-216233">
              <a:buFontTx/>
              <a:buAutoNum type="arabicPeriod"/>
            </a:pPr>
            <a:endParaRPr lang="en-US" dirty="0" smtClean="0"/>
          </a:p>
        </p:txBody>
      </p:sp>
    </p:spTree>
    <p:extLst>
      <p:ext uri="{BB962C8B-B14F-4D97-AF65-F5344CB8AC3E}">
        <p14:creationId xmlns:p14="http://schemas.microsoft.com/office/powerpoint/2010/main" val="4035027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a:p>
        </p:txBody>
      </p:sp>
    </p:spTree>
    <p:extLst>
      <p:ext uri="{BB962C8B-B14F-4D97-AF65-F5344CB8AC3E}">
        <p14:creationId xmlns:p14="http://schemas.microsoft.com/office/powerpoint/2010/main" val="946856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a:p>
        </p:txBody>
      </p:sp>
    </p:spTree>
    <p:extLst>
      <p:ext uri="{BB962C8B-B14F-4D97-AF65-F5344CB8AC3E}">
        <p14:creationId xmlns:p14="http://schemas.microsoft.com/office/powerpoint/2010/main" val="2673623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 the Instructor: Use the chat window.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108859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Note : ORM uses cache to improve performance</a:t>
            </a:r>
          </a:p>
        </p:txBody>
      </p:sp>
    </p:spTree>
    <p:extLst>
      <p:ext uri="{BB962C8B-B14F-4D97-AF65-F5344CB8AC3E}">
        <p14:creationId xmlns:p14="http://schemas.microsoft.com/office/powerpoint/2010/main" val="1253504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Instruction</a:t>
            </a:r>
            <a:r>
              <a:rPr lang="en-US" b="1" baseline="0" dirty="0" smtClean="0"/>
              <a:t>s to Trainer: </a:t>
            </a:r>
            <a:r>
              <a:rPr lang="en-US" dirty="0" smtClean="0"/>
              <a:t>Ask students</a:t>
            </a:r>
            <a:r>
              <a:rPr lang="en-US" baseline="0" dirty="0" smtClean="0"/>
              <a:t> to raise their hands.</a:t>
            </a:r>
          </a:p>
          <a:p>
            <a:endParaRPr lang="en-US" baseline="0" dirty="0" smtClean="0"/>
          </a:p>
          <a:p>
            <a:r>
              <a:rPr lang="en-US" b="1" baseline="0" dirty="0" smtClean="0"/>
              <a:t>Note to facilitator: </a:t>
            </a:r>
            <a:r>
              <a:rPr lang="en-US" baseline="0" dirty="0" smtClean="0"/>
              <a:t>Please enable the raising hand option.</a:t>
            </a:r>
          </a:p>
          <a:p>
            <a:r>
              <a:rPr lang="en-US" b="1" dirty="0" smtClean="0"/>
              <a:t>Answers:</a:t>
            </a:r>
          </a:p>
          <a:p>
            <a:pPr marL="228600" indent="-228600">
              <a:buFont typeface="+mj-lt"/>
              <a:buAutoNum type="alphaLcParenR"/>
            </a:pPr>
            <a:r>
              <a:rPr lang="en-US" baseline="0" dirty="0" smtClean="0"/>
              <a:t>Detached</a:t>
            </a:r>
          </a:p>
          <a:p>
            <a:pPr marL="228600" indent="-228600">
              <a:buFont typeface="+mj-lt"/>
              <a:buAutoNum type="alphaLcParenR"/>
            </a:pPr>
            <a:r>
              <a:rPr lang="en-US" baseline="0" dirty="0" smtClean="0"/>
              <a:t>Attached</a:t>
            </a:r>
          </a:p>
          <a:p>
            <a:pPr marL="228600" indent="-228600">
              <a:buFont typeface="+mj-lt"/>
              <a:buAutoNum type="alphaLcParenR"/>
            </a:pPr>
            <a:r>
              <a:rPr lang="en-US" baseline="0" dirty="0" smtClean="0"/>
              <a:t>Attached</a:t>
            </a:r>
          </a:p>
          <a:p>
            <a:pPr marL="228600" indent="-228600">
              <a:buFont typeface="+mj-lt"/>
              <a:buAutoNum type="alphaLcParenR"/>
            </a:pPr>
            <a:r>
              <a:rPr lang="en-US" baseline="0" dirty="0" smtClean="0"/>
              <a:t>Detached</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101008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Instruction</a:t>
            </a:r>
            <a:r>
              <a:rPr lang="en-US" b="1" baseline="0" dirty="0" smtClean="0"/>
              <a:t>s to Trainer: </a:t>
            </a:r>
            <a:r>
              <a:rPr lang="en-US" dirty="0" smtClean="0"/>
              <a:t>Ask students</a:t>
            </a:r>
            <a:r>
              <a:rPr lang="en-US" baseline="0" dirty="0" smtClean="0"/>
              <a:t> to raise their hands.</a:t>
            </a:r>
          </a:p>
          <a:p>
            <a:endParaRPr lang="en-US" baseline="0" dirty="0" smtClean="0"/>
          </a:p>
          <a:p>
            <a:r>
              <a:rPr lang="en-US" b="1" baseline="0" dirty="0" smtClean="0"/>
              <a:t>Note to facilitator: </a:t>
            </a:r>
            <a:r>
              <a:rPr lang="en-US" baseline="0" dirty="0" smtClean="0"/>
              <a:t>Please enable the raising hand option.</a:t>
            </a:r>
          </a:p>
          <a:p>
            <a:r>
              <a:rPr lang="en-US" b="1" dirty="0" smtClean="0"/>
              <a:t>Answers:</a:t>
            </a:r>
          </a:p>
          <a:p>
            <a:r>
              <a:rPr lang="en-US" b="1" dirty="0" smtClean="0"/>
              <a:t>No</a:t>
            </a:r>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592117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a:p>
        </p:txBody>
      </p:sp>
    </p:spTree>
    <p:extLst>
      <p:ext uri="{BB962C8B-B14F-4D97-AF65-F5344CB8AC3E}">
        <p14:creationId xmlns:p14="http://schemas.microsoft.com/office/powerpoint/2010/main" val="1936016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Instruction</a:t>
            </a:r>
            <a:r>
              <a:rPr lang="en-US" b="1" baseline="0" dirty="0" smtClean="0"/>
              <a:t>s to Trainer: </a:t>
            </a:r>
            <a:r>
              <a:rPr lang="en-US" dirty="0" smtClean="0"/>
              <a:t>Ask students</a:t>
            </a:r>
            <a:r>
              <a:rPr lang="en-US" baseline="0" dirty="0" smtClean="0"/>
              <a:t> to raise their hands.</a:t>
            </a:r>
          </a:p>
          <a:p>
            <a:endParaRPr lang="en-US" baseline="0" dirty="0" smtClean="0"/>
          </a:p>
          <a:p>
            <a:r>
              <a:rPr lang="en-US" b="1" baseline="0" dirty="0" smtClean="0"/>
              <a:t>Note to facilitator: </a:t>
            </a:r>
            <a:r>
              <a:rPr lang="en-US" baseline="0" dirty="0" smtClean="0"/>
              <a:t>Please enable the raising hand option.</a:t>
            </a:r>
          </a:p>
          <a:p>
            <a:r>
              <a:rPr lang="en-US" b="1" dirty="0" smtClean="0"/>
              <a:t>Answers:</a:t>
            </a:r>
          </a:p>
          <a:p>
            <a:r>
              <a:rPr lang="en-US" b="1" dirty="0" smtClean="0"/>
              <a:t>No</a:t>
            </a:r>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2876347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8950"/>
            <a:ext cx="8686800" cy="4946650"/>
          </a:xfrm>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16764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0" dirty="0" smtClean="0">
                <a:solidFill>
                  <a:schemeClr val="tx2">
                    <a:lumMod val="75000"/>
                  </a:schemeClr>
                </a:solidFill>
                <a:latin typeface="Verdana" pitchFamily="34" charset="0"/>
              </a:rPr>
              <a:t>About the Author</a:t>
            </a:r>
            <a:endParaRPr lang="en-US" sz="3200" b="0" dirty="0">
              <a:solidFill>
                <a:schemeClr val="tx2">
                  <a:lumMod val="75000"/>
                </a:schemeClr>
              </a:solidFill>
              <a:latin typeface="Verdana" pitchFamily="34" charset="0"/>
            </a:endParaRPr>
          </a:p>
        </p:txBody>
      </p:sp>
      <p:graphicFrame>
        <p:nvGraphicFramePr>
          <p:cNvPr id="8" name="Group 81"/>
          <p:cNvGraphicFramePr>
            <a:graphicFrameLocks noGrp="1"/>
          </p:cNvGraphicFramePr>
          <p:nvPr userDrawn="1"/>
        </p:nvGraphicFramePr>
        <p:xfrm>
          <a:off x="533400" y="24384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4384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3056546"/>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784362"/>
            <a:ext cx="6477000" cy="609600"/>
          </a:xfrm>
        </p:spPr>
        <p:txBody>
          <a:bodyPr/>
          <a:lstStyle>
            <a:lvl1pPr>
              <a:buNone/>
              <a:defRPr sz="1600"/>
            </a:lvl1pPr>
          </a:lstStyle>
          <a:p>
            <a:pPr lvl="0"/>
            <a:r>
              <a:rPr lang="en-US" dirty="0" smtClean="0"/>
              <a:t>Click to edit Version and Date</a:t>
            </a:r>
            <a:endParaRPr lang="en-GB" dirty="0"/>
          </a:p>
        </p:txBody>
      </p:sp>
      <p:sp>
        <p:nvSpPr>
          <p:cNvPr id="10"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tx2">
                    <a:lumMod val="75000"/>
                  </a:schemeClr>
                </a:solidFill>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39368FA2-564D-4B23-B728-A9D86F909870}" type="slidenum">
              <a:rPr lang="en-US"/>
              <a:pPr>
                <a:defRPr/>
              </a:pPr>
              <a:t>‹#›</a:t>
            </a:fld>
            <a:endParaRPr lang="en-US"/>
          </a:p>
        </p:txBody>
      </p:sp>
    </p:spTree>
    <p:extLst>
      <p:ext uri="{BB962C8B-B14F-4D97-AF65-F5344CB8AC3E}">
        <p14:creationId xmlns:p14="http://schemas.microsoft.com/office/powerpoint/2010/main" val="311162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1"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 id="2147483674" r:id="rId8"/>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oracle.com/technetwork/java/javaee/tech/persistence-jsp-140049.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0.xml.rels><?xml version="1.0" encoding="UTF-8" standalone="yes"?>
<Relationships xmlns="http://schemas.openxmlformats.org/package/2006/relationships"><Relationship Id="rId3" Type="http://schemas.openxmlformats.org/officeDocument/2006/relationships/hyperlink" Target="http://java.sun.com/" TargetMode="External"/><Relationship Id="rId2" Type="http://schemas.openxmlformats.org/officeDocument/2006/relationships/hyperlink" Target="http://www.oracle.com/" TargetMode="Externa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Working with Enterprise JavaBeans (EJB)</a:t>
            </a: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b="1" dirty="0">
                <a:solidFill>
                  <a:schemeClr val="bg1"/>
                </a:solidFill>
                <a:latin typeface="Cambria" pitchFamily="18" charset="0"/>
                <a:ea typeface="+mj-ea"/>
                <a:cs typeface="+mj-cs"/>
              </a:rPr>
              <a:t>Java Persistence API</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477936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3"/>
          <p:cNvSpPr>
            <a:spLocks noGrp="1" noChangeArrowheads="1"/>
          </p:cNvSpPr>
          <p:nvPr>
            <p:ph idx="1"/>
          </p:nvPr>
        </p:nvSpPr>
        <p:spPr/>
        <p:txBody>
          <a:bodyPr/>
          <a:lstStyle/>
          <a:p>
            <a:pPr>
              <a:lnSpc>
                <a:spcPct val="200000"/>
              </a:lnSpc>
            </a:pPr>
            <a:r>
              <a:rPr lang="en-US" altLang="ja-JP" sz="2000" dirty="0" smtClean="0">
                <a:ea typeface="ＭＳ Ｐゴシック" charset="-128"/>
              </a:rPr>
              <a:t>Automated and transparent persistence of Java objects.</a:t>
            </a:r>
          </a:p>
          <a:p>
            <a:pPr>
              <a:lnSpc>
                <a:spcPct val="200000"/>
              </a:lnSpc>
            </a:pPr>
            <a:r>
              <a:rPr lang="en-US" altLang="ja-JP" sz="2000" dirty="0" smtClean="0">
                <a:ea typeface="ＭＳ Ｐゴシック" charset="-128"/>
              </a:rPr>
              <a:t>Maps  Java Objects in a Java application to the tables in a relational database.</a:t>
            </a:r>
          </a:p>
          <a:p>
            <a:pPr>
              <a:lnSpc>
                <a:spcPct val="200000"/>
              </a:lnSpc>
            </a:pPr>
            <a:r>
              <a:rPr lang="en-US" altLang="ja-JP" sz="2000" dirty="0" smtClean="0">
                <a:ea typeface="ＭＳ Ｐゴシック" charset="-128"/>
              </a:rPr>
              <a:t> Uses metadata that describes the mapping between the objects and the database.</a:t>
            </a:r>
            <a:endParaRPr lang="en-US" sz="2000" i="1" dirty="0" smtClean="0"/>
          </a:p>
          <a:p>
            <a:pPr>
              <a:lnSpc>
                <a:spcPct val="200000"/>
              </a:lnSpc>
            </a:pPr>
            <a:r>
              <a:rPr lang="en-US" sz="2000" dirty="0" smtClean="0"/>
              <a:t>Improves the performance and reduces the development time. </a:t>
            </a:r>
          </a:p>
          <a:p>
            <a:pPr eaLnBrk="1" hangingPunct="1">
              <a:lnSpc>
                <a:spcPct val="200000"/>
              </a:lnSpc>
            </a:pPr>
            <a:endParaRPr lang="en-US" sz="2000" dirty="0" smtClean="0"/>
          </a:p>
        </p:txBody>
      </p:sp>
      <p:sp>
        <p:nvSpPr>
          <p:cNvPr id="9221" name="Rectangle 2"/>
          <p:cNvSpPr>
            <a:spLocks noGrp="1" noChangeArrowheads="1"/>
          </p:cNvSpPr>
          <p:nvPr>
            <p:ph type="title"/>
          </p:nvPr>
        </p:nvSpPr>
        <p:spPr/>
        <p:txBody>
          <a:bodyPr/>
          <a:lstStyle/>
          <a:p>
            <a:pPr eaLnBrk="1" hangingPunct="1"/>
            <a:r>
              <a:rPr lang="en-US" sz="3600" smtClean="0">
                <a:solidFill>
                  <a:schemeClr val="tx1"/>
                </a:solidFill>
              </a:rPr>
              <a:t>Object-Relational Mapping</a:t>
            </a:r>
          </a:p>
        </p:txBody>
      </p:sp>
      <p:sp>
        <p:nvSpPr>
          <p:cNvPr id="9218"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26CF7BE-0E0B-46C6-AC69-2077989240F7}" type="slidenum">
              <a:rPr lang="en-US" b="0" smtClean="0">
                <a:solidFill>
                  <a:srgbClr val="000000"/>
                </a:solidFill>
                <a:latin typeface="Verdana" pitchFamily="34" charset="0"/>
              </a:rPr>
              <a:pPr eaLnBrk="1" hangingPunct="1"/>
              <a:t>10</a:t>
            </a:fld>
            <a:endParaRPr lang="en-US" b="0" smtClean="0">
              <a:solidFill>
                <a:srgbClr val="000000"/>
              </a:solidFill>
              <a:latin typeface="Verdana" pitchFamily="34" charset="0"/>
            </a:endParaRPr>
          </a:p>
        </p:txBody>
      </p:sp>
      <p:sp>
        <p:nvSpPr>
          <p:cNvPr id="9219"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A54C2F7-334D-4533-B32F-81CBA9F03EA2}" type="slidenum">
              <a:rPr lang="en-US" sz="800" b="0">
                <a:solidFill>
                  <a:srgbClr val="000000"/>
                </a:solidFill>
                <a:latin typeface="Verdana" pitchFamily="34" charset="0"/>
              </a:rPr>
              <a:pPr eaLnBrk="1" hangingPunct="1"/>
              <a:t>10</a:t>
            </a:fld>
            <a:endParaRPr lang="en-US" sz="800" b="0">
              <a:solidFill>
                <a:srgbClr val="000000"/>
              </a:solidFill>
              <a:latin typeface="Verdana" pitchFamily="34" charset="0"/>
            </a:endParaRPr>
          </a:p>
        </p:txBody>
      </p:sp>
      <p:sp>
        <p:nvSpPr>
          <p:cNvPr id="9220"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F3FE979-0F3F-42D8-9B8E-A153A49E8899}" type="slidenum">
              <a:rPr lang="en-US" sz="800" b="0">
                <a:solidFill>
                  <a:srgbClr val="000000"/>
                </a:solidFill>
                <a:latin typeface="Verdana" pitchFamily="34" charset="0"/>
              </a:rPr>
              <a:pPr eaLnBrk="1" hangingPunct="1"/>
              <a:t>10</a:t>
            </a:fld>
            <a:endParaRPr lang="en-US" sz="800" b="0">
              <a:solidFill>
                <a:srgbClr val="000000"/>
              </a:solidFill>
              <a:latin typeface="Verdana" pitchFamily="34" charset="0"/>
            </a:endParaRPr>
          </a:p>
        </p:txBody>
      </p:sp>
    </p:spTree>
    <p:extLst>
      <p:ext uri="{BB962C8B-B14F-4D97-AF65-F5344CB8AC3E}">
        <p14:creationId xmlns:p14="http://schemas.microsoft.com/office/powerpoint/2010/main" val="2036235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80448AD-5A91-4E00-B1BD-B3D0DE02B8FE}" type="slidenum">
              <a:rPr lang="en-US" b="0" smtClean="0">
                <a:solidFill>
                  <a:srgbClr val="000000"/>
                </a:solidFill>
                <a:latin typeface="Verdana" pitchFamily="34" charset="0"/>
              </a:rPr>
              <a:pPr eaLnBrk="1" hangingPunct="1"/>
              <a:t>11</a:t>
            </a:fld>
            <a:endParaRPr lang="en-US" b="0" smtClean="0">
              <a:solidFill>
                <a:srgbClr val="000000"/>
              </a:solidFill>
              <a:latin typeface="Verdana" pitchFamily="34" charset="0"/>
            </a:endParaRPr>
          </a:p>
        </p:txBody>
      </p:sp>
      <p:sp>
        <p:nvSpPr>
          <p:cNvPr id="10243"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99085BA-1391-4AC3-860E-1393B50414A4}" type="slidenum">
              <a:rPr lang="en-US" sz="800" b="0">
                <a:solidFill>
                  <a:srgbClr val="000000"/>
                </a:solidFill>
                <a:latin typeface="Verdana" pitchFamily="34" charset="0"/>
              </a:rPr>
              <a:pPr eaLnBrk="1" hangingPunct="1"/>
              <a:t>11</a:t>
            </a:fld>
            <a:endParaRPr lang="en-US" sz="800" b="0">
              <a:solidFill>
                <a:srgbClr val="000000"/>
              </a:solidFill>
              <a:latin typeface="Verdana" pitchFamily="34" charset="0"/>
            </a:endParaRPr>
          </a:p>
        </p:txBody>
      </p:sp>
      <p:sp>
        <p:nvSpPr>
          <p:cNvPr id="10244"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BC28D46-2F18-4BEA-A567-AA77D1AF6877}" type="slidenum">
              <a:rPr lang="en-US" sz="800" b="0">
                <a:solidFill>
                  <a:srgbClr val="000000"/>
                </a:solidFill>
                <a:latin typeface="Verdana" pitchFamily="34" charset="0"/>
              </a:rPr>
              <a:pPr eaLnBrk="1" hangingPunct="1"/>
              <a:t>11</a:t>
            </a:fld>
            <a:endParaRPr lang="en-US" sz="800" b="0">
              <a:solidFill>
                <a:srgbClr val="000000"/>
              </a:solidFill>
              <a:latin typeface="Verdana" pitchFamily="34" charset="0"/>
            </a:endParaRPr>
          </a:p>
        </p:txBody>
      </p:sp>
      <p:sp>
        <p:nvSpPr>
          <p:cNvPr id="10245" name="Rectangle 2"/>
          <p:cNvSpPr>
            <a:spLocks noGrp="1" noChangeArrowheads="1"/>
          </p:cNvSpPr>
          <p:nvPr>
            <p:ph type="title"/>
          </p:nvPr>
        </p:nvSpPr>
        <p:spPr/>
        <p:txBody>
          <a:bodyPr/>
          <a:lstStyle/>
          <a:p>
            <a:pPr eaLnBrk="1" hangingPunct="1"/>
            <a:r>
              <a:rPr lang="en-US" sz="3600" smtClean="0"/>
              <a:t>Entity</a:t>
            </a:r>
          </a:p>
        </p:txBody>
      </p:sp>
      <p:sp>
        <p:nvSpPr>
          <p:cNvPr id="10246" name="Rectangle 3"/>
          <p:cNvSpPr>
            <a:spLocks noGrp="1" noChangeArrowheads="1"/>
          </p:cNvSpPr>
          <p:nvPr>
            <p:ph type="body" idx="1"/>
          </p:nvPr>
        </p:nvSpPr>
        <p:spPr/>
        <p:txBody>
          <a:bodyPr/>
          <a:lstStyle/>
          <a:p>
            <a:pPr eaLnBrk="1" hangingPunct="1">
              <a:lnSpc>
                <a:spcPct val="150000"/>
              </a:lnSpc>
            </a:pPr>
            <a:r>
              <a:rPr lang="en-US" sz="2000" dirty="0" smtClean="0">
                <a:solidFill>
                  <a:srgbClr val="FF0000"/>
                </a:solidFill>
              </a:rPr>
              <a:t>An EJB 3.0 entity class is a simple, non abstract, concrete class.</a:t>
            </a:r>
          </a:p>
          <a:p>
            <a:pPr eaLnBrk="1" hangingPunct="1">
              <a:lnSpc>
                <a:spcPct val="150000"/>
              </a:lnSpc>
            </a:pPr>
            <a:r>
              <a:rPr lang="en-US" sz="2000" dirty="0" smtClean="0"/>
              <a:t>It is a POJO class that one can instantiate like any other class.</a:t>
            </a:r>
          </a:p>
          <a:p>
            <a:pPr eaLnBrk="1" hangingPunct="1">
              <a:lnSpc>
                <a:spcPct val="150000"/>
              </a:lnSpc>
            </a:pPr>
            <a:r>
              <a:rPr lang="en-US" sz="2000" dirty="0" smtClean="0"/>
              <a:t>If required you can have callback methods to handle life-cycle events for the entity.</a:t>
            </a:r>
          </a:p>
          <a:p>
            <a:pPr eaLnBrk="1" hangingPunct="1">
              <a:lnSpc>
                <a:spcPct val="150000"/>
              </a:lnSpc>
            </a:pPr>
            <a:r>
              <a:rPr lang="en-US" sz="2000" dirty="0" smtClean="0">
                <a:solidFill>
                  <a:srgbClr val="FF0000"/>
                </a:solidFill>
              </a:rPr>
              <a:t>In EJB 3.0 technology, it is mandatory for an entity class to have a no-argument public or protected constructor.  </a:t>
            </a:r>
          </a:p>
          <a:p>
            <a:pPr eaLnBrk="1" hangingPunct="1">
              <a:lnSpc>
                <a:spcPct val="150000"/>
              </a:lnSpc>
            </a:pPr>
            <a:r>
              <a:rPr lang="en-US" sz="2000" dirty="0" smtClean="0"/>
              <a:t>An entity class represents a table in a relational database, and each entity instance corresponds to a row in that table. </a:t>
            </a:r>
          </a:p>
          <a:p>
            <a:pPr eaLnBrk="1" hangingPunct="1">
              <a:lnSpc>
                <a:spcPct val="150000"/>
              </a:lnSpc>
            </a:pPr>
            <a:endParaRPr lang="en-US" sz="2000" dirty="0" smtClean="0"/>
          </a:p>
        </p:txBody>
      </p:sp>
    </p:spTree>
    <p:extLst>
      <p:ext uri="{BB962C8B-B14F-4D97-AF65-F5344CB8AC3E}">
        <p14:creationId xmlns:p14="http://schemas.microsoft.com/office/powerpoint/2010/main" val="806964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A645525D-4827-4B32-9F02-948C7689492E}" type="slidenum">
              <a:rPr lang="en-US" b="0" smtClean="0">
                <a:solidFill>
                  <a:srgbClr val="000000"/>
                </a:solidFill>
                <a:latin typeface="Verdana" pitchFamily="34" charset="0"/>
              </a:rPr>
              <a:pPr eaLnBrk="1" hangingPunct="1"/>
              <a:t>12</a:t>
            </a:fld>
            <a:endParaRPr lang="en-US" b="0" smtClean="0">
              <a:solidFill>
                <a:srgbClr val="000000"/>
              </a:solidFill>
              <a:latin typeface="Verdana" pitchFamily="34" charset="0"/>
            </a:endParaRPr>
          </a:p>
        </p:txBody>
      </p:sp>
      <p:sp>
        <p:nvSpPr>
          <p:cNvPr id="11267"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BEB9F45-0C31-4A4B-840B-0B85F2A62433}" type="slidenum">
              <a:rPr lang="en-US" sz="800" b="0">
                <a:solidFill>
                  <a:srgbClr val="000000"/>
                </a:solidFill>
                <a:latin typeface="Verdana" pitchFamily="34" charset="0"/>
              </a:rPr>
              <a:pPr eaLnBrk="1" hangingPunct="1"/>
              <a:t>12</a:t>
            </a:fld>
            <a:endParaRPr lang="en-US" sz="800" b="0">
              <a:solidFill>
                <a:srgbClr val="000000"/>
              </a:solidFill>
              <a:latin typeface="Verdana" pitchFamily="34" charset="0"/>
            </a:endParaRPr>
          </a:p>
        </p:txBody>
      </p:sp>
      <p:sp>
        <p:nvSpPr>
          <p:cNvPr id="11268"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0E12A5D3-952F-4CEF-9CAF-AAC294D06B1B}" type="slidenum">
              <a:rPr lang="en-US" sz="800" b="0">
                <a:solidFill>
                  <a:srgbClr val="000000"/>
                </a:solidFill>
                <a:latin typeface="Verdana" pitchFamily="34" charset="0"/>
              </a:rPr>
              <a:pPr eaLnBrk="1" hangingPunct="1"/>
              <a:t>12</a:t>
            </a:fld>
            <a:endParaRPr lang="en-US" sz="800" b="0">
              <a:solidFill>
                <a:srgbClr val="000000"/>
              </a:solidFill>
              <a:latin typeface="Verdana" pitchFamily="34" charset="0"/>
            </a:endParaRPr>
          </a:p>
        </p:txBody>
      </p:sp>
      <p:sp>
        <p:nvSpPr>
          <p:cNvPr id="11269" name="Rectangle 2"/>
          <p:cNvSpPr>
            <a:spLocks noGrp="1" noChangeArrowheads="1"/>
          </p:cNvSpPr>
          <p:nvPr>
            <p:ph type="title"/>
          </p:nvPr>
        </p:nvSpPr>
        <p:spPr/>
        <p:txBody>
          <a:bodyPr/>
          <a:lstStyle/>
          <a:p>
            <a:pPr eaLnBrk="1" hangingPunct="1"/>
            <a:r>
              <a:rPr lang="en-US" sz="3600" smtClean="0"/>
              <a:t>The Minimal Entity</a:t>
            </a:r>
          </a:p>
        </p:txBody>
      </p:sp>
      <p:sp>
        <p:nvSpPr>
          <p:cNvPr id="11270" name="Rectangle 3"/>
          <p:cNvSpPr>
            <a:spLocks noGrp="1" noChangeArrowheads="1"/>
          </p:cNvSpPr>
          <p:nvPr>
            <p:ph type="body" idx="1"/>
          </p:nvPr>
        </p:nvSpPr>
        <p:spPr/>
        <p:txBody>
          <a:bodyPr/>
          <a:lstStyle/>
          <a:p>
            <a:pPr>
              <a:lnSpc>
                <a:spcPct val="200000"/>
              </a:lnSpc>
            </a:pPr>
            <a:r>
              <a:rPr lang="en-US" sz="2000" b="1" dirty="0" smtClean="0">
                <a:solidFill>
                  <a:srgbClr val="FF0000"/>
                </a:solidFill>
              </a:rPr>
              <a:t> </a:t>
            </a:r>
            <a:r>
              <a:rPr lang="en-US" sz="2000" dirty="0" smtClean="0">
                <a:solidFill>
                  <a:srgbClr val="FF0000"/>
                </a:solidFill>
              </a:rPr>
              <a:t>@Entity annotation on the class:</a:t>
            </a:r>
          </a:p>
          <a:p>
            <a:pPr>
              <a:lnSpc>
                <a:spcPct val="200000"/>
              </a:lnSpc>
              <a:buFont typeface="Wingdings" pitchFamily="2" charset="2"/>
              <a:buNone/>
            </a:pPr>
            <a:r>
              <a:rPr lang="en-US" sz="2000" b="1" dirty="0" smtClean="0">
                <a:solidFill>
                  <a:srgbClr val="FF0000"/>
                </a:solidFill>
              </a:rPr>
              <a:t>	 </a:t>
            </a:r>
            <a:r>
              <a:rPr lang="en-US" sz="2000" b="1" dirty="0" smtClean="0">
                <a:solidFill>
                  <a:srgbClr val="FF0000"/>
                </a:solidFill>
                <a:latin typeface="Courier New" pitchFamily="49" charset="0"/>
              </a:rPr>
              <a:t>@Entity</a:t>
            </a:r>
          </a:p>
          <a:p>
            <a:pPr>
              <a:lnSpc>
                <a:spcPct val="200000"/>
              </a:lnSpc>
              <a:buFont typeface="Wingdings" pitchFamily="2" charset="2"/>
              <a:buNone/>
            </a:pPr>
            <a:r>
              <a:rPr lang="en-US" sz="2000" dirty="0" smtClean="0">
                <a:solidFill>
                  <a:srgbClr val="FF0000"/>
                </a:solidFill>
                <a:latin typeface="Courier New" pitchFamily="49" charset="0"/>
              </a:rPr>
              <a:t>	  public class Employee { … }</a:t>
            </a:r>
          </a:p>
          <a:p>
            <a:pPr eaLnBrk="1" hangingPunct="1">
              <a:lnSpc>
                <a:spcPct val="200000"/>
              </a:lnSpc>
            </a:pPr>
            <a:r>
              <a:rPr lang="en-US" sz="2000" dirty="0" smtClean="0">
                <a:solidFill>
                  <a:srgbClr val="FF0000"/>
                </a:solidFill>
              </a:rPr>
              <a:t>Alternatively, we can define Entity entry in XML mapping file:</a:t>
            </a:r>
          </a:p>
          <a:p>
            <a:pPr eaLnBrk="1" hangingPunct="1">
              <a:lnSpc>
                <a:spcPct val="200000"/>
              </a:lnSpc>
              <a:buFont typeface="Wingdings" pitchFamily="2" charset="2"/>
              <a:buNone/>
            </a:pPr>
            <a:r>
              <a:rPr lang="en-US" sz="2000" dirty="0" smtClean="0">
                <a:solidFill>
                  <a:srgbClr val="FF0000"/>
                </a:solidFill>
              </a:rPr>
              <a:t>	</a:t>
            </a:r>
            <a:r>
              <a:rPr lang="en-US" sz="2000" b="1" i="1" dirty="0" smtClean="0">
                <a:solidFill>
                  <a:srgbClr val="FF0000"/>
                </a:solidFill>
              </a:rPr>
              <a:t>  </a:t>
            </a:r>
            <a:r>
              <a:rPr lang="en-US" sz="2000" b="1" i="1" dirty="0" smtClean="0">
                <a:solidFill>
                  <a:srgbClr val="FF0000"/>
                </a:solidFill>
                <a:latin typeface="Courier New" pitchFamily="49" charset="0"/>
              </a:rPr>
              <a:t>&lt;entity class=“</a:t>
            </a:r>
            <a:r>
              <a:rPr lang="en-US" sz="2000" b="1" i="1" dirty="0" err="1" smtClean="0">
                <a:solidFill>
                  <a:srgbClr val="FF0000"/>
                </a:solidFill>
                <a:latin typeface="Courier New" pitchFamily="49" charset="0"/>
              </a:rPr>
              <a:t>com.Employee</a:t>
            </a:r>
            <a:r>
              <a:rPr lang="en-US" sz="2000" b="1" i="1" dirty="0" smtClean="0">
                <a:solidFill>
                  <a:srgbClr val="FF0000"/>
                </a:solidFill>
                <a:latin typeface="Courier New" pitchFamily="49" charset="0"/>
              </a:rPr>
              <a:t>”/&gt;</a:t>
            </a:r>
          </a:p>
          <a:p>
            <a:pPr eaLnBrk="1" hangingPunct="1">
              <a:lnSpc>
                <a:spcPct val="200000"/>
              </a:lnSpc>
            </a:pPr>
            <a:r>
              <a:rPr lang="en-US" sz="2000" dirty="0" smtClean="0">
                <a:solidFill>
                  <a:srgbClr val="FF0000"/>
                </a:solidFill>
              </a:rPr>
              <a:t>Must have a persistent identifier (primary key):</a:t>
            </a:r>
          </a:p>
          <a:p>
            <a:pPr eaLnBrk="1" hangingPunct="1">
              <a:lnSpc>
                <a:spcPct val="200000"/>
              </a:lnSpc>
              <a:buFont typeface="Wingdings" pitchFamily="2" charset="2"/>
              <a:buNone/>
            </a:pPr>
            <a:r>
              <a:rPr lang="en-US" sz="2000" b="1" dirty="0" smtClean="0">
                <a:solidFill>
                  <a:srgbClr val="FF0000"/>
                </a:solidFill>
              </a:rPr>
              <a:t>	</a:t>
            </a:r>
            <a:r>
              <a:rPr lang="en-US" sz="2000" b="1" i="1" dirty="0" smtClean="0">
                <a:solidFill>
                  <a:srgbClr val="FF0000"/>
                </a:solidFill>
              </a:rPr>
              <a:t> </a:t>
            </a:r>
            <a:r>
              <a:rPr lang="en-US" sz="2000" b="1" i="1" dirty="0" smtClean="0">
                <a:solidFill>
                  <a:srgbClr val="FF0000"/>
                </a:solidFill>
                <a:latin typeface="Courier New" pitchFamily="49" charset="0"/>
              </a:rPr>
              <a:t>@Id </a:t>
            </a:r>
            <a:r>
              <a:rPr lang="en-US" sz="2000" b="1" i="1" dirty="0" err="1" smtClean="0">
                <a:solidFill>
                  <a:srgbClr val="FF0000"/>
                </a:solidFill>
                <a:latin typeface="Courier New" pitchFamily="49" charset="0"/>
              </a:rPr>
              <a:t>int</a:t>
            </a:r>
            <a:r>
              <a:rPr lang="en-US" sz="2000" b="1" i="1" dirty="0" smtClean="0">
                <a:solidFill>
                  <a:srgbClr val="FF0000"/>
                </a:solidFill>
                <a:latin typeface="Courier New" pitchFamily="49" charset="0"/>
              </a:rPr>
              <a:t> id;</a:t>
            </a:r>
          </a:p>
          <a:p>
            <a:pPr eaLnBrk="1" hangingPunct="1">
              <a:lnSpc>
                <a:spcPct val="200000"/>
              </a:lnSpc>
            </a:pPr>
            <a:endParaRPr lang="en-US" sz="2000" dirty="0" smtClean="0">
              <a:latin typeface="Courier New" pitchFamily="49" charset="0"/>
            </a:endParaRPr>
          </a:p>
        </p:txBody>
      </p:sp>
    </p:spTree>
    <p:extLst>
      <p:ext uri="{BB962C8B-B14F-4D97-AF65-F5344CB8AC3E}">
        <p14:creationId xmlns:p14="http://schemas.microsoft.com/office/powerpoint/2010/main" val="3376041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60712FB-7D62-4295-9CF5-121C335EE0EF}" type="slidenum">
              <a:rPr lang="en-US" b="0" smtClean="0">
                <a:solidFill>
                  <a:srgbClr val="000000"/>
                </a:solidFill>
                <a:latin typeface="Verdana" pitchFamily="34" charset="0"/>
              </a:rPr>
              <a:pPr eaLnBrk="1" hangingPunct="1"/>
              <a:t>13</a:t>
            </a:fld>
            <a:endParaRPr lang="en-US" b="0" smtClean="0">
              <a:solidFill>
                <a:srgbClr val="000000"/>
              </a:solidFill>
              <a:latin typeface="Verdana" pitchFamily="34" charset="0"/>
            </a:endParaRPr>
          </a:p>
        </p:txBody>
      </p:sp>
      <p:sp>
        <p:nvSpPr>
          <p:cNvPr id="12291" name="Rectangle 2"/>
          <p:cNvSpPr>
            <a:spLocks noGrp="1" noChangeArrowheads="1"/>
          </p:cNvSpPr>
          <p:nvPr>
            <p:ph type="title"/>
          </p:nvPr>
        </p:nvSpPr>
        <p:spPr/>
        <p:txBody>
          <a:bodyPr/>
          <a:lstStyle/>
          <a:p>
            <a:r>
              <a:rPr lang="en-US" sz="3600" smtClean="0"/>
              <a:t>Minimal Entity</a:t>
            </a:r>
          </a:p>
        </p:txBody>
      </p:sp>
      <p:sp>
        <p:nvSpPr>
          <p:cNvPr id="12292" name="Rectangle 3"/>
          <p:cNvSpPr>
            <a:spLocks noGrp="1" noChangeArrowheads="1"/>
          </p:cNvSpPr>
          <p:nvPr>
            <p:ph type="body" idx="1"/>
          </p:nvPr>
        </p:nvSpPr>
        <p:spPr/>
        <p:txBody>
          <a:bodyPr/>
          <a:lstStyle/>
          <a:p>
            <a:pPr>
              <a:lnSpc>
                <a:spcPct val="80000"/>
              </a:lnSpc>
              <a:buFont typeface="Wingdings" pitchFamily="2" charset="2"/>
              <a:buNone/>
            </a:pPr>
            <a:r>
              <a:rPr lang="en-US" sz="1600" b="1" i="1" dirty="0" smtClean="0">
                <a:solidFill>
                  <a:srgbClr val="FF0000"/>
                </a:solidFill>
                <a:latin typeface="Courier New" pitchFamily="49" charset="0"/>
                <a:cs typeface="Courier New" pitchFamily="49" charset="0"/>
              </a:rPr>
              <a:t>@Entity</a:t>
            </a:r>
          </a:p>
          <a:p>
            <a:pPr>
              <a:lnSpc>
                <a:spcPct val="80000"/>
              </a:lnSpc>
              <a:buNone/>
            </a:pPr>
            <a:r>
              <a:rPr lang="en-US" sz="1600" b="1" i="1" dirty="0">
                <a:solidFill>
                  <a:srgbClr val="FF0000"/>
                </a:solidFill>
                <a:latin typeface="Courier New" pitchFamily="49" charset="0"/>
                <a:cs typeface="Courier New" pitchFamily="49" charset="0"/>
              </a:rPr>
              <a:t>@Table(name="CONVERSION_RATE")</a:t>
            </a:r>
          </a:p>
          <a:p>
            <a:pPr>
              <a:lnSpc>
                <a:spcPct val="80000"/>
              </a:lnSpc>
              <a:buFont typeface="Wingdings" pitchFamily="2" charset="2"/>
              <a:buNone/>
            </a:pPr>
            <a:r>
              <a:rPr lang="en-US" sz="1600" dirty="0" smtClean="0">
                <a:solidFill>
                  <a:srgbClr val="FF0000"/>
                </a:solidFill>
                <a:latin typeface="Courier New" pitchFamily="49" charset="0"/>
                <a:cs typeface="Courier New" pitchFamily="49" charset="0"/>
              </a:rPr>
              <a:t>public class </a:t>
            </a:r>
            <a:r>
              <a:rPr lang="en-US" sz="1600" dirty="0" err="1" smtClean="0">
                <a:solidFill>
                  <a:srgbClr val="FF0000"/>
                </a:solidFill>
                <a:latin typeface="Courier New" pitchFamily="49" charset="0"/>
                <a:cs typeface="Courier New" pitchFamily="49" charset="0"/>
              </a:rPr>
              <a:t>ConversionRate</a:t>
            </a:r>
            <a:r>
              <a:rPr lang="en-US" sz="1600" dirty="0" smtClean="0">
                <a:solidFill>
                  <a:srgbClr val="FF0000"/>
                </a:solidFill>
                <a:latin typeface="Courier New" pitchFamily="49" charset="0"/>
                <a:cs typeface="Courier New" pitchFamily="49" charset="0"/>
              </a:rPr>
              <a:t>  implements </a:t>
            </a:r>
            <a:r>
              <a:rPr lang="en-US" sz="1600" dirty="0" err="1" smtClean="0">
                <a:solidFill>
                  <a:srgbClr val="FF0000"/>
                </a:solidFill>
                <a:latin typeface="Courier New" pitchFamily="49" charset="0"/>
                <a:cs typeface="Courier New" pitchFamily="49" charset="0"/>
              </a:rPr>
              <a:t>Serializable</a:t>
            </a:r>
            <a:r>
              <a:rPr lang="en-US" sz="1600" dirty="0" smtClean="0">
                <a:solidFill>
                  <a:srgbClr val="FF0000"/>
                </a:solidFill>
                <a:latin typeface="Courier New" pitchFamily="49" charset="0"/>
                <a:cs typeface="Courier New" pitchFamily="49" charset="0"/>
              </a:rPr>
              <a:t>{	</a:t>
            </a:r>
          </a:p>
          <a:p>
            <a:pPr>
              <a:lnSpc>
                <a:spcPct val="80000"/>
              </a:lnSpc>
              <a:buFont typeface="Wingdings" pitchFamily="2" charset="2"/>
              <a:buNone/>
            </a:pPr>
            <a:r>
              <a:rPr lang="en-US" sz="1600" dirty="0" smtClean="0">
                <a:solidFill>
                  <a:srgbClr val="FF0000"/>
                </a:solidFill>
                <a:latin typeface="Courier New" pitchFamily="49" charset="0"/>
                <a:cs typeface="Courier New" pitchFamily="49" charset="0"/>
              </a:rPr>
              <a:t>	private static final long </a:t>
            </a:r>
            <a:r>
              <a:rPr lang="en-US" sz="1600" dirty="0" err="1" smtClean="0">
                <a:solidFill>
                  <a:srgbClr val="FF0000"/>
                </a:solidFill>
                <a:latin typeface="Courier New" pitchFamily="49" charset="0"/>
                <a:cs typeface="Courier New" pitchFamily="49" charset="0"/>
              </a:rPr>
              <a:t>serialVersionUID</a:t>
            </a:r>
            <a:r>
              <a:rPr lang="en-US" sz="1600" dirty="0" smtClean="0">
                <a:solidFill>
                  <a:srgbClr val="FF0000"/>
                </a:solidFill>
                <a:latin typeface="Courier New" pitchFamily="49" charset="0"/>
                <a:cs typeface="Courier New" pitchFamily="49" charset="0"/>
              </a:rPr>
              <a:t> = 1L;</a:t>
            </a:r>
          </a:p>
          <a:p>
            <a:pPr>
              <a:lnSpc>
                <a:spcPct val="80000"/>
              </a:lnSpc>
              <a:buFont typeface="Wingdings" pitchFamily="2" charset="2"/>
              <a:buNone/>
            </a:pPr>
            <a:r>
              <a:rPr lang="en-US" sz="1600" dirty="0" smtClean="0">
                <a:solidFill>
                  <a:srgbClr val="FF0000"/>
                </a:solidFill>
                <a:latin typeface="Courier New" pitchFamily="49" charset="0"/>
                <a:cs typeface="Courier New" pitchFamily="49" charset="0"/>
              </a:rPr>
              <a:t>	</a:t>
            </a:r>
          </a:p>
          <a:p>
            <a:pPr>
              <a:lnSpc>
                <a:spcPct val="80000"/>
              </a:lnSpc>
              <a:buNone/>
            </a:pPr>
            <a:r>
              <a:rPr lang="en-US" sz="1600" dirty="0" smtClean="0">
                <a:solidFill>
                  <a:srgbClr val="FF0000"/>
                </a:solidFill>
                <a:latin typeface="Courier New" pitchFamily="49" charset="0"/>
                <a:cs typeface="Courier New" pitchFamily="49" charset="0"/>
              </a:rPr>
              <a:t>	</a:t>
            </a:r>
            <a:r>
              <a:rPr lang="en-US" sz="1600" b="1" i="1" dirty="0">
                <a:solidFill>
                  <a:srgbClr val="FF0000"/>
                </a:solidFill>
                <a:latin typeface="Courier New" pitchFamily="49" charset="0"/>
                <a:cs typeface="Courier New" pitchFamily="49" charset="0"/>
              </a:rPr>
              <a:t>@Id</a:t>
            </a:r>
          </a:p>
          <a:p>
            <a:pPr>
              <a:lnSpc>
                <a:spcPct val="80000"/>
              </a:lnSpc>
              <a:buNone/>
            </a:pPr>
            <a:r>
              <a:rPr lang="en-US" sz="1600" dirty="0" smtClean="0">
                <a:solidFill>
                  <a:srgbClr val="FF0000"/>
                </a:solidFill>
                <a:latin typeface="Courier New" pitchFamily="49" charset="0"/>
                <a:cs typeface="Courier New" pitchFamily="49" charset="0"/>
              </a:rPr>
              <a:t>	</a:t>
            </a:r>
            <a:r>
              <a:rPr lang="en-US" sz="1600" b="1" i="1" dirty="0">
                <a:solidFill>
                  <a:srgbClr val="FF0000"/>
                </a:solidFill>
                <a:latin typeface="Courier New" pitchFamily="49" charset="0"/>
                <a:cs typeface="Courier New" pitchFamily="49" charset="0"/>
              </a:rPr>
              <a:t>@Column(name = "</a:t>
            </a:r>
            <a:r>
              <a:rPr lang="en-US" sz="1600" b="1" i="1" dirty="0" err="1">
                <a:solidFill>
                  <a:srgbClr val="FF0000"/>
                </a:solidFill>
                <a:latin typeface="Courier New" pitchFamily="49" charset="0"/>
                <a:cs typeface="Courier New" pitchFamily="49" charset="0"/>
              </a:rPr>
              <a:t>conversionrate_id</a:t>
            </a:r>
            <a:r>
              <a:rPr lang="en-US" sz="1600" b="1" i="1" dirty="0">
                <a:solidFill>
                  <a:srgbClr val="FF0000"/>
                </a:solidFill>
                <a:latin typeface="Courier New" pitchFamily="49" charset="0"/>
                <a:cs typeface="Courier New" pitchFamily="49" charset="0"/>
              </a:rPr>
              <a:t>")</a:t>
            </a:r>
          </a:p>
          <a:p>
            <a:pPr>
              <a:lnSpc>
                <a:spcPct val="80000"/>
              </a:lnSpc>
              <a:buFont typeface="Wingdings" pitchFamily="2" charset="2"/>
              <a:buNone/>
            </a:pPr>
            <a:r>
              <a:rPr lang="en-US" sz="1600" dirty="0" smtClean="0">
                <a:solidFill>
                  <a:srgbClr val="FF0000"/>
                </a:solidFill>
                <a:latin typeface="Courier New" pitchFamily="49" charset="0"/>
                <a:cs typeface="Courier New" pitchFamily="49" charset="0"/>
              </a:rPr>
              <a:t>	private </a:t>
            </a:r>
            <a:r>
              <a:rPr lang="en-US" sz="1600" dirty="0" err="1" smtClean="0">
                <a:solidFill>
                  <a:srgbClr val="FF0000"/>
                </a:solidFill>
                <a:latin typeface="Courier New" pitchFamily="49" charset="0"/>
                <a:cs typeface="Courier New" pitchFamily="49" charset="0"/>
              </a:rPr>
              <a:t>int</a:t>
            </a:r>
            <a:r>
              <a:rPr lang="en-US" sz="1600" dirty="0" smtClean="0">
                <a:solidFill>
                  <a:srgbClr val="FF0000"/>
                </a:solidFill>
                <a:latin typeface="Courier New" pitchFamily="49" charset="0"/>
                <a:cs typeface="Courier New" pitchFamily="49" charset="0"/>
              </a:rPr>
              <a:t> </a:t>
            </a:r>
            <a:r>
              <a:rPr lang="en-US" sz="1600" dirty="0" err="1" smtClean="0">
                <a:solidFill>
                  <a:srgbClr val="FF0000"/>
                </a:solidFill>
                <a:latin typeface="Courier New" pitchFamily="49" charset="0"/>
                <a:cs typeface="Courier New" pitchFamily="49" charset="0"/>
              </a:rPr>
              <a:t>conversionId</a:t>
            </a:r>
            <a:r>
              <a:rPr lang="en-US" sz="1600" dirty="0" smtClean="0">
                <a:solidFill>
                  <a:srgbClr val="FF0000"/>
                </a:solidFill>
                <a:latin typeface="Courier New" pitchFamily="49" charset="0"/>
                <a:cs typeface="Courier New" pitchFamily="49" charset="0"/>
              </a:rPr>
              <a:t>;</a:t>
            </a:r>
          </a:p>
          <a:p>
            <a:pPr>
              <a:lnSpc>
                <a:spcPct val="80000"/>
              </a:lnSpc>
              <a:buFont typeface="Wingdings" pitchFamily="2" charset="2"/>
              <a:buNone/>
            </a:pPr>
            <a:r>
              <a:rPr lang="en-US" sz="1600" dirty="0" smtClean="0">
                <a:solidFill>
                  <a:srgbClr val="FF0000"/>
                </a:solidFill>
                <a:latin typeface="Courier New" pitchFamily="49" charset="0"/>
                <a:cs typeface="Courier New" pitchFamily="49" charset="0"/>
              </a:rPr>
              <a:t>	</a:t>
            </a:r>
          </a:p>
          <a:p>
            <a:pPr>
              <a:lnSpc>
                <a:spcPct val="80000"/>
              </a:lnSpc>
              <a:buNone/>
            </a:pPr>
            <a:r>
              <a:rPr lang="en-US" sz="1600" dirty="0" smtClean="0">
                <a:solidFill>
                  <a:srgbClr val="FF0000"/>
                </a:solidFill>
                <a:latin typeface="Courier New" pitchFamily="49" charset="0"/>
                <a:cs typeface="Courier New" pitchFamily="49" charset="0"/>
              </a:rPr>
              <a:t>	</a:t>
            </a:r>
            <a:r>
              <a:rPr lang="en-US" sz="1600" b="1" i="1" dirty="0">
                <a:solidFill>
                  <a:srgbClr val="FF0000"/>
                </a:solidFill>
                <a:latin typeface="Courier New" pitchFamily="49" charset="0"/>
                <a:cs typeface="Courier New" pitchFamily="49" charset="0"/>
              </a:rPr>
              <a:t>@Column(name = "</a:t>
            </a:r>
            <a:r>
              <a:rPr lang="en-US" sz="1600" b="1" i="1" dirty="0" err="1">
                <a:solidFill>
                  <a:srgbClr val="FF0000"/>
                </a:solidFill>
                <a:latin typeface="Courier New" pitchFamily="49" charset="0"/>
                <a:cs typeface="Courier New" pitchFamily="49" charset="0"/>
              </a:rPr>
              <a:t>currency_from_id</a:t>
            </a:r>
            <a:r>
              <a:rPr lang="en-US" sz="1600" b="1" i="1" dirty="0">
                <a:solidFill>
                  <a:srgbClr val="FF0000"/>
                </a:solidFill>
                <a:latin typeface="Courier New" pitchFamily="49" charset="0"/>
                <a:cs typeface="Courier New" pitchFamily="49" charset="0"/>
              </a:rPr>
              <a:t>")</a:t>
            </a:r>
          </a:p>
          <a:p>
            <a:pPr>
              <a:lnSpc>
                <a:spcPct val="80000"/>
              </a:lnSpc>
              <a:buFont typeface="Wingdings" pitchFamily="2" charset="2"/>
              <a:buNone/>
            </a:pPr>
            <a:r>
              <a:rPr lang="en-US" sz="1600" dirty="0" smtClean="0">
                <a:solidFill>
                  <a:srgbClr val="FF0000"/>
                </a:solidFill>
                <a:latin typeface="Courier New" pitchFamily="49" charset="0"/>
                <a:cs typeface="Courier New" pitchFamily="49" charset="0"/>
              </a:rPr>
              <a:t>	private </a:t>
            </a:r>
            <a:r>
              <a:rPr lang="en-US" sz="1600" dirty="0" err="1" smtClean="0">
                <a:solidFill>
                  <a:srgbClr val="FF0000"/>
                </a:solidFill>
                <a:latin typeface="Courier New" pitchFamily="49" charset="0"/>
                <a:cs typeface="Courier New" pitchFamily="49" charset="0"/>
              </a:rPr>
              <a:t>int</a:t>
            </a:r>
            <a:r>
              <a:rPr lang="en-US" sz="1600" dirty="0" smtClean="0">
                <a:solidFill>
                  <a:srgbClr val="FF0000"/>
                </a:solidFill>
                <a:latin typeface="Courier New" pitchFamily="49" charset="0"/>
                <a:cs typeface="Courier New" pitchFamily="49" charset="0"/>
              </a:rPr>
              <a:t> </a:t>
            </a:r>
            <a:r>
              <a:rPr lang="en-US" sz="1600" dirty="0" err="1" smtClean="0">
                <a:solidFill>
                  <a:srgbClr val="FF0000"/>
                </a:solidFill>
                <a:latin typeface="Courier New" pitchFamily="49" charset="0"/>
                <a:cs typeface="Courier New" pitchFamily="49" charset="0"/>
              </a:rPr>
              <a:t>currencyFromId</a:t>
            </a:r>
            <a:r>
              <a:rPr lang="en-US" sz="1600" dirty="0" smtClean="0">
                <a:solidFill>
                  <a:srgbClr val="FF0000"/>
                </a:solidFill>
                <a:latin typeface="Courier New" pitchFamily="49" charset="0"/>
                <a:cs typeface="Courier New" pitchFamily="49" charset="0"/>
              </a:rPr>
              <a:t>;</a:t>
            </a:r>
          </a:p>
          <a:p>
            <a:pPr>
              <a:lnSpc>
                <a:spcPct val="80000"/>
              </a:lnSpc>
              <a:buFont typeface="Wingdings" pitchFamily="2" charset="2"/>
              <a:buNone/>
            </a:pPr>
            <a:r>
              <a:rPr lang="en-US" sz="1600" dirty="0" smtClean="0">
                <a:solidFill>
                  <a:srgbClr val="FF0000"/>
                </a:solidFill>
                <a:latin typeface="Courier New" pitchFamily="49" charset="0"/>
                <a:cs typeface="Courier New" pitchFamily="49" charset="0"/>
              </a:rPr>
              <a:t>	</a:t>
            </a:r>
          </a:p>
          <a:p>
            <a:pPr>
              <a:lnSpc>
                <a:spcPct val="80000"/>
              </a:lnSpc>
              <a:buNone/>
            </a:pPr>
            <a:r>
              <a:rPr lang="en-US" sz="1600" dirty="0" smtClean="0">
                <a:solidFill>
                  <a:srgbClr val="FF0000"/>
                </a:solidFill>
                <a:latin typeface="Courier New" pitchFamily="49" charset="0"/>
                <a:cs typeface="Courier New" pitchFamily="49" charset="0"/>
              </a:rPr>
              <a:t>	</a:t>
            </a:r>
            <a:r>
              <a:rPr lang="en-US" sz="1600" b="1" i="1" dirty="0">
                <a:solidFill>
                  <a:srgbClr val="FF0000"/>
                </a:solidFill>
                <a:latin typeface="Courier New" pitchFamily="49" charset="0"/>
                <a:cs typeface="Courier New" pitchFamily="49" charset="0"/>
              </a:rPr>
              <a:t>@Column(name = "</a:t>
            </a:r>
            <a:r>
              <a:rPr lang="en-US" sz="1600" b="1" i="1" dirty="0" err="1">
                <a:solidFill>
                  <a:srgbClr val="FF0000"/>
                </a:solidFill>
                <a:latin typeface="Courier New" pitchFamily="49" charset="0"/>
                <a:cs typeface="Courier New" pitchFamily="49" charset="0"/>
              </a:rPr>
              <a:t>currency_to_id</a:t>
            </a:r>
            <a:r>
              <a:rPr lang="en-US" sz="1600" b="1" i="1" dirty="0">
                <a:solidFill>
                  <a:srgbClr val="FF0000"/>
                </a:solidFill>
                <a:latin typeface="Courier New" pitchFamily="49" charset="0"/>
                <a:cs typeface="Courier New" pitchFamily="49" charset="0"/>
              </a:rPr>
              <a:t>")</a:t>
            </a:r>
          </a:p>
          <a:p>
            <a:pPr>
              <a:lnSpc>
                <a:spcPct val="80000"/>
              </a:lnSpc>
              <a:buFont typeface="Wingdings" pitchFamily="2" charset="2"/>
              <a:buNone/>
            </a:pPr>
            <a:r>
              <a:rPr lang="en-US" sz="1600" dirty="0" smtClean="0">
                <a:solidFill>
                  <a:srgbClr val="FF0000"/>
                </a:solidFill>
                <a:latin typeface="Courier New" pitchFamily="49" charset="0"/>
                <a:cs typeface="Courier New" pitchFamily="49" charset="0"/>
              </a:rPr>
              <a:t>	private </a:t>
            </a:r>
            <a:r>
              <a:rPr lang="en-US" sz="1600" dirty="0" err="1" smtClean="0">
                <a:solidFill>
                  <a:srgbClr val="FF0000"/>
                </a:solidFill>
                <a:latin typeface="Courier New" pitchFamily="49" charset="0"/>
                <a:cs typeface="Courier New" pitchFamily="49" charset="0"/>
              </a:rPr>
              <a:t>int</a:t>
            </a:r>
            <a:r>
              <a:rPr lang="en-US" sz="1600" dirty="0" smtClean="0">
                <a:solidFill>
                  <a:srgbClr val="FF0000"/>
                </a:solidFill>
                <a:latin typeface="Courier New" pitchFamily="49" charset="0"/>
                <a:cs typeface="Courier New" pitchFamily="49" charset="0"/>
              </a:rPr>
              <a:t> </a:t>
            </a:r>
            <a:r>
              <a:rPr lang="en-US" sz="1600" dirty="0" err="1" smtClean="0">
                <a:solidFill>
                  <a:srgbClr val="FF0000"/>
                </a:solidFill>
                <a:latin typeface="Courier New" pitchFamily="49" charset="0"/>
                <a:cs typeface="Courier New" pitchFamily="49" charset="0"/>
              </a:rPr>
              <a:t>currencyToId</a:t>
            </a:r>
            <a:r>
              <a:rPr lang="en-US" sz="1600" dirty="0" smtClean="0">
                <a:solidFill>
                  <a:srgbClr val="FF0000"/>
                </a:solidFill>
                <a:latin typeface="Courier New" pitchFamily="49" charset="0"/>
                <a:cs typeface="Courier New" pitchFamily="49" charset="0"/>
              </a:rPr>
              <a:t>;</a:t>
            </a:r>
          </a:p>
          <a:p>
            <a:pPr>
              <a:lnSpc>
                <a:spcPct val="80000"/>
              </a:lnSpc>
              <a:buFont typeface="Wingdings" pitchFamily="2" charset="2"/>
              <a:buNone/>
            </a:pPr>
            <a:r>
              <a:rPr lang="en-US" sz="1600" dirty="0" smtClean="0">
                <a:solidFill>
                  <a:srgbClr val="FF0000"/>
                </a:solidFill>
                <a:latin typeface="Courier New" pitchFamily="49" charset="0"/>
                <a:cs typeface="Courier New" pitchFamily="49" charset="0"/>
              </a:rPr>
              <a:t>	</a:t>
            </a:r>
          </a:p>
          <a:p>
            <a:pPr>
              <a:lnSpc>
                <a:spcPct val="80000"/>
              </a:lnSpc>
              <a:buNone/>
            </a:pPr>
            <a:r>
              <a:rPr lang="en-US" sz="1600" dirty="0" smtClean="0">
                <a:solidFill>
                  <a:srgbClr val="FF0000"/>
                </a:solidFill>
                <a:latin typeface="Courier New" pitchFamily="49" charset="0"/>
                <a:cs typeface="Courier New" pitchFamily="49" charset="0"/>
              </a:rPr>
              <a:t>	</a:t>
            </a:r>
            <a:r>
              <a:rPr lang="en-US" sz="1600" b="1" i="1" dirty="0">
                <a:solidFill>
                  <a:srgbClr val="FF0000"/>
                </a:solidFill>
                <a:latin typeface="Courier New" pitchFamily="49" charset="0"/>
                <a:cs typeface="Courier New" pitchFamily="49" charset="0"/>
              </a:rPr>
              <a:t>@Column(name = "rate")</a:t>
            </a:r>
          </a:p>
          <a:p>
            <a:pPr>
              <a:lnSpc>
                <a:spcPct val="80000"/>
              </a:lnSpc>
              <a:buFont typeface="Wingdings" pitchFamily="2" charset="2"/>
              <a:buNone/>
            </a:pPr>
            <a:r>
              <a:rPr lang="en-US" sz="1600" dirty="0" smtClean="0">
                <a:solidFill>
                  <a:srgbClr val="FF0000"/>
                </a:solidFill>
                <a:latin typeface="Courier New" pitchFamily="49" charset="0"/>
                <a:cs typeface="Courier New" pitchFamily="49" charset="0"/>
              </a:rPr>
              <a:t>	private double rate;</a:t>
            </a:r>
          </a:p>
          <a:p>
            <a:pPr>
              <a:lnSpc>
                <a:spcPct val="80000"/>
              </a:lnSpc>
              <a:buFont typeface="Wingdings" pitchFamily="2" charset="2"/>
              <a:buNone/>
            </a:pPr>
            <a:endParaRPr lang="en-US" sz="1600" dirty="0" smtClean="0">
              <a:solidFill>
                <a:srgbClr val="FF0000"/>
              </a:solidFill>
              <a:latin typeface="Courier New" pitchFamily="49" charset="0"/>
              <a:cs typeface="Courier New" pitchFamily="49" charset="0"/>
            </a:endParaRPr>
          </a:p>
          <a:p>
            <a:pPr>
              <a:lnSpc>
                <a:spcPct val="80000"/>
              </a:lnSpc>
              <a:buFont typeface="Wingdings" pitchFamily="2" charset="2"/>
              <a:buNone/>
            </a:pPr>
            <a:r>
              <a:rPr lang="en-US" sz="1600" dirty="0" smtClean="0">
                <a:solidFill>
                  <a:srgbClr val="FF0000"/>
                </a:solidFill>
                <a:latin typeface="Courier New" pitchFamily="49" charset="0"/>
                <a:cs typeface="Courier New" pitchFamily="49" charset="0"/>
              </a:rPr>
              <a:t>	//Add Getters and Setters</a:t>
            </a:r>
          </a:p>
          <a:p>
            <a:pPr>
              <a:lnSpc>
                <a:spcPct val="80000"/>
              </a:lnSpc>
              <a:buFont typeface="Wingdings" pitchFamily="2" charset="2"/>
              <a:buNone/>
            </a:pPr>
            <a:r>
              <a:rPr lang="en-US" sz="1600" dirty="0" smtClean="0">
                <a:solidFill>
                  <a:srgbClr val="FF0000"/>
                </a:solidFill>
                <a:latin typeface="Courier New" pitchFamily="49" charset="0"/>
                <a:cs typeface="Courier New" pitchFamily="49" charset="0"/>
              </a:rPr>
              <a:t>}</a:t>
            </a:r>
          </a:p>
          <a:p>
            <a:pPr>
              <a:lnSpc>
                <a:spcPct val="80000"/>
              </a:lnSpc>
            </a:pPr>
            <a:endParaRPr lang="en-US" sz="1600" dirty="0" smtClean="0">
              <a:latin typeface="Courier New" pitchFamily="49" charset="0"/>
              <a:cs typeface="Courier New" pitchFamily="49" charset="0"/>
            </a:endParaRPr>
          </a:p>
        </p:txBody>
      </p:sp>
    </p:spTree>
    <p:extLst>
      <p:ext uri="{BB962C8B-B14F-4D97-AF65-F5344CB8AC3E}">
        <p14:creationId xmlns:p14="http://schemas.microsoft.com/office/powerpoint/2010/main" val="2453300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54EB80E-7F0D-42C6-9071-AABCE400A60D}" type="slidenum">
              <a:rPr lang="en-US" b="0" smtClean="0">
                <a:solidFill>
                  <a:srgbClr val="000000"/>
                </a:solidFill>
                <a:latin typeface="Verdana" pitchFamily="34" charset="0"/>
              </a:rPr>
              <a:pPr eaLnBrk="1" hangingPunct="1"/>
              <a:t>14</a:t>
            </a:fld>
            <a:endParaRPr lang="en-US" b="0" smtClean="0">
              <a:solidFill>
                <a:srgbClr val="000000"/>
              </a:solidFill>
              <a:latin typeface="Verdana" pitchFamily="34" charset="0"/>
            </a:endParaRPr>
          </a:p>
        </p:txBody>
      </p:sp>
      <p:sp>
        <p:nvSpPr>
          <p:cNvPr id="13315"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C0DFF6D-DE3C-405D-86DA-0F30DD20779D}" type="slidenum">
              <a:rPr lang="en-US" sz="800" b="0">
                <a:solidFill>
                  <a:srgbClr val="000000"/>
                </a:solidFill>
                <a:latin typeface="Verdana" pitchFamily="34" charset="0"/>
              </a:rPr>
              <a:pPr eaLnBrk="1" hangingPunct="1"/>
              <a:t>14</a:t>
            </a:fld>
            <a:endParaRPr lang="en-US" sz="800" b="0">
              <a:solidFill>
                <a:srgbClr val="000000"/>
              </a:solidFill>
              <a:latin typeface="Verdana" pitchFamily="34" charset="0"/>
            </a:endParaRPr>
          </a:p>
        </p:txBody>
      </p:sp>
      <p:sp>
        <p:nvSpPr>
          <p:cNvPr id="13316"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B3EBA2D-99FA-4AD6-81E4-56632C0A1D6E}" type="slidenum">
              <a:rPr lang="en-US" sz="800" b="0">
                <a:solidFill>
                  <a:srgbClr val="000000"/>
                </a:solidFill>
                <a:latin typeface="Verdana" pitchFamily="34" charset="0"/>
              </a:rPr>
              <a:pPr eaLnBrk="1" hangingPunct="1"/>
              <a:t>14</a:t>
            </a:fld>
            <a:endParaRPr lang="en-US" sz="800" b="0">
              <a:solidFill>
                <a:srgbClr val="000000"/>
              </a:solidFill>
              <a:latin typeface="Verdana" pitchFamily="34" charset="0"/>
            </a:endParaRPr>
          </a:p>
        </p:txBody>
      </p:sp>
      <p:sp>
        <p:nvSpPr>
          <p:cNvPr id="13317" name="Rectangle 2"/>
          <p:cNvSpPr>
            <a:spLocks noGrp="1" noChangeArrowheads="1"/>
          </p:cNvSpPr>
          <p:nvPr>
            <p:ph type="title"/>
          </p:nvPr>
        </p:nvSpPr>
        <p:spPr/>
        <p:txBody>
          <a:bodyPr/>
          <a:lstStyle/>
          <a:p>
            <a:pPr eaLnBrk="1" hangingPunct="1"/>
            <a:r>
              <a:rPr lang="en-US" sz="3600" smtClean="0"/>
              <a:t>Persistence Context</a:t>
            </a:r>
          </a:p>
        </p:txBody>
      </p:sp>
      <p:sp>
        <p:nvSpPr>
          <p:cNvPr id="13318" name="Rectangle 3"/>
          <p:cNvSpPr>
            <a:spLocks noGrp="1" noChangeArrowheads="1"/>
          </p:cNvSpPr>
          <p:nvPr>
            <p:ph type="body" idx="1"/>
          </p:nvPr>
        </p:nvSpPr>
        <p:spPr/>
        <p:txBody>
          <a:bodyPr/>
          <a:lstStyle/>
          <a:p>
            <a:pPr eaLnBrk="1" hangingPunct="1"/>
            <a:r>
              <a:rPr lang="en-US" sz="2000" dirty="0" smtClean="0"/>
              <a:t>A persistence context is a managed set of entity instances  that exist in a single database.</a:t>
            </a:r>
          </a:p>
          <a:p>
            <a:pPr eaLnBrk="1" hangingPunct="1"/>
            <a:r>
              <a:rPr lang="en-US" sz="2000" dirty="0" smtClean="0"/>
              <a:t>When a persistent context is in a transaction, the in memory state of the managed entities gets synchronized to the database.</a:t>
            </a:r>
          </a:p>
          <a:p>
            <a:pPr eaLnBrk="1" hangingPunct="1"/>
            <a:r>
              <a:rPr lang="en-US" sz="2000" dirty="0" smtClean="0"/>
              <a:t>It is always indirectly accessed by the entity manager.</a:t>
            </a:r>
          </a:p>
          <a:p>
            <a:pPr eaLnBrk="1" hangingPunct="1"/>
            <a:r>
              <a:rPr lang="en-US" sz="2000" dirty="0" smtClean="0"/>
              <a:t>The persistence context is defined in the </a:t>
            </a:r>
            <a:r>
              <a:rPr lang="en-US" sz="2000" b="1" i="1" dirty="0" smtClean="0">
                <a:solidFill>
                  <a:srgbClr val="00B050"/>
                </a:solidFill>
                <a:latin typeface="Courier New" pitchFamily="49" charset="0"/>
                <a:cs typeface="Courier New" pitchFamily="49" charset="0"/>
              </a:rPr>
              <a:t>META-INF/persistence.xml</a:t>
            </a:r>
          </a:p>
          <a:p>
            <a:pPr marL="742950" lvl="1" indent="-285750">
              <a:buFont typeface="Wingdings 2" pitchFamily="18" charset="2"/>
              <a:buNone/>
            </a:pPr>
            <a:r>
              <a:rPr lang="en-US" sz="1600" b="1" dirty="0" smtClean="0">
                <a:solidFill>
                  <a:srgbClr val="00B050"/>
                </a:solidFill>
                <a:latin typeface="Courier New" pitchFamily="49" charset="0"/>
                <a:cs typeface="Courier New" pitchFamily="49" charset="0"/>
              </a:rPr>
              <a:t>&lt;persistence </a:t>
            </a:r>
            <a:r>
              <a:rPr lang="en-US" sz="1600" b="1" dirty="0" err="1" smtClean="0">
                <a:solidFill>
                  <a:srgbClr val="00B050"/>
                </a:solidFill>
                <a:latin typeface="Courier New" pitchFamily="49" charset="0"/>
                <a:cs typeface="Courier New" pitchFamily="49" charset="0"/>
              </a:rPr>
              <a:t>xmlns</a:t>
            </a:r>
            <a:r>
              <a:rPr lang="en-US" sz="1600" b="1" dirty="0" smtClean="0">
                <a:solidFill>
                  <a:srgbClr val="00B050"/>
                </a:solidFill>
                <a:latin typeface="Courier New" pitchFamily="49" charset="0"/>
                <a:cs typeface="Courier New" pitchFamily="49" charset="0"/>
              </a:rPr>
              <a:t>="http://java.sun.com/xml/ns/persistence" version="1.0"&gt;</a:t>
            </a:r>
          </a:p>
          <a:p>
            <a:pPr lvl="2">
              <a:buFont typeface="Wingdings" pitchFamily="2" charset="2"/>
              <a:buNone/>
            </a:pPr>
            <a:r>
              <a:rPr lang="en-US" sz="1600" b="1" dirty="0" smtClean="0">
                <a:solidFill>
                  <a:srgbClr val="00B050"/>
                </a:solidFill>
                <a:latin typeface="Courier New" pitchFamily="49" charset="0"/>
                <a:cs typeface="Courier New" pitchFamily="49" charset="0"/>
              </a:rPr>
              <a:t>&lt;persistence-unit name="</a:t>
            </a:r>
            <a:r>
              <a:rPr lang="en-US" sz="1600" b="1" dirty="0" err="1" smtClean="0">
                <a:solidFill>
                  <a:srgbClr val="00B050"/>
                </a:solidFill>
                <a:latin typeface="Courier New" pitchFamily="49" charset="0"/>
                <a:cs typeface="Courier New" pitchFamily="49" charset="0"/>
              </a:rPr>
              <a:t>CurrencyDB</a:t>
            </a:r>
            <a:r>
              <a:rPr lang="en-US" sz="1600" b="1" dirty="0" smtClean="0">
                <a:solidFill>
                  <a:srgbClr val="00B050"/>
                </a:solidFill>
                <a:latin typeface="Courier New" pitchFamily="49" charset="0"/>
                <a:cs typeface="Courier New" pitchFamily="49" charset="0"/>
              </a:rPr>
              <a:t>"&gt;</a:t>
            </a:r>
          </a:p>
          <a:p>
            <a:pPr lvl="2">
              <a:buFont typeface="Wingdings" pitchFamily="2" charset="2"/>
              <a:buNone/>
            </a:pPr>
            <a:r>
              <a:rPr lang="en-US" sz="1600" b="1" dirty="0" smtClean="0">
                <a:solidFill>
                  <a:srgbClr val="00B050"/>
                </a:solidFill>
                <a:latin typeface="Courier New" pitchFamily="49" charset="0"/>
                <a:cs typeface="Courier New" pitchFamily="49" charset="0"/>
              </a:rPr>
              <a:t>&lt;</a:t>
            </a:r>
            <a:r>
              <a:rPr lang="en-US" sz="1600" b="1" dirty="0" err="1" smtClean="0">
                <a:solidFill>
                  <a:srgbClr val="00B050"/>
                </a:solidFill>
                <a:latin typeface="Courier New" pitchFamily="49" charset="0"/>
                <a:cs typeface="Courier New" pitchFamily="49" charset="0"/>
              </a:rPr>
              <a:t>jta</a:t>
            </a:r>
            <a:r>
              <a:rPr lang="en-US" sz="1600" b="1" dirty="0" smtClean="0">
                <a:solidFill>
                  <a:srgbClr val="00B050"/>
                </a:solidFill>
                <a:latin typeface="Courier New" pitchFamily="49" charset="0"/>
                <a:cs typeface="Courier New" pitchFamily="49" charset="0"/>
              </a:rPr>
              <a:t>-data-source&gt;java:/</a:t>
            </a:r>
            <a:r>
              <a:rPr lang="en-US" sz="1600" b="1" dirty="0" err="1" smtClean="0">
                <a:solidFill>
                  <a:srgbClr val="00B050"/>
                </a:solidFill>
                <a:latin typeface="Courier New" pitchFamily="49" charset="0"/>
                <a:cs typeface="Courier New" pitchFamily="49" charset="0"/>
              </a:rPr>
              <a:t>DefaultDS</a:t>
            </a:r>
            <a:r>
              <a:rPr lang="en-US" sz="1600" b="1" dirty="0" smtClean="0">
                <a:solidFill>
                  <a:srgbClr val="00B050"/>
                </a:solidFill>
                <a:latin typeface="Courier New" pitchFamily="49" charset="0"/>
                <a:cs typeface="Courier New" pitchFamily="49" charset="0"/>
              </a:rPr>
              <a:t>&lt;/</a:t>
            </a:r>
            <a:r>
              <a:rPr lang="en-US" sz="1600" b="1" dirty="0" err="1" smtClean="0">
                <a:solidFill>
                  <a:srgbClr val="00B050"/>
                </a:solidFill>
                <a:latin typeface="Courier New" pitchFamily="49" charset="0"/>
                <a:cs typeface="Courier New" pitchFamily="49" charset="0"/>
              </a:rPr>
              <a:t>jta</a:t>
            </a:r>
            <a:r>
              <a:rPr lang="en-US" sz="1600" b="1" dirty="0" smtClean="0">
                <a:solidFill>
                  <a:srgbClr val="00B050"/>
                </a:solidFill>
                <a:latin typeface="Courier New" pitchFamily="49" charset="0"/>
                <a:cs typeface="Courier New" pitchFamily="49" charset="0"/>
              </a:rPr>
              <a:t>-data-source&gt;</a:t>
            </a:r>
          </a:p>
          <a:p>
            <a:pPr lvl="2">
              <a:buFont typeface="Wingdings" pitchFamily="2" charset="2"/>
              <a:buNone/>
            </a:pPr>
            <a:r>
              <a:rPr lang="en-US" sz="1600" b="1" dirty="0" smtClean="0">
                <a:solidFill>
                  <a:srgbClr val="00B050"/>
                </a:solidFill>
                <a:latin typeface="Courier New" pitchFamily="49" charset="0"/>
                <a:cs typeface="Courier New" pitchFamily="49" charset="0"/>
              </a:rPr>
              <a:t>&lt;properties&gt;</a:t>
            </a:r>
          </a:p>
          <a:p>
            <a:pPr lvl="2">
              <a:buFont typeface="Wingdings" pitchFamily="2" charset="2"/>
              <a:buNone/>
            </a:pPr>
            <a:r>
              <a:rPr lang="en-US" sz="1600" b="1" dirty="0" smtClean="0">
                <a:solidFill>
                  <a:srgbClr val="00B050"/>
                </a:solidFill>
                <a:latin typeface="Courier New" pitchFamily="49" charset="0"/>
                <a:cs typeface="Courier New" pitchFamily="49" charset="0"/>
              </a:rPr>
              <a:t>	&lt;property name="</a:t>
            </a:r>
            <a:r>
              <a:rPr lang="en-US" sz="1600" b="1" dirty="0" err="1" smtClean="0">
                <a:solidFill>
                  <a:srgbClr val="00B050"/>
                </a:solidFill>
                <a:latin typeface="Courier New" pitchFamily="49" charset="0"/>
                <a:cs typeface="Courier New" pitchFamily="49" charset="0"/>
              </a:rPr>
              <a:t>showSql</a:t>
            </a:r>
            <a:r>
              <a:rPr lang="en-US" sz="1600" b="1" dirty="0" smtClean="0">
                <a:solidFill>
                  <a:srgbClr val="00B050"/>
                </a:solidFill>
                <a:latin typeface="Courier New" pitchFamily="49" charset="0"/>
                <a:cs typeface="Courier New" pitchFamily="49" charset="0"/>
              </a:rPr>
              <a:t>" value="true"/&gt;</a:t>
            </a:r>
          </a:p>
          <a:p>
            <a:pPr lvl="2">
              <a:buFont typeface="Wingdings" pitchFamily="2" charset="2"/>
              <a:buNone/>
            </a:pPr>
            <a:r>
              <a:rPr lang="en-US" sz="1600" b="1" dirty="0" smtClean="0">
                <a:solidFill>
                  <a:srgbClr val="00B050"/>
                </a:solidFill>
                <a:latin typeface="Courier New" pitchFamily="49" charset="0"/>
                <a:cs typeface="Courier New" pitchFamily="49" charset="0"/>
              </a:rPr>
              <a:t>&lt;/properties&gt;</a:t>
            </a:r>
          </a:p>
          <a:p>
            <a:pPr lvl="2">
              <a:buFont typeface="Wingdings" pitchFamily="2" charset="2"/>
              <a:buNone/>
            </a:pPr>
            <a:r>
              <a:rPr lang="en-US" sz="1600" b="1" dirty="0" smtClean="0">
                <a:solidFill>
                  <a:srgbClr val="00B050"/>
                </a:solidFill>
                <a:latin typeface="Courier New" pitchFamily="49" charset="0"/>
                <a:cs typeface="Courier New" pitchFamily="49" charset="0"/>
              </a:rPr>
              <a:t>&lt;/persistence-unit&gt;</a:t>
            </a:r>
          </a:p>
          <a:p>
            <a:pPr marL="742950" lvl="1" indent="-285750">
              <a:buFont typeface="Wingdings 2" pitchFamily="18" charset="2"/>
              <a:buNone/>
            </a:pPr>
            <a:r>
              <a:rPr lang="en-US" sz="1600" b="1" dirty="0" smtClean="0">
                <a:solidFill>
                  <a:srgbClr val="00B050"/>
                </a:solidFill>
                <a:latin typeface="Courier New" pitchFamily="49" charset="0"/>
                <a:cs typeface="Courier New" pitchFamily="49" charset="0"/>
              </a:rPr>
              <a:t>&lt;/persistence&gt;</a:t>
            </a:r>
            <a:endParaRPr lang="en-US" sz="1400" b="1" dirty="0" smtClean="0">
              <a:solidFill>
                <a:srgbClr val="00B050"/>
              </a:solidFill>
              <a:latin typeface="Courier New" pitchFamily="49" charset="0"/>
              <a:cs typeface="Courier New" pitchFamily="49" charset="0"/>
            </a:endParaRPr>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50" y="28575"/>
            <a:ext cx="996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40387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099441F-DD18-4A4E-B54B-42AC3570BA6B}" type="slidenum">
              <a:rPr lang="en-US" b="0" smtClean="0">
                <a:solidFill>
                  <a:srgbClr val="000000"/>
                </a:solidFill>
                <a:latin typeface="Verdana" pitchFamily="34" charset="0"/>
              </a:rPr>
              <a:pPr eaLnBrk="1" hangingPunct="1"/>
              <a:t>15</a:t>
            </a:fld>
            <a:endParaRPr lang="en-US" b="0" smtClean="0">
              <a:solidFill>
                <a:srgbClr val="000000"/>
              </a:solidFill>
              <a:latin typeface="Verdana" pitchFamily="34" charset="0"/>
            </a:endParaRPr>
          </a:p>
        </p:txBody>
      </p:sp>
      <p:sp>
        <p:nvSpPr>
          <p:cNvPr id="14339"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CB365A8-B255-4C96-9B9A-26A89205E500}" type="slidenum">
              <a:rPr lang="en-US" sz="800" b="0">
                <a:solidFill>
                  <a:srgbClr val="000000"/>
                </a:solidFill>
                <a:latin typeface="Verdana" pitchFamily="34" charset="0"/>
              </a:rPr>
              <a:pPr eaLnBrk="1" hangingPunct="1"/>
              <a:t>15</a:t>
            </a:fld>
            <a:endParaRPr lang="en-US" sz="800" b="0">
              <a:solidFill>
                <a:srgbClr val="000000"/>
              </a:solidFill>
              <a:latin typeface="Verdana" pitchFamily="34" charset="0"/>
            </a:endParaRPr>
          </a:p>
        </p:txBody>
      </p:sp>
      <p:sp>
        <p:nvSpPr>
          <p:cNvPr id="14340" name="Rectangle 2"/>
          <p:cNvSpPr>
            <a:spLocks noGrp="1" noChangeArrowheads="1"/>
          </p:cNvSpPr>
          <p:nvPr>
            <p:ph type="title"/>
          </p:nvPr>
        </p:nvSpPr>
        <p:spPr/>
        <p:txBody>
          <a:bodyPr/>
          <a:lstStyle/>
          <a:p>
            <a:r>
              <a:rPr lang="en-US" sz="3600" smtClean="0"/>
              <a:t>Entity Manager</a:t>
            </a:r>
          </a:p>
        </p:txBody>
      </p:sp>
      <p:sp>
        <p:nvSpPr>
          <p:cNvPr id="14341" name="Rectangle 3"/>
          <p:cNvSpPr>
            <a:spLocks noGrp="1" noChangeArrowheads="1"/>
          </p:cNvSpPr>
          <p:nvPr>
            <p:ph type="body" idx="1"/>
          </p:nvPr>
        </p:nvSpPr>
        <p:spPr>
          <a:xfrm>
            <a:off x="228600" y="1371600"/>
            <a:ext cx="8686800" cy="4867275"/>
          </a:xfrm>
        </p:spPr>
        <p:txBody>
          <a:bodyPr/>
          <a:lstStyle/>
          <a:p>
            <a:pPr>
              <a:lnSpc>
                <a:spcPct val="240000"/>
              </a:lnSpc>
            </a:pPr>
            <a:r>
              <a:rPr lang="en-US" sz="2000" dirty="0" smtClean="0"/>
              <a:t>An entity manager manages the entities.  An Entity Manager instance is used to manage the state and life cycle of entities within a persistence context. The entity manager is responsible for creating and removing persistent entity instances and finding entities by the entity's primary key.</a:t>
            </a:r>
          </a:p>
          <a:p>
            <a:pPr>
              <a:lnSpc>
                <a:spcPct val="240000"/>
              </a:lnSpc>
            </a:pPr>
            <a:r>
              <a:rPr lang="en-US" sz="2000" dirty="0" smtClean="0"/>
              <a:t>It also allows queries to be run on entities. </a:t>
            </a:r>
          </a:p>
          <a:p>
            <a:pPr>
              <a:lnSpc>
                <a:spcPct val="80000"/>
              </a:lnSpc>
              <a:buFont typeface="Wingdings" pitchFamily="2" charset="2"/>
              <a:buNone/>
            </a:pPr>
            <a:r>
              <a:rPr lang="en-US" sz="1800" b="1" dirty="0" smtClean="0">
                <a:solidFill>
                  <a:srgbClr val="00B050"/>
                </a:solidFill>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PersistenceContext</a:t>
            </a:r>
            <a:r>
              <a:rPr lang="en-US" sz="1800" b="1" dirty="0" smtClean="0">
                <a:solidFill>
                  <a:srgbClr val="00B050"/>
                </a:solidFill>
                <a:latin typeface="Courier New" pitchFamily="49" charset="0"/>
                <a:cs typeface="Courier New" pitchFamily="49" charset="0"/>
              </a:rPr>
              <a:t> ( </a:t>
            </a:r>
            <a:r>
              <a:rPr lang="en-US" sz="1800" b="1" dirty="0" err="1" smtClean="0">
                <a:solidFill>
                  <a:srgbClr val="00B050"/>
                </a:solidFill>
                <a:latin typeface="Courier New" pitchFamily="49" charset="0"/>
                <a:cs typeface="Courier New" pitchFamily="49" charset="0"/>
              </a:rPr>
              <a:t>unitName</a:t>
            </a:r>
            <a:r>
              <a:rPr lang="en-US" sz="1800" b="1" dirty="0" smtClean="0">
                <a:solidFill>
                  <a:srgbClr val="00B050"/>
                </a:solidFill>
                <a:latin typeface="Courier New" pitchFamily="49" charset="0"/>
                <a:cs typeface="Courier New" pitchFamily="49" charset="0"/>
              </a:rPr>
              <a:t> = "</a:t>
            </a:r>
            <a:r>
              <a:rPr lang="en-US" sz="1800" b="1" dirty="0" err="1" smtClean="0">
                <a:solidFill>
                  <a:srgbClr val="00B050"/>
                </a:solidFill>
                <a:latin typeface="Courier New" pitchFamily="49" charset="0"/>
                <a:cs typeface="Courier New" pitchFamily="49" charset="0"/>
              </a:rPr>
              <a:t>CurrencyDB</a:t>
            </a:r>
            <a:r>
              <a:rPr lang="en-US" sz="1800" b="1" dirty="0" smtClean="0">
                <a:solidFill>
                  <a:srgbClr val="00B050"/>
                </a:solidFill>
                <a:latin typeface="Courier New" pitchFamily="49" charset="0"/>
                <a:cs typeface="Courier New" pitchFamily="49" charset="0"/>
              </a:rPr>
              <a:t>")</a:t>
            </a:r>
          </a:p>
          <a:p>
            <a:pPr marL="742950" lvl="1" indent="-285750">
              <a:lnSpc>
                <a:spcPct val="80000"/>
              </a:lnSpc>
              <a:buFont typeface="Wingdings 2" pitchFamily="18"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EntityManager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entityManager</a:t>
            </a:r>
            <a:r>
              <a:rPr lang="en-US" sz="1800" dirty="0" smtClean="0">
                <a:latin typeface="Courier New" pitchFamily="49" charset="0"/>
                <a:cs typeface="Courier New" pitchFamily="49" charset="0"/>
              </a:rPr>
              <a:t>;</a:t>
            </a:r>
          </a:p>
        </p:txBody>
      </p:sp>
    </p:spTree>
    <p:extLst>
      <p:ext uri="{BB962C8B-B14F-4D97-AF65-F5344CB8AC3E}">
        <p14:creationId xmlns:p14="http://schemas.microsoft.com/office/powerpoint/2010/main" val="3790917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EDE2793-0921-4056-AEBE-65F09A8785FD}" type="slidenum">
              <a:rPr lang="en-US" b="0" smtClean="0">
                <a:solidFill>
                  <a:srgbClr val="000000"/>
                </a:solidFill>
                <a:latin typeface="Verdana" pitchFamily="34" charset="0"/>
              </a:rPr>
              <a:pPr eaLnBrk="1" hangingPunct="1"/>
              <a:t>16</a:t>
            </a:fld>
            <a:endParaRPr lang="en-US" b="0" smtClean="0">
              <a:solidFill>
                <a:srgbClr val="000000"/>
              </a:solidFill>
              <a:latin typeface="Verdana" pitchFamily="34" charset="0"/>
            </a:endParaRPr>
          </a:p>
        </p:txBody>
      </p:sp>
      <p:sp>
        <p:nvSpPr>
          <p:cNvPr id="15363"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5F3E4C4-C8B2-4829-85D0-F0B83F63E5B2}" type="slidenum">
              <a:rPr lang="en-US" sz="800" b="0">
                <a:solidFill>
                  <a:srgbClr val="000000"/>
                </a:solidFill>
                <a:latin typeface="Verdana" pitchFamily="34" charset="0"/>
              </a:rPr>
              <a:pPr eaLnBrk="1" hangingPunct="1"/>
              <a:t>16</a:t>
            </a:fld>
            <a:endParaRPr lang="en-US" sz="800" b="0">
              <a:solidFill>
                <a:srgbClr val="000000"/>
              </a:solidFill>
              <a:latin typeface="Verdana" pitchFamily="34" charset="0"/>
            </a:endParaRPr>
          </a:p>
        </p:txBody>
      </p:sp>
      <p:sp>
        <p:nvSpPr>
          <p:cNvPr id="15364" name="Rectangle 2"/>
          <p:cNvSpPr>
            <a:spLocks noGrp="1" noChangeArrowheads="1"/>
          </p:cNvSpPr>
          <p:nvPr>
            <p:ph type="title"/>
          </p:nvPr>
        </p:nvSpPr>
        <p:spPr/>
        <p:txBody>
          <a:bodyPr/>
          <a:lstStyle/>
          <a:p>
            <a:r>
              <a:rPr lang="en-US" sz="3600" smtClean="0"/>
              <a:t>Pictorial Representation</a:t>
            </a:r>
          </a:p>
        </p:txBody>
      </p:sp>
      <p:sp>
        <p:nvSpPr>
          <p:cNvPr id="15365" name="Rectangle 3"/>
          <p:cNvSpPr>
            <a:spLocks noGrp="1" noChangeArrowheads="1"/>
          </p:cNvSpPr>
          <p:nvPr>
            <p:ph type="body" idx="1"/>
          </p:nvPr>
        </p:nvSpPr>
        <p:spPr/>
        <p:txBody>
          <a:bodyPr/>
          <a:lstStyle/>
          <a:p>
            <a:pPr>
              <a:buFont typeface="Wingdings" pitchFamily="2" charset="2"/>
              <a:buNone/>
            </a:pPr>
            <a:r>
              <a:rPr lang="en-US" sz="1800" smtClean="0"/>
              <a:t>Pictorial representation of  Persistence Context and Entity Manager:</a:t>
            </a:r>
          </a:p>
          <a:p>
            <a:pPr>
              <a:buFont typeface="Wingdings" pitchFamily="2" charset="2"/>
              <a:buNone/>
            </a:pPr>
            <a:endParaRPr lang="en-US" sz="1800" smtClean="0">
              <a:solidFill>
                <a:srgbClr val="F10505"/>
              </a:solidFill>
            </a:endParaRPr>
          </a:p>
        </p:txBody>
      </p:sp>
      <p:pic>
        <p:nvPicPr>
          <p:cNvPr id="2" name="Picture 6"/>
          <p:cNvPicPr>
            <a:picLocks noChangeAspect="1" noChangeArrowheads="1"/>
          </p:cNvPicPr>
          <p:nvPr/>
        </p:nvPicPr>
        <p:blipFill>
          <a:blip r:embed="rId2">
            <a:duotone>
              <a:schemeClr val="accent5">
                <a:shade val="45000"/>
                <a:satMod val="135000"/>
              </a:schemeClr>
              <a:prstClr val="white"/>
            </a:duotone>
          </a:blip>
          <a:srcRect/>
          <a:stretch>
            <a:fillRect/>
          </a:stretch>
        </p:blipFill>
        <p:spPr bwMode="auto">
          <a:xfrm>
            <a:off x="919886" y="1907721"/>
            <a:ext cx="6845656" cy="3894138"/>
          </a:xfrm>
          <a:prstGeom prst="rect">
            <a:avLst/>
          </a:prstGeom>
          <a:noFill/>
          <a:ln w="9525">
            <a:noFill/>
            <a:miter lim="800000"/>
            <a:headEnd/>
            <a:tailEnd/>
          </a:ln>
        </p:spPr>
      </p:pic>
    </p:spTree>
    <p:extLst>
      <p:ext uri="{BB962C8B-B14F-4D97-AF65-F5344CB8AC3E}">
        <p14:creationId xmlns:p14="http://schemas.microsoft.com/office/powerpoint/2010/main" val="3649449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0" indent="0">
              <a:buNone/>
            </a:pPr>
            <a:r>
              <a:rPr lang="en-US" dirty="0" smtClean="0">
                <a:solidFill>
                  <a:srgbClr val="FF0000"/>
                </a:solidFill>
              </a:rPr>
              <a:t>What makes the POJO an entity?</a:t>
            </a:r>
          </a:p>
          <a:p>
            <a:pPr marL="0" indent="0">
              <a:buNone/>
            </a:pPr>
            <a:endParaRPr lang="en-US" dirty="0">
              <a:solidFill>
                <a:srgbClr val="FF0000"/>
              </a:solidFill>
            </a:endParaRPr>
          </a:p>
          <a:p>
            <a:pPr marL="514350" indent="-514350">
              <a:buAutoNum type="arabicPeriod"/>
            </a:pPr>
            <a:r>
              <a:rPr lang="en-US" dirty="0" smtClean="0">
                <a:solidFill>
                  <a:srgbClr val="FF0000"/>
                </a:solidFill>
              </a:rPr>
              <a:t>@Entity</a:t>
            </a:r>
          </a:p>
          <a:p>
            <a:pPr marL="514350" indent="-514350">
              <a:buAutoNum type="arabicPeriod"/>
            </a:pPr>
            <a:r>
              <a:rPr lang="en-US" dirty="0" smtClean="0">
                <a:solidFill>
                  <a:srgbClr val="FF0000"/>
                </a:solidFill>
              </a:rPr>
              <a:t>@Table </a:t>
            </a:r>
          </a:p>
          <a:p>
            <a:pPr marL="514350" indent="-514350">
              <a:buAutoNum type="arabicPeriod"/>
            </a:pPr>
            <a:r>
              <a:rPr lang="en-US" dirty="0" smtClean="0">
                <a:solidFill>
                  <a:srgbClr val="FF0000"/>
                </a:solidFill>
              </a:rPr>
              <a:t>Defining default constructor</a:t>
            </a:r>
          </a:p>
          <a:p>
            <a:pPr marL="514350" indent="-514350">
              <a:buAutoNum type="arabicPeriod"/>
            </a:pPr>
            <a:r>
              <a:rPr lang="en-US" dirty="0" smtClean="0">
                <a:solidFill>
                  <a:srgbClr val="FF0000"/>
                </a:solidFill>
              </a:rPr>
              <a:t>Defining the POJO as non-abstract class</a:t>
            </a:r>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17</a:t>
            </a:fld>
            <a:endParaRPr lang="en-US" sz="1400" dirty="0"/>
          </a:p>
        </p:txBody>
      </p:sp>
    </p:spTree>
    <p:extLst>
      <p:ext uri="{BB962C8B-B14F-4D97-AF65-F5344CB8AC3E}">
        <p14:creationId xmlns:p14="http://schemas.microsoft.com/office/powerpoint/2010/main" val="1504079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0" indent="0">
              <a:buNone/>
            </a:pPr>
            <a:r>
              <a:rPr lang="en-US" dirty="0" smtClean="0"/>
              <a:t>Should we have an instance variable in our entity class for each column in the database table?</a:t>
            </a:r>
          </a:p>
          <a:p>
            <a:pPr marL="0" indent="0">
              <a:buNone/>
            </a:pPr>
            <a:endParaRPr lang="en-US" dirty="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18</a:t>
            </a:fld>
            <a:endParaRPr lang="en-US" sz="1400" dirty="0"/>
          </a:p>
        </p:txBody>
      </p:sp>
    </p:spTree>
    <p:extLst>
      <p:ext uri="{BB962C8B-B14F-4D97-AF65-F5344CB8AC3E}">
        <p14:creationId xmlns:p14="http://schemas.microsoft.com/office/powerpoint/2010/main" val="3728215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a:lnSpc>
                <a:spcPct val="130000"/>
              </a:lnSpc>
            </a:pPr>
            <a:r>
              <a:rPr lang="en-US" sz="2000" dirty="0" err="1" smtClean="0">
                <a:solidFill>
                  <a:srgbClr val="FF0000"/>
                </a:solidFill>
              </a:rPr>
              <a:t>EntityManager</a:t>
            </a:r>
            <a:r>
              <a:rPr lang="en-US" sz="2000" dirty="0" smtClean="0">
                <a:solidFill>
                  <a:srgbClr val="FF0000"/>
                </a:solidFill>
              </a:rPr>
              <a:t> API:</a:t>
            </a:r>
          </a:p>
          <a:p>
            <a:pPr lvl="1">
              <a:lnSpc>
                <a:spcPct val="130000"/>
              </a:lnSpc>
            </a:pPr>
            <a:r>
              <a:rPr lang="en-US" sz="1800" b="1" dirty="0" smtClean="0">
                <a:solidFill>
                  <a:srgbClr val="FF0000"/>
                </a:solidFill>
              </a:rPr>
              <a:t>persist(): </a:t>
            </a:r>
            <a:r>
              <a:rPr lang="en-US" sz="1800" dirty="0" smtClean="0">
                <a:solidFill>
                  <a:srgbClr val="FF0000"/>
                </a:solidFill>
              </a:rPr>
              <a:t>Insert the state of an entity into the </a:t>
            </a:r>
            <a:r>
              <a:rPr lang="en-US" sz="1800" dirty="0" err="1" smtClean="0">
                <a:solidFill>
                  <a:srgbClr val="FF0000"/>
                </a:solidFill>
              </a:rPr>
              <a:t>db</a:t>
            </a:r>
            <a:endParaRPr lang="en-US" sz="1800" dirty="0" smtClean="0">
              <a:solidFill>
                <a:srgbClr val="FF0000"/>
              </a:solidFill>
            </a:endParaRPr>
          </a:p>
          <a:p>
            <a:pPr lvl="1">
              <a:lnSpc>
                <a:spcPct val="130000"/>
              </a:lnSpc>
            </a:pPr>
            <a:r>
              <a:rPr lang="en-US" sz="1800" b="1" dirty="0">
                <a:solidFill>
                  <a:srgbClr val="FF0000"/>
                </a:solidFill>
              </a:rPr>
              <a:t>remove(): </a:t>
            </a:r>
            <a:r>
              <a:rPr lang="en-US" sz="1800" dirty="0" smtClean="0">
                <a:solidFill>
                  <a:srgbClr val="FF0000"/>
                </a:solidFill>
              </a:rPr>
              <a:t>Delete the entity state from the </a:t>
            </a:r>
            <a:r>
              <a:rPr lang="en-US" sz="1800" dirty="0" err="1" smtClean="0">
                <a:solidFill>
                  <a:srgbClr val="FF0000"/>
                </a:solidFill>
              </a:rPr>
              <a:t>db</a:t>
            </a:r>
            <a:endParaRPr lang="en-US" sz="1800" dirty="0" smtClean="0">
              <a:solidFill>
                <a:srgbClr val="FF0000"/>
              </a:solidFill>
            </a:endParaRPr>
          </a:p>
          <a:p>
            <a:pPr lvl="1">
              <a:lnSpc>
                <a:spcPct val="130000"/>
              </a:lnSpc>
            </a:pPr>
            <a:r>
              <a:rPr lang="en-US" sz="1800" b="1" dirty="0">
                <a:solidFill>
                  <a:srgbClr val="FF0000"/>
                </a:solidFill>
              </a:rPr>
              <a:t>refresh(): </a:t>
            </a:r>
            <a:r>
              <a:rPr lang="en-US" sz="1800" dirty="0" smtClean="0">
                <a:solidFill>
                  <a:srgbClr val="FF0000"/>
                </a:solidFill>
              </a:rPr>
              <a:t>Reload the entity state from the </a:t>
            </a:r>
            <a:r>
              <a:rPr lang="en-US" sz="1800" dirty="0" err="1" smtClean="0">
                <a:solidFill>
                  <a:srgbClr val="FF0000"/>
                </a:solidFill>
              </a:rPr>
              <a:t>db</a:t>
            </a:r>
            <a:endParaRPr lang="en-US" sz="1800" dirty="0" smtClean="0">
              <a:solidFill>
                <a:srgbClr val="FF0000"/>
              </a:solidFill>
            </a:endParaRPr>
          </a:p>
          <a:p>
            <a:pPr lvl="1">
              <a:lnSpc>
                <a:spcPct val="130000"/>
              </a:lnSpc>
            </a:pPr>
            <a:r>
              <a:rPr lang="en-US" sz="1800" b="1" dirty="0">
                <a:solidFill>
                  <a:srgbClr val="FF0000"/>
                </a:solidFill>
              </a:rPr>
              <a:t>merge(): </a:t>
            </a:r>
            <a:r>
              <a:rPr lang="en-US" sz="1800" dirty="0" smtClean="0">
                <a:solidFill>
                  <a:srgbClr val="FF0000"/>
                </a:solidFill>
              </a:rPr>
              <a:t>Synchronize the state of detached entity with the Persistence Context</a:t>
            </a:r>
          </a:p>
          <a:p>
            <a:pPr lvl="1">
              <a:lnSpc>
                <a:spcPct val="130000"/>
              </a:lnSpc>
            </a:pPr>
            <a:r>
              <a:rPr lang="en-US" sz="1800" b="1" dirty="0">
                <a:solidFill>
                  <a:srgbClr val="FF0000"/>
                </a:solidFill>
              </a:rPr>
              <a:t>find(): </a:t>
            </a:r>
            <a:r>
              <a:rPr lang="en-US" sz="1800" dirty="0" smtClean="0">
                <a:solidFill>
                  <a:srgbClr val="FF0000"/>
                </a:solidFill>
              </a:rPr>
              <a:t>Execute a simple PK query</a:t>
            </a:r>
          </a:p>
          <a:p>
            <a:pPr lvl="1">
              <a:lnSpc>
                <a:spcPct val="130000"/>
              </a:lnSpc>
            </a:pPr>
            <a:r>
              <a:rPr lang="en-US" sz="1800" b="1" dirty="0" err="1">
                <a:solidFill>
                  <a:srgbClr val="FF0000"/>
                </a:solidFill>
              </a:rPr>
              <a:t>createQuery</a:t>
            </a:r>
            <a:r>
              <a:rPr lang="en-US" sz="1800" b="1" dirty="0">
                <a:solidFill>
                  <a:srgbClr val="FF0000"/>
                </a:solidFill>
              </a:rPr>
              <a:t>(): </a:t>
            </a:r>
            <a:r>
              <a:rPr lang="en-US" sz="1800" dirty="0" smtClean="0">
                <a:solidFill>
                  <a:srgbClr val="FF0000"/>
                </a:solidFill>
              </a:rPr>
              <a:t>Create query instance using dynamic JP QL</a:t>
            </a:r>
          </a:p>
          <a:p>
            <a:pPr lvl="1">
              <a:lnSpc>
                <a:spcPct val="130000"/>
              </a:lnSpc>
            </a:pPr>
            <a:r>
              <a:rPr lang="en-US" sz="1800" b="1" dirty="0" err="1">
                <a:solidFill>
                  <a:srgbClr val="FF0000"/>
                </a:solidFill>
              </a:rPr>
              <a:t>createNamedQuery</a:t>
            </a:r>
            <a:r>
              <a:rPr lang="en-US" sz="1800" b="1" dirty="0">
                <a:solidFill>
                  <a:srgbClr val="FF0000"/>
                </a:solidFill>
              </a:rPr>
              <a:t>(): </a:t>
            </a:r>
            <a:r>
              <a:rPr lang="en-US" sz="1800" dirty="0" smtClean="0">
                <a:solidFill>
                  <a:srgbClr val="FF0000"/>
                </a:solidFill>
              </a:rPr>
              <a:t>Create instance for a predefined query</a:t>
            </a:r>
          </a:p>
          <a:p>
            <a:pPr lvl="1">
              <a:lnSpc>
                <a:spcPct val="130000"/>
              </a:lnSpc>
            </a:pPr>
            <a:r>
              <a:rPr lang="en-US" sz="1800" b="1" dirty="0" err="1">
                <a:solidFill>
                  <a:srgbClr val="FF0000"/>
                </a:solidFill>
              </a:rPr>
              <a:t>createNativeQuery</a:t>
            </a:r>
            <a:r>
              <a:rPr lang="en-US" sz="1800" b="1" dirty="0">
                <a:solidFill>
                  <a:srgbClr val="FF0000"/>
                </a:solidFill>
              </a:rPr>
              <a:t>(): </a:t>
            </a:r>
            <a:r>
              <a:rPr lang="en-US" sz="1800" dirty="0" smtClean="0">
                <a:solidFill>
                  <a:srgbClr val="FF0000"/>
                </a:solidFill>
              </a:rPr>
              <a:t>Create instance for an SQL query</a:t>
            </a:r>
          </a:p>
          <a:p>
            <a:pPr lvl="1">
              <a:lnSpc>
                <a:spcPct val="130000"/>
              </a:lnSpc>
            </a:pPr>
            <a:r>
              <a:rPr lang="en-US" sz="1800" b="1" dirty="0">
                <a:solidFill>
                  <a:srgbClr val="FF0000"/>
                </a:solidFill>
              </a:rPr>
              <a:t>contains(): </a:t>
            </a:r>
            <a:r>
              <a:rPr lang="en-US" sz="1800" dirty="0" smtClean="0">
                <a:solidFill>
                  <a:srgbClr val="FF0000"/>
                </a:solidFill>
              </a:rPr>
              <a:t>Determine if entity is managed by Persistence Context</a:t>
            </a:r>
          </a:p>
          <a:p>
            <a:pPr lvl="1">
              <a:lnSpc>
                <a:spcPct val="130000"/>
              </a:lnSpc>
            </a:pPr>
            <a:r>
              <a:rPr lang="en-US" sz="1800" b="1" dirty="0">
                <a:solidFill>
                  <a:srgbClr val="FF0000"/>
                </a:solidFill>
              </a:rPr>
              <a:t>flush(): </a:t>
            </a:r>
            <a:r>
              <a:rPr lang="en-US" sz="1800" dirty="0" smtClean="0">
                <a:solidFill>
                  <a:srgbClr val="FF0000"/>
                </a:solidFill>
              </a:rPr>
              <a:t>Force synchronization of Persistence Context to database</a:t>
            </a:r>
          </a:p>
        </p:txBody>
      </p:sp>
      <p:sp>
        <p:nvSpPr>
          <p:cNvPr id="16388" name="Rectangle 2"/>
          <p:cNvSpPr>
            <a:spLocks noGrp="1" noChangeArrowheads="1"/>
          </p:cNvSpPr>
          <p:nvPr>
            <p:ph type="title"/>
          </p:nvPr>
        </p:nvSpPr>
        <p:spPr/>
        <p:txBody>
          <a:bodyPr/>
          <a:lstStyle/>
          <a:p>
            <a:r>
              <a:rPr lang="en-US" sz="3600" dirty="0" smtClean="0">
                <a:solidFill>
                  <a:schemeClr val="tx1"/>
                </a:solidFill>
              </a:rPr>
              <a:t>Operations on Entities</a:t>
            </a:r>
          </a:p>
        </p:txBody>
      </p:sp>
      <p:sp>
        <p:nvSpPr>
          <p:cNvPr id="16386"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89F413B-4D02-4D3C-874C-A6277FEBFD5F}" type="slidenum">
              <a:rPr lang="en-US" b="0" smtClean="0">
                <a:solidFill>
                  <a:srgbClr val="000000"/>
                </a:solidFill>
                <a:latin typeface="Verdana" pitchFamily="34" charset="0"/>
              </a:rPr>
              <a:pPr eaLnBrk="1" hangingPunct="1"/>
              <a:t>19</a:t>
            </a:fld>
            <a:endParaRPr lang="en-US" b="0" smtClean="0">
              <a:solidFill>
                <a:srgbClr val="000000"/>
              </a:solidFill>
              <a:latin typeface="Verdana" pitchFamily="34" charset="0"/>
            </a:endParaRPr>
          </a:p>
        </p:txBody>
      </p:sp>
      <p:sp>
        <p:nvSpPr>
          <p:cNvPr id="16387"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07249E6D-74D7-48AF-9EAC-574CDB87BF8F}" type="slidenum">
              <a:rPr lang="en-US" sz="800" b="0">
                <a:solidFill>
                  <a:srgbClr val="000000"/>
                </a:solidFill>
                <a:latin typeface="Verdana" pitchFamily="34" charset="0"/>
              </a:rPr>
              <a:pPr eaLnBrk="1" hangingPunct="1"/>
              <a:t>19</a:t>
            </a:fld>
            <a:endParaRPr lang="en-US" sz="800" b="0">
              <a:solidFill>
                <a:srgbClr val="000000"/>
              </a:solidFill>
              <a:latin typeface="Verdana" pitchFamily="34" charset="0"/>
            </a:endParaRPr>
          </a:p>
        </p:txBody>
      </p:sp>
    </p:spTree>
    <p:extLst>
      <p:ext uri="{BB962C8B-B14F-4D97-AF65-F5344CB8AC3E}">
        <p14:creationId xmlns:p14="http://schemas.microsoft.com/office/powerpoint/2010/main" val="49844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209800" y="2437481"/>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err="1" smtClean="0">
                          <a:ln>
                            <a:noFill/>
                          </a:ln>
                          <a:solidFill>
                            <a:schemeClr val="tx1"/>
                          </a:solidFill>
                          <a:effectLst/>
                          <a:latin typeface="Cambria" pitchFamily="18" charset="0"/>
                        </a:rPr>
                        <a:t>Selvarajan</a:t>
                      </a:r>
                      <a:r>
                        <a:rPr kumimoji="0" lang="en-US" sz="1600" b="0" i="0" u="none" strike="noStrike" cap="none" normalizeH="0" baseline="0" dirty="0" smtClean="0">
                          <a:ln>
                            <a:noFill/>
                          </a:ln>
                          <a:solidFill>
                            <a:schemeClr val="tx1"/>
                          </a:solidFill>
                          <a:effectLst/>
                          <a:latin typeface="Cambria" pitchFamily="18" charset="0"/>
                        </a:rPr>
                        <a:t>, </a:t>
                      </a:r>
                      <a:r>
                        <a:rPr kumimoji="0" lang="en-US" sz="1600" b="0" i="0" u="none" strike="noStrike" cap="none" normalizeH="0" baseline="0" dirty="0" err="1" smtClean="0">
                          <a:ln>
                            <a:noFill/>
                          </a:ln>
                          <a:solidFill>
                            <a:schemeClr val="tx1"/>
                          </a:solidFill>
                          <a:effectLst/>
                          <a:latin typeface="Cambria" pitchFamily="18" charset="0"/>
                        </a:rPr>
                        <a:t>Naren</a:t>
                      </a:r>
                      <a:r>
                        <a:rPr kumimoji="0" lang="en-US" sz="1600" b="0" i="0" u="none" strike="noStrike" cap="none" normalizeH="0" baseline="0" dirty="0" smtClean="0">
                          <a:ln>
                            <a:noFill/>
                          </a:ln>
                          <a:solidFill>
                            <a:schemeClr val="tx1"/>
                          </a:solidFill>
                          <a:effectLst/>
                          <a:latin typeface="Cambria" pitchFamily="18" charset="0"/>
                        </a:rPr>
                        <a:t> Kumar, 127813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SCJP 1.4, SCBCD 2.0, SCWCD 1.4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EJB/PPT/0608/1.0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a:lnSpc>
                <a:spcPct val="150000"/>
              </a:lnSpc>
            </a:pPr>
            <a:r>
              <a:rPr lang="en-US" sz="2000" dirty="0" smtClean="0">
                <a:latin typeface="Courier New" pitchFamily="49" charset="0"/>
              </a:rPr>
              <a:t>persist():</a:t>
            </a:r>
            <a:endParaRPr lang="en-US" sz="1800" b="1" dirty="0" smtClean="0">
              <a:latin typeface="Courier New" pitchFamily="49" charset="0"/>
            </a:endParaRPr>
          </a:p>
          <a:p>
            <a:pPr marL="742950" lvl="1" indent="-285750">
              <a:lnSpc>
                <a:spcPct val="150000"/>
              </a:lnSpc>
            </a:pPr>
            <a:r>
              <a:rPr lang="en-US" sz="1800" dirty="0" smtClean="0"/>
              <a:t>Insert a new entity instance into the database.</a:t>
            </a:r>
          </a:p>
          <a:p>
            <a:pPr marL="742950" lvl="1" indent="-285750">
              <a:lnSpc>
                <a:spcPct val="150000"/>
              </a:lnSpc>
            </a:pPr>
            <a:r>
              <a:rPr lang="en-US" sz="1800" dirty="0" smtClean="0"/>
              <a:t>Save the persistent state of the entity and any owned relationship references.</a:t>
            </a:r>
          </a:p>
          <a:p>
            <a:pPr marL="742950" lvl="1" indent="-285750">
              <a:lnSpc>
                <a:spcPct val="150000"/>
              </a:lnSpc>
            </a:pPr>
            <a:r>
              <a:rPr lang="en-US" sz="1800" dirty="0" smtClean="0"/>
              <a:t>Entity instance becomes managed.</a:t>
            </a:r>
            <a:endParaRPr lang="en-US" dirty="0" smtClean="0"/>
          </a:p>
          <a:p>
            <a:pPr lvl="2">
              <a:lnSpc>
                <a:spcPct val="150000"/>
              </a:lnSpc>
              <a:buFont typeface="Wingdings" pitchFamily="2" charset="2"/>
              <a:buNone/>
            </a:pPr>
            <a:r>
              <a:rPr lang="en-US" sz="1800" b="1" dirty="0" smtClean="0">
                <a:solidFill>
                  <a:srgbClr val="00B050"/>
                </a:solidFill>
                <a:latin typeface="Courier New" pitchFamily="49" charset="0"/>
              </a:rPr>
              <a:t>	</a:t>
            </a:r>
            <a:r>
              <a:rPr lang="en-US" sz="1800" b="1" dirty="0" smtClean="0">
                <a:solidFill>
                  <a:srgbClr val="00B050"/>
                </a:solidFill>
                <a:latin typeface="Courier New" pitchFamily="49" charset="0"/>
                <a:cs typeface="Courier New" pitchFamily="49" charset="0"/>
              </a:rPr>
              <a:t>public Customer </a:t>
            </a:r>
            <a:r>
              <a:rPr lang="en-US" sz="1800" b="1" dirty="0" err="1" smtClean="0">
                <a:solidFill>
                  <a:srgbClr val="00B050"/>
                </a:solidFill>
                <a:latin typeface="Courier New" pitchFamily="49" charset="0"/>
                <a:cs typeface="Courier New" pitchFamily="49" charset="0"/>
              </a:rPr>
              <a:t>createCustomer</a:t>
            </a:r>
            <a:r>
              <a:rPr lang="en-US" sz="1800" b="1" dirty="0" smtClean="0">
                <a:solidFill>
                  <a:srgbClr val="00B050"/>
                </a:solidFill>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int</a:t>
            </a:r>
            <a:r>
              <a:rPr lang="en-US" sz="1800" b="1" dirty="0" smtClean="0">
                <a:solidFill>
                  <a:srgbClr val="00B050"/>
                </a:solidFill>
                <a:latin typeface="Courier New" pitchFamily="49" charset="0"/>
                <a:cs typeface="Courier New" pitchFamily="49" charset="0"/>
              </a:rPr>
              <a:t> id, String name) {</a:t>
            </a:r>
          </a:p>
          <a:p>
            <a:pPr lvl="2">
              <a:lnSpc>
                <a:spcPct val="150000"/>
              </a:lnSpc>
              <a:buFont typeface="Wingdings" pitchFamily="2" charset="2"/>
              <a:buNone/>
            </a:pPr>
            <a:r>
              <a:rPr lang="en-US" sz="1800" b="1" dirty="0" smtClean="0">
                <a:solidFill>
                  <a:srgbClr val="00B050"/>
                </a:solidFill>
                <a:latin typeface="Courier New" pitchFamily="49" charset="0"/>
                <a:cs typeface="Courier New" pitchFamily="49" charset="0"/>
              </a:rPr>
              <a:t>		Customer </a:t>
            </a:r>
            <a:r>
              <a:rPr lang="en-US" sz="1800" b="1" dirty="0" err="1" smtClean="0">
                <a:solidFill>
                  <a:srgbClr val="00B050"/>
                </a:solidFill>
                <a:latin typeface="Courier New" pitchFamily="49" charset="0"/>
                <a:cs typeface="Courier New" pitchFamily="49" charset="0"/>
              </a:rPr>
              <a:t>cust</a:t>
            </a:r>
            <a:r>
              <a:rPr lang="en-US" sz="1800" b="1" dirty="0" smtClean="0">
                <a:solidFill>
                  <a:srgbClr val="00B050"/>
                </a:solidFill>
                <a:latin typeface="Courier New" pitchFamily="49" charset="0"/>
                <a:cs typeface="Courier New" pitchFamily="49" charset="0"/>
              </a:rPr>
              <a:t> = new Customer(id, name);</a:t>
            </a:r>
          </a:p>
          <a:p>
            <a:pPr lvl="2">
              <a:lnSpc>
                <a:spcPct val="150000"/>
              </a:lnSpc>
              <a:buFont typeface="Wingdings" pitchFamily="2" charset="2"/>
              <a:buNone/>
            </a:pP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entityManager.persist</a:t>
            </a:r>
            <a:r>
              <a:rPr lang="en-US" sz="1800" b="1" dirty="0" smtClean="0">
                <a:solidFill>
                  <a:srgbClr val="00B050"/>
                </a:solidFill>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cust</a:t>
            </a:r>
            <a:r>
              <a:rPr lang="en-US" sz="1800" b="1" dirty="0" smtClean="0">
                <a:solidFill>
                  <a:srgbClr val="00B050"/>
                </a:solidFill>
                <a:latin typeface="Courier New" pitchFamily="49" charset="0"/>
                <a:cs typeface="Courier New" pitchFamily="49" charset="0"/>
              </a:rPr>
              <a:t>);</a:t>
            </a:r>
          </a:p>
          <a:p>
            <a:pPr lvl="2">
              <a:lnSpc>
                <a:spcPct val="150000"/>
              </a:lnSpc>
              <a:buFont typeface="Wingdings" pitchFamily="2" charset="2"/>
              <a:buNone/>
            </a:pPr>
            <a:r>
              <a:rPr lang="en-US" sz="1800" b="1" dirty="0" smtClean="0">
                <a:solidFill>
                  <a:srgbClr val="00B050"/>
                </a:solidFill>
                <a:latin typeface="Courier New" pitchFamily="49" charset="0"/>
                <a:cs typeface="Courier New" pitchFamily="49" charset="0"/>
              </a:rPr>
              <a:t>		return </a:t>
            </a:r>
            <a:r>
              <a:rPr lang="en-US" sz="1800" b="1" dirty="0" err="1" smtClean="0">
                <a:solidFill>
                  <a:srgbClr val="00B050"/>
                </a:solidFill>
                <a:latin typeface="Courier New" pitchFamily="49" charset="0"/>
                <a:cs typeface="Courier New" pitchFamily="49" charset="0"/>
              </a:rPr>
              <a:t>cust</a:t>
            </a:r>
            <a:r>
              <a:rPr lang="en-US" sz="1800" b="1" dirty="0" smtClean="0">
                <a:solidFill>
                  <a:srgbClr val="00B050"/>
                </a:solidFill>
                <a:latin typeface="Courier New" pitchFamily="49" charset="0"/>
                <a:cs typeface="Courier New" pitchFamily="49" charset="0"/>
              </a:rPr>
              <a:t>;</a:t>
            </a:r>
          </a:p>
          <a:p>
            <a:pPr lvl="2">
              <a:lnSpc>
                <a:spcPct val="150000"/>
              </a:lnSpc>
              <a:buFont typeface="Wingdings" pitchFamily="2" charset="2"/>
              <a:buNone/>
            </a:pPr>
            <a:r>
              <a:rPr lang="en-US" sz="1800" b="1" dirty="0" smtClean="0">
                <a:solidFill>
                  <a:srgbClr val="00B050"/>
                </a:solidFill>
                <a:latin typeface="Courier New" pitchFamily="49" charset="0"/>
                <a:cs typeface="Courier New" pitchFamily="49" charset="0"/>
              </a:rPr>
              <a:t>	}</a:t>
            </a:r>
          </a:p>
          <a:p>
            <a:pPr marL="742950" lvl="1" indent="-285750">
              <a:lnSpc>
                <a:spcPct val="150000"/>
              </a:lnSpc>
            </a:pPr>
            <a:endParaRPr lang="en-US" sz="1600" dirty="0" smtClean="0">
              <a:latin typeface="Courier New" pitchFamily="49" charset="0"/>
            </a:endParaRPr>
          </a:p>
        </p:txBody>
      </p:sp>
      <p:sp>
        <p:nvSpPr>
          <p:cNvPr id="17412" name="Rectangle 2"/>
          <p:cNvSpPr>
            <a:spLocks noGrp="1" noChangeArrowheads="1"/>
          </p:cNvSpPr>
          <p:nvPr>
            <p:ph type="title"/>
          </p:nvPr>
        </p:nvSpPr>
        <p:spPr/>
        <p:txBody>
          <a:bodyPr/>
          <a:lstStyle/>
          <a:p>
            <a:r>
              <a:rPr lang="en-US" sz="3600" smtClean="0">
                <a:solidFill>
                  <a:schemeClr val="tx1"/>
                </a:solidFill>
              </a:rPr>
              <a:t>Entity Manager API</a:t>
            </a:r>
          </a:p>
        </p:txBody>
      </p:sp>
      <p:sp>
        <p:nvSpPr>
          <p:cNvPr id="17410"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C74FF76-CA15-4A31-B7B9-A74923F12096}" type="slidenum">
              <a:rPr lang="en-US" b="0" smtClean="0">
                <a:solidFill>
                  <a:srgbClr val="000000"/>
                </a:solidFill>
                <a:latin typeface="Verdana" pitchFamily="34" charset="0"/>
              </a:rPr>
              <a:pPr eaLnBrk="1" hangingPunct="1"/>
              <a:t>20</a:t>
            </a:fld>
            <a:endParaRPr lang="en-US" b="0" smtClean="0">
              <a:solidFill>
                <a:srgbClr val="000000"/>
              </a:solidFill>
              <a:latin typeface="Verdana" pitchFamily="34" charset="0"/>
            </a:endParaRPr>
          </a:p>
        </p:txBody>
      </p:sp>
      <p:sp>
        <p:nvSpPr>
          <p:cNvPr id="17411"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AD3753CE-8B6C-48FD-8873-BA46EB4E3423}" type="slidenum">
              <a:rPr lang="en-US" sz="800" b="0">
                <a:solidFill>
                  <a:srgbClr val="000000"/>
                </a:solidFill>
                <a:latin typeface="Verdana" pitchFamily="34" charset="0"/>
              </a:rPr>
              <a:pPr eaLnBrk="1" hangingPunct="1"/>
              <a:t>20</a:t>
            </a:fld>
            <a:endParaRPr lang="en-US" sz="800" b="0">
              <a:solidFill>
                <a:srgbClr val="000000"/>
              </a:solidFill>
              <a:latin typeface="Verdana" pitchFamily="34" charset="0"/>
            </a:endParaRPr>
          </a:p>
        </p:txBody>
      </p:sp>
    </p:spTree>
    <p:extLst>
      <p:ext uri="{BB962C8B-B14F-4D97-AF65-F5344CB8AC3E}">
        <p14:creationId xmlns:p14="http://schemas.microsoft.com/office/powerpoint/2010/main" val="3837153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a:lnSpc>
                <a:spcPct val="150000"/>
              </a:lnSpc>
            </a:pPr>
            <a:r>
              <a:rPr lang="en-US" sz="1800" dirty="0" smtClean="0"/>
              <a:t>find():</a:t>
            </a:r>
          </a:p>
          <a:p>
            <a:pPr marL="742950" lvl="1" indent="-285750">
              <a:lnSpc>
                <a:spcPct val="150000"/>
              </a:lnSpc>
            </a:pPr>
            <a:r>
              <a:rPr lang="en-US" sz="1600" dirty="0" smtClean="0"/>
              <a:t>Obtain a managed entity instance with a given persistent identity, </a:t>
            </a:r>
            <a:r>
              <a:rPr lang="en-US" sz="1600" dirty="0" smtClean="0">
                <a:solidFill>
                  <a:srgbClr val="FF0000"/>
                </a:solidFill>
              </a:rPr>
              <a:t>return null if not found</a:t>
            </a:r>
          </a:p>
          <a:p>
            <a:pPr>
              <a:lnSpc>
                <a:spcPct val="150000"/>
              </a:lnSpc>
            </a:pPr>
            <a:r>
              <a:rPr lang="en-US" sz="1800" dirty="0" smtClean="0"/>
              <a:t>remove():</a:t>
            </a:r>
          </a:p>
          <a:p>
            <a:pPr marL="742950" lvl="1" indent="-285750">
              <a:lnSpc>
                <a:spcPct val="150000"/>
              </a:lnSpc>
            </a:pPr>
            <a:r>
              <a:rPr lang="en-US" sz="1600" dirty="0" smtClean="0"/>
              <a:t>Delete a managed entity with the given persistent identity from the database.</a:t>
            </a:r>
          </a:p>
          <a:p>
            <a:pPr>
              <a:lnSpc>
                <a:spcPct val="150000"/>
              </a:lnSpc>
              <a:buFont typeface="Wingdings" pitchFamily="2" charset="2"/>
              <a:buNone/>
            </a:pPr>
            <a:endParaRPr lang="en-US" sz="1800" dirty="0" smtClean="0"/>
          </a:p>
          <a:p>
            <a:pPr>
              <a:lnSpc>
                <a:spcPct val="150000"/>
              </a:lnSpc>
              <a:buFont typeface="Wingdings" pitchFamily="2" charset="2"/>
              <a:buNone/>
            </a:pPr>
            <a:r>
              <a:rPr lang="en-US" sz="1800" b="1" dirty="0" smtClean="0">
                <a:solidFill>
                  <a:srgbClr val="00B050"/>
                </a:solidFill>
              </a:rPr>
              <a:t>	</a:t>
            </a:r>
            <a:r>
              <a:rPr lang="en-US" sz="1600" b="1" dirty="0" smtClean="0">
                <a:solidFill>
                  <a:srgbClr val="00B050"/>
                </a:solidFill>
                <a:latin typeface="Courier New" pitchFamily="49" charset="0"/>
              </a:rPr>
              <a:t>public void </a:t>
            </a:r>
            <a:r>
              <a:rPr lang="en-US" sz="1600" b="1" dirty="0" err="1" smtClean="0">
                <a:solidFill>
                  <a:srgbClr val="00B050"/>
                </a:solidFill>
                <a:latin typeface="Courier New" pitchFamily="49" charset="0"/>
              </a:rPr>
              <a:t>removeCustomer</a:t>
            </a:r>
            <a:r>
              <a:rPr lang="en-US" sz="1600" b="1" dirty="0" smtClean="0">
                <a:solidFill>
                  <a:srgbClr val="00B050"/>
                </a:solidFill>
                <a:latin typeface="Courier New" pitchFamily="49" charset="0"/>
              </a:rPr>
              <a:t>(Long </a:t>
            </a:r>
            <a:r>
              <a:rPr lang="en-US" sz="1600" b="1" dirty="0" err="1" smtClean="0">
                <a:solidFill>
                  <a:srgbClr val="00B050"/>
                </a:solidFill>
                <a:latin typeface="Courier New" pitchFamily="49" charset="0"/>
              </a:rPr>
              <a:t>custId</a:t>
            </a:r>
            <a:r>
              <a:rPr lang="en-US" sz="1600" b="1" dirty="0" smtClean="0">
                <a:solidFill>
                  <a:srgbClr val="00B050"/>
                </a:solidFill>
                <a:latin typeface="Courier New" pitchFamily="49" charset="0"/>
              </a:rPr>
              <a:t>) {</a:t>
            </a:r>
          </a:p>
          <a:p>
            <a:pPr>
              <a:lnSpc>
                <a:spcPct val="150000"/>
              </a:lnSpc>
              <a:buFont typeface="Wingdings" pitchFamily="2" charset="2"/>
              <a:buNone/>
            </a:pPr>
            <a:r>
              <a:rPr lang="en-US" sz="1600" b="1" dirty="0" smtClean="0">
                <a:solidFill>
                  <a:srgbClr val="00B050"/>
                </a:solidFill>
                <a:latin typeface="Courier New" pitchFamily="49" charset="0"/>
              </a:rPr>
              <a:t>		Customer </a:t>
            </a:r>
            <a:r>
              <a:rPr lang="en-US" sz="1600" b="1" dirty="0" err="1" smtClean="0">
                <a:solidFill>
                  <a:srgbClr val="00B050"/>
                </a:solidFill>
                <a:latin typeface="Courier New" pitchFamily="49" charset="0"/>
              </a:rPr>
              <a:t>cust</a:t>
            </a:r>
            <a:r>
              <a:rPr lang="en-US" sz="1600" b="1" dirty="0" smtClean="0">
                <a:solidFill>
                  <a:srgbClr val="00B050"/>
                </a:solidFill>
                <a:latin typeface="Courier New" pitchFamily="49" charset="0"/>
              </a:rPr>
              <a:t> = </a:t>
            </a:r>
            <a:r>
              <a:rPr lang="en-US" sz="1600" b="1" dirty="0" err="1" smtClean="0">
                <a:solidFill>
                  <a:srgbClr val="00B050"/>
                </a:solidFill>
                <a:latin typeface="Courier New" pitchFamily="49" charset="0"/>
              </a:rPr>
              <a:t>entityManager.find</a:t>
            </a:r>
            <a:r>
              <a:rPr lang="en-US" sz="1600" b="1" dirty="0" smtClean="0">
                <a:solidFill>
                  <a:srgbClr val="00B050"/>
                </a:solidFill>
                <a:latin typeface="Courier New" pitchFamily="49" charset="0"/>
              </a:rPr>
              <a:t>(</a:t>
            </a:r>
            <a:r>
              <a:rPr lang="en-US" sz="1600" b="1" dirty="0" err="1" smtClean="0">
                <a:solidFill>
                  <a:srgbClr val="00B050"/>
                </a:solidFill>
                <a:latin typeface="Courier New" pitchFamily="49" charset="0"/>
              </a:rPr>
              <a:t>Customer.class</a:t>
            </a:r>
            <a:r>
              <a:rPr lang="en-US" sz="1600" b="1" dirty="0" smtClean="0">
                <a:solidFill>
                  <a:srgbClr val="00B050"/>
                </a:solidFill>
                <a:latin typeface="Courier New" pitchFamily="49" charset="0"/>
              </a:rPr>
              <a:t>, </a:t>
            </a:r>
            <a:r>
              <a:rPr lang="en-US" sz="1600" b="1" dirty="0" err="1" smtClean="0">
                <a:solidFill>
                  <a:srgbClr val="00B050"/>
                </a:solidFill>
                <a:latin typeface="Courier New" pitchFamily="49" charset="0"/>
              </a:rPr>
              <a:t>custId</a:t>
            </a:r>
            <a:r>
              <a:rPr lang="en-US" sz="1600" b="1" dirty="0" smtClean="0">
                <a:solidFill>
                  <a:srgbClr val="00B050"/>
                </a:solidFill>
                <a:latin typeface="Courier New" pitchFamily="49" charset="0"/>
              </a:rPr>
              <a:t>);</a:t>
            </a:r>
          </a:p>
          <a:p>
            <a:pPr>
              <a:lnSpc>
                <a:spcPct val="150000"/>
              </a:lnSpc>
              <a:buFont typeface="Wingdings" pitchFamily="2" charset="2"/>
              <a:buNone/>
            </a:pPr>
            <a:r>
              <a:rPr lang="en-US" sz="1600" b="1" dirty="0" smtClean="0">
                <a:solidFill>
                  <a:srgbClr val="00B050"/>
                </a:solidFill>
                <a:latin typeface="Courier New" pitchFamily="49" charset="0"/>
              </a:rPr>
              <a:t>		</a:t>
            </a:r>
            <a:r>
              <a:rPr lang="en-US" sz="1600" b="1" dirty="0" err="1" smtClean="0">
                <a:solidFill>
                  <a:srgbClr val="00B050"/>
                </a:solidFill>
                <a:latin typeface="Courier New" pitchFamily="49" charset="0"/>
              </a:rPr>
              <a:t>entityManager.remove</a:t>
            </a:r>
            <a:r>
              <a:rPr lang="en-US" sz="1600" b="1" dirty="0" smtClean="0">
                <a:solidFill>
                  <a:srgbClr val="00B050"/>
                </a:solidFill>
                <a:latin typeface="Courier New" pitchFamily="49" charset="0"/>
              </a:rPr>
              <a:t>(</a:t>
            </a:r>
            <a:r>
              <a:rPr lang="en-US" sz="1600" b="1" dirty="0" err="1" smtClean="0">
                <a:solidFill>
                  <a:srgbClr val="00B050"/>
                </a:solidFill>
                <a:latin typeface="Courier New" pitchFamily="49" charset="0"/>
              </a:rPr>
              <a:t>cust</a:t>
            </a:r>
            <a:r>
              <a:rPr lang="en-US" sz="1600" b="1" dirty="0" smtClean="0">
                <a:solidFill>
                  <a:srgbClr val="00B050"/>
                </a:solidFill>
                <a:latin typeface="Courier New" pitchFamily="49" charset="0"/>
              </a:rPr>
              <a:t>);</a:t>
            </a:r>
          </a:p>
          <a:p>
            <a:pPr>
              <a:lnSpc>
                <a:spcPct val="150000"/>
              </a:lnSpc>
              <a:buFont typeface="Wingdings" pitchFamily="2" charset="2"/>
              <a:buNone/>
            </a:pPr>
            <a:r>
              <a:rPr lang="en-US" sz="1800" b="1" dirty="0" smtClean="0">
                <a:solidFill>
                  <a:srgbClr val="00B050"/>
                </a:solidFill>
                <a:latin typeface="Courier New" pitchFamily="49" charset="0"/>
              </a:rPr>
              <a:t>	}</a:t>
            </a:r>
          </a:p>
        </p:txBody>
      </p:sp>
      <p:sp>
        <p:nvSpPr>
          <p:cNvPr id="18436" name="Rectangle 2"/>
          <p:cNvSpPr>
            <a:spLocks noGrp="1" noChangeArrowheads="1"/>
          </p:cNvSpPr>
          <p:nvPr>
            <p:ph type="title"/>
          </p:nvPr>
        </p:nvSpPr>
        <p:spPr>
          <a:xfrm>
            <a:off x="1600200" y="0"/>
            <a:ext cx="7543800" cy="1066800"/>
          </a:xfrm>
        </p:spPr>
        <p:txBody>
          <a:bodyPr/>
          <a:lstStyle/>
          <a:p>
            <a:r>
              <a:rPr lang="en-US" sz="3600" smtClean="0">
                <a:solidFill>
                  <a:schemeClr val="tx1"/>
                </a:solidFill>
              </a:rPr>
              <a:t>Entity Manager API (Contd.)</a:t>
            </a:r>
          </a:p>
        </p:txBody>
      </p:sp>
      <p:sp>
        <p:nvSpPr>
          <p:cNvPr id="18434"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045AA062-323E-485C-B3F0-F7CDD1FF1B4E}" type="slidenum">
              <a:rPr lang="en-US" b="0" smtClean="0">
                <a:solidFill>
                  <a:srgbClr val="000000"/>
                </a:solidFill>
                <a:latin typeface="Verdana" pitchFamily="34" charset="0"/>
              </a:rPr>
              <a:pPr eaLnBrk="1" hangingPunct="1"/>
              <a:t>21</a:t>
            </a:fld>
            <a:endParaRPr lang="en-US" b="0" smtClean="0">
              <a:solidFill>
                <a:srgbClr val="000000"/>
              </a:solidFill>
              <a:latin typeface="Verdana" pitchFamily="34" charset="0"/>
            </a:endParaRPr>
          </a:p>
        </p:txBody>
      </p:sp>
      <p:sp>
        <p:nvSpPr>
          <p:cNvPr id="18435"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0C61BCE6-8A9E-40E0-8704-87268E0F104D}" type="slidenum">
              <a:rPr lang="en-US" sz="800" b="0">
                <a:solidFill>
                  <a:srgbClr val="000000"/>
                </a:solidFill>
                <a:latin typeface="Verdana" pitchFamily="34" charset="0"/>
              </a:rPr>
              <a:pPr eaLnBrk="1" hangingPunct="1"/>
              <a:t>21</a:t>
            </a:fld>
            <a:endParaRPr lang="en-US" sz="800" b="0">
              <a:solidFill>
                <a:srgbClr val="000000"/>
              </a:solidFill>
              <a:latin typeface="Verdana" pitchFamily="34" charset="0"/>
            </a:endParaRPr>
          </a:p>
        </p:txBody>
      </p:sp>
    </p:spTree>
    <p:extLst>
      <p:ext uri="{BB962C8B-B14F-4D97-AF65-F5344CB8AC3E}">
        <p14:creationId xmlns:p14="http://schemas.microsoft.com/office/powerpoint/2010/main" val="1491664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a:lnSpc>
                <a:spcPct val="160000"/>
              </a:lnSpc>
            </a:pPr>
            <a:r>
              <a:rPr lang="en-US" sz="2000" dirty="0" smtClean="0"/>
              <a:t>merge():</a:t>
            </a:r>
          </a:p>
          <a:p>
            <a:pPr marL="742950" lvl="1" indent="-285750">
              <a:lnSpc>
                <a:spcPct val="160000"/>
              </a:lnSpc>
            </a:pPr>
            <a:r>
              <a:rPr lang="en-US" sz="1800" dirty="0" smtClean="0"/>
              <a:t>State of detached entity gets merged into a managed copy of the detached entity.</a:t>
            </a:r>
          </a:p>
          <a:p>
            <a:pPr marL="742950" lvl="1" indent="-285750">
              <a:lnSpc>
                <a:spcPct val="160000"/>
              </a:lnSpc>
            </a:pPr>
            <a:r>
              <a:rPr lang="en-US" sz="1800" dirty="0" smtClean="0"/>
              <a:t> Managed entity that is returned has a different Java identity than the detached entity.</a:t>
            </a:r>
          </a:p>
          <a:p>
            <a:pPr marL="742950" lvl="1" indent="-285750">
              <a:lnSpc>
                <a:spcPct val="160000"/>
              </a:lnSpc>
            </a:pPr>
            <a:endParaRPr lang="en-US" sz="1800" dirty="0" smtClean="0"/>
          </a:p>
          <a:p>
            <a:pPr>
              <a:lnSpc>
                <a:spcPct val="160000"/>
              </a:lnSpc>
              <a:buFont typeface="Wingdings" pitchFamily="2" charset="2"/>
              <a:buNone/>
            </a:pPr>
            <a:r>
              <a:rPr lang="en-US" sz="2000" b="1" dirty="0" smtClean="0">
                <a:solidFill>
                  <a:srgbClr val="00B050"/>
                </a:solidFill>
              </a:rPr>
              <a:t>	</a:t>
            </a:r>
            <a:r>
              <a:rPr lang="en-US" sz="1800" b="1" dirty="0" smtClean="0">
                <a:solidFill>
                  <a:srgbClr val="00B050"/>
                </a:solidFill>
                <a:latin typeface="Courier New" pitchFamily="49" charset="0"/>
                <a:cs typeface="Courier New" pitchFamily="49" charset="0"/>
              </a:rPr>
              <a:t>public Customer </a:t>
            </a:r>
            <a:r>
              <a:rPr lang="en-US" sz="1800" b="1" dirty="0" err="1" smtClean="0">
                <a:solidFill>
                  <a:srgbClr val="00B050"/>
                </a:solidFill>
                <a:latin typeface="Courier New" pitchFamily="49" charset="0"/>
                <a:cs typeface="Courier New" pitchFamily="49" charset="0"/>
              </a:rPr>
              <a:t>storeUpdatedCustomer</a:t>
            </a:r>
            <a:r>
              <a:rPr lang="en-US" sz="1800" b="1" dirty="0" smtClean="0">
                <a:solidFill>
                  <a:srgbClr val="00B050"/>
                </a:solidFill>
                <a:latin typeface="Courier New" pitchFamily="49" charset="0"/>
                <a:cs typeface="Courier New" pitchFamily="49" charset="0"/>
              </a:rPr>
              <a:t>(Customer </a:t>
            </a:r>
            <a:r>
              <a:rPr lang="en-US" sz="1800" b="1" dirty="0" err="1" smtClean="0">
                <a:solidFill>
                  <a:srgbClr val="00B050"/>
                </a:solidFill>
                <a:latin typeface="Courier New" pitchFamily="49" charset="0"/>
                <a:cs typeface="Courier New" pitchFamily="49" charset="0"/>
              </a:rPr>
              <a:t>cust</a:t>
            </a:r>
            <a:r>
              <a:rPr lang="en-US" sz="1800" b="1" dirty="0" smtClean="0">
                <a:solidFill>
                  <a:srgbClr val="00B050"/>
                </a:solidFill>
                <a:latin typeface="Courier New" pitchFamily="49" charset="0"/>
                <a:cs typeface="Courier New" pitchFamily="49" charset="0"/>
              </a:rPr>
              <a:t>) {</a:t>
            </a:r>
          </a:p>
          <a:p>
            <a:pPr>
              <a:lnSpc>
                <a:spcPct val="160000"/>
              </a:lnSpc>
              <a:buFont typeface="Wingdings" pitchFamily="2" charset="2"/>
              <a:buNone/>
            </a:pPr>
            <a:r>
              <a:rPr lang="en-US" sz="1800" b="1" dirty="0" smtClean="0">
                <a:solidFill>
                  <a:srgbClr val="00B050"/>
                </a:solidFill>
                <a:latin typeface="Courier New" pitchFamily="49" charset="0"/>
                <a:cs typeface="Courier New" pitchFamily="49" charset="0"/>
              </a:rPr>
              <a:t>		return </a:t>
            </a:r>
            <a:r>
              <a:rPr lang="en-US" sz="1800" b="1" dirty="0" err="1" smtClean="0">
                <a:solidFill>
                  <a:srgbClr val="00B050"/>
                </a:solidFill>
                <a:latin typeface="Courier New" pitchFamily="49" charset="0"/>
                <a:cs typeface="Courier New" pitchFamily="49" charset="0"/>
              </a:rPr>
              <a:t>entityManager.merge</a:t>
            </a:r>
            <a:r>
              <a:rPr lang="en-US" sz="1800" b="1" dirty="0" smtClean="0">
                <a:solidFill>
                  <a:srgbClr val="00B050"/>
                </a:solidFill>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cust</a:t>
            </a:r>
            <a:r>
              <a:rPr lang="en-US" sz="1800" b="1" dirty="0" smtClean="0">
                <a:solidFill>
                  <a:srgbClr val="00B050"/>
                </a:solidFill>
                <a:latin typeface="Courier New" pitchFamily="49" charset="0"/>
                <a:cs typeface="Courier New" pitchFamily="49" charset="0"/>
              </a:rPr>
              <a:t>);</a:t>
            </a:r>
          </a:p>
          <a:p>
            <a:pPr>
              <a:lnSpc>
                <a:spcPct val="160000"/>
              </a:lnSpc>
              <a:buFont typeface="Wingdings" pitchFamily="2" charset="2"/>
              <a:buNone/>
            </a:pPr>
            <a:r>
              <a:rPr lang="en-US" sz="1800" b="1" dirty="0" smtClean="0">
                <a:solidFill>
                  <a:srgbClr val="00B050"/>
                </a:solidFill>
                <a:latin typeface="Courier New" pitchFamily="49" charset="0"/>
                <a:cs typeface="Courier New" pitchFamily="49" charset="0"/>
              </a:rPr>
              <a:t>	}</a:t>
            </a:r>
          </a:p>
          <a:p>
            <a:pPr>
              <a:lnSpc>
                <a:spcPct val="160000"/>
              </a:lnSpc>
              <a:buFont typeface="Wingdings" pitchFamily="2" charset="2"/>
              <a:buNone/>
            </a:pPr>
            <a:endParaRPr lang="en-US" sz="1800" dirty="0" smtClean="0">
              <a:latin typeface="Courier New" pitchFamily="49" charset="0"/>
              <a:cs typeface="Courier New" pitchFamily="49" charset="0"/>
            </a:endParaRPr>
          </a:p>
        </p:txBody>
      </p:sp>
      <p:sp>
        <p:nvSpPr>
          <p:cNvPr id="19460" name="Rectangle 2"/>
          <p:cNvSpPr>
            <a:spLocks noGrp="1" noChangeArrowheads="1"/>
          </p:cNvSpPr>
          <p:nvPr>
            <p:ph type="title"/>
          </p:nvPr>
        </p:nvSpPr>
        <p:spPr/>
        <p:txBody>
          <a:bodyPr/>
          <a:lstStyle/>
          <a:p>
            <a:r>
              <a:rPr lang="en-US" sz="3600" smtClean="0">
                <a:solidFill>
                  <a:schemeClr val="tx1"/>
                </a:solidFill>
              </a:rPr>
              <a:t>Entity Manager API</a:t>
            </a:r>
          </a:p>
        </p:txBody>
      </p:sp>
      <p:sp>
        <p:nvSpPr>
          <p:cNvPr id="19458"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4573FD0-963A-4D3F-9554-12346F2F7F69}" type="slidenum">
              <a:rPr lang="en-US" b="0" smtClean="0">
                <a:solidFill>
                  <a:srgbClr val="000000"/>
                </a:solidFill>
                <a:latin typeface="Verdana" pitchFamily="34" charset="0"/>
              </a:rPr>
              <a:pPr eaLnBrk="1" hangingPunct="1"/>
              <a:t>22</a:t>
            </a:fld>
            <a:endParaRPr lang="en-US" b="0" smtClean="0">
              <a:solidFill>
                <a:srgbClr val="000000"/>
              </a:solidFill>
              <a:latin typeface="Verdana" pitchFamily="34" charset="0"/>
            </a:endParaRPr>
          </a:p>
        </p:txBody>
      </p:sp>
      <p:sp>
        <p:nvSpPr>
          <p:cNvPr id="19459"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460D47C-DAB3-422F-9B1B-F16DF07AE582}" type="slidenum">
              <a:rPr lang="en-US" sz="800" b="0">
                <a:solidFill>
                  <a:srgbClr val="000000"/>
                </a:solidFill>
                <a:latin typeface="Verdana" pitchFamily="34" charset="0"/>
              </a:rPr>
              <a:pPr eaLnBrk="1" hangingPunct="1"/>
              <a:t>22</a:t>
            </a:fld>
            <a:endParaRPr lang="en-US" sz="800" b="0">
              <a:solidFill>
                <a:srgbClr val="000000"/>
              </a:solidFill>
              <a:latin typeface="Verdana" pitchFamily="34" charset="0"/>
            </a:endParaRPr>
          </a:p>
        </p:txBody>
      </p:sp>
    </p:spTree>
    <p:extLst>
      <p:ext uri="{BB962C8B-B14F-4D97-AF65-F5344CB8AC3E}">
        <p14:creationId xmlns:p14="http://schemas.microsoft.com/office/powerpoint/2010/main" val="1334342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0" indent="0">
              <a:buNone/>
            </a:pPr>
            <a:r>
              <a:rPr lang="en-US" dirty="0" smtClean="0"/>
              <a:t>Which method is used to retrieve an entity from the database  table based on id value?</a:t>
            </a:r>
          </a:p>
          <a:p>
            <a:pPr marL="0" indent="0">
              <a:buNone/>
            </a:pPr>
            <a:endParaRPr lang="en-US" dirty="0"/>
          </a:p>
          <a:p>
            <a:pPr marL="514350" indent="-514350">
              <a:buAutoNum type="arabicPeriod"/>
            </a:pPr>
            <a:r>
              <a:rPr lang="en-US" dirty="0" smtClean="0"/>
              <a:t>merge</a:t>
            </a:r>
          </a:p>
          <a:p>
            <a:pPr marL="514350" indent="-514350">
              <a:buAutoNum type="arabicPeriod"/>
            </a:pPr>
            <a:r>
              <a:rPr lang="en-US" dirty="0"/>
              <a:t>f</a:t>
            </a:r>
            <a:r>
              <a:rPr lang="en-US" dirty="0" smtClean="0"/>
              <a:t>ind</a:t>
            </a:r>
          </a:p>
          <a:p>
            <a:pPr marL="514350" indent="-514350">
              <a:buAutoNum type="arabicPeriod"/>
            </a:pPr>
            <a:r>
              <a:rPr lang="en-US" dirty="0"/>
              <a:t>r</a:t>
            </a:r>
            <a:r>
              <a:rPr lang="en-US" dirty="0" smtClean="0"/>
              <a:t>etrieve</a:t>
            </a:r>
          </a:p>
          <a:p>
            <a:pPr marL="514350" indent="-514350">
              <a:buAutoNum type="arabicPeriod"/>
            </a:pPr>
            <a:r>
              <a:rPr lang="en-US" dirty="0"/>
              <a:t>r</a:t>
            </a:r>
            <a:r>
              <a:rPr lang="en-US" dirty="0" smtClean="0"/>
              <a:t>efresh</a:t>
            </a:r>
          </a:p>
          <a:p>
            <a:pPr marL="514350" indent="-514350">
              <a:buAutoNum type="arabicPeriod"/>
            </a:pPr>
            <a:r>
              <a:rPr lang="en-US" dirty="0"/>
              <a:t>l</a:t>
            </a:r>
            <a:r>
              <a:rPr lang="en-US" dirty="0" smtClean="0"/>
              <a:t>oad</a:t>
            </a:r>
          </a:p>
          <a:p>
            <a:pPr marL="0" indent="0">
              <a:buNone/>
            </a:pPr>
            <a:endParaRPr lang="en-US" dirty="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23</a:t>
            </a:fld>
            <a:endParaRPr lang="en-US" sz="1400" dirty="0"/>
          </a:p>
        </p:txBody>
      </p:sp>
    </p:spTree>
    <p:extLst>
      <p:ext uri="{BB962C8B-B14F-4D97-AF65-F5344CB8AC3E}">
        <p14:creationId xmlns:p14="http://schemas.microsoft.com/office/powerpoint/2010/main" val="3809911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5E576BD-C4D2-487C-BDF9-D916B29D63E4}" type="slidenum">
              <a:rPr lang="en-US" b="0" smtClean="0">
                <a:solidFill>
                  <a:srgbClr val="000000"/>
                </a:solidFill>
                <a:latin typeface="Verdana" pitchFamily="34" charset="0"/>
              </a:rPr>
              <a:pPr eaLnBrk="1" hangingPunct="1"/>
              <a:t>24</a:t>
            </a:fld>
            <a:endParaRPr lang="en-US" b="0" smtClean="0">
              <a:solidFill>
                <a:srgbClr val="000000"/>
              </a:solidFill>
              <a:latin typeface="Verdana" pitchFamily="34" charset="0"/>
            </a:endParaRPr>
          </a:p>
        </p:txBody>
      </p:sp>
      <p:sp>
        <p:nvSpPr>
          <p:cNvPr id="20483" name="Rectangle 2"/>
          <p:cNvSpPr>
            <a:spLocks noGrp="1" noChangeArrowheads="1"/>
          </p:cNvSpPr>
          <p:nvPr>
            <p:ph type="title"/>
          </p:nvPr>
        </p:nvSpPr>
        <p:spPr/>
        <p:txBody>
          <a:bodyPr/>
          <a:lstStyle/>
          <a:p>
            <a:r>
              <a:rPr lang="en-US" sz="3600" smtClean="0"/>
              <a:t>Entity Relationships</a:t>
            </a:r>
          </a:p>
        </p:txBody>
      </p:sp>
      <p:sp>
        <p:nvSpPr>
          <p:cNvPr id="20484" name="Rectangle 3"/>
          <p:cNvSpPr>
            <a:spLocks noGrp="1" noChangeArrowheads="1"/>
          </p:cNvSpPr>
          <p:nvPr>
            <p:ph type="body" idx="1"/>
          </p:nvPr>
        </p:nvSpPr>
        <p:spPr/>
        <p:txBody>
          <a:bodyPr/>
          <a:lstStyle/>
          <a:p>
            <a:pPr>
              <a:lnSpc>
                <a:spcPct val="150000"/>
              </a:lnSpc>
            </a:pPr>
            <a:r>
              <a:rPr lang="en-US" sz="2000" dirty="0" smtClean="0">
                <a:solidFill>
                  <a:srgbClr val="FF0000"/>
                </a:solidFill>
              </a:rPr>
              <a:t>Common relationship mappings:</a:t>
            </a:r>
          </a:p>
          <a:p>
            <a:pPr>
              <a:lnSpc>
                <a:spcPct val="150000"/>
              </a:lnSpc>
              <a:buFont typeface="Wingdings" pitchFamily="2" charset="2"/>
              <a:buNone/>
            </a:pPr>
            <a:r>
              <a:rPr lang="en-US" sz="2000" dirty="0" smtClean="0">
                <a:solidFill>
                  <a:srgbClr val="FF0000"/>
                </a:solidFill>
              </a:rPr>
              <a:t>		</a:t>
            </a:r>
            <a:r>
              <a:rPr lang="en-US" sz="1800" dirty="0" smtClean="0">
                <a:solidFill>
                  <a:srgbClr val="FF0000"/>
                </a:solidFill>
                <a:latin typeface="Courier New" pitchFamily="49" charset="0"/>
                <a:cs typeface="Courier New" pitchFamily="49" charset="0"/>
              </a:rPr>
              <a:t>@</a:t>
            </a:r>
            <a:r>
              <a:rPr lang="en-US" sz="1800" b="1" dirty="0" err="1" smtClean="0">
                <a:solidFill>
                  <a:srgbClr val="FF0000"/>
                </a:solidFill>
                <a:latin typeface="Courier New" pitchFamily="49" charset="0"/>
                <a:cs typeface="Courier New" pitchFamily="49" charset="0"/>
              </a:rPr>
              <a:t>ManyToOne</a:t>
            </a:r>
            <a:r>
              <a:rPr lang="en-US" sz="1800" b="1" dirty="0" smtClean="0">
                <a:solidFill>
                  <a:srgbClr val="FF0000"/>
                </a:solidFill>
                <a:latin typeface="Courier New" pitchFamily="49" charset="0"/>
                <a:cs typeface="Courier New" pitchFamily="49" charset="0"/>
              </a:rPr>
              <a:t>, @</a:t>
            </a:r>
            <a:r>
              <a:rPr lang="en-US" sz="1800" b="1" dirty="0" err="1" smtClean="0">
                <a:solidFill>
                  <a:srgbClr val="FF0000"/>
                </a:solidFill>
                <a:latin typeface="Courier New" pitchFamily="49" charset="0"/>
                <a:cs typeface="Courier New" pitchFamily="49" charset="0"/>
              </a:rPr>
              <a:t>OneToOne</a:t>
            </a:r>
            <a:r>
              <a:rPr lang="en-US" sz="1800" dirty="0" smtClean="0">
                <a:solidFill>
                  <a:srgbClr val="FF0000"/>
                </a:solidFill>
                <a:latin typeface="Courier New" pitchFamily="49" charset="0"/>
                <a:cs typeface="Courier New" pitchFamily="49" charset="0"/>
              </a:rPr>
              <a:t>: </a:t>
            </a:r>
            <a:r>
              <a:rPr lang="en-US" sz="1800" dirty="0" smtClean="0">
                <a:solidFill>
                  <a:srgbClr val="FF0000"/>
                </a:solidFill>
              </a:rPr>
              <a:t>single entity</a:t>
            </a:r>
          </a:p>
          <a:p>
            <a:pPr>
              <a:lnSpc>
                <a:spcPct val="150000"/>
              </a:lnSpc>
              <a:buFont typeface="Wingdings" pitchFamily="2" charset="2"/>
              <a:buNone/>
            </a:pPr>
            <a:r>
              <a:rPr lang="en-US" sz="1800" dirty="0" smtClean="0">
                <a:solidFill>
                  <a:srgbClr val="FF0000"/>
                </a:solidFill>
              </a:rPr>
              <a:t>		</a:t>
            </a:r>
            <a:r>
              <a:rPr lang="en-US" sz="1800" dirty="0" smtClean="0">
                <a:solidFill>
                  <a:srgbClr val="FF0000"/>
                </a:solidFill>
                <a:latin typeface="Courier New" pitchFamily="49" charset="0"/>
                <a:cs typeface="Courier New" pitchFamily="49" charset="0"/>
              </a:rPr>
              <a:t>@</a:t>
            </a:r>
            <a:r>
              <a:rPr lang="en-US" sz="1800" b="1" dirty="0" err="1" smtClean="0">
                <a:solidFill>
                  <a:srgbClr val="FF0000"/>
                </a:solidFill>
                <a:latin typeface="Courier New" pitchFamily="49" charset="0"/>
                <a:cs typeface="Courier New" pitchFamily="49" charset="0"/>
              </a:rPr>
              <a:t>OneToMany</a:t>
            </a:r>
            <a:r>
              <a:rPr lang="en-US" sz="1800" b="1" dirty="0" smtClean="0">
                <a:solidFill>
                  <a:srgbClr val="FF0000"/>
                </a:solidFill>
                <a:latin typeface="Courier New" pitchFamily="49" charset="0"/>
                <a:cs typeface="Courier New" pitchFamily="49" charset="0"/>
              </a:rPr>
              <a:t>, @</a:t>
            </a:r>
            <a:r>
              <a:rPr lang="en-US" sz="1800" b="1" dirty="0" err="1" smtClean="0">
                <a:solidFill>
                  <a:srgbClr val="FF0000"/>
                </a:solidFill>
                <a:latin typeface="Courier New" pitchFamily="49" charset="0"/>
                <a:cs typeface="Courier New" pitchFamily="49" charset="0"/>
              </a:rPr>
              <a:t>ManyToMany</a:t>
            </a:r>
            <a:r>
              <a:rPr lang="en-US" sz="1800" b="1" dirty="0" smtClean="0">
                <a:solidFill>
                  <a:srgbClr val="FF0000"/>
                </a:solidFill>
              </a:rPr>
              <a:t>: </a:t>
            </a:r>
            <a:r>
              <a:rPr lang="en-US" sz="1800" dirty="0" smtClean="0">
                <a:solidFill>
                  <a:srgbClr val="FF0000"/>
                </a:solidFill>
              </a:rPr>
              <a:t>collection of entities</a:t>
            </a:r>
          </a:p>
          <a:p>
            <a:pPr>
              <a:lnSpc>
                <a:spcPct val="150000"/>
              </a:lnSpc>
            </a:pPr>
            <a:r>
              <a:rPr lang="en-US" sz="2000" dirty="0" smtClean="0">
                <a:solidFill>
                  <a:srgbClr val="FF0000"/>
                </a:solidFill>
              </a:rPr>
              <a:t> Unidirectional or bidirectional:</a:t>
            </a:r>
          </a:p>
          <a:p>
            <a:pPr lvl="1">
              <a:lnSpc>
                <a:spcPct val="150000"/>
              </a:lnSpc>
            </a:pPr>
            <a:r>
              <a:rPr lang="en-US" sz="1800" dirty="0" smtClean="0">
                <a:solidFill>
                  <a:srgbClr val="FF0000"/>
                </a:solidFill>
              </a:rPr>
              <a:t>Owning and inverse sides of every bidirectional relationship.</a:t>
            </a:r>
          </a:p>
          <a:p>
            <a:pPr lvl="1">
              <a:lnSpc>
                <a:spcPct val="150000"/>
              </a:lnSpc>
            </a:pPr>
            <a:r>
              <a:rPr lang="en-US" sz="1800" dirty="0" smtClean="0">
                <a:solidFill>
                  <a:srgbClr val="FF0000"/>
                </a:solidFill>
              </a:rPr>
              <a:t> Owning side specifies the physical mapping:</a:t>
            </a:r>
          </a:p>
          <a:p>
            <a:pPr>
              <a:lnSpc>
                <a:spcPct val="150000"/>
              </a:lnSpc>
              <a:buFont typeface="Wingdings" pitchFamily="2" charset="2"/>
              <a:buNone/>
            </a:pPr>
            <a:r>
              <a:rPr lang="en-US" sz="1800" dirty="0" smtClean="0">
                <a:solidFill>
                  <a:srgbClr val="FF0000"/>
                </a:solidFill>
              </a:rPr>
              <a:t>	</a:t>
            </a:r>
            <a:r>
              <a:rPr lang="en-US" sz="1800" dirty="0" smtClean="0">
                <a:solidFill>
                  <a:srgbClr val="FF0000"/>
                </a:solidFill>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a:t>
            </a:r>
            <a:r>
              <a:rPr lang="en-US" sz="1800" b="1" dirty="0" err="1" smtClean="0">
                <a:solidFill>
                  <a:srgbClr val="FF0000"/>
                </a:solidFill>
                <a:latin typeface="Courier New" pitchFamily="49" charset="0"/>
                <a:cs typeface="Courier New" pitchFamily="49" charset="0"/>
              </a:rPr>
              <a:t>JoinColumn</a:t>
            </a:r>
            <a:r>
              <a:rPr lang="en-US" sz="1800" b="1" dirty="0" smtClean="0">
                <a:solidFill>
                  <a:srgbClr val="FF0000"/>
                </a:solidFill>
                <a:latin typeface="Courier New" pitchFamily="49" charset="0"/>
                <a:cs typeface="Courier New" pitchFamily="49" charset="0"/>
              </a:rPr>
              <a:t> </a:t>
            </a:r>
            <a:r>
              <a:rPr lang="en-US" sz="1800" dirty="0" smtClean="0">
                <a:solidFill>
                  <a:srgbClr val="FF0000"/>
                </a:solidFill>
              </a:rPr>
              <a:t>to specify foreign key column</a:t>
            </a:r>
          </a:p>
          <a:p>
            <a:pPr>
              <a:lnSpc>
                <a:spcPct val="150000"/>
              </a:lnSpc>
              <a:buFont typeface="Wingdings" pitchFamily="2" charset="2"/>
              <a:buNone/>
            </a:pPr>
            <a:r>
              <a:rPr lang="en-US" sz="1800" dirty="0" smtClean="0">
                <a:solidFill>
                  <a:srgbClr val="FF0000"/>
                </a:solidFill>
              </a:rPr>
              <a:t>		</a:t>
            </a:r>
            <a:r>
              <a:rPr lang="en-US" sz="1800" b="1" dirty="0" smtClean="0">
                <a:solidFill>
                  <a:srgbClr val="FF0000"/>
                </a:solidFill>
                <a:latin typeface="Courier New" pitchFamily="49" charset="0"/>
                <a:cs typeface="Courier New" pitchFamily="49" charset="0"/>
              </a:rPr>
              <a:t>@</a:t>
            </a:r>
            <a:r>
              <a:rPr lang="en-US" sz="1800" b="1" dirty="0" err="1" smtClean="0">
                <a:solidFill>
                  <a:srgbClr val="FF0000"/>
                </a:solidFill>
                <a:latin typeface="Courier New" pitchFamily="49" charset="0"/>
                <a:cs typeface="Courier New" pitchFamily="49" charset="0"/>
              </a:rPr>
              <a:t>JoinTable</a:t>
            </a:r>
            <a:r>
              <a:rPr lang="en-US" sz="1800" b="1" dirty="0" smtClean="0">
                <a:solidFill>
                  <a:srgbClr val="FF0000"/>
                </a:solidFill>
                <a:latin typeface="Courier New" pitchFamily="49" charset="0"/>
                <a:cs typeface="Courier New" pitchFamily="49" charset="0"/>
              </a:rPr>
              <a:t> </a:t>
            </a:r>
            <a:r>
              <a:rPr lang="en-US" sz="1800" dirty="0" smtClean="0">
                <a:solidFill>
                  <a:srgbClr val="FF0000"/>
                </a:solidFill>
              </a:rPr>
              <a:t>decouples physical relationship mappings  </a:t>
            </a:r>
          </a:p>
          <a:p>
            <a:pPr>
              <a:lnSpc>
                <a:spcPct val="150000"/>
              </a:lnSpc>
              <a:buFont typeface="Wingdings" pitchFamily="2" charset="2"/>
              <a:buNone/>
            </a:pPr>
            <a:r>
              <a:rPr lang="en-US" sz="1800" dirty="0" smtClean="0">
                <a:solidFill>
                  <a:srgbClr val="FF0000"/>
                </a:solidFill>
              </a:rPr>
              <a:t>         from entity tables</a:t>
            </a:r>
          </a:p>
        </p:txBody>
      </p:sp>
    </p:spTree>
    <p:extLst>
      <p:ext uri="{BB962C8B-B14F-4D97-AF65-F5344CB8AC3E}">
        <p14:creationId xmlns:p14="http://schemas.microsoft.com/office/powerpoint/2010/main" val="4997712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D34043E-B32C-49BB-B909-74D6CB84C234}" type="slidenum">
              <a:rPr lang="en-US" b="0" smtClean="0">
                <a:solidFill>
                  <a:srgbClr val="000000"/>
                </a:solidFill>
                <a:latin typeface="Verdana" pitchFamily="34" charset="0"/>
              </a:rPr>
              <a:pPr eaLnBrk="1" hangingPunct="1"/>
              <a:t>25</a:t>
            </a:fld>
            <a:endParaRPr lang="en-US" b="0" smtClean="0">
              <a:solidFill>
                <a:srgbClr val="000000"/>
              </a:solidFill>
              <a:latin typeface="Verdana" pitchFamily="34" charset="0"/>
            </a:endParaRPr>
          </a:p>
        </p:txBody>
      </p:sp>
      <p:sp>
        <p:nvSpPr>
          <p:cNvPr id="21507" name="Rectangle 2"/>
          <p:cNvSpPr>
            <a:spLocks noGrp="1" noChangeArrowheads="1"/>
          </p:cNvSpPr>
          <p:nvPr>
            <p:ph type="title"/>
          </p:nvPr>
        </p:nvSpPr>
        <p:spPr/>
        <p:txBody>
          <a:bodyPr/>
          <a:lstStyle/>
          <a:p>
            <a:r>
              <a:rPr lang="en-US" sz="3600" smtClean="0"/>
              <a:t>Entity Relationships</a:t>
            </a:r>
          </a:p>
        </p:txBody>
      </p:sp>
      <p:sp>
        <p:nvSpPr>
          <p:cNvPr id="21508" name="Rectangle 3"/>
          <p:cNvSpPr>
            <a:spLocks noGrp="1" noChangeArrowheads="1"/>
          </p:cNvSpPr>
          <p:nvPr>
            <p:ph type="body" idx="1"/>
          </p:nvPr>
        </p:nvSpPr>
        <p:spPr>
          <a:xfrm>
            <a:off x="228600" y="1530350"/>
            <a:ext cx="8686800" cy="4946650"/>
          </a:xfrm>
        </p:spPr>
        <p:txBody>
          <a:bodyPr/>
          <a:lstStyle/>
          <a:p>
            <a:r>
              <a:rPr lang="en-US" sz="1800" dirty="0" smtClean="0"/>
              <a:t>For example, Many </a:t>
            </a:r>
            <a:r>
              <a:rPr lang="en-US" sz="1800" dirty="0" err="1" smtClean="0"/>
              <a:t>ConverterRate</a:t>
            </a:r>
            <a:r>
              <a:rPr lang="en-US" sz="1800" dirty="0" smtClean="0"/>
              <a:t> entities can use one Currency Entity:	</a:t>
            </a:r>
          </a:p>
          <a:p>
            <a:pPr lvl="1">
              <a:buFont typeface="Wingdings 2" pitchFamily="18" charset="2"/>
              <a:buNone/>
            </a:pPr>
            <a:r>
              <a:rPr lang="en-US" sz="1600" dirty="0" smtClean="0"/>
              <a:t>	</a:t>
            </a:r>
            <a:r>
              <a:rPr lang="en-US" sz="2000" b="1" dirty="0" smtClean="0">
                <a:solidFill>
                  <a:srgbClr val="00B050"/>
                </a:solidFill>
                <a:latin typeface="Courier New" pitchFamily="49" charset="0"/>
                <a:cs typeface="Courier New" pitchFamily="49" charset="0"/>
              </a:rPr>
              <a:t>@</a:t>
            </a:r>
            <a:r>
              <a:rPr lang="en-US" sz="2000" b="1" dirty="0" err="1" smtClean="0">
                <a:solidFill>
                  <a:srgbClr val="00B050"/>
                </a:solidFill>
                <a:latin typeface="Courier New" pitchFamily="49" charset="0"/>
                <a:cs typeface="Courier New" pitchFamily="49" charset="0"/>
              </a:rPr>
              <a:t>ManyToOne</a:t>
            </a:r>
            <a:endParaRPr lang="en-US" sz="2000" b="1" dirty="0" smtClean="0">
              <a:solidFill>
                <a:srgbClr val="00B050"/>
              </a:solidFill>
              <a:latin typeface="Courier New" pitchFamily="49" charset="0"/>
              <a:cs typeface="Courier New" pitchFamily="49" charset="0"/>
            </a:endParaRPr>
          </a:p>
          <a:p>
            <a:pPr lvl="1">
              <a:buFont typeface="Wingdings 2" pitchFamily="18" charset="2"/>
              <a:buNone/>
            </a:pPr>
            <a:r>
              <a:rPr lang="en-US" sz="2000" b="1" dirty="0" smtClean="0">
                <a:solidFill>
                  <a:srgbClr val="00B050"/>
                </a:solidFill>
                <a:latin typeface="Courier New" pitchFamily="49" charset="0"/>
                <a:cs typeface="Courier New" pitchFamily="49" charset="0"/>
              </a:rPr>
              <a:t>	@</a:t>
            </a:r>
            <a:r>
              <a:rPr lang="en-US" sz="2000" b="1" dirty="0" err="1" smtClean="0">
                <a:solidFill>
                  <a:srgbClr val="00B050"/>
                </a:solidFill>
                <a:latin typeface="Courier New" pitchFamily="49" charset="0"/>
                <a:cs typeface="Courier New" pitchFamily="49" charset="0"/>
              </a:rPr>
              <a:t>JoinColumn</a:t>
            </a:r>
            <a:r>
              <a:rPr lang="en-US" sz="2000" b="1" dirty="0" smtClean="0">
                <a:solidFill>
                  <a:srgbClr val="00B050"/>
                </a:solidFill>
                <a:latin typeface="Courier New" pitchFamily="49" charset="0"/>
                <a:cs typeface="Courier New" pitchFamily="49" charset="0"/>
              </a:rPr>
              <a:t>(name = "</a:t>
            </a:r>
            <a:r>
              <a:rPr lang="en-US" sz="2000" b="1" dirty="0" err="1" smtClean="0">
                <a:solidFill>
                  <a:srgbClr val="00B050"/>
                </a:solidFill>
                <a:latin typeface="Courier New" pitchFamily="49" charset="0"/>
                <a:cs typeface="Courier New" pitchFamily="49" charset="0"/>
              </a:rPr>
              <a:t>currency_from_id</a:t>
            </a:r>
            <a:r>
              <a:rPr lang="en-US" sz="2000" b="1" dirty="0" smtClean="0">
                <a:solidFill>
                  <a:srgbClr val="00B050"/>
                </a:solidFill>
                <a:latin typeface="Courier New" pitchFamily="49" charset="0"/>
                <a:cs typeface="Courier New" pitchFamily="49" charset="0"/>
              </a:rPr>
              <a:t>")</a:t>
            </a:r>
          </a:p>
          <a:p>
            <a:pPr lvl="1">
              <a:buFont typeface="Wingdings 2" pitchFamily="18" charset="2"/>
              <a:buNone/>
            </a:pPr>
            <a:r>
              <a:rPr lang="en-US" sz="2000" dirty="0" smtClean="0">
                <a:latin typeface="Courier New" pitchFamily="49" charset="0"/>
                <a:cs typeface="Courier New" pitchFamily="49" charset="0"/>
              </a:rPr>
              <a:t>	private Currency </a:t>
            </a:r>
            <a:r>
              <a:rPr lang="en-US" sz="2000" dirty="0" err="1" smtClean="0">
                <a:latin typeface="Courier New" pitchFamily="49" charset="0"/>
                <a:cs typeface="Courier New" pitchFamily="49" charset="0"/>
              </a:rPr>
              <a:t>fromCurrency</a:t>
            </a:r>
            <a:r>
              <a:rPr lang="en-US" sz="2000" dirty="0" smtClean="0">
                <a:latin typeface="Courier New" pitchFamily="49" charset="0"/>
                <a:cs typeface="Courier New" pitchFamily="49" charset="0"/>
              </a:rPr>
              <a:t>;</a:t>
            </a:r>
          </a:p>
          <a:p>
            <a:pPr>
              <a:buFont typeface="Wingdings" pitchFamily="2" charset="2"/>
              <a:buNone/>
            </a:pPr>
            <a:endParaRPr lang="en-US" sz="1800" dirty="0" smtClean="0"/>
          </a:p>
          <a:p>
            <a:r>
              <a:rPr lang="en-US" sz="1800" dirty="0" smtClean="0"/>
              <a:t>Accessing the currency details of the </a:t>
            </a:r>
            <a:r>
              <a:rPr lang="en-US" sz="1800" dirty="0" err="1" smtClean="0"/>
              <a:t>ConverterRate</a:t>
            </a:r>
            <a:r>
              <a:rPr lang="en-US" sz="1800" dirty="0" smtClean="0"/>
              <a:t>  would be:</a:t>
            </a:r>
          </a:p>
          <a:p>
            <a:endParaRPr lang="en-US" sz="1800" dirty="0" smtClean="0"/>
          </a:p>
          <a:p>
            <a:pPr lvl="1">
              <a:buFont typeface="Wingdings 2" pitchFamily="18" charset="2"/>
              <a:buNone/>
            </a:pPr>
            <a:r>
              <a:rPr lang="en-US" sz="2000" dirty="0" err="1" smtClean="0">
                <a:latin typeface="Courier New" pitchFamily="49" charset="0"/>
                <a:cs typeface="Courier New" pitchFamily="49" charset="0"/>
              </a:rPr>
              <a:t>ConversionRate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conversionrate</a:t>
            </a:r>
            <a:r>
              <a:rPr lang="en-US" sz="2000" dirty="0" smtClean="0">
                <a:latin typeface="Courier New" pitchFamily="49" charset="0"/>
                <a:cs typeface="Courier New" pitchFamily="49" charset="0"/>
              </a:rPr>
              <a:t> = </a:t>
            </a:r>
            <a:r>
              <a:rPr lang="en-US" sz="2000" b="1" dirty="0" err="1" smtClean="0">
                <a:solidFill>
                  <a:srgbClr val="00B050"/>
                </a:solidFill>
                <a:latin typeface="Courier New" pitchFamily="49" charset="0"/>
                <a:cs typeface="Courier New" pitchFamily="49" charset="0"/>
              </a:rPr>
              <a:t>entityManager.find</a:t>
            </a:r>
            <a:r>
              <a:rPr lang="en-US" sz="2000" b="1" dirty="0" smtClean="0">
                <a:solidFill>
                  <a:srgbClr val="00B050"/>
                </a:solidFill>
                <a:latin typeface="Courier New" pitchFamily="49" charset="0"/>
                <a:cs typeface="Courier New" pitchFamily="49" charset="0"/>
              </a:rPr>
              <a:t>( </a:t>
            </a:r>
          </a:p>
          <a:p>
            <a:pPr lvl="1">
              <a:buFont typeface="Wingdings 2" pitchFamily="18" charset="2"/>
              <a:buNone/>
            </a:pPr>
            <a:r>
              <a:rPr lang="en-US" sz="2000" b="1" dirty="0" smtClean="0">
                <a:solidFill>
                  <a:srgbClr val="00B050"/>
                </a:solidFill>
                <a:latin typeface="Courier New" pitchFamily="49" charset="0"/>
                <a:cs typeface="Courier New" pitchFamily="49" charset="0"/>
              </a:rPr>
              <a:t>						</a:t>
            </a:r>
            <a:r>
              <a:rPr lang="en-US" sz="2000" b="1" dirty="0" err="1" smtClean="0">
                <a:solidFill>
                  <a:srgbClr val="00B050"/>
                </a:solidFill>
                <a:latin typeface="Courier New" pitchFamily="49" charset="0"/>
                <a:cs typeface="Courier New" pitchFamily="49" charset="0"/>
              </a:rPr>
              <a:t>ConversionRate.class</a:t>
            </a:r>
            <a:r>
              <a:rPr lang="en-US" sz="2000" b="1" dirty="0" smtClean="0">
                <a:solidFill>
                  <a:srgbClr val="00B050"/>
                </a:solidFill>
                <a:latin typeface="Courier New" pitchFamily="49" charset="0"/>
                <a:cs typeface="Courier New" pitchFamily="49" charset="0"/>
              </a:rPr>
              <a:t>, </a:t>
            </a:r>
            <a:r>
              <a:rPr lang="en-US" sz="2000" b="1" dirty="0" err="1" smtClean="0">
                <a:solidFill>
                  <a:srgbClr val="00B050"/>
                </a:solidFill>
                <a:latin typeface="Courier New" pitchFamily="49" charset="0"/>
                <a:cs typeface="Courier New" pitchFamily="49" charset="0"/>
              </a:rPr>
              <a:t>conversionId</a:t>
            </a:r>
            <a:r>
              <a:rPr lang="en-US" sz="2000" b="1" dirty="0" smtClean="0">
                <a:solidFill>
                  <a:srgbClr val="00B050"/>
                </a:solidFill>
                <a:latin typeface="Courier New" pitchFamily="49" charset="0"/>
                <a:cs typeface="Courier New" pitchFamily="49" charset="0"/>
              </a:rPr>
              <a:t>);</a:t>
            </a:r>
          </a:p>
          <a:p>
            <a:pPr lvl="1">
              <a:buFont typeface="Wingdings 2" pitchFamily="18" charset="2"/>
              <a:buNone/>
            </a:pPr>
            <a:r>
              <a:rPr lang="en-US" sz="2000" dirty="0" smtClean="0">
                <a:latin typeface="Courier New" pitchFamily="49" charset="0"/>
                <a:cs typeface="Courier New" pitchFamily="49" charset="0"/>
              </a:rPr>
              <a:t>String </a:t>
            </a:r>
            <a:r>
              <a:rPr lang="en-US" sz="2000" dirty="0" err="1" smtClean="0">
                <a:latin typeface="Courier New" pitchFamily="49" charset="0"/>
                <a:cs typeface="Courier New" pitchFamily="49" charset="0"/>
              </a:rPr>
              <a:t>currencyName</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conversionrate.getFromCurrency</a:t>
            </a:r>
            <a:r>
              <a:rPr lang="en-US" sz="2000" dirty="0" smtClean="0">
                <a:latin typeface="Courier New" pitchFamily="49" charset="0"/>
                <a:cs typeface="Courier New" pitchFamily="49" charset="0"/>
              </a:rPr>
              <a:t>()</a:t>
            </a:r>
          </a:p>
          <a:p>
            <a:pPr lvl="1">
              <a:buFont typeface="Wingdings 2" pitchFamily="18"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getCurrencyName</a:t>
            </a:r>
            <a:r>
              <a:rPr lang="en-US" sz="2000" dirty="0" smtClean="0">
                <a:latin typeface="Courier New" pitchFamily="49" charset="0"/>
                <a:cs typeface="Courier New" pitchFamily="49" charset="0"/>
              </a:rPr>
              <a:t>();</a:t>
            </a:r>
          </a:p>
          <a:p>
            <a:pPr lvl="1">
              <a:buFont typeface="Wingdings 2" pitchFamily="18" charset="2"/>
              <a:buNone/>
            </a:pPr>
            <a:endParaRPr lang="en-US" sz="2000" dirty="0" smtClean="0">
              <a:latin typeface="Courier New" pitchFamily="49" charset="0"/>
              <a:cs typeface="Courier New" pitchFamily="49" charset="0"/>
            </a:endParaRPr>
          </a:p>
          <a:p>
            <a:endParaRPr lang="en-US" sz="1800" dirty="0" smtClean="0"/>
          </a:p>
          <a:p>
            <a:endParaRPr lang="en-US" sz="1800" dirty="0" smtClean="0"/>
          </a:p>
        </p:txBody>
      </p:sp>
    </p:spTree>
    <p:extLst>
      <p:ext uri="{BB962C8B-B14F-4D97-AF65-F5344CB8AC3E}">
        <p14:creationId xmlns:p14="http://schemas.microsoft.com/office/powerpoint/2010/main" val="489404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C12AFEE-F2FD-44F9-9C26-882292F6DC3E}" type="slidenum">
              <a:rPr lang="en-US" b="0" smtClean="0">
                <a:solidFill>
                  <a:srgbClr val="000000"/>
                </a:solidFill>
                <a:latin typeface="Verdana" pitchFamily="34" charset="0"/>
              </a:rPr>
              <a:pPr eaLnBrk="1" hangingPunct="1"/>
              <a:t>26</a:t>
            </a:fld>
            <a:endParaRPr lang="en-US" b="0" smtClean="0">
              <a:solidFill>
                <a:srgbClr val="000000"/>
              </a:solidFill>
              <a:latin typeface="Verdana" pitchFamily="34" charset="0"/>
            </a:endParaRPr>
          </a:p>
        </p:txBody>
      </p:sp>
      <p:sp>
        <p:nvSpPr>
          <p:cNvPr id="22531"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677F3DA-8B56-4780-AB2C-A93A18D6E1D7}" type="slidenum">
              <a:rPr lang="en-US" sz="800" b="0">
                <a:solidFill>
                  <a:srgbClr val="000000"/>
                </a:solidFill>
                <a:latin typeface="Verdana" pitchFamily="34" charset="0"/>
              </a:rPr>
              <a:pPr eaLnBrk="1" hangingPunct="1"/>
              <a:t>26</a:t>
            </a:fld>
            <a:endParaRPr lang="en-US" sz="800" b="0">
              <a:solidFill>
                <a:srgbClr val="000000"/>
              </a:solidFill>
              <a:latin typeface="Verdana" pitchFamily="34" charset="0"/>
            </a:endParaRPr>
          </a:p>
        </p:txBody>
      </p:sp>
      <p:sp>
        <p:nvSpPr>
          <p:cNvPr id="22532" name="Rectangle 2"/>
          <p:cNvSpPr>
            <a:spLocks noGrp="1" noChangeArrowheads="1"/>
          </p:cNvSpPr>
          <p:nvPr>
            <p:ph type="title"/>
          </p:nvPr>
        </p:nvSpPr>
        <p:spPr/>
        <p:txBody>
          <a:bodyPr/>
          <a:lstStyle/>
          <a:p>
            <a:r>
              <a:rPr lang="en-US" sz="3600" smtClean="0"/>
              <a:t>JPQL</a:t>
            </a:r>
          </a:p>
        </p:txBody>
      </p:sp>
      <p:sp>
        <p:nvSpPr>
          <p:cNvPr id="22533" name="Rectangle 3"/>
          <p:cNvSpPr>
            <a:spLocks noGrp="1" noChangeArrowheads="1"/>
          </p:cNvSpPr>
          <p:nvPr>
            <p:ph type="body" idx="1"/>
          </p:nvPr>
        </p:nvSpPr>
        <p:spPr/>
        <p:txBody>
          <a:bodyPr/>
          <a:lstStyle/>
          <a:p>
            <a:pPr>
              <a:lnSpc>
                <a:spcPct val="200000"/>
              </a:lnSpc>
            </a:pPr>
            <a:r>
              <a:rPr lang="en-US" sz="2000" dirty="0" smtClean="0"/>
              <a:t>Use JPQL to run a custom dynamic query on the entity Query API:</a:t>
            </a:r>
          </a:p>
          <a:p>
            <a:pPr lvl="1">
              <a:lnSpc>
                <a:spcPct val="200000"/>
              </a:lnSpc>
            </a:pPr>
            <a:r>
              <a:rPr lang="en-US" sz="1800" b="1" i="1" dirty="0" err="1" smtClean="0">
                <a:solidFill>
                  <a:srgbClr val="00B050"/>
                </a:solidFill>
              </a:rPr>
              <a:t>getResultList</a:t>
            </a:r>
            <a:r>
              <a:rPr lang="en-US" sz="1800" b="1" i="1" dirty="0" smtClean="0">
                <a:solidFill>
                  <a:srgbClr val="00B050"/>
                </a:solidFill>
              </a:rPr>
              <a:t>(): </a:t>
            </a:r>
            <a:r>
              <a:rPr lang="en-US" sz="1800" dirty="0" smtClean="0"/>
              <a:t>Execute query returning multiple results.</a:t>
            </a:r>
          </a:p>
          <a:p>
            <a:pPr lvl="1">
              <a:lnSpc>
                <a:spcPct val="200000"/>
              </a:lnSpc>
            </a:pPr>
            <a:r>
              <a:rPr lang="en-US" sz="1800" b="1" i="1" dirty="0" err="1">
                <a:solidFill>
                  <a:srgbClr val="00B050"/>
                </a:solidFill>
              </a:rPr>
              <a:t>getSingleResult</a:t>
            </a:r>
            <a:r>
              <a:rPr lang="en-US" sz="1800" b="1" i="1" dirty="0">
                <a:solidFill>
                  <a:srgbClr val="00B050"/>
                </a:solidFill>
              </a:rPr>
              <a:t>(): </a:t>
            </a:r>
            <a:r>
              <a:rPr lang="en-US" sz="1800" dirty="0" smtClean="0"/>
              <a:t>Execute query returning single result.</a:t>
            </a:r>
          </a:p>
          <a:p>
            <a:pPr lvl="1">
              <a:lnSpc>
                <a:spcPct val="200000"/>
              </a:lnSpc>
            </a:pPr>
            <a:r>
              <a:rPr lang="en-US" sz="1800" b="1" i="1" dirty="0" err="1">
                <a:solidFill>
                  <a:srgbClr val="00B050"/>
                </a:solidFill>
              </a:rPr>
              <a:t>executeUpdate</a:t>
            </a:r>
            <a:r>
              <a:rPr lang="en-US" sz="1800" b="1" i="1" dirty="0">
                <a:solidFill>
                  <a:srgbClr val="00B050"/>
                </a:solidFill>
              </a:rPr>
              <a:t>(): </a:t>
            </a:r>
            <a:r>
              <a:rPr lang="en-US" sz="1800" dirty="0" smtClean="0"/>
              <a:t>Execute bulk update or delete.</a:t>
            </a:r>
          </a:p>
          <a:p>
            <a:pPr lvl="1">
              <a:lnSpc>
                <a:spcPct val="200000"/>
              </a:lnSpc>
            </a:pPr>
            <a:r>
              <a:rPr lang="en-US" sz="1800" b="1" i="1" dirty="0" err="1">
                <a:solidFill>
                  <a:srgbClr val="00B050"/>
                </a:solidFill>
              </a:rPr>
              <a:t>setMaxResults</a:t>
            </a:r>
            <a:r>
              <a:rPr lang="en-US" sz="1800" b="1" i="1" dirty="0">
                <a:solidFill>
                  <a:srgbClr val="00B050"/>
                </a:solidFill>
              </a:rPr>
              <a:t>():</a:t>
            </a:r>
            <a:r>
              <a:rPr lang="en-US" sz="1800" dirty="0" smtClean="0"/>
              <a:t> Set the maximum number of results to retrieve.</a:t>
            </a:r>
          </a:p>
          <a:p>
            <a:pPr lvl="1">
              <a:lnSpc>
                <a:spcPct val="200000"/>
              </a:lnSpc>
            </a:pPr>
            <a:r>
              <a:rPr lang="en-US" sz="1800" b="1" i="1" dirty="0" err="1">
                <a:solidFill>
                  <a:srgbClr val="00B050"/>
                </a:solidFill>
              </a:rPr>
              <a:t>setParameter</a:t>
            </a:r>
            <a:r>
              <a:rPr lang="en-US" sz="1800" b="1" i="1" dirty="0">
                <a:solidFill>
                  <a:srgbClr val="00B050"/>
                </a:solidFill>
              </a:rPr>
              <a:t>()</a:t>
            </a:r>
            <a:r>
              <a:rPr lang="en-US" sz="1800" b="1" dirty="0" smtClean="0"/>
              <a:t>:</a:t>
            </a:r>
            <a:r>
              <a:rPr lang="en-US" sz="1800" dirty="0" smtClean="0"/>
              <a:t> Bind a value to a named or positional parameter.</a:t>
            </a:r>
          </a:p>
          <a:p>
            <a:pPr lvl="1">
              <a:lnSpc>
                <a:spcPct val="200000"/>
              </a:lnSpc>
            </a:pPr>
            <a:r>
              <a:rPr lang="en-US" sz="1800" b="1" i="1" dirty="0" err="1">
                <a:solidFill>
                  <a:srgbClr val="00B050"/>
                </a:solidFill>
              </a:rPr>
              <a:t>setHint</a:t>
            </a:r>
            <a:r>
              <a:rPr lang="en-US" sz="1800" b="1" i="1" dirty="0">
                <a:solidFill>
                  <a:srgbClr val="00B050"/>
                </a:solidFill>
              </a:rPr>
              <a:t>(): </a:t>
            </a:r>
            <a:r>
              <a:rPr lang="en-US" sz="1800" dirty="0" smtClean="0"/>
              <a:t>Apply a vendor-specific hint to the query.</a:t>
            </a:r>
          </a:p>
          <a:p>
            <a:pPr lvl="1">
              <a:lnSpc>
                <a:spcPct val="200000"/>
              </a:lnSpc>
            </a:pPr>
            <a:r>
              <a:rPr lang="en-US" sz="1800" b="1" i="1" dirty="0" err="1">
                <a:solidFill>
                  <a:srgbClr val="00B050"/>
                </a:solidFill>
              </a:rPr>
              <a:t>setFlushMode</a:t>
            </a:r>
            <a:r>
              <a:rPr lang="en-US" sz="1800" b="1" i="1" dirty="0">
                <a:solidFill>
                  <a:srgbClr val="00B050"/>
                </a:solidFill>
              </a:rPr>
              <a:t>(): </a:t>
            </a:r>
            <a:r>
              <a:rPr lang="en-US" sz="1800" dirty="0" smtClean="0"/>
              <a:t>apply a flush mode to the query, when it gets run.</a:t>
            </a:r>
          </a:p>
        </p:txBody>
      </p:sp>
    </p:spTree>
    <p:extLst>
      <p:ext uri="{BB962C8B-B14F-4D97-AF65-F5344CB8AC3E}">
        <p14:creationId xmlns:p14="http://schemas.microsoft.com/office/powerpoint/2010/main" val="3451647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FB95197-27D7-4772-99D2-BB7CB9A7C3EC}" type="slidenum">
              <a:rPr lang="en-US" b="0" smtClean="0">
                <a:solidFill>
                  <a:srgbClr val="000000"/>
                </a:solidFill>
                <a:latin typeface="Verdana" pitchFamily="34" charset="0"/>
              </a:rPr>
              <a:pPr eaLnBrk="1" hangingPunct="1"/>
              <a:t>27</a:t>
            </a:fld>
            <a:endParaRPr lang="en-US" b="0" smtClean="0">
              <a:solidFill>
                <a:srgbClr val="000000"/>
              </a:solidFill>
              <a:latin typeface="Verdana" pitchFamily="34" charset="0"/>
            </a:endParaRPr>
          </a:p>
        </p:txBody>
      </p:sp>
      <p:sp>
        <p:nvSpPr>
          <p:cNvPr id="23555" name="Rectangle 2"/>
          <p:cNvSpPr>
            <a:spLocks noGrp="1" noChangeArrowheads="1"/>
          </p:cNvSpPr>
          <p:nvPr>
            <p:ph type="title"/>
          </p:nvPr>
        </p:nvSpPr>
        <p:spPr/>
        <p:txBody>
          <a:bodyPr/>
          <a:lstStyle/>
          <a:p>
            <a:r>
              <a:rPr lang="en-US" sz="3600" smtClean="0"/>
              <a:t>Dynamic Queries </a:t>
            </a:r>
          </a:p>
        </p:txBody>
      </p:sp>
      <p:sp>
        <p:nvSpPr>
          <p:cNvPr id="23556" name="Rectangle 3"/>
          <p:cNvSpPr>
            <a:spLocks noGrp="1" noChangeArrowheads="1"/>
          </p:cNvSpPr>
          <p:nvPr>
            <p:ph type="body" idx="1"/>
          </p:nvPr>
        </p:nvSpPr>
        <p:spPr>
          <a:xfrm>
            <a:off x="228600" y="1524000"/>
            <a:ext cx="8686800" cy="5029200"/>
          </a:xfrm>
        </p:spPr>
        <p:txBody>
          <a:bodyPr/>
          <a:lstStyle/>
          <a:p>
            <a:pPr>
              <a:buFont typeface="Wingdings" pitchFamily="2" charset="2"/>
              <a:buNone/>
            </a:pPr>
            <a:r>
              <a:rPr lang="en-US" sz="1800" dirty="0" smtClean="0"/>
              <a:t>	</a:t>
            </a:r>
            <a:r>
              <a:rPr lang="en-US" sz="1600" dirty="0" smtClean="0">
                <a:latin typeface="Courier New" pitchFamily="49" charset="0"/>
                <a:cs typeface="Courier New" pitchFamily="49" charset="0"/>
              </a:rPr>
              <a:t>Query </a:t>
            </a:r>
            <a:r>
              <a:rPr lang="en-US" sz="1600" dirty="0" err="1" smtClean="0">
                <a:latin typeface="Courier New" pitchFamily="49" charset="0"/>
                <a:cs typeface="Courier New" pitchFamily="49" charset="0"/>
              </a:rPr>
              <a:t>query</a:t>
            </a:r>
            <a:r>
              <a:rPr lang="en-US" sz="1600" dirty="0" smtClean="0">
                <a:latin typeface="Courier New" pitchFamily="49" charset="0"/>
                <a:cs typeface="Courier New" pitchFamily="49" charset="0"/>
              </a:rPr>
              <a:t> = </a:t>
            </a:r>
            <a:r>
              <a:rPr lang="en-US" sz="1600" b="1" dirty="0" err="1" smtClean="0">
                <a:solidFill>
                  <a:srgbClr val="00B050"/>
                </a:solidFill>
                <a:latin typeface="Courier New" pitchFamily="49" charset="0"/>
                <a:cs typeface="Courier New" pitchFamily="49" charset="0"/>
              </a:rPr>
              <a:t>entityManager.createQuery</a:t>
            </a:r>
            <a:r>
              <a:rPr lang="en-US" sz="1600" b="1" dirty="0" smtClean="0">
                <a:solidFill>
                  <a:srgbClr val="00B050"/>
                </a:solidFill>
                <a:latin typeface="Courier New" pitchFamily="49" charset="0"/>
                <a:cs typeface="Courier New" pitchFamily="49" charset="0"/>
              </a:rPr>
              <a:t>( "select </a:t>
            </a:r>
            <a:r>
              <a:rPr lang="en-US" sz="1600" b="1" dirty="0" err="1" smtClean="0">
                <a:solidFill>
                  <a:srgbClr val="00B050"/>
                </a:solidFill>
                <a:latin typeface="Courier New" pitchFamily="49" charset="0"/>
                <a:cs typeface="Courier New" pitchFamily="49" charset="0"/>
              </a:rPr>
              <a:t>cr</a:t>
            </a:r>
            <a:r>
              <a:rPr lang="en-US" sz="1600" b="1" dirty="0" smtClean="0">
                <a:solidFill>
                  <a:srgbClr val="00B050"/>
                </a:solidFill>
                <a:latin typeface="Courier New" pitchFamily="49" charset="0"/>
                <a:cs typeface="Courier New" pitchFamily="49" charset="0"/>
              </a:rPr>
              <a:t> from 							</a:t>
            </a:r>
            <a:r>
              <a:rPr lang="en-US" sz="1600" b="1" dirty="0" err="1" smtClean="0">
                <a:solidFill>
                  <a:srgbClr val="00B050"/>
                </a:solidFill>
                <a:latin typeface="Courier New" pitchFamily="49" charset="0"/>
                <a:cs typeface="Courier New" pitchFamily="49" charset="0"/>
              </a:rPr>
              <a:t>jpa.entity.ConversionRate</a:t>
            </a:r>
            <a:r>
              <a:rPr lang="en-US" sz="1600" b="1" dirty="0" smtClean="0">
                <a:solidFill>
                  <a:srgbClr val="00B050"/>
                </a:solidFill>
                <a:latin typeface="Courier New" pitchFamily="49" charset="0"/>
                <a:cs typeface="Courier New" pitchFamily="49" charset="0"/>
              </a:rPr>
              <a:t> </a:t>
            </a:r>
            <a:r>
              <a:rPr lang="en-US" sz="1600" b="1" dirty="0" err="1" smtClean="0">
                <a:solidFill>
                  <a:srgbClr val="00B050"/>
                </a:solidFill>
                <a:latin typeface="Courier New" pitchFamily="49" charset="0"/>
                <a:cs typeface="Courier New" pitchFamily="49" charset="0"/>
              </a:rPr>
              <a:t>cr</a:t>
            </a:r>
            <a:r>
              <a:rPr lang="en-US" sz="1600" b="1" dirty="0" smtClean="0">
                <a:solidFill>
                  <a:srgbClr val="00B050"/>
                </a:solidFill>
                <a:latin typeface="Courier New" pitchFamily="49" charset="0"/>
                <a:cs typeface="Courier New" pitchFamily="49" charset="0"/>
              </a:rPr>
              <a:t> </a:t>
            </a:r>
          </a:p>
          <a:p>
            <a:pPr>
              <a:buFont typeface="Wingdings" pitchFamily="2" charset="2"/>
              <a:buNone/>
            </a:pPr>
            <a:r>
              <a:rPr lang="en-US" sz="1600" b="1" dirty="0" smtClean="0">
                <a:solidFill>
                  <a:srgbClr val="00B050"/>
                </a:solidFill>
                <a:latin typeface="Courier New" pitchFamily="49" charset="0"/>
                <a:cs typeface="Courier New" pitchFamily="49" charset="0"/>
              </a:rPr>
              <a:t>			where </a:t>
            </a:r>
            <a:r>
              <a:rPr lang="en-US" sz="1600" b="1" dirty="0" err="1" smtClean="0">
                <a:solidFill>
                  <a:srgbClr val="00B050"/>
                </a:solidFill>
                <a:latin typeface="Courier New" pitchFamily="49" charset="0"/>
                <a:cs typeface="Courier New" pitchFamily="49" charset="0"/>
              </a:rPr>
              <a:t>fromCurrency</a:t>
            </a:r>
            <a:r>
              <a:rPr lang="en-US" sz="1600" b="1" dirty="0" smtClean="0">
                <a:solidFill>
                  <a:srgbClr val="00B050"/>
                </a:solidFill>
                <a:latin typeface="Courier New" pitchFamily="49" charset="0"/>
                <a:cs typeface="Courier New" pitchFamily="49" charset="0"/>
              </a:rPr>
              <a:t> = “  + </a:t>
            </a:r>
            <a:r>
              <a:rPr lang="en-US" sz="1600" b="1" dirty="0" err="1" smtClean="0">
                <a:solidFill>
                  <a:srgbClr val="00B050"/>
                </a:solidFill>
                <a:latin typeface="Courier New" pitchFamily="49" charset="0"/>
                <a:cs typeface="Courier New" pitchFamily="49" charset="0"/>
              </a:rPr>
              <a:t>currencyFrom.getCurrencyId</a:t>
            </a:r>
            <a:r>
              <a:rPr lang="en-US" sz="1600" b="1" dirty="0" smtClean="0">
                <a:solidFill>
                  <a:srgbClr val="00B050"/>
                </a:solidFill>
                <a:latin typeface="Courier New" pitchFamily="49" charset="0"/>
                <a:cs typeface="Courier New" pitchFamily="49" charset="0"/>
              </a:rPr>
              <a:t>() );	</a:t>
            </a:r>
          </a:p>
          <a:p>
            <a:pPr>
              <a:buFont typeface="Wingdings" pitchFamily="2" charset="2"/>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conversionRate</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query.getSingleResult</a:t>
            </a:r>
            <a:r>
              <a:rPr lang="en-US" sz="1600" dirty="0" smtClean="0">
                <a:latin typeface="Courier New" pitchFamily="49" charset="0"/>
                <a:cs typeface="Courier New" pitchFamily="49" charset="0"/>
              </a:rPr>
              <a:t>();</a:t>
            </a:r>
            <a:endParaRPr lang="en-US" sz="1800" dirty="0" smtClean="0">
              <a:latin typeface="Courier New" pitchFamily="49" charset="0"/>
              <a:cs typeface="Courier New" pitchFamily="49" charset="0"/>
            </a:endParaRPr>
          </a:p>
          <a:p>
            <a:pPr>
              <a:buFont typeface="Wingdings" pitchFamily="2" charset="2"/>
              <a:buNone/>
            </a:pPr>
            <a:endParaRPr lang="en-US" sz="1800" dirty="0" smtClean="0"/>
          </a:p>
          <a:p>
            <a:pPr>
              <a:lnSpc>
                <a:spcPct val="150000"/>
              </a:lnSpc>
            </a:pPr>
            <a:r>
              <a:rPr lang="en-US" sz="2000" dirty="0" smtClean="0"/>
              <a:t>The above JPQL works on the Entity </a:t>
            </a:r>
            <a:r>
              <a:rPr lang="en-US" sz="2000" dirty="0" err="1" smtClean="0"/>
              <a:t>ConversionRate</a:t>
            </a:r>
            <a:r>
              <a:rPr lang="en-US" sz="2000" dirty="0" smtClean="0"/>
              <a:t>. </a:t>
            </a:r>
          </a:p>
          <a:p>
            <a:pPr>
              <a:lnSpc>
                <a:spcPct val="150000"/>
              </a:lnSpc>
            </a:pPr>
            <a:r>
              <a:rPr lang="en-US" sz="2000" dirty="0" smtClean="0"/>
              <a:t>Using the Relationship defined with Currency, JPQL is able to identify the parameter as Currency’s Primary Key.</a:t>
            </a:r>
          </a:p>
          <a:p>
            <a:pPr>
              <a:lnSpc>
                <a:spcPct val="150000"/>
              </a:lnSpc>
            </a:pPr>
            <a:r>
              <a:rPr lang="en-US" sz="2000" dirty="0" smtClean="0"/>
              <a:t>The query methods are:</a:t>
            </a:r>
          </a:p>
          <a:p>
            <a:pPr lvl="1">
              <a:lnSpc>
                <a:spcPct val="150000"/>
              </a:lnSpc>
            </a:pPr>
            <a:r>
              <a:rPr lang="en-US" sz="1800" b="1" dirty="0" err="1" smtClean="0">
                <a:solidFill>
                  <a:srgbClr val="00B050"/>
                </a:solidFill>
                <a:latin typeface="Courier New" pitchFamily="49" charset="0"/>
                <a:cs typeface="Courier New" pitchFamily="49" charset="0"/>
              </a:rPr>
              <a:t>getResultList</a:t>
            </a:r>
            <a:r>
              <a:rPr lang="en-US" sz="1800" b="1" dirty="0" smtClean="0">
                <a:solidFill>
                  <a:srgbClr val="00B050"/>
                </a:solidFill>
                <a:latin typeface="Courier New" pitchFamily="49" charset="0"/>
                <a:cs typeface="Courier New" pitchFamily="49" charset="0"/>
              </a:rPr>
              <a:t>()</a:t>
            </a:r>
          </a:p>
          <a:p>
            <a:pPr lvl="1">
              <a:lnSpc>
                <a:spcPct val="150000"/>
              </a:lnSpc>
            </a:pPr>
            <a:r>
              <a:rPr lang="en-US" sz="1800" b="1" dirty="0" err="1" smtClean="0">
                <a:solidFill>
                  <a:srgbClr val="00B050"/>
                </a:solidFill>
                <a:latin typeface="Courier New" pitchFamily="49" charset="0"/>
                <a:cs typeface="Courier New" pitchFamily="49" charset="0"/>
              </a:rPr>
              <a:t>getSingleResult</a:t>
            </a:r>
            <a:r>
              <a:rPr lang="en-US" sz="1800" b="1" dirty="0" smtClean="0">
                <a:solidFill>
                  <a:srgbClr val="00B050"/>
                </a:solidFill>
                <a:latin typeface="Courier New" pitchFamily="49" charset="0"/>
                <a:cs typeface="Courier New" pitchFamily="49" charset="0"/>
              </a:rPr>
              <a:t>()</a:t>
            </a:r>
          </a:p>
          <a:p>
            <a:pPr lvl="1">
              <a:lnSpc>
                <a:spcPct val="150000"/>
              </a:lnSpc>
            </a:pPr>
            <a:r>
              <a:rPr lang="en-US" sz="1800" b="1" dirty="0" err="1" smtClean="0">
                <a:solidFill>
                  <a:srgbClr val="00B050"/>
                </a:solidFill>
                <a:latin typeface="Courier New" pitchFamily="49" charset="0"/>
                <a:cs typeface="Courier New" pitchFamily="49" charset="0"/>
              </a:rPr>
              <a:t>executeUpdate</a:t>
            </a:r>
            <a:r>
              <a:rPr lang="en-US" sz="1800" b="1" dirty="0" smtClean="0">
                <a:solidFill>
                  <a:srgbClr val="00B050"/>
                </a:solidFill>
                <a:latin typeface="Courier New" pitchFamily="49" charset="0"/>
                <a:cs typeface="Courier New" pitchFamily="49" charset="0"/>
              </a:rPr>
              <a:t>()</a:t>
            </a:r>
          </a:p>
          <a:p>
            <a:endParaRPr lang="en-US" sz="2000" dirty="0" smtClean="0"/>
          </a:p>
        </p:txBody>
      </p:sp>
    </p:spTree>
    <p:extLst>
      <p:ext uri="{BB962C8B-B14F-4D97-AF65-F5344CB8AC3E}">
        <p14:creationId xmlns:p14="http://schemas.microsoft.com/office/powerpoint/2010/main" val="39373775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813B1825-5B23-4A07-8F41-A644C2ECBD3A}" type="slidenum">
              <a:rPr lang="en-US" b="0" smtClean="0">
                <a:solidFill>
                  <a:srgbClr val="000000"/>
                </a:solidFill>
                <a:latin typeface="Verdana" pitchFamily="34" charset="0"/>
              </a:rPr>
              <a:pPr eaLnBrk="1" hangingPunct="1"/>
              <a:t>28</a:t>
            </a:fld>
            <a:endParaRPr lang="en-US" b="0" smtClean="0">
              <a:solidFill>
                <a:srgbClr val="000000"/>
              </a:solidFill>
              <a:latin typeface="Verdana" pitchFamily="34" charset="0"/>
            </a:endParaRPr>
          </a:p>
        </p:txBody>
      </p:sp>
      <p:sp>
        <p:nvSpPr>
          <p:cNvPr id="24579"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4C0AA41-EC30-492D-80AF-84153806E319}" type="slidenum">
              <a:rPr lang="en-US" sz="800" b="0">
                <a:solidFill>
                  <a:srgbClr val="000000"/>
                </a:solidFill>
                <a:latin typeface="Verdana" pitchFamily="34" charset="0"/>
              </a:rPr>
              <a:pPr eaLnBrk="1" hangingPunct="1"/>
              <a:t>28</a:t>
            </a:fld>
            <a:endParaRPr lang="en-US" sz="800" b="0">
              <a:solidFill>
                <a:srgbClr val="000000"/>
              </a:solidFill>
              <a:latin typeface="Verdana" pitchFamily="34" charset="0"/>
            </a:endParaRPr>
          </a:p>
        </p:txBody>
      </p:sp>
      <p:sp>
        <p:nvSpPr>
          <p:cNvPr id="24580" name="Rectangle 2"/>
          <p:cNvSpPr>
            <a:spLocks noGrp="1" noChangeArrowheads="1"/>
          </p:cNvSpPr>
          <p:nvPr>
            <p:ph type="title"/>
          </p:nvPr>
        </p:nvSpPr>
        <p:spPr/>
        <p:txBody>
          <a:bodyPr/>
          <a:lstStyle/>
          <a:p>
            <a:r>
              <a:rPr lang="en-US" sz="3600" smtClean="0"/>
              <a:t>Named Queries</a:t>
            </a:r>
          </a:p>
        </p:txBody>
      </p:sp>
      <p:sp>
        <p:nvSpPr>
          <p:cNvPr id="24581" name="Rectangle 3"/>
          <p:cNvSpPr>
            <a:spLocks noGrp="1" noChangeArrowheads="1"/>
          </p:cNvSpPr>
          <p:nvPr>
            <p:ph type="body" idx="1"/>
          </p:nvPr>
        </p:nvSpPr>
        <p:spPr/>
        <p:txBody>
          <a:bodyPr/>
          <a:lstStyle/>
          <a:p>
            <a:pPr>
              <a:lnSpc>
                <a:spcPct val="180000"/>
              </a:lnSpc>
            </a:pPr>
            <a:r>
              <a:rPr lang="en-US" sz="2000" dirty="0" smtClean="0"/>
              <a:t>Use </a:t>
            </a:r>
            <a:r>
              <a:rPr lang="en-US" sz="2000" b="1" dirty="0" err="1" smtClean="0">
                <a:solidFill>
                  <a:srgbClr val="00B050"/>
                </a:solidFill>
              </a:rPr>
              <a:t>createNamedQuery</a:t>
            </a:r>
            <a:r>
              <a:rPr lang="en-US" sz="2000" b="1" dirty="0" smtClean="0">
                <a:solidFill>
                  <a:srgbClr val="00B050"/>
                </a:solidFill>
              </a:rPr>
              <a:t>() </a:t>
            </a:r>
            <a:r>
              <a:rPr lang="en-US" sz="2000" dirty="0" smtClean="0"/>
              <a:t>factory method at runtime and pass in the query name.</a:t>
            </a:r>
          </a:p>
          <a:p>
            <a:pPr>
              <a:lnSpc>
                <a:spcPct val="180000"/>
              </a:lnSpc>
            </a:pPr>
            <a:r>
              <a:rPr lang="en-US" sz="2000" dirty="0" smtClean="0"/>
              <a:t>Query must have already been statically defined either in an annotation or XML.</a:t>
            </a:r>
          </a:p>
          <a:p>
            <a:pPr>
              <a:lnSpc>
                <a:spcPct val="180000"/>
              </a:lnSpc>
            </a:pPr>
            <a:r>
              <a:rPr lang="en-US" sz="2000" dirty="0" smtClean="0"/>
              <a:t>Provider has opportunity to pre compile the queries and return errors at deployment time.</a:t>
            </a:r>
          </a:p>
          <a:p>
            <a:pPr>
              <a:lnSpc>
                <a:spcPct val="180000"/>
              </a:lnSpc>
            </a:pPr>
            <a:r>
              <a:rPr lang="en-US" sz="2000" dirty="0" smtClean="0"/>
              <a:t> Can include parameters and hints in static query definition</a:t>
            </a:r>
            <a:r>
              <a:rPr lang="en-US" dirty="0" smtClean="0"/>
              <a:t>.</a:t>
            </a:r>
          </a:p>
        </p:txBody>
      </p:sp>
    </p:spTree>
    <p:extLst>
      <p:ext uri="{BB962C8B-B14F-4D97-AF65-F5344CB8AC3E}">
        <p14:creationId xmlns:p14="http://schemas.microsoft.com/office/powerpoint/2010/main" val="35473945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8A389497-2AB8-4A61-B838-E5D8ADB13B6A}" type="slidenum">
              <a:rPr lang="en-US" b="0" smtClean="0">
                <a:solidFill>
                  <a:srgbClr val="000000"/>
                </a:solidFill>
                <a:latin typeface="Verdana" pitchFamily="34" charset="0"/>
              </a:rPr>
              <a:pPr eaLnBrk="1" hangingPunct="1"/>
              <a:t>29</a:t>
            </a:fld>
            <a:endParaRPr lang="en-US" b="0" smtClean="0">
              <a:solidFill>
                <a:srgbClr val="000000"/>
              </a:solidFill>
              <a:latin typeface="Verdana" pitchFamily="34" charset="0"/>
            </a:endParaRPr>
          </a:p>
        </p:txBody>
      </p:sp>
      <p:sp>
        <p:nvSpPr>
          <p:cNvPr id="25603"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3DCA577-A075-442B-89B7-C85C9F98A981}" type="slidenum">
              <a:rPr lang="en-US" sz="800" b="0">
                <a:solidFill>
                  <a:srgbClr val="000000"/>
                </a:solidFill>
                <a:latin typeface="Verdana" pitchFamily="34" charset="0"/>
              </a:rPr>
              <a:pPr eaLnBrk="1" hangingPunct="1"/>
              <a:t>29</a:t>
            </a:fld>
            <a:endParaRPr lang="en-US" sz="800" b="0">
              <a:solidFill>
                <a:srgbClr val="000000"/>
              </a:solidFill>
              <a:latin typeface="Verdana" pitchFamily="34" charset="0"/>
            </a:endParaRPr>
          </a:p>
        </p:txBody>
      </p:sp>
      <p:sp>
        <p:nvSpPr>
          <p:cNvPr id="25604" name="Rectangle 2"/>
          <p:cNvSpPr>
            <a:spLocks noGrp="1" noChangeArrowheads="1"/>
          </p:cNvSpPr>
          <p:nvPr>
            <p:ph type="title"/>
          </p:nvPr>
        </p:nvSpPr>
        <p:spPr/>
        <p:txBody>
          <a:bodyPr/>
          <a:lstStyle/>
          <a:p>
            <a:r>
              <a:rPr lang="en-US" sz="3600" smtClean="0"/>
              <a:t>Named Queries (Contd.)</a:t>
            </a:r>
          </a:p>
        </p:txBody>
      </p:sp>
      <p:sp>
        <p:nvSpPr>
          <p:cNvPr id="25605" name="Rectangle 3"/>
          <p:cNvSpPr>
            <a:spLocks noGrp="1" noChangeArrowheads="1"/>
          </p:cNvSpPr>
          <p:nvPr>
            <p:ph type="body" idx="1"/>
          </p:nvPr>
        </p:nvSpPr>
        <p:spPr/>
        <p:txBody>
          <a:bodyPr/>
          <a:lstStyle/>
          <a:p>
            <a:r>
              <a:rPr lang="en-US" sz="1800" dirty="0" smtClean="0">
                <a:latin typeface="Courier New" pitchFamily="49" charset="0"/>
              </a:rPr>
              <a:t>Example</a:t>
            </a:r>
          </a:p>
          <a:p>
            <a:r>
              <a:rPr lang="en-US" sz="1800" b="1" i="1" dirty="0" smtClean="0">
                <a:solidFill>
                  <a:srgbClr val="00B050"/>
                </a:solidFill>
                <a:latin typeface="Courier New" pitchFamily="49" charset="0"/>
              </a:rPr>
              <a:t>@</a:t>
            </a:r>
            <a:r>
              <a:rPr lang="en-US" sz="1800" b="1" i="1" dirty="0" err="1" smtClean="0">
                <a:solidFill>
                  <a:srgbClr val="00B050"/>
                </a:solidFill>
                <a:latin typeface="Courier New" pitchFamily="49" charset="0"/>
              </a:rPr>
              <a:t>NamedQuery</a:t>
            </a:r>
            <a:r>
              <a:rPr lang="en-US" sz="1800" b="1" i="1" dirty="0" smtClean="0">
                <a:solidFill>
                  <a:srgbClr val="00B050"/>
                </a:solidFill>
                <a:latin typeface="Courier New" pitchFamily="49" charset="0"/>
              </a:rPr>
              <a:t>(name=“</a:t>
            </a:r>
            <a:r>
              <a:rPr lang="en-US" sz="1800" b="1" i="1" dirty="0" err="1" smtClean="0">
                <a:solidFill>
                  <a:srgbClr val="00B050"/>
                </a:solidFill>
                <a:latin typeface="Courier New" pitchFamily="49" charset="0"/>
              </a:rPr>
              <a:t>Sale.findByCustId</a:t>
            </a:r>
            <a:r>
              <a:rPr lang="en-US" sz="1800" b="1" i="1" dirty="0" smtClean="0">
                <a:solidFill>
                  <a:srgbClr val="00B050"/>
                </a:solidFill>
                <a:latin typeface="Courier New" pitchFamily="49" charset="0"/>
              </a:rPr>
              <a:t>”,</a:t>
            </a:r>
          </a:p>
          <a:p>
            <a:pPr>
              <a:buFont typeface="Wingdings" pitchFamily="2" charset="2"/>
              <a:buNone/>
            </a:pPr>
            <a:r>
              <a:rPr lang="en-US" sz="1800" b="1" i="1" dirty="0" smtClean="0">
                <a:solidFill>
                  <a:srgbClr val="00B050"/>
                </a:solidFill>
                <a:latin typeface="Courier New" pitchFamily="49" charset="0"/>
              </a:rPr>
              <a:t>		query=“select s from Sale s</a:t>
            </a:r>
          </a:p>
          <a:p>
            <a:pPr>
              <a:buFont typeface="Wingdings" pitchFamily="2" charset="2"/>
              <a:buNone/>
            </a:pPr>
            <a:r>
              <a:rPr lang="en-US" sz="1800" b="1" i="1" dirty="0" smtClean="0">
                <a:solidFill>
                  <a:srgbClr val="00B050"/>
                </a:solidFill>
                <a:latin typeface="Courier New" pitchFamily="49" charset="0"/>
              </a:rPr>
              <a:t>		where s.customer.id = :</a:t>
            </a:r>
            <a:r>
              <a:rPr lang="en-US" sz="1800" b="1" i="1" dirty="0" err="1" smtClean="0">
                <a:solidFill>
                  <a:srgbClr val="00B050"/>
                </a:solidFill>
                <a:latin typeface="Courier New" pitchFamily="49" charset="0"/>
              </a:rPr>
              <a:t>custId</a:t>
            </a:r>
            <a:endParaRPr lang="en-US" sz="1800" b="1" i="1" dirty="0" smtClean="0">
              <a:solidFill>
                <a:srgbClr val="00B050"/>
              </a:solidFill>
              <a:latin typeface="Courier New" pitchFamily="49" charset="0"/>
            </a:endParaRPr>
          </a:p>
          <a:p>
            <a:pPr lvl="2">
              <a:buFont typeface="Wingdings" pitchFamily="2" charset="2"/>
              <a:buNone/>
            </a:pPr>
            <a:r>
              <a:rPr lang="en-US" sz="1800" b="1" i="1" dirty="0" smtClean="0">
                <a:solidFill>
                  <a:srgbClr val="00B050"/>
                </a:solidFill>
                <a:latin typeface="Courier New" pitchFamily="49" charset="0"/>
              </a:rPr>
              <a:t>order by </a:t>
            </a:r>
            <a:r>
              <a:rPr lang="en-US" sz="1800" b="1" i="1" dirty="0" err="1" smtClean="0">
                <a:solidFill>
                  <a:srgbClr val="00B050"/>
                </a:solidFill>
                <a:latin typeface="Courier New" pitchFamily="49" charset="0"/>
              </a:rPr>
              <a:t>s.salesDate</a:t>
            </a:r>
            <a:r>
              <a:rPr lang="en-US" sz="1800" b="1" i="1" dirty="0" smtClean="0">
                <a:solidFill>
                  <a:srgbClr val="00B050"/>
                </a:solidFill>
                <a:latin typeface="Courier New" pitchFamily="49" charset="0"/>
              </a:rPr>
              <a:t>”)</a:t>
            </a:r>
          </a:p>
          <a:p>
            <a:pPr lvl="2">
              <a:buFont typeface="Wingdings" pitchFamily="2" charset="2"/>
              <a:buNone/>
            </a:pPr>
            <a:endParaRPr lang="en-US" sz="1800" dirty="0" smtClean="0">
              <a:latin typeface="Courier New" pitchFamily="49" charset="0"/>
            </a:endParaRPr>
          </a:p>
          <a:p>
            <a:r>
              <a:rPr lang="en-US" sz="1800" dirty="0" smtClean="0">
                <a:latin typeface="Courier New" pitchFamily="49" charset="0"/>
              </a:rPr>
              <a:t>public List </a:t>
            </a:r>
            <a:r>
              <a:rPr lang="en-US" sz="1800" dirty="0" err="1" smtClean="0">
                <a:latin typeface="Courier New" pitchFamily="49" charset="0"/>
              </a:rPr>
              <a:t>findSalesByCustomer</a:t>
            </a:r>
            <a:r>
              <a:rPr lang="en-US" sz="1800" dirty="0" smtClean="0">
                <a:latin typeface="Courier New" pitchFamily="49" charset="0"/>
              </a:rPr>
              <a:t>(Customer </a:t>
            </a:r>
            <a:r>
              <a:rPr lang="en-US" sz="1800" dirty="0" err="1" smtClean="0">
                <a:latin typeface="Courier New" pitchFamily="49" charset="0"/>
              </a:rPr>
              <a:t>cust</a:t>
            </a:r>
            <a:r>
              <a:rPr lang="en-US" sz="1800" dirty="0" smtClean="0">
                <a:latin typeface="Courier New" pitchFamily="49" charset="0"/>
              </a:rPr>
              <a:t>) {</a:t>
            </a:r>
          </a:p>
          <a:p>
            <a:pPr>
              <a:buFont typeface="Wingdings" pitchFamily="2" charset="2"/>
              <a:buNone/>
            </a:pPr>
            <a:r>
              <a:rPr lang="en-US" sz="1800" dirty="0" smtClean="0">
                <a:latin typeface="Courier New" pitchFamily="49" charset="0"/>
              </a:rPr>
              <a:t>		return </a:t>
            </a:r>
            <a:r>
              <a:rPr lang="en-US" sz="1800" b="1" dirty="0" err="1" smtClean="0">
                <a:solidFill>
                  <a:srgbClr val="00B050"/>
                </a:solidFill>
                <a:latin typeface="Courier New" pitchFamily="49" charset="0"/>
              </a:rPr>
              <a:t>entityManager.createNamedQuery</a:t>
            </a:r>
            <a:r>
              <a:rPr lang="en-US" sz="1800" b="1" dirty="0" smtClean="0">
                <a:solidFill>
                  <a:srgbClr val="00B050"/>
                </a:solidFill>
                <a:latin typeface="Courier New" pitchFamily="49" charset="0"/>
              </a:rPr>
              <a:t>(</a:t>
            </a:r>
          </a:p>
          <a:p>
            <a:pPr>
              <a:buFont typeface="Wingdings" pitchFamily="2" charset="2"/>
              <a:buNone/>
            </a:pPr>
            <a:r>
              <a:rPr lang="en-US" sz="1800" b="1" dirty="0" smtClean="0">
                <a:solidFill>
                  <a:srgbClr val="00B050"/>
                </a:solidFill>
                <a:latin typeface="Courier New" pitchFamily="49" charset="0"/>
              </a:rPr>
              <a:t>		“</a:t>
            </a:r>
            <a:r>
              <a:rPr lang="en-US" sz="1800" b="1" dirty="0" err="1" smtClean="0">
                <a:solidFill>
                  <a:srgbClr val="00B050"/>
                </a:solidFill>
                <a:latin typeface="Courier New" pitchFamily="49" charset="0"/>
              </a:rPr>
              <a:t>Sale.findByCustId</a:t>
            </a:r>
            <a:r>
              <a:rPr lang="en-US" sz="1800" b="1" dirty="0" smtClean="0">
                <a:solidFill>
                  <a:srgbClr val="00B050"/>
                </a:solidFill>
                <a:latin typeface="Courier New" pitchFamily="49" charset="0"/>
              </a:rPr>
              <a:t>”)</a:t>
            </a:r>
          </a:p>
          <a:p>
            <a:pPr>
              <a:buFont typeface="Wingdings" pitchFamily="2" charset="2"/>
              <a:buNone/>
            </a:pPr>
            <a:r>
              <a:rPr lang="en-US" sz="1800" b="1" dirty="0" smtClean="0">
                <a:solidFill>
                  <a:srgbClr val="00B050"/>
                </a:solidFill>
                <a:latin typeface="Courier New" pitchFamily="49" charset="0"/>
              </a:rPr>
              <a:t>		.</a:t>
            </a:r>
            <a:r>
              <a:rPr lang="en-US" sz="1800" b="1" dirty="0" err="1" smtClean="0">
                <a:solidFill>
                  <a:srgbClr val="00B050"/>
                </a:solidFill>
                <a:latin typeface="Courier New" pitchFamily="49" charset="0"/>
              </a:rPr>
              <a:t>setParameter</a:t>
            </a: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custId</a:t>
            </a:r>
            <a:r>
              <a:rPr lang="en-US" sz="1800" b="1" dirty="0" smtClean="0">
                <a:solidFill>
                  <a:srgbClr val="00B050"/>
                </a:solidFill>
                <a:latin typeface="Courier New" pitchFamily="49" charset="0"/>
              </a:rPr>
              <a:t>”, </a:t>
            </a:r>
            <a:r>
              <a:rPr lang="en-US" sz="1800" b="1" dirty="0" err="1" smtClean="0">
                <a:solidFill>
                  <a:srgbClr val="00B050"/>
                </a:solidFill>
                <a:latin typeface="Courier New" pitchFamily="49" charset="0"/>
              </a:rPr>
              <a:t>cust.getId</a:t>
            </a:r>
            <a:r>
              <a:rPr lang="en-US" sz="1800" b="1" dirty="0" smtClean="0">
                <a:solidFill>
                  <a:srgbClr val="00B050"/>
                </a:solidFill>
                <a:latin typeface="Courier New" pitchFamily="49" charset="0"/>
              </a:rPr>
              <a:t>())</a:t>
            </a:r>
          </a:p>
          <a:p>
            <a:pPr>
              <a:buFont typeface="Wingdings" pitchFamily="2" charset="2"/>
              <a:buNone/>
            </a:pPr>
            <a:r>
              <a:rPr lang="en-US" sz="1800" b="1" dirty="0" smtClean="0">
                <a:solidFill>
                  <a:srgbClr val="00B050"/>
                </a:solidFill>
                <a:latin typeface="Courier New" pitchFamily="49" charset="0"/>
              </a:rPr>
              <a:t>		.</a:t>
            </a:r>
            <a:r>
              <a:rPr lang="en-US" sz="1800" b="1" dirty="0" err="1" smtClean="0">
                <a:solidFill>
                  <a:srgbClr val="00B050"/>
                </a:solidFill>
                <a:latin typeface="Courier New" pitchFamily="49" charset="0"/>
              </a:rPr>
              <a:t>getResultList</a:t>
            </a:r>
            <a:r>
              <a:rPr lang="en-US" sz="1800" b="1" dirty="0" smtClean="0">
                <a:solidFill>
                  <a:srgbClr val="00B050"/>
                </a:solidFill>
                <a:latin typeface="Courier New" pitchFamily="49" charset="0"/>
              </a:rPr>
              <a:t>();</a:t>
            </a:r>
          </a:p>
          <a:p>
            <a:pPr>
              <a:buFont typeface="Wingdings" pitchFamily="2" charset="2"/>
              <a:buNone/>
            </a:pPr>
            <a:r>
              <a:rPr lang="en-US" sz="1800" b="1" dirty="0" smtClean="0">
                <a:latin typeface="Courier New" pitchFamily="49" charset="0"/>
              </a:rPr>
              <a:t>	}</a:t>
            </a:r>
          </a:p>
          <a:p>
            <a:r>
              <a:rPr lang="en-US" sz="1800" dirty="0" smtClean="0"/>
              <a:t>Return all sales for a given customer.</a:t>
            </a:r>
          </a:p>
          <a:p>
            <a:r>
              <a:rPr lang="en-US" sz="1800" dirty="0" smtClean="0"/>
              <a:t>Use a named parameter to specify customer id.</a:t>
            </a:r>
          </a:p>
        </p:txBody>
      </p:sp>
    </p:spTree>
    <p:extLst>
      <p:ext uri="{BB962C8B-B14F-4D97-AF65-F5344CB8AC3E}">
        <p14:creationId xmlns:p14="http://schemas.microsoft.com/office/powerpoint/2010/main" val="247205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400" dirty="0">
                <a:solidFill>
                  <a:schemeClr val="tx2">
                    <a:lumMod val="75000"/>
                  </a:schemeClr>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grpSp>
        <p:nvGrpSpPr>
          <p:cNvPr id="23" name="Group 22"/>
          <p:cNvGrpSpPr/>
          <p:nvPr/>
        </p:nvGrpSpPr>
        <p:grpSpPr>
          <a:xfrm>
            <a:off x="381000" y="1646843"/>
            <a:ext cx="1600200" cy="1108648"/>
            <a:chOff x="587566" y="1676400"/>
            <a:chExt cx="1600200" cy="1108648"/>
          </a:xfrm>
        </p:grpSpPr>
        <p:pic>
          <p:nvPicPr>
            <p:cNvPr id="4104" name="Picture 6"/>
            <p:cNvPicPr>
              <a:picLocks noChangeAspect="1" noChangeArrowheads="1"/>
            </p:cNvPicPr>
            <p:nvPr/>
          </p:nvPicPr>
          <p:blipFill>
            <a:blip r:embed="rId3" cstate="print"/>
            <a:srcRect/>
            <a:stretch>
              <a:fillRect/>
            </a:stretch>
          </p:blipFill>
          <p:spPr bwMode="auto">
            <a:xfrm>
              <a:off x="967361" y="1676400"/>
              <a:ext cx="861439" cy="861439"/>
            </a:xfrm>
            <a:prstGeom prst="rect">
              <a:avLst/>
            </a:prstGeom>
            <a:noFill/>
            <a:ln w="9525" algn="ctr">
              <a:noFill/>
              <a:miter lim="800000"/>
              <a:headEnd/>
              <a:tailEnd/>
            </a:ln>
          </p:spPr>
        </p:pic>
        <p:sp>
          <p:nvSpPr>
            <p:cNvPr id="9" name="Text Box 7"/>
            <p:cNvSpPr txBox="1">
              <a:spLocks noChangeArrowheads="1"/>
            </p:cNvSpPr>
            <p:nvPr/>
          </p:nvSpPr>
          <p:spPr bwMode="auto">
            <a:xfrm>
              <a:off x="587566" y="2448498"/>
              <a:ext cx="16002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Questions</a:t>
              </a:r>
            </a:p>
          </p:txBody>
        </p:sp>
      </p:grpSp>
      <p:grpSp>
        <p:nvGrpSpPr>
          <p:cNvPr id="29" name="Group 28"/>
          <p:cNvGrpSpPr/>
          <p:nvPr/>
        </p:nvGrpSpPr>
        <p:grpSpPr>
          <a:xfrm>
            <a:off x="6998464" y="1590675"/>
            <a:ext cx="1295400" cy="1430024"/>
            <a:chOff x="7031515" y="1829018"/>
            <a:chExt cx="1295400" cy="1430024"/>
          </a:xfrm>
        </p:grpSpPr>
        <p:sp>
          <p:nvSpPr>
            <p:cNvPr id="18" name="Text Box 16"/>
            <p:cNvSpPr txBox="1">
              <a:spLocks noChangeArrowheads="1"/>
            </p:cNvSpPr>
            <p:nvPr/>
          </p:nvSpPr>
          <p:spPr bwMode="auto">
            <a:xfrm>
              <a:off x="7031515" y="2678017"/>
              <a:ext cx="12954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7326217" y="1829018"/>
              <a:ext cx="692166" cy="914182"/>
            </a:xfrm>
            <a:prstGeom prst="rect">
              <a:avLst/>
            </a:prstGeom>
            <a:noFill/>
            <a:ln w="9525" algn="ctr">
              <a:noFill/>
              <a:miter lim="800000"/>
              <a:headEnd/>
              <a:tailEnd/>
            </a:ln>
          </p:spPr>
        </p:pic>
      </p:grpSp>
      <p:grpSp>
        <p:nvGrpSpPr>
          <p:cNvPr id="24" name="Group 23"/>
          <p:cNvGrpSpPr/>
          <p:nvPr/>
        </p:nvGrpSpPr>
        <p:grpSpPr>
          <a:xfrm>
            <a:off x="2895600" y="1648359"/>
            <a:ext cx="1066800" cy="1183332"/>
            <a:chOff x="3494183" y="1678835"/>
            <a:chExt cx="1066800" cy="1183332"/>
          </a:xfrm>
        </p:grpSpPr>
        <p:pic>
          <p:nvPicPr>
            <p:cNvPr id="4110" name="Picture 13"/>
            <p:cNvPicPr>
              <a:picLocks noChangeAspect="1" noChangeArrowheads="1"/>
            </p:cNvPicPr>
            <p:nvPr/>
          </p:nvPicPr>
          <p:blipFill>
            <a:blip r:embed="rId5" cstate="print"/>
            <a:srcRect/>
            <a:stretch>
              <a:fillRect/>
            </a:stretch>
          </p:blipFill>
          <p:spPr bwMode="auto">
            <a:xfrm>
              <a:off x="3603625" y="1678835"/>
              <a:ext cx="891257" cy="908790"/>
            </a:xfrm>
            <a:prstGeom prst="rect">
              <a:avLst/>
            </a:prstGeom>
            <a:noFill/>
            <a:ln w="9525" algn="ctr">
              <a:noFill/>
              <a:miter lim="800000"/>
              <a:headEnd/>
              <a:tailEnd/>
            </a:ln>
          </p:spPr>
        </p:pic>
        <p:sp>
          <p:nvSpPr>
            <p:cNvPr id="21" name="Text Box 19"/>
            <p:cNvSpPr txBox="1">
              <a:spLocks noChangeArrowheads="1"/>
            </p:cNvSpPr>
            <p:nvPr/>
          </p:nvSpPr>
          <p:spPr bwMode="auto">
            <a:xfrm>
              <a:off x="3494183" y="2525617"/>
              <a:ext cx="10668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Tools</a:t>
              </a:r>
            </a:p>
          </p:txBody>
        </p:sp>
      </p:grpSp>
      <p:grpSp>
        <p:nvGrpSpPr>
          <p:cNvPr id="34" name="Group 33"/>
          <p:cNvGrpSpPr/>
          <p:nvPr/>
        </p:nvGrpSpPr>
        <p:grpSpPr>
          <a:xfrm>
            <a:off x="4702175" y="3222221"/>
            <a:ext cx="1698625" cy="1177601"/>
            <a:chOff x="4572000" y="3502349"/>
            <a:chExt cx="1698625" cy="1177601"/>
          </a:xfrm>
        </p:grpSpPr>
        <p:sp>
          <p:nvSpPr>
            <p:cNvPr id="15" name="Text Box 12"/>
            <p:cNvSpPr txBox="1">
              <a:spLocks noChangeArrowheads="1"/>
            </p:cNvSpPr>
            <p:nvPr/>
          </p:nvSpPr>
          <p:spPr bwMode="auto">
            <a:xfrm>
              <a:off x="4572000" y="4343400"/>
              <a:ext cx="1698625"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Demonstration</a:t>
              </a:r>
            </a:p>
          </p:txBody>
        </p:sp>
        <p:pic>
          <p:nvPicPr>
            <p:cNvPr id="4120" name="Picture 31"/>
            <p:cNvPicPr>
              <a:picLocks noChangeAspect="1" noChangeArrowheads="1"/>
            </p:cNvPicPr>
            <p:nvPr/>
          </p:nvPicPr>
          <p:blipFill>
            <a:blip r:embed="rId6" cstate="print"/>
            <a:srcRect/>
            <a:stretch>
              <a:fillRect/>
            </a:stretch>
          </p:blipFill>
          <p:spPr bwMode="auto">
            <a:xfrm>
              <a:off x="4953000" y="3502349"/>
              <a:ext cx="914400" cy="812476"/>
            </a:xfrm>
            <a:prstGeom prst="rect">
              <a:avLst/>
            </a:prstGeom>
            <a:noFill/>
            <a:ln w="9525" algn="ctr">
              <a:noFill/>
              <a:miter lim="800000"/>
              <a:headEnd/>
              <a:tailEnd/>
            </a:ln>
          </p:spPr>
        </p:pic>
      </p:grpSp>
      <p:grpSp>
        <p:nvGrpSpPr>
          <p:cNvPr id="25" name="Group 24"/>
          <p:cNvGrpSpPr/>
          <p:nvPr/>
        </p:nvGrpSpPr>
        <p:grpSpPr>
          <a:xfrm>
            <a:off x="4800600" y="1600749"/>
            <a:ext cx="1447800" cy="1430967"/>
            <a:chOff x="6118034" y="1817058"/>
            <a:chExt cx="1447800" cy="1430967"/>
          </a:xfrm>
        </p:grpSpPr>
        <p:sp>
          <p:nvSpPr>
            <p:cNvPr id="17" name="Text Box 14"/>
            <p:cNvSpPr txBox="1">
              <a:spLocks noChangeArrowheads="1"/>
            </p:cNvSpPr>
            <p:nvPr/>
          </p:nvSpPr>
          <p:spPr bwMode="auto">
            <a:xfrm>
              <a:off x="6118034" y="2667000"/>
              <a:ext cx="14478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Hands on Exercise</a:t>
              </a:r>
            </a:p>
          </p:txBody>
        </p:sp>
        <p:pic>
          <p:nvPicPr>
            <p:cNvPr id="4121" name="Picture 32"/>
            <p:cNvPicPr>
              <a:picLocks noChangeAspect="1" noChangeArrowheads="1"/>
            </p:cNvPicPr>
            <p:nvPr/>
          </p:nvPicPr>
          <p:blipFill>
            <a:blip r:embed="rId7" cstate="print"/>
            <a:srcRect/>
            <a:stretch>
              <a:fillRect/>
            </a:stretch>
          </p:blipFill>
          <p:spPr bwMode="auto">
            <a:xfrm>
              <a:off x="6410325" y="1817058"/>
              <a:ext cx="1004027" cy="930905"/>
            </a:xfrm>
            <a:prstGeom prst="rect">
              <a:avLst/>
            </a:prstGeom>
            <a:noFill/>
            <a:ln w="9525" algn="ctr">
              <a:noFill/>
              <a:miter lim="800000"/>
              <a:headEnd/>
              <a:tailEnd/>
            </a:ln>
          </p:spPr>
        </p:pic>
      </p:grpSp>
      <p:grpSp>
        <p:nvGrpSpPr>
          <p:cNvPr id="33" name="Group 32"/>
          <p:cNvGrpSpPr/>
          <p:nvPr/>
        </p:nvGrpSpPr>
        <p:grpSpPr>
          <a:xfrm>
            <a:off x="2721166" y="3148872"/>
            <a:ext cx="1447800" cy="1208988"/>
            <a:chOff x="2590800" y="3320566"/>
            <a:chExt cx="1447800" cy="1208988"/>
          </a:xfrm>
        </p:grpSpPr>
        <p:pic>
          <p:nvPicPr>
            <p:cNvPr id="2050" name="Picture 2" descr="C:\Users\120891\Desktop\Case Study.png"/>
            <p:cNvPicPr>
              <a:picLocks noChangeAspect="1" noChangeArrowheads="1"/>
            </p:cNvPicPr>
            <p:nvPr/>
          </p:nvPicPr>
          <p:blipFill>
            <a:blip r:embed="rId8" cstate="print"/>
            <a:srcRect/>
            <a:stretch>
              <a:fillRect/>
            </a:stretch>
          </p:blipFill>
          <p:spPr bwMode="auto">
            <a:xfrm>
              <a:off x="2819400" y="3320566"/>
              <a:ext cx="981419" cy="898247"/>
            </a:xfrm>
            <a:prstGeom prst="rect">
              <a:avLst/>
            </a:prstGeom>
            <a:noFill/>
          </p:spPr>
        </p:pic>
        <p:sp>
          <p:nvSpPr>
            <p:cNvPr id="31" name="Text Box 14"/>
            <p:cNvSpPr txBox="1">
              <a:spLocks noChangeArrowheads="1"/>
            </p:cNvSpPr>
            <p:nvPr/>
          </p:nvSpPr>
          <p:spPr bwMode="auto">
            <a:xfrm>
              <a:off x="2590800" y="4191000"/>
              <a:ext cx="1447800" cy="338554"/>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smtClean="0">
                  <a:latin typeface="+mn-lt"/>
                </a:rPr>
                <a:t>  Case Study</a:t>
              </a:r>
              <a:endParaRPr lang="en-US" sz="1600" dirty="0">
                <a:latin typeface="+mn-lt"/>
              </a:endParaRPr>
            </a:p>
          </p:txBody>
        </p:sp>
      </p:grpSp>
      <p:grpSp>
        <p:nvGrpSpPr>
          <p:cNvPr id="45" name="Group 44"/>
          <p:cNvGrpSpPr/>
          <p:nvPr/>
        </p:nvGrpSpPr>
        <p:grpSpPr>
          <a:xfrm>
            <a:off x="6672549" y="3225072"/>
            <a:ext cx="1905000" cy="1292609"/>
            <a:chOff x="6672549" y="3527234"/>
            <a:chExt cx="1905000" cy="1292609"/>
          </a:xfrm>
        </p:grpSpPr>
        <p:sp>
          <p:nvSpPr>
            <p:cNvPr id="20" name="Text Box 18"/>
            <p:cNvSpPr txBox="1">
              <a:spLocks noChangeArrowheads="1"/>
            </p:cNvSpPr>
            <p:nvPr/>
          </p:nvSpPr>
          <p:spPr bwMode="auto">
            <a:xfrm>
              <a:off x="6672549" y="4235068"/>
              <a:ext cx="1905000" cy="584775"/>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Best Practices &amp; Industry Standards</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7184834" y="3527234"/>
              <a:ext cx="839118" cy="839118"/>
            </a:xfrm>
            <a:prstGeom prst="rect">
              <a:avLst/>
            </a:prstGeom>
            <a:noFill/>
          </p:spPr>
        </p:pic>
      </p:grpSp>
      <p:grpSp>
        <p:nvGrpSpPr>
          <p:cNvPr id="32" name="Group 31"/>
          <p:cNvGrpSpPr/>
          <p:nvPr/>
        </p:nvGrpSpPr>
        <p:grpSpPr>
          <a:xfrm>
            <a:off x="424149" y="3095625"/>
            <a:ext cx="1447800" cy="1427010"/>
            <a:chOff x="424149" y="3525990"/>
            <a:chExt cx="1447800" cy="1427010"/>
          </a:xfrm>
        </p:grpSpPr>
        <p:pic>
          <p:nvPicPr>
            <p:cNvPr id="4119" name="Picture 29"/>
            <p:cNvPicPr>
              <a:picLocks noChangeAspect="1" noChangeArrowheads="1"/>
            </p:cNvPicPr>
            <p:nvPr/>
          </p:nvPicPr>
          <p:blipFill>
            <a:blip r:embed="rId10" cstate="print"/>
            <a:srcRect/>
            <a:stretch>
              <a:fillRect/>
            </a:stretch>
          </p:blipFill>
          <p:spPr bwMode="auto">
            <a:xfrm>
              <a:off x="762000" y="3525990"/>
              <a:ext cx="912564" cy="958697"/>
            </a:xfrm>
            <a:prstGeom prst="rect">
              <a:avLst/>
            </a:prstGeom>
            <a:noFill/>
            <a:ln w="9525" algn="ctr">
              <a:noFill/>
              <a:miter lim="800000"/>
              <a:headEnd/>
              <a:tailEnd/>
            </a:ln>
          </p:spPr>
        </p:pic>
        <p:sp>
          <p:nvSpPr>
            <p:cNvPr id="27" name="Text Box 18"/>
            <p:cNvSpPr txBox="1">
              <a:spLocks noChangeArrowheads="1"/>
            </p:cNvSpPr>
            <p:nvPr/>
          </p:nvSpPr>
          <p:spPr bwMode="auto">
            <a:xfrm>
              <a:off x="424149" y="4368225"/>
              <a:ext cx="1447800" cy="58477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Test Your Understanding</a:t>
              </a:r>
            </a:p>
          </p:txBody>
        </p:sp>
      </p:grpSp>
      <p:grpSp>
        <p:nvGrpSpPr>
          <p:cNvPr id="35" name="Group 34"/>
          <p:cNvGrpSpPr/>
          <p:nvPr/>
        </p:nvGrpSpPr>
        <p:grpSpPr>
          <a:xfrm>
            <a:off x="304800" y="4914761"/>
            <a:ext cx="1219200" cy="1098256"/>
            <a:chOff x="533400" y="5260098"/>
            <a:chExt cx="1219200" cy="1098256"/>
          </a:xfrm>
        </p:grpSpPr>
        <p:pic>
          <p:nvPicPr>
            <p:cNvPr id="28" name="Picture 2" descr="C:\Users\120891\Desktop\Workshop.png"/>
            <p:cNvPicPr>
              <a:picLocks noChangeAspect="1" noChangeArrowheads="1"/>
            </p:cNvPicPr>
            <p:nvPr/>
          </p:nvPicPr>
          <p:blipFill>
            <a:blip r:embed="rId11" cstate="print"/>
            <a:srcRect/>
            <a:stretch>
              <a:fillRect/>
            </a:stretch>
          </p:blipFill>
          <p:spPr bwMode="auto">
            <a:xfrm>
              <a:off x="728949" y="5260098"/>
              <a:ext cx="838200" cy="753319"/>
            </a:xfrm>
            <a:prstGeom prst="rect">
              <a:avLst/>
            </a:prstGeom>
            <a:noFill/>
          </p:spPr>
        </p:pic>
        <p:sp>
          <p:nvSpPr>
            <p:cNvPr id="30" name="TextBox 29"/>
            <p:cNvSpPr txBox="1"/>
            <p:nvPr/>
          </p:nvSpPr>
          <p:spPr>
            <a:xfrm>
              <a:off x="533400" y="6019800"/>
              <a:ext cx="1219200" cy="338554"/>
            </a:xfrm>
            <a:prstGeom prst="rect">
              <a:avLst/>
            </a:prstGeom>
            <a:noFill/>
          </p:spPr>
          <p:txBody>
            <a:bodyPr wrap="square" rtlCol="0">
              <a:spAutoFit/>
            </a:bodyPr>
            <a:lstStyle/>
            <a:p>
              <a:pPr algn="ctr"/>
              <a:r>
                <a:rPr lang="en-US" sz="1600" dirty="0" smtClean="0">
                  <a:latin typeface="+mn-lt"/>
                </a:rPr>
                <a:t>Workshop</a:t>
              </a:r>
              <a:endParaRPr lang="en-US" sz="1600" dirty="0">
                <a:latin typeface="+mn-lt"/>
              </a:endParaRPr>
            </a:p>
          </p:txBody>
        </p:sp>
      </p:grpSp>
      <p:grpSp>
        <p:nvGrpSpPr>
          <p:cNvPr id="46" name="Group 45"/>
          <p:cNvGrpSpPr/>
          <p:nvPr/>
        </p:nvGrpSpPr>
        <p:grpSpPr>
          <a:xfrm>
            <a:off x="1878376" y="4828690"/>
            <a:ext cx="1626824" cy="1270398"/>
            <a:chOff x="2106976" y="4935556"/>
            <a:chExt cx="1626824" cy="1270398"/>
          </a:xfrm>
        </p:grpSpPr>
        <p:sp>
          <p:nvSpPr>
            <p:cNvPr id="38" name="TextBox 37"/>
            <p:cNvSpPr txBox="1"/>
            <p:nvPr/>
          </p:nvSpPr>
          <p:spPr>
            <a:xfrm>
              <a:off x="2106976" y="5867400"/>
              <a:ext cx="1626824" cy="338554"/>
            </a:xfrm>
            <a:prstGeom prst="rect">
              <a:avLst/>
            </a:prstGeom>
            <a:noFill/>
          </p:spPr>
          <p:txBody>
            <a:bodyPr wrap="square" rtlCol="0">
              <a:spAutoFit/>
            </a:bodyPr>
            <a:lstStyle/>
            <a:p>
              <a:pPr lvl="0" algn="ctr"/>
              <a:r>
                <a:rPr lang="en-US" sz="1600" dirty="0" smtClean="0"/>
                <a:t>Session Rules</a:t>
              </a:r>
              <a:endParaRPr lang="en-US" sz="1600" dirty="0">
                <a:latin typeface="+mn-lt"/>
              </a:endParaRPr>
            </a:p>
          </p:txBody>
        </p:sp>
        <p:pic>
          <p:nvPicPr>
            <p:cNvPr id="1026" name="Picture 2" descr="C:\Documents and Settings\148282\Desktop\rules.png"/>
            <p:cNvPicPr>
              <a:picLocks noChangeAspect="1" noChangeArrowheads="1"/>
            </p:cNvPicPr>
            <p:nvPr/>
          </p:nvPicPr>
          <p:blipFill>
            <a:blip r:embed="rId12" cstate="print"/>
            <a:srcRect/>
            <a:stretch>
              <a:fillRect/>
            </a:stretch>
          </p:blipFill>
          <p:spPr bwMode="auto">
            <a:xfrm>
              <a:off x="2411777" y="4935556"/>
              <a:ext cx="856482" cy="971531"/>
            </a:xfrm>
            <a:prstGeom prst="rect">
              <a:avLst/>
            </a:prstGeom>
            <a:noFill/>
          </p:spPr>
        </p:pic>
      </p:grpSp>
      <p:grpSp>
        <p:nvGrpSpPr>
          <p:cNvPr id="47" name="Group 46"/>
          <p:cNvGrpSpPr/>
          <p:nvPr/>
        </p:nvGrpSpPr>
        <p:grpSpPr>
          <a:xfrm>
            <a:off x="3737472" y="4752402"/>
            <a:ext cx="1367928" cy="1422975"/>
            <a:chOff x="3886200" y="5105400"/>
            <a:chExt cx="1367928" cy="1422975"/>
          </a:xfrm>
        </p:grpSpPr>
        <p:sp>
          <p:nvSpPr>
            <p:cNvPr id="41" name="TextBox 40"/>
            <p:cNvSpPr txBox="1"/>
            <p:nvPr/>
          </p:nvSpPr>
          <p:spPr>
            <a:xfrm>
              <a:off x="3960564" y="5943600"/>
              <a:ext cx="1219200" cy="584775"/>
            </a:xfrm>
            <a:prstGeom prst="rect">
              <a:avLst/>
            </a:prstGeom>
            <a:noFill/>
          </p:spPr>
          <p:txBody>
            <a:bodyPr wrap="square" rtlCol="0">
              <a:spAutoFit/>
            </a:bodyPr>
            <a:lstStyle/>
            <a:p>
              <a:pPr lvl="0" algn="ctr"/>
              <a:r>
                <a:rPr lang="en-US" sz="1600" dirty="0" smtClean="0"/>
                <a:t>Icebreaker Activity</a:t>
              </a:r>
            </a:p>
          </p:txBody>
        </p:sp>
        <p:pic>
          <p:nvPicPr>
            <p:cNvPr id="1027" name="Picture 3" descr="C:\Documents and Settings\148282\Desktop\Icebreaker-Activity.png"/>
            <p:cNvPicPr>
              <a:picLocks noChangeAspect="1" noChangeArrowheads="1"/>
            </p:cNvPicPr>
            <p:nvPr/>
          </p:nvPicPr>
          <p:blipFill>
            <a:blip r:embed="rId13" cstate="print"/>
            <a:srcRect/>
            <a:stretch>
              <a:fillRect/>
            </a:stretch>
          </p:blipFill>
          <p:spPr bwMode="auto">
            <a:xfrm>
              <a:off x="3886200" y="5105400"/>
              <a:ext cx="1367928" cy="861753"/>
            </a:xfrm>
            <a:prstGeom prst="rect">
              <a:avLst/>
            </a:prstGeom>
            <a:noFill/>
          </p:spPr>
        </p:pic>
      </p:grpSp>
      <p:grpSp>
        <p:nvGrpSpPr>
          <p:cNvPr id="51" name="Group 50"/>
          <p:cNvGrpSpPr/>
          <p:nvPr/>
        </p:nvGrpSpPr>
        <p:grpSpPr>
          <a:xfrm>
            <a:off x="5486400" y="4714302"/>
            <a:ext cx="1219200" cy="1499175"/>
            <a:chOff x="5656243" y="5029200"/>
            <a:chExt cx="1219200" cy="1499175"/>
          </a:xfrm>
        </p:grpSpPr>
        <p:sp>
          <p:nvSpPr>
            <p:cNvPr id="49" name="TextBox 48"/>
            <p:cNvSpPr txBox="1"/>
            <p:nvPr/>
          </p:nvSpPr>
          <p:spPr>
            <a:xfrm>
              <a:off x="5656243" y="5943600"/>
              <a:ext cx="1219200" cy="584775"/>
            </a:xfrm>
            <a:prstGeom prst="rect">
              <a:avLst/>
            </a:prstGeom>
            <a:noFill/>
          </p:spPr>
          <p:txBody>
            <a:bodyPr wrap="square" rtlCol="0">
              <a:spAutoFit/>
            </a:bodyPr>
            <a:lstStyle/>
            <a:p>
              <a:pPr lvl="0" algn="ctr"/>
              <a:r>
                <a:rPr lang="en-US" sz="1600" dirty="0" smtClean="0"/>
                <a:t>Interactive Activity</a:t>
              </a:r>
              <a:endParaRPr lang="en-US" sz="1600" dirty="0"/>
            </a:p>
          </p:txBody>
        </p:sp>
        <p:pic>
          <p:nvPicPr>
            <p:cNvPr id="1028" name="Picture 4" descr="C:\Documents and Settings\148282\Desktop\interactive-Activity.png"/>
            <p:cNvPicPr>
              <a:picLocks noChangeAspect="1" noChangeArrowheads="1"/>
            </p:cNvPicPr>
            <p:nvPr/>
          </p:nvPicPr>
          <p:blipFill>
            <a:blip r:embed="rId14" cstate="print"/>
            <a:srcRect/>
            <a:stretch>
              <a:fillRect/>
            </a:stretch>
          </p:blipFill>
          <p:spPr bwMode="auto">
            <a:xfrm>
              <a:off x="5791200" y="5029200"/>
              <a:ext cx="914400" cy="1000593"/>
            </a:xfrm>
            <a:prstGeom prst="rect">
              <a:avLst/>
            </a:prstGeom>
            <a:noFill/>
          </p:spPr>
        </p:pic>
      </p:grpSp>
      <p:grpSp>
        <p:nvGrpSpPr>
          <p:cNvPr id="52" name="Group 51"/>
          <p:cNvGrpSpPr/>
          <p:nvPr/>
        </p:nvGrpSpPr>
        <p:grpSpPr>
          <a:xfrm>
            <a:off x="6934200" y="4815621"/>
            <a:ext cx="1912344" cy="1296537"/>
            <a:chOff x="7231656" y="5079438"/>
            <a:chExt cx="1912344" cy="1296537"/>
          </a:xfrm>
        </p:grpSpPr>
        <p:sp>
          <p:nvSpPr>
            <p:cNvPr id="44" name="TextBox 43"/>
            <p:cNvSpPr txBox="1"/>
            <p:nvPr/>
          </p:nvSpPr>
          <p:spPr>
            <a:xfrm>
              <a:off x="7231656" y="5791200"/>
              <a:ext cx="1912344" cy="584775"/>
            </a:xfrm>
            <a:prstGeom prst="rect">
              <a:avLst/>
            </a:prstGeom>
            <a:noFill/>
          </p:spPr>
          <p:txBody>
            <a:bodyPr wrap="square" rtlCol="0">
              <a:spAutoFit/>
            </a:bodyPr>
            <a:lstStyle/>
            <a:p>
              <a:pPr lvl="0" algn="ctr"/>
              <a:r>
                <a:rPr lang="en-US" sz="1600" dirty="0" smtClean="0"/>
                <a:t>Additional Learning Sources</a:t>
              </a:r>
              <a:endParaRPr lang="en-US" sz="1600" dirty="0">
                <a:latin typeface="+mn-lt"/>
              </a:endParaRPr>
            </a:p>
          </p:txBody>
        </p:sp>
        <p:pic>
          <p:nvPicPr>
            <p:cNvPr id="1029" name="Picture 5" descr="C:\Documents and Settings\148282\Desktop\additional-resources.png"/>
            <p:cNvPicPr>
              <a:picLocks noChangeAspect="1" noChangeArrowheads="1"/>
            </p:cNvPicPr>
            <p:nvPr/>
          </p:nvPicPr>
          <p:blipFill>
            <a:blip r:embed="rId15" cstate="print"/>
            <a:srcRect/>
            <a:stretch>
              <a:fillRect/>
            </a:stretch>
          </p:blipFill>
          <p:spPr bwMode="auto">
            <a:xfrm>
              <a:off x="7770062" y="5079438"/>
              <a:ext cx="835533" cy="741925"/>
            </a:xfrm>
            <a:prstGeom prst="rect">
              <a:avLst/>
            </a:prstGeom>
            <a:noFill/>
          </p:spPr>
        </p:pic>
      </p:grpSp>
      <p:sp>
        <p:nvSpPr>
          <p:cNvPr id="48"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3</a:t>
            </a:fld>
            <a:endParaRPr lang="en-US" sz="14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Learn How – </a:t>
            </a:r>
            <a:br>
              <a:rPr lang="en-US" sz="3400" dirty="0" smtClean="0">
                <a:solidFill>
                  <a:schemeClr val="tx2">
                    <a:lumMod val="75000"/>
                  </a:schemeClr>
                </a:solidFill>
              </a:rPr>
            </a:br>
            <a:r>
              <a:rPr lang="en-US" sz="3400" dirty="0" smtClean="0">
                <a:solidFill>
                  <a:schemeClr val="tx2">
                    <a:lumMod val="75000"/>
                  </a:schemeClr>
                </a:solidFill>
              </a:rPr>
              <a:t>Demonstration</a:t>
            </a:r>
            <a:endParaRPr lang="en-US" sz="3400" dirty="0">
              <a:solidFill>
                <a:schemeClr val="tx2">
                  <a:lumMod val="75000"/>
                </a:schemeClr>
              </a:solidFill>
            </a:endParaRPr>
          </a:p>
        </p:txBody>
      </p:sp>
      <p:pic>
        <p:nvPicPr>
          <p:cNvPr id="5" name="Picture 31"/>
          <p:cNvPicPr>
            <a:picLocks noChangeAspect="1" noChangeArrowheads="1"/>
          </p:cNvPicPr>
          <p:nvPr/>
        </p:nvPicPr>
        <p:blipFill>
          <a:blip r:embed="rId2" cstate="print"/>
          <a:srcRect/>
          <a:stretch>
            <a:fillRect/>
          </a:stretch>
        </p:blipFill>
        <p:spPr bwMode="auto">
          <a:xfrm>
            <a:off x="3657600" y="2847975"/>
            <a:ext cx="1752600" cy="1419225"/>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30</a:t>
            </a:fld>
            <a:endParaRPr lang="en-US"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dirty="0" smtClean="0"/>
              <a:t>Instructions:</a:t>
            </a:r>
          </a:p>
          <a:p>
            <a:pPr lvl="1">
              <a:spcBef>
                <a:spcPts val="400"/>
              </a:spcBef>
              <a:defRPr/>
            </a:pPr>
            <a:r>
              <a:rPr dirty="0" smtClean="0"/>
              <a:t>Enter details of an interactive exercise that the participants can perform.</a:t>
            </a:r>
          </a:p>
          <a:p>
            <a:pPr lvl="1">
              <a:spcBef>
                <a:spcPts val="400"/>
              </a:spcBef>
              <a:defRPr/>
            </a:pPr>
            <a:r>
              <a:rPr dirty="0" smtClean="0"/>
              <a:t>Provide an interactive activity for every 10-15 slides of session. The interactive activity can be any of the following:</a:t>
            </a:r>
          </a:p>
          <a:p>
            <a:pPr lvl="2">
              <a:spcBef>
                <a:spcPts val="400"/>
              </a:spcBef>
              <a:defRPr/>
            </a:pPr>
            <a:r>
              <a:rPr dirty="0" smtClean="0"/>
              <a:t>Quiz</a:t>
            </a:r>
          </a:p>
          <a:p>
            <a:pPr lvl="2">
              <a:spcBef>
                <a:spcPts val="400"/>
              </a:spcBef>
              <a:defRPr/>
            </a:pPr>
            <a:r>
              <a:rPr dirty="0" smtClean="0"/>
              <a:t>Polls</a:t>
            </a:r>
          </a:p>
          <a:p>
            <a:pPr lvl="2">
              <a:spcBef>
                <a:spcPts val="400"/>
              </a:spcBef>
              <a:defRPr/>
            </a:pPr>
            <a:r>
              <a:rPr dirty="0" smtClean="0"/>
              <a:t>Role play</a:t>
            </a:r>
          </a:p>
          <a:p>
            <a:pPr lvl="2">
              <a:spcBef>
                <a:spcPts val="400"/>
              </a:spcBef>
              <a:defRPr/>
            </a:pPr>
            <a:r>
              <a:rPr dirty="0" smtClean="0"/>
              <a:t>Games</a:t>
            </a:r>
          </a:p>
          <a:p>
            <a:pPr lvl="2">
              <a:spcBef>
                <a:spcPts val="400"/>
              </a:spcBef>
              <a:defRPr/>
            </a:pPr>
            <a:r>
              <a:rPr dirty="0" smtClean="0"/>
              <a:t>Practical exercises</a:t>
            </a:r>
          </a:p>
          <a:p>
            <a:pPr lvl="2">
              <a:spcBef>
                <a:spcPts val="400"/>
              </a:spcBef>
              <a:defRPr/>
            </a:pPr>
            <a:r>
              <a:rPr dirty="0" smtClean="0"/>
              <a:t>Discussions</a:t>
            </a:r>
          </a:p>
          <a:p>
            <a:pPr lvl="1">
              <a:spcBef>
                <a:spcPts val="400"/>
              </a:spcBef>
              <a:defRPr/>
            </a:pPr>
            <a:r>
              <a:rPr dirty="0" smtClean="0"/>
              <a:t>Use chat/ annotations/whiteboard/polls/raise hand or change status/application sharing/breakout rooms/audio/icons.</a:t>
            </a:r>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31</a:t>
            </a:fld>
            <a:endParaRPr lang="en-US"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32</a:t>
            </a:fld>
            <a:endParaRPr lang="en-US" sz="1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Objective: </a:t>
            </a:r>
            <a:r>
              <a:rPr lang="en-US" dirty="0"/>
              <a:t>After completion of this exercise, you will be able to:</a:t>
            </a:r>
          </a:p>
          <a:p>
            <a:pPr lvl="0"/>
            <a:r>
              <a:rPr lang="en-US" dirty="0"/>
              <a:t>Execute JPA Annotations</a:t>
            </a:r>
          </a:p>
          <a:p>
            <a:pPr lvl="0"/>
            <a:r>
              <a:rPr lang="en-US" dirty="0"/>
              <a:t>Create Entity Bean</a:t>
            </a:r>
          </a:p>
          <a:p>
            <a:pPr lvl="0"/>
            <a:r>
              <a:rPr lang="en-US" dirty="0"/>
              <a:t>Define Persistence Context and Entity Manager</a:t>
            </a:r>
          </a:p>
          <a:p>
            <a:pPr lvl="0"/>
            <a:r>
              <a:rPr lang="en-US" dirty="0" smtClean="0"/>
              <a:t>Identify Entity </a:t>
            </a:r>
            <a:r>
              <a:rPr lang="en-US" dirty="0"/>
              <a:t>Manager APIs</a:t>
            </a:r>
          </a:p>
          <a:p>
            <a:pPr lvl="0"/>
            <a:r>
              <a:rPr lang="en-US" dirty="0"/>
              <a:t>Describe JPQL – Dynamic and Named Query</a:t>
            </a:r>
          </a:p>
          <a:p>
            <a:pPr marL="0" indent="0">
              <a:buNone/>
            </a:pPr>
            <a:endParaRPr lang="en-US" dirty="0"/>
          </a:p>
          <a:p>
            <a:pPr lvl="1"/>
            <a:endParaRPr lang="en-US"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Case Study</a:t>
            </a:r>
            <a:endParaRPr lang="en-US" sz="3400" dirty="0">
              <a:solidFill>
                <a:schemeClr val="tx2">
                  <a:lumMod val="75000"/>
                </a:schemeClr>
              </a:solidFill>
            </a:endParaRPr>
          </a:p>
        </p:txBody>
      </p:sp>
      <p:pic>
        <p:nvPicPr>
          <p:cNvPr id="5" name="Picture 2" descr="C:\Users\120891\Desktop\Case Study.png"/>
          <p:cNvPicPr>
            <a:picLocks noChangeAspect="1" noChangeArrowheads="1"/>
          </p:cNvPicPr>
          <p:nvPr/>
        </p:nvPicPr>
        <p:blipFill>
          <a:blip r:embed="rId3" cstate="print"/>
          <a:srcRect/>
          <a:stretch>
            <a:fillRect/>
          </a:stretch>
        </p:blipFill>
        <p:spPr bwMode="auto">
          <a:xfrm>
            <a:off x="7574089" y="228600"/>
            <a:ext cx="1112711" cy="1018413"/>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33</a:t>
            </a:fld>
            <a:endParaRPr lang="en-US" sz="1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a:t>Create a persistence.xml within meta-</a:t>
            </a:r>
            <a:r>
              <a:rPr lang="en-US" sz="2400" dirty="0" err="1"/>
              <a:t>inf</a:t>
            </a:r>
            <a:r>
              <a:rPr lang="en-US" sz="2400" dirty="0"/>
              <a:t> folder for the in-memory Hypersonic Database with </a:t>
            </a:r>
            <a:r>
              <a:rPr lang="en-US" sz="2400" dirty="0" err="1"/>
              <a:t>DataSource</a:t>
            </a:r>
            <a:r>
              <a:rPr lang="en-US" sz="2400" dirty="0"/>
              <a:t> Name: java:/</a:t>
            </a:r>
            <a:r>
              <a:rPr lang="en-US" sz="2400" dirty="0" err="1"/>
              <a:t>DefaultDS</a:t>
            </a:r>
            <a:r>
              <a:rPr lang="en-US" sz="2400" dirty="0"/>
              <a:t>.</a:t>
            </a:r>
          </a:p>
          <a:p>
            <a:pPr lvl="0"/>
            <a:r>
              <a:rPr lang="en-US" sz="2400" dirty="0"/>
              <a:t>Create an Entity Bean for Customer table in the database.</a:t>
            </a:r>
          </a:p>
          <a:p>
            <a:pPr lvl="1"/>
            <a:r>
              <a:rPr lang="en-US" sz="2000" dirty="0"/>
              <a:t>Hint: Use @Entity, @Id, @Table, @Column Annotations Customer Table: Id, Name, City</a:t>
            </a:r>
          </a:p>
          <a:p>
            <a:pPr lvl="0"/>
            <a:r>
              <a:rPr lang="en-US" sz="2400" dirty="0"/>
              <a:t>Create a stateless session bean.</a:t>
            </a:r>
          </a:p>
          <a:p>
            <a:pPr lvl="0"/>
            <a:r>
              <a:rPr lang="en-US" sz="2400" dirty="0"/>
              <a:t>Create an Entity Manager for the Persistence Unit.</a:t>
            </a:r>
          </a:p>
          <a:p>
            <a:pPr lvl="0"/>
            <a:r>
              <a:rPr lang="en-US" sz="2400" dirty="0"/>
              <a:t>Deploy the application to the server.</a:t>
            </a:r>
          </a:p>
          <a:p>
            <a:endParaRPr lang="en-US" dirty="0"/>
          </a:p>
        </p:txBody>
      </p:sp>
      <p:sp>
        <p:nvSpPr>
          <p:cNvPr id="3" name="Title 2"/>
          <p:cNvSpPr>
            <a:spLocks noGrp="1"/>
          </p:cNvSpPr>
          <p:nvPr>
            <p:ph type="title"/>
          </p:nvPr>
        </p:nvSpPr>
        <p:spPr/>
        <p:txBody>
          <a:bodyPr/>
          <a:lstStyle/>
          <a:p>
            <a:r>
              <a:rPr lang="en-US" dirty="0" smtClean="0">
                <a:solidFill>
                  <a:schemeClr val="tx1"/>
                </a:solidFill>
              </a:rPr>
              <a:t>Case Study</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34</a:t>
            </a:fld>
            <a:endParaRPr lang="en-US" dirty="0"/>
          </a:p>
        </p:txBody>
      </p:sp>
    </p:spTree>
    <p:extLst>
      <p:ext uri="{BB962C8B-B14F-4D97-AF65-F5344CB8AC3E}">
        <p14:creationId xmlns:p14="http://schemas.microsoft.com/office/powerpoint/2010/main" val="4061554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Entity Manager API</a:t>
            </a:r>
          </a:p>
          <a:p>
            <a:pPr lvl="0"/>
            <a:r>
              <a:rPr lang="en-US" sz="2000" dirty="0"/>
              <a:t>Create a method </a:t>
            </a:r>
            <a:r>
              <a:rPr lang="en-US" sz="2000" dirty="0" err="1"/>
              <a:t>createCustomer</a:t>
            </a:r>
            <a:r>
              <a:rPr lang="en-US" sz="2000" dirty="0"/>
              <a:t>() in the stateless bean that creates a new Customer Object and creates a record in the database.</a:t>
            </a:r>
          </a:p>
          <a:p>
            <a:pPr lvl="1"/>
            <a:r>
              <a:rPr lang="en-US" sz="1800" dirty="0"/>
              <a:t>Hint: Use persist() API of Entity Manager.</a:t>
            </a:r>
          </a:p>
          <a:p>
            <a:pPr lvl="0"/>
            <a:r>
              <a:rPr lang="en-US" sz="2000" dirty="0"/>
              <a:t>Create a method </a:t>
            </a:r>
            <a:r>
              <a:rPr lang="en-US" sz="2000" dirty="0" err="1"/>
              <a:t>fetchcustomer</a:t>
            </a:r>
            <a:r>
              <a:rPr lang="en-US" sz="2000" dirty="0"/>
              <a:t>() in the stateless bean that takes in a </a:t>
            </a:r>
            <a:r>
              <a:rPr lang="en-US" sz="2000" dirty="0" err="1"/>
              <a:t>CustomerId</a:t>
            </a:r>
            <a:r>
              <a:rPr lang="en-US" sz="2000" dirty="0"/>
              <a:t> parameter and fetches an existing customer.</a:t>
            </a:r>
          </a:p>
          <a:p>
            <a:pPr lvl="1"/>
            <a:r>
              <a:rPr lang="en-US" sz="1800" dirty="0"/>
              <a:t>Hint: Use find() API of Entity Manager.</a:t>
            </a:r>
          </a:p>
          <a:p>
            <a:pPr lvl="0"/>
            <a:r>
              <a:rPr lang="en-US" sz="2000" dirty="0"/>
              <a:t>Create a method </a:t>
            </a:r>
            <a:r>
              <a:rPr lang="en-US" sz="2000" dirty="0" err="1"/>
              <a:t>updateCustomer</a:t>
            </a:r>
            <a:r>
              <a:rPr lang="en-US" sz="2000" dirty="0"/>
              <a:t>() in the stateless bean that takes in a </a:t>
            </a:r>
            <a:r>
              <a:rPr lang="en-US" sz="2000" dirty="0" err="1"/>
              <a:t>CustomerId</a:t>
            </a:r>
            <a:r>
              <a:rPr lang="en-US" sz="2000" dirty="0"/>
              <a:t> parameter and updates an existing customer.</a:t>
            </a:r>
          </a:p>
          <a:p>
            <a:pPr lvl="1"/>
            <a:r>
              <a:rPr lang="en-US" sz="1800" dirty="0"/>
              <a:t>Hint: Use find() API of Entity Manager</a:t>
            </a:r>
          </a:p>
          <a:p>
            <a:r>
              <a:rPr lang="en-US" sz="2000" dirty="0"/>
              <a:t>Create a stand-alone Java application as its remote client to stateless bean that makes a call to the above business methods and run the </a:t>
            </a:r>
            <a:endParaRPr lang="en-US" sz="1800" dirty="0"/>
          </a:p>
        </p:txBody>
      </p:sp>
      <p:sp>
        <p:nvSpPr>
          <p:cNvPr id="3" name="Title 2"/>
          <p:cNvSpPr>
            <a:spLocks noGrp="1"/>
          </p:cNvSpPr>
          <p:nvPr>
            <p:ph type="title"/>
          </p:nvPr>
        </p:nvSpPr>
        <p:spPr/>
        <p:txBody>
          <a:bodyPr/>
          <a:lstStyle/>
          <a:p>
            <a:r>
              <a:rPr lang="en-US" dirty="0" smtClean="0">
                <a:solidFill>
                  <a:schemeClr val="tx1"/>
                </a:solidFill>
              </a:rPr>
              <a:t>Case Study</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35</a:t>
            </a:fld>
            <a:endParaRPr lang="en-US" dirty="0"/>
          </a:p>
        </p:txBody>
      </p:sp>
    </p:spTree>
    <p:extLst>
      <p:ext uri="{BB962C8B-B14F-4D97-AF65-F5344CB8AC3E}">
        <p14:creationId xmlns:p14="http://schemas.microsoft.com/office/powerpoint/2010/main" val="4219614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t>JPQL - Dynamic Query</a:t>
            </a:r>
          </a:p>
          <a:p>
            <a:pPr lvl="0"/>
            <a:r>
              <a:rPr lang="en-US" sz="1800" dirty="0"/>
              <a:t>Create a method </a:t>
            </a:r>
            <a:r>
              <a:rPr lang="en-US" sz="1800" dirty="0" err="1"/>
              <a:t>fetchCustomerByName</a:t>
            </a:r>
            <a:r>
              <a:rPr lang="en-US" sz="1800" dirty="0"/>
              <a:t>() in the stateless bean that takes in a Customer Name parameter and fetches an existing customer using JPQL Dynamic Query</a:t>
            </a:r>
            <a:r>
              <a:rPr lang="en-US" sz="1800" dirty="0" smtClean="0"/>
              <a:t>. (</a:t>
            </a:r>
            <a:r>
              <a:rPr lang="en-US" sz="1600" dirty="0" smtClean="0"/>
              <a:t>Hint</a:t>
            </a:r>
            <a:r>
              <a:rPr lang="en-US" sz="1600" dirty="0"/>
              <a:t>: Use </a:t>
            </a:r>
            <a:r>
              <a:rPr lang="en-US" sz="1600" dirty="0" err="1"/>
              <a:t>createQuery</a:t>
            </a:r>
            <a:r>
              <a:rPr lang="en-US" sz="1600" dirty="0"/>
              <a:t>()API of Entity Manager and </a:t>
            </a:r>
            <a:r>
              <a:rPr lang="en-US" sz="1600" dirty="0" err="1"/>
              <a:t>getResultList</a:t>
            </a:r>
            <a:r>
              <a:rPr lang="en-US" sz="1600" dirty="0"/>
              <a:t>() API of the Query</a:t>
            </a:r>
            <a:r>
              <a:rPr lang="en-US" sz="1600" dirty="0" smtClean="0"/>
              <a:t>.)</a:t>
            </a:r>
            <a:endParaRPr lang="en-US" sz="1600" dirty="0"/>
          </a:p>
          <a:p>
            <a:pPr lvl="0"/>
            <a:r>
              <a:rPr lang="en-US" sz="1800" dirty="0"/>
              <a:t>Create a stand-alone Java application as its remote client to stateless bean that makes a call to the business method and run the application.</a:t>
            </a:r>
          </a:p>
          <a:p>
            <a:r>
              <a:rPr lang="en-US" sz="1800" dirty="0"/>
              <a:t> </a:t>
            </a:r>
            <a:r>
              <a:rPr lang="en-US" sz="1800" b="1" dirty="0" smtClean="0"/>
              <a:t>JPQL </a:t>
            </a:r>
            <a:r>
              <a:rPr lang="en-US" sz="1800" b="1" dirty="0"/>
              <a:t>- Named Query</a:t>
            </a:r>
          </a:p>
          <a:p>
            <a:pPr lvl="0"/>
            <a:r>
              <a:rPr lang="en-US" sz="1800" dirty="0"/>
              <a:t>Create a Named Query in the Customer Entity to take in </a:t>
            </a:r>
            <a:r>
              <a:rPr lang="en-US" sz="1800" dirty="0" err="1"/>
              <a:t>CustomerName</a:t>
            </a:r>
            <a:r>
              <a:rPr lang="en-US" sz="1800" dirty="0"/>
              <a:t> parameter and fetch Customer Entity</a:t>
            </a:r>
            <a:r>
              <a:rPr lang="en-US" sz="1800" dirty="0" smtClean="0"/>
              <a:t>. (</a:t>
            </a:r>
            <a:r>
              <a:rPr lang="en-US" sz="1600" dirty="0" smtClean="0"/>
              <a:t>Hint</a:t>
            </a:r>
            <a:r>
              <a:rPr lang="en-US" sz="1600" dirty="0"/>
              <a:t>: Use @</a:t>
            </a:r>
            <a:r>
              <a:rPr lang="en-US" sz="1600" dirty="0" err="1"/>
              <a:t>NamedQuery</a:t>
            </a:r>
            <a:r>
              <a:rPr lang="en-US" sz="1600" dirty="0"/>
              <a:t> Annotation</a:t>
            </a:r>
            <a:r>
              <a:rPr lang="en-US" sz="1600" dirty="0" smtClean="0"/>
              <a:t>.)</a:t>
            </a:r>
            <a:endParaRPr lang="en-US" sz="1600" dirty="0"/>
          </a:p>
          <a:p>
            <a:pPr lvl="0"/>
            <a:r>
              <a:rPr lang="en-US" sz="1800" dirty="0"/>
              <a:t>Change the </a:t>
            </a:r>
            <a:r>
              <a:rPr lang="en-US" sz="1800" dirty="0" err="1"/>
              <a:t>fetchCustomerByName</a:t>
            </a:r>
            <a:r>
              <a:rPr lang="en-US" sz="1800" dirty="0"/>
              <a:t>() method in the stateless bean to use the above Named Query</a:t>
            </a:r>
            <a:r>
              <a:rPr lang="en-US" sz="1800" dirty="0" smtClean="0"/>
              <a:t>. (</a:t>
            </a:r>
            <a:r>
              <a:rPr lang="en-US" sz="1600" dirty="0" smtClean="0"/>
              <a:t>Hint</a:t>
            </a:r>
            <a:r>
              <a:rPr lang="en-US" sz="1600" dirty="0"/>
              <a:t>: Use </a:t>
            </a:r>
            <a:r>
              <a:rPr lang="en-US" sz="1600" dirty="0" err="1"/>
              <a:t>createNamedQuery</a:t>
            </a:r>
            <a:r>
              <a:rPr lang="en-US" sz="1600" dirty="0"/>
              <a:t>()API of Entity Manager and </a:t>
            </a:r>
            <a:r>
              <a:rPr lang="en-US" sz="1600" dirty="0" err="1"/>
              <a:t>getResultList</a:t>
            </a:r>
            <a:r>
              <a:rPr lang="en-US" sz="1600" dirty="0"/>
              <a:t>() API of the Query</a:t>
            </a:r>
            <a:r>
              <a:rPr lang="en-US" sz="1600" dirty="0" smtClean="0"/>
              <a:t>.)</a:t>
            </a:r>
            <a:endParaRPr lang="en-US" sz="1600" dirty="0"/>
          </a:p>
          <a:p>
            <a:pPr lvl="0"/>
            <a:r>
              <a:rPr lang="en-US" sz="1800" dirty="0"/>
              <a:t>Create a stand-alone Java application as its remote client to stateless bean that makes a call to the above business method and run the application.</a:t>
            </a:r>
          </a:p>
          <a:p>
            <a:endParaRPr lang="en-US" sz="1800" dirty="0"/>
          </a:p>
        </p:txBody>
      </p:sp>
      <p:sp>
        <p:nvSpPr>
          <p:cNvPr id="3" name="Title 2"/>
          <p:cNvSpPr>
            <a:spLocks noGrp="1"/>
          </p:cNvSpPr>
          <p:nvPr>
            <p:ph type="title"/>
          </p:nvPr>
        </p:nvSpPr>
        <p:spPr/>
        <p:txBody>
          <a:bodyPr/>
          <a:lstStyle/>
          <a:p>
            <a:r>
              <a:rPr lang="en-US" dirty="0" smtClean="0">
                <a:solidFill>
                  <a:schemeClr val="tx1"/>
                </a:solidFill>
              </a:rPr>
              <a:t>Case Study</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36</a:t>
            </a:fld>
            <a:endParaRPr lang="en-US" dirty="0"/>
          </a:p>
        </p:txBody>
      </p:sp>
    </p:spTree>
    <p:extLst>
      <p:ext uri="{BB962C8B-B14F-4D97-AF65-F5344CB8AC3E}">
        <p14:creationId xmlns:p14="http://schemas.microsoft.com/office/powerpoint/2010/main" val="2615425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24579D1-13CC-4A61-936C-1FB993A2906B}" type="slidenum">
              <a:rPr lang="en-US" b="0" smtClean="0">
                <a:solidFill>
                  <a:srgbClr val="000000"/>
                </a:solidFill>
                <a:latin typeface="Verdana" pitchFamily="34" charset="0"/>
              </a:rPr>
              <a:pPr eaLnBrk="1" hangingPunct="1"/>
              <a:t>37</a:t>
            </a:fld>
            <a:endParaRPr lang="en-US" b="0" smtClean="0">
              <a:solidFill>
                <a:srgbClr val="000000"/>
              </a:solidFill>
              <a:latin typeface="Verdana" pitchFamily="34" charset="0"/>
            </a:endParaRPr>
          </a:p>
        </p:txBody>
      </p:sp>
      <p:sp>
        <p:nvSpPr>
          <p:cNvPr id="27651"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48EF76B-E6E0-411A-B926-E238980ED7E4}" type="slidenum">
              <a:rPr lang="en-US" sz="800" b="0">
                <a:solidFill>
                  <a:srgbClr val="000000"/>
                </a:solidFill>
                <a:latin typeface="Verdana" pitchFamily="34" charset="0"/>
              </a:rPr>
              <a:pPr eaLnBrk="1" hangingPunct="1"/>
              <a:t>37</a:t>
            </a:fld>
            <a:endParaRPr lang="en-US" sz="800" b="0">
              <a:solidFill>
                <a:srgbClr val="000000"/>
              </a:solidFill>
              <a:latin typeface="Verdana" pitchFamily="34" charset="0"/>
            </a:endParaRPr>
          </a:p>
        </p:txBody>
      </p:sp>
      <p:sp>
        <p:nvSpPr>
          <p:cNvPr id="27652"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803219F-1D09-4C85-BEB9-FAE6D804594B}" type="slidenum">
              <a:rPr lang="en-US" sz="800" b="0">
                <a:solidFill>
                  <a:srgbClr val="000000"/>
                </a:solidFill>
                <a:latin typeface="Verdana" pitchFamily="34" charset="0"/>
              </a:rPr>
              <a:pPr eaLnBrk="1" hangingPunct="1"/>
              <a:t>37</a:t>
            </a:fld>
            <a:endParaRPr lang="en-US" sz="800" b="0">
              <a:solidFill>
                <a:srgbClr val="000000"/>
              </a:solidFill>
              <a:latin typeface="Verdana" pitchFamily="34" charset="0"/>
            </a:endParaRPr>
          </a:p>
        </p:txBody>
      </p:sp>
      <p:sp>
        <p:nvSpPr>
          <p:cNvPr id="27653" name="Rectangle 2"/>
          <p:cNvSpPr>
            <a:spLocks noGrp="1" noChangeArrowheads="1"/>
          </p:cNvSpPr>
          <p:nvPr>
            <p:ph type="title"/>
          </p:nvPr>
        </p:nvSpPr>
        <p:spPr/>
        <p:txBody>
          <a:bodyPr/>
          <a:lstStyle/>
          <a:p>
            <a:pPr eaLnBrk="1" hangingPunct="1"/>
            <a:r>
              <a:rPr lang="en-US" sz="3600" smtClean="0"/>
              <a:t>Test Your Understanding</a:t>
            </a:r>
          </a:p>
        </p:txBody>
      </p:sp>
      <p:sp>
        <p:nvSpPr>
          <p:cNvPr id="27654" name="Rectangle 3"/>
          <p:cNvSpPr>
            <a:spLocks noGrp="1" noChangeArrowheads="1"/>
          </p:cNvSpPr>
          <p:nvPr>
            <p:ph type="body" idx="1"/>
          </p:nvPr>
        </p:nvSpPr>
        <p:spPr/>
        <p:txBody>
          <a:bodyPr/>
          <a:lstStyle/>
          <a:p>
            <a:pPr marL="381000" indent="-381000">
              <a:lnSpc>
                <a:spcPct val="150000"/>
              </a:lnSpc>
              <a:buFont typeface="Wingdings" pitchFamily="2" charset="2"/>
              <a:buAutoNum type="arabicPeriod"/>
            </a:pPr>
            <a:r>
              <a:rPr lang="en-US" sz="2000" dirty="0" smtClean="0"/>
              <a:t>What are the key architectural components of JPA?</a:t>
            </a:r>
          </a:p>
          <a:p>
            <a:pPr marL="381000" indent="-381000">
              <a:lnSpc>
                <a:spcPct val="150000"/>
              </a:lnSpc>
              <a:buFont typeface="Wingdings" pitchFamily="2" charset="2"/>
              <a:buAutoNum type="arabicPeriod"/>
            </a:pPr>
            <a:r>
              <a:rPr lang="en-US" sz="2000" dirty="0" smtClean="0"/>
              <a:t>What manages the Persistence Context?</a:t>
            </a:r>
          </a:p>
          <a:p>
            <a:pPr marL="381000" indent="-381000">
              <a:lnSpc>
                <a:spcPct val="150000"/>
              </a:lnSpc>
              <a:buFont typeface="Wingdings" pitchFamily="2" charset="2"/>
              <a:buAutoNum type="arabicPeriod"/>
            </a:pPr>
            <a:r>
              <a:rPr lang="en-US" sz="2000" dirty="0" smtClean="0"/>
              <a:t>Name some methods of Entity Manager API</a:t>
            </a:r>
          </a:p>
          <a:p>
            <a:pPr marL="381000" indent="-381000">
              <a:lnSpc>
                <a:spcPct val="150000"/>
              </a:lnSpc>
              <a:buFont typeface="Wingdings" pitchFamily="2" charset="2"/>
              <a:buAutoNum type="arabicPeriod"/>
            </a:pPr>
            <a:r>
              <a:rPr lang="en-US" sz="2000" dirty="0" smtClean="0"/>
              <a:t>How is JPQL different from ordinary SQL?</a:t>
            </a:r>
          </a:p>
          <a:p>
            <a:pPr marL="381000" indent="-381000">
              <a:lnSpc>
                <a:spcPct val="150000"/>
              </a:lnSpc>
              <a:buFont typeface="Wingdings" pitchFamily="2" charset="2"/>
              <a:buAutoNum type="arabicPeriod"/>
            </a:pPr>
            <a:r>
              <a:rPr lang="en-US" sz="2000" dirty="0" smtClean="0"/>
              <a:t>A persistence context is a managed by a set of entity instances:</a:t>
            </a:r>
          </a:p>
          <a:p>
            <a:pPr marL="800100" lvl="1" indent="-342900" eaLnBrk="1" hangingPunct="1">
              <a:lnSpc>
                <a:spcPct val="150000"/>
              </a:lnSpc>
            </a:pPr>
            <a:r>
              <a:rPr lang="en-US" sz="1800" dirty="0" smtClean="0"/>
              <a:t>True</a:t>
            </a:r>
          </a:p>
          <a:p>
            <a:pPr marL="800100" lvl="1" indent="-342900" eaLnBrk="1" hangingPunct="1">
              <a:lnSpc>
                <a:spcPct val="150000"/>
              </a:lnSpc>
            </a:pPr>
            <a:r>
              <a:rPr lang="en-US" sz="1800" dirty="0" smtClean="0"/>
              <a:t>False</a:t>
            </a:r>
          </a:p>
        </p:txBody>
      </p:sp>
      <p:pic>
        <p:nvPicPr>
          <p:cNvPr id="2765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025" y="0"/>
            <a:ext cx="942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7637618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C846AA8-D1B0-4187-BC59-A644FA623F62}" type="slidenum">
              <a:rPr lang="en-US" b="0" smtClean="0">
                <a:solidFill>
                  <a:srgbClr val="000000"/>
                </a:solidFill>
                <a:latin typeface="Verdana" pitchFamily="34" charset="0"/>
              </a:rPr>
              <a:pPr eaLnBrk="1" hangingPunct="1"/>
              <a:t>38</a:t>
            </a:fld>
            <a:endParaRPr lang="en-US" b="0" smtClean="0">
              <a:solidFill>
                <a:srgbClr val="000000"/>
              </a:solidFill>
              <a:latin typeface="Verdana" pitchFamily="34" charset="0"/>
            </a:endParaRPr>
          </a:p>
        </p:txBody>
      </p:sp>
      <p:sp>
        <p:nvSpPr>
          <p:cNvPr id="28675"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7D03E8E-34F2-4D88-A68F-66D9137E429A}" type="slidenum">
              <a:rPr lang="en-US" sz="800" b="0">
                <a:solidFill>
                  <a:srgbClr val="000000"/>
                </a:solidFill>
                <a:latin typeface="Verdana" pitchFamily="34" charset="0"/>
              </a:rPr>
              <a:pPr eaLnBrk="1" hangingPunct="1"/>
              <a:t>38</a:t>
            </a:fld>
            <a:endParaRPr lang="en-US" sz="800" b="0">
              <a:solidFill>
                <a:srgbClr val="000000"/>
              </a:solidFill>
              <a:latin typeface="Verdana" pitchFamily="34" charset="0"/>
            </a:endParaRPr>
          </a:p>
        </p:txBody>
      </p:sp>
      <p:sp>
        <p:nvSpPr>
          <p:cNvPr id="28676"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F5552D3-1501-45B7-BD23-2BCE4F4F7E0E}" type="slidenum">
              <a:rPr lang="en-US" sz="800" b="0">
                <a:solidFill>
                  <a:srgbClr val="000000"/>
                </a:solidFill>
                <a:latin typeface="Verdana" pitchFamily="34" charset="0"/>
              </a:rPr>
              <a:pPr eaLnBrk="1" hangingPunct="1"/>
              <a:t>38</a:t>
            </a:fld>
            <a:endParaRPr lang="en-US" sz="800" b="0">
              <a:solidFill>
                <a:srgbClr val="000000"/>
              </a:solidFill>
              <a:latin typeface="Verdana" pitchFamily="34" charset="0"/>
            </a:endParaRPr>
          </a:p>
        </p:txBody>
      </p:sp>
      <p:sp>
        <p:nvSpPr>
          <p:cNvPr id="28677" name="Rectangle 2"/>
          <p:cNvSpPr>
            <a:spLocks noGrp="1" noChangeArrowheads="1"/>
          </p:cNvSpPr>
          <p:nvPr>
            <p:ph type="title"/>
          </p:nvPr>
        </p:nvSpPr>
        <p:spPr/>
        <p:txBody>
          <a:bodyPr/>
          <a:lstStyle/>
          <a:p>
            <a:pPr eaLnBrk="1" hangingPunct="1"/>
            <a:r>
              <a:rPr lang="en-US" sz="3600" smtClean="0"/>
              <a:t>Java Persistence API: Summary</a:t>
            </a:r>
          </a:p>
        </p:txBody>
      </p:sp>
      <p:sp>
        <p:nvSpPr>
          <p:cNvPr id="28678" name="Rectangle 3"/>
          <p:cNvSpPr>
            <a:spLocks noGrp="1" noChangeArrowheads="1"/>
          </p:cNvSpPr>
          <p:nvPr>
            <p:ph type="body" idx="1"/>
          </p:nvPr>
        </p:nvSpPr>
        <p:spPr/>
        <p:txBody>
          <a:bodyPr/>
          <a:lstStyle/>
          <a:p>
            <a:pPr eaLnBrk="1" hangingPunct="1">
              <a:lnSpc>
                <a:spcPct val="160000"/>
              </a:lnSpc>
            </a:pPr>
            <a:r>
              <a:rPr lang="en-US" sz="2000" smtClean="0"/>
              <a:t>The Java Persistence API aims to simplify the development of   persistence entities.</a:t>
            </a:r>
          </a:p>
          <a:p>
            <a:pPr marL="742950" lvl="1" indent="-285750" eaLnBrk="1" hangingPunct="1">
              <a:lnSpc>
                <a:spcPct val="160000"/>
              </a:lnSpc>
            </a:pPr>
            <a:r>
              <a:rPr lang="en-US" sz="1800" smtClean="0"/>
              <a:t>The entity class is a simple non abstract concrete class.</a:t>
            </a:r>
          </a:p>
          <a:p>
            <a:pPr marL="742950" lvl="1" indent="-285750" eaLnBrk="1" hangingPunct="1">
              <a:lnSpc>
                <a:spcPct val="160000"/>
              </a:lnSpc>
            </a:pPr>
            <a:r>
              <a:rPr lang="en-US" sz="1800" smtClean="0"/>
              <a:t>A persistence context is  a managed set of entity instances.</a:t>
            </a:r>
          </a:p>
          <a:p>
            <a:pPr marL="742950" lvl="1" indent="-285750" eaLnBrk="1" hangingPunct="1">
              <a:lnSpc>
                <a:spcPct val="160000"/>
              </a:lnSpc>
            </a:pPr>
            <a:r>
              <a:rPr lang="en-US" sz="1800" smtClean="0"/>
              <a:t>An entity manager manages the entities.</a:t>
            </a:r>
          </a:p>
          <a:p>
            <a:pPr eaLnBrk="1" hangingPunct="1">
              <a:lnSpc>
                <a:spcPct val="160000"/>
              </a:lnSpc>
            </a:pPr>
            <a:r>
              <a:rPr lang="en-US" sz="2000" smtClean="0"/>
              <a:t>The Java Persistence Query Language defines the set of database independent syntax to query with the database.</a:t>
            </a:r>
          </a:p>
          <a:p>
            <a:pPr eaLnBrk="1" hangingPunct="1">
              <a:lnSpc>
                <a:spcPct val="160000"/>
              </a:lnSpc>
            </a:pPr>
            <a:r>
              <a:rPr lang="en-US" sz="2000" smtClean="0"/>
              <a:t>The methods defined in the </a:t>
            </a:r>
            <a:r>
              <a:rPr lang="en-US" sz="2000" smtClean="0">
                <a:latin typeface="Courier New" pitchFamily="49" charset="0"/>
              </a:rPr>
              <a:t>EntityManager</a:t>
            </a:r>
            <a:r>
              <a:rPr lang="en-US" sz="2000" smtClean="0"/>
              <a:t>  persist the entity in the database.</a:t>
            </a:r>
            <a:endParaRPr lang="en-US" sz="2800" smtClean="0"/>
          </a:p>
        </p:txBody>
      </p:sp>
    </p:spTree>
    <p:extLst>
      <p:ext uri="{BB962C8B-B14F-4D97-AF65-F5344CB8AC3E}">
        <p14:creationId xmlns:p14="http://schemas.microsoft.com/office/powerpoint/2010/main" val="37433902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sz="2400" dirty="0">
                <a:hlinkClick r:id="rId2"/>
              </a:rPr>
              <a:t>http://</a:t>
            </a:r>
            <a:r>
              <a:rPr lang="en-US" sz="2400" dirty="0" smtClean="0">
                <a:hlinkClick r:id="rId2"/>
              </a:rPr>
              <a:t>www.oracle.com/technetwork/java/javaee/tech/persistence-jsp-140049.html</a:t>
            </a:r>
            <a:endParaRPr lang="en-US" sz="2400" dirty="0" smtClean="0"/>
          </a:p>
          <a:p>
            <a:pPr>
              <a:defRPr/>
            </a:pPr>
            <a:endParaRPr sz="2400"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Additional Learning</a:t>
            </a:r>
            <a:br>
              <a:rPr lang="en-US" sz="3400" dirty="0" smtClean="0">
                <a:solidFill>
                  <a:schemeClr val="tx2">
                    <a:lumMod val="75000"/>
                  </a:schemeClr>
                </a:solidFill>
              </a:rPr>
            </a:br>
            <a:r>
              <a:rPr lang="en-US" sz="3400" dirty="0" smtClean="0">
                <a:solidFill>
                  <a:schemeClr val="tx2">
                    <a:lumMod val="75000"/>
                  </a:schemeClr>
                </a:solidFill>
              </a:rPr>
              <a:t>Sources</a:t>
            </a:r>
            <a:endParaRPr lang="en-US" sz="3400" dirty="0">
              <a:solidFill>
                <a:schemeClr val="tx2">
                  <a:lumMod val="75000"/>
                </a:schemeClr>
              </a:solidFill>
            </a:endParaRPr>
          </a:p>
        </p:txBody>
      </p:sp>
      <p:pic>
        <p:nvPicPr>
          <p:cNvPr id="4098" name="Picture 2" descr="C:\Documents and Settings\148282\Desktop\additional-resources.png"/>
          <p:cNvPicPr>
            <a:picLocks noChangeAspect="1" noChangeArrowheads="1"/>
          </p:cNvPicPr>
          <p:nvPr/>
        </p:nvPicPr>
        <p:blipFill>
          <a:blip r:embed="rId3" cstate="print"/>
          <a:srcRect/>
          <a:stretch>
            <a:fillRect/>
          </a:stretch>
        </p:blipFill>
        <p:spPr bwMode="auto">
          <a:xfrm>
            <a:off x="7391400" y="228600"/>
            <a:ext cx="1219200" cy="1082609"/>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39</a:t>
            </a:fld>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8950"/>
            <a:ext cx="5105400" cy="4946650"/>
          </a:xfrm>
        </p:spPr>
        <p:txBody>
          <a:bodyPr/>
          <a:lstStyle/>
          <a:p>
            <a:r>
              <a:rPr lang="en-US" sz="2800" dirty="0"/>
              <a:t>Please keep your phone on mute during the session.</a:t>
            </a:r>
          </a:p>
          <a:p>
            <a:endParaRPr lang="en-US" sz="2800" dirty="0"/>
          </a:p>
          <a:p>
            <a:r>
              <a:rPr lang="en-US" sz="2800" dirty="0"/>
              <a:t>Please wait for the trainer to pause to take your question.</a:t>
            </a:r>
          </a:p>
          <a:p>
            <a:endParaRPr lang="en-US" sz="2800" dirty="0"/>
          </a:p>
          <a:p>
            <a:r>
              <a:rPr lang="en-US" sz="2800" dirty="0"/>
              <a:t>Please participate in the discussions and quizzes in the session.</a:t>
            </a:r>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solidFill>
              </a:rPr>
              <a:t>Session Rules</a:t>
            </a:r>
            <a:endParaRPr lang="en-US" sz="3400" dirty="0">
              <a:solidFill>
                <a:schemeClr val="tx2"/>
              </a:solidFill>
            </a:endParaRPr>
          </a:p>
        </p:txBody>
      </p:sp>
      <p:pic>
        <p:nvPicPr>
          <p:cNvPr id="5122" name="Picture 2" descr="C:\Documents and Settings\148282\Desktop\rules.png"/>
          <p:cNvPicPr>
            <a:picLocks noChangeAspect="1" noChangeArrowheads="1"/>
          </p:cNvPicPr>
          <p:nvPr/>
        </p:nvPicPr>
        <p:blipFill>
          <a:blip r:embed="rId3" cstate="print"/>
          <a:srcRect/>
          <a:stretch>
            <a:fillRect/>
          </a:stretch>
        </p:blipFill>
        <p:spPr bwMode="auto">
          <a:xfrm>
            <a:off x="7565834" y="141383"/>
            <a:ext cx="990600" cy="112366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4</a:t>
            </a:fld>
            <a:endParaRPr lang="en-US" sz="1400" dirty="0"/>
          </a:p>
        </p:txBody>
      </p:sp>
      <p:pic>
        <p:nvPicPr>
          <p:cNvPr id="8" name="Picture 7" descr="MC900433838.PNG"/>
          <p:cNvPicPr>
            <a:picLocks noChangeAspect="1"/>
          </p:cNvPicPr>
          <p:nvPr/>
        </p:nvPicPr>
        <p:blipFill>
          <a:blip r:embed="rId4"/>
          <a:stretch>
            <a:fillRect/>
          </a:stretch>
        </p:blipFill>
        <p:spPr>
          <a:xfrm rot="19709527">
            <a:off x="5791200" y="1752600"/>
            <a:ext cx="2590800" cy="25908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077B427-DCE9-407D-9491-493E57E30249}" type="slidenum">
              <a:rPr lang="en-US" b="0" smtClean="0">
                <a:solidFill>
                  <a:srgbClr val="000000"/>
                </a:solidFill>
                <a:latin typeface="Verdana" pitchFamily="34" charset="0"/>
              </a:rPr>
              <a:pPr eaLnBrk="1" hangingPunct="1"/>
              <a:t>40</a:t>
            </a:fld>
            <a:endParaRPr lang="en-US" b="0" smtClean="0">
              <a:solidFill>
                <a:srgbClr val="000000"/>
              </a:solidFill>
              <a:latin typeface="Verdana" pitchFamily="34" charset="0"/>
            </a:endParaRPr>
          </a:p>
        </p:txBody>
      </p:sp>
      <p:sp>
        <p:nvSpPr>
          <p:cNvPr id="29699"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58EB41C-107B-4179-A454-900EFA7EDEC7}" type="slidenum">
              <a:rPr lang="en-US" sz="800" b="0">
                <a:solidFill>
                  <a:srgbClr val="000000"/>
                </a:solidFill>
                <a:latin typeface="Verdana" pitchFamily="34" charset="0"/>
              </a:rPr>
              <a:pPr eaLnBrk="1" hangingPunct="1"/>
              <a:t>40</a:t>
            </a:fld>
            <a:endParaRPr lang="en-US" sz="800" b="0">
              <a:solidFill>
                <a:srgbClr val="000000"/>
              </a:solidFill>
              <a:latin typeface="Verdana" pitchFamily="34" charset="0"/>
            </a:endParaRPr>
          </a:p>
        </p:txBody>
      </p:sp>
      <p:sp>
        <p:nvSpPr>
          <p:cNvPr id="29700"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3048865-9A8B-48E4-95B3-6B29F2EAD063}" type="slidenum">
              <a:rPr lang="en-US" sz="800" b="0">
                <a:solidFill>
                  <a:srgbClr val="000000"/>
                </a:solidFill>
                <a:latin typeface="Verdana" pitchFamily="34" charset="0"/>
              </a:rPr>
              <a:pPr eaLnBrk="1" hangingPunct="1"/>
              <a:t>40</a:t>
            </a:fld>
            <a:endParaRPr lang="en-US" sz="800" b="0">
              <a:solidFill>
                <a:srgbClr val="000000"/>
              </a:solidFill>
              <a:latin typeface="Verdana" pitchFamily="34" charset="0"/>
            </a:endParaRPr>
          </a:p>
        </p:txBody>
      </p:sp>
      <p:sp>
        <p:nvSpPr>
          <p:cNvPr id="29701" name="Rectangle 2"/>
          <p:cNvSpPr>
            <a:spLocks noGrp="1" noChangeArrowheads="1"/>
          </p:cNvSpPr>
          <p:nvPr>
            <p:ph type="title"/>
          </p:nvPr>
        </p:nvSpPr>
        <p:spPr/>
        <p:txBody>
          <a:bodyPr/>
          <a:lstStyle/>
          <a:p>
            <a:pPr eaLnBrk="1" hangingPunct="1"/>
            <a:r>
              <a:rPr lang="en-US" sz="3600" dirty="0" smtClean="0"/>
              <a:t>Java Persistence API: </a:t>
            </a:r>
            <a:br>
              <a:rPr lang="en-US" sz="3600" dirty="0" smtClean="0"/>
            </a:br>
            <a:r>
              <a:rPr lang="en-US" sz="3600" dirty="0" smtClean="0"/>
              <a:t>Source</a:t>
            </a:r>
          </a:p>
        </p:txBody>
      </p:sp>
      <p:sp>
        <p:nvSpPr>
          <p:cNvPr id="29702" name="Rectangle 3"/>
          <p:cNvSpPr>
            <a:spLocks noGrp="1" noChangeArrowheads="1"/>
          </p:cNvSpPr>
          <p:nvPr>
            <p:ph type="body" idx="1"/>
          </p:nvPr>
        </p:nvSpPr>
        <p:spPr/>
        <p:txBody>
          <a:bodyPr/>
          <a:lstStyle/>
          <a:p>
            <a:pPr eaLnBrk="1" hangingPunct="1">
              <a:lnSpc>
                <a:spcPct val="160000"/>
              </a:lnSpc>
            </a:pPr>
            <a:r>
              <a:rPr lang="en-US" sz="2000" smtClean="0">
                <a:hlinkClick r:id="rId2"/>
              </a:rPr>
              <a:t>www.oracle.com</a:t>
            </a:r>
            <a:endParaRPr lang="en-US" sz="2000" smtClean="0"/>
          </a:p>
          <a:p>
            <a:pPr eaLnBrk="1" hangingPunct="1">
              <a:lnSpc>
                <a:spcPct val="160000"/>
              </a:lnSpc>
            </a:pPr>
            <a:r>
              <a:rPr lang="en-US" sz="2000" smtClean="0">
                <a:hlinkClick r:id="rId3"/>
              </a:rPr>
              <a:t>http://java.sun.com/</a:t>
            </a:r>
            <a:endParaRPr lang="en-US" sz="2000" smtClean="0"/>
          </a:p>
          <a:p>
            <a:pPr eaLnBrk="1" hangingPunct="1">
              <a:lnSpc>
                <a:spcPct val="160000"/>
              </a:lnSpc>
            </a:pPr>
            <a:r>
              <a:rPr lang="en-US" sz="2000" smtClean="0"/>
              <a:t>www.hibernate.org</a:t>
            </a:r>
          </a:p>
          <a:p>
            <a:pPr eaLnBrk="1" hangingPunct="1">
              <a:lnSpc>
                <a:spcPct val="160000"/>
              </a:lnSpc>
            </a:pPr>
            <a:r>
              <a:rPr lang="en-US" sz="2000" smtClean="0"/>
              <a:t>Pro EJB3.0 by Mike Keith &amp; Merrick Schincariol</a:t>
            </a:r>
          </a:p>
          <a:p>
            <a:pPr eaLnBrk="1" hangingPunct="1">
              <a:lnSpc>
                <a:spcPct val="160000"/>
              </a:lnSpc>
            </a:pPr>
            <a:r>
              <a:rPr lang="en-US" sz="2000" smtClean="0"/>
              <a:t>Mastering Enterprise JavaBeans 3.0 by Rima Patel Sriganesh, Gerald Bose and Micah Silverman</a:t>
            </a:r>
          </a:p>
          <a:p>
            <a:pPr eaLnBrk="1" hangingPunct="1"/>
            <a:r>
              <a:rPr lang="en-US" sz="2000" smtClean="0"/>
              <a:t>Book - Enterprise JavaBeans 3.0 by Bill Burke &amp; Richard Monson-Haefel</a:t>
            </a:r>
          </a:p>
          <a:p>
            <a:pPr eaLnBrk="1" hangingPunct="1">
              <a:lnSpc>
                <a:spcPct val="160000"/>
              </a:lnSpc>
            </a:pPr>
            <a:endParaRPr lang="en-US" sz="2000" smtClean="0"/>
          </a:p>
        </p:txBody>
      </p:sp>
      <p:sp>
        <p:nvSpPr>
          <p:cNvPr id="29703"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algn="l"/>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970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221472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Working with Enterprise JavaBeans (EJB)</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b="1"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b="1" dirty="0">
                <a:solidFill>
                  <a:schemeClr val="bg1"/>
                </a:solidFill>
                <a:latin typeface="Cambria" pitchFamily="18" charset="0"/>
                <a:ea typeface="+mj-ea"/>
                <a:cs typeface="+mj-cs"/>
              </a:rPr>
              <a:t>Java Persistence API</a:t>
            </a:r>
          </a:p>
        </p:txBody>
      </p:sp>
    </p:spTree>
    <p:extLst>
      <p:ext uri="{BB962C8B-B14F-4D97-AF65-F5344CB8AC3E}">
        <p14:creationId xmlns:p14="http://schemas.microsoft.com/office/powerpoint/2010/main" val="2208600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is the difference between the specification and implementation? </a:t>
            </a:r>
          </a:p>
          <a:p>
            <a:r>
              <a:rPr lang="en-US" dirty="0" smtClean="0"/>
              <a:t>To be more precise – differentiate between JPA and Hibernate</a:t>
            </a:r>
            <a:endParaRPr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Icebreaker Activity</a:t>
            </a:r>
            <a:endParaRPr lang="en-US" sz="3400" dirty="0">
              <a:solidFill>
                <a:schemeClr val="tx2">
                  <a:lumMod val="75000"/>
                </a:schemeClr>
              </a:solidFill>
            </a:endParaRPr>
          </a:p>
        </p:txBody>
      </p:sp>
      <p:pic>
        <p:nvPicPr>
          <p:cNvPr id="2050" name="Picture 2" descr="C:\Documents and Settings\148282\Desktop\Icebreaker-Activity.png"/>
          <p:cNvPicPr>
            <a:picLocks noChangeAspect="1" noChangeArrowheads="1"/>
          </p:cNvPicPr>
          <p:nvPr/>
        </p:nvPicPr>
        <p:blipFill>
          <a:blip r:embed="rId3" cstate="print"/>
          <a:srcRect/>
          <a:stretch>
            <a:fillRect/>
          </a:stretch>
        </p:blipFill>
        <p:spPr bwMode="auto">
          <a:xfrm>
            <a:off x="7162800" y="304800"/>
            <a:ext cx="1524000" cy="960073"/>
          </a:xfrm>
          <a:prstGeom prst="rect">
            <a:avLst/>
          </a:prstGeom>
          <a:noFill/>
          <a:effectLst>
            <a:outerShdw blurRad="50800" dist="38100" dir="5400000" algn="t" rotWithShape="0">
              <a:prstClr val="black">
                <a:alpha val="40000"/>
              </a:prstClr>
            </a:outerShdw>
          </a:effectLst>
        </p:spPr>
      </p:pic>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5</a:t>
            </a:fld>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3BE031B-3A69-4929-88CF-8780D3B93257}" type="slidenum">
              <a:rPr lang="en-US" b="0" smtClean="0">
                <a:solidFill>
                  <a:srgbClr val="000000"/>
                </a:solidFill>
                <a:latin typeface="Verdana" pitchFamily="34" charset="0"/>
              </a:rPr>
              <a:pPr eaLnBrk="1" hangingPunct="1"/>
              <a:t>6</a:t>
            </a:fld>
            <a:endParaRPr lang="en-US" b="0" smtClean="0">
              <a:solidFill>
                <a:srgbClr val="000000"/>
              </a:solidFill>
              <a:latin typeface="Verdana" pitchFamily="34" charset="0"/>
            </a:endParaRPr>
          </a:p>
        </p:txBody>
      </p:sp>
      <p:sp>
        <p:nvSpPr>
          <p:cNvPr id="6147"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C8CDCDE-8A3A-4747-BEED-EFE5336B0556}" type="slidenum">
              <a:rPr lang="en-US" sz="800" b="0">
                <a:solidFill>
                  <a:srgbClr val="000000"/>
                </a:solidFill>
                <a:latin typeface="Verdana" pitchFamily="34" charset="0"/>
              </a:rPr>
              <a:pPr eaLnBrk="1" hangingPunct="1"/>
              <a:t>6</a:t>
            </a:fld>
            <a:endParaRPr lang="en-US" sz="800" b="0">
              <a:solidFill>
                <a:srgbClr val="000000"/>
              </a:solidFill>
              <a:latin typeface="Verdana" pitchFamily="34" charset="0"/>
            </a:endParaRPr>
          </a:p>
        </p:txBody>
      </p:sp>
      <p:sp>
        <p:nvSpPr>
          <p:cNvPr id="6148"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F5A62CD-C856-4F3B-BB2A-3FCBE42C7DA3}" type="slidenum">
              <a:rPr lang="en-US" sz="800" b="0">
                <a:solidFill>
                  <a:srgbClr val="000000"/>
                </a:solidFill>
                <a:latin typeface="Verdana" pitchFamily="34" charset="0"/>
              </a:rPr>
              <a:pPr eaLnBrk="1" hangingPunct="1"/>
              <a:t>6</a:t>
            </a:fld>
            <a:endParaRPr lang="en-US" sz="800" b="0">
              <a:solidFill>
                <a:srgbClr val="000000"/>
              </a:solidFill>
              <a:latin typeface="Verdana" pitchFamily="34" charset="0"/>
            </a:endParaRPr>
          </a:p>
        </p:txBody>
      </p:sp>
      <p:sp>
        <p:nvSpPr>
          <p:cNvPr id="6149" name="Rectangle 2"/>
          <p:cNvSpPr>
            <a:spLocks noGrp="1" noChangeArrowheads="1"/>
          </p:cNvSpPr>
          <p:nvPr>
            <p:ph type="title"/>
          </p:nvPr>
        </p:nvSpPr>
        <p:spPr/>
        <p:txBody>
          <a:bodyPr/>
          <a:lstStyle/>
          <a:p>
            <a:r>
              <a:rPr lang="en-US" dirty="0"/>
              <a:t>Working with Enterprise JavaBeans (EJB): </a:t>
            </a:r>
            <a:r>
              <a:rPr lang="en-US" sz="3600" dirty="0" smtClean="0"/>
              <a:t>Overview</a:t>
            </a:r>
          </a:p>
        </p:txBody>
      </p:sp>
      <p:sp>
        <p:nvSpPr>
          <p:cNvPr id="6150" name="Rectangle 3"/>
          <p:cNvSpPr>
            <a:spLocks noGrp="1" noChangeArrowheads="1"/>
          </p:cNvSpPr>
          <p:nvPr>
            <p:ph type="body" idx="1"/>
          </p:nvPr>
        </p:nvSpPr>
        <p:spPr/>
        <p:txBody>
          <a:bodyPr/>
          <a:lstStyle/>
          <a:p>
            <a:pPr eaLnBrk="1" hangingPunct="1">
              <a:lnSpc>
                <a:spcPct val="190000"/>
              </a:lnSpc>
            </a:pPr>
            <a:r>
              <a:rPr lang="en-US" sz="2000" smtClean="0"/>
              <a:t>Introduction:</a:t>
            </a:r>
          </a:p>
          <a:p>
            <a:pPr lvl="1" eaLnBrk="1" hangingPunct="1">
              <a:lnSpc>
                <a:spcPct val="190000"/>
              </a:lnSpc>
            </a:pPr>
            <a:r>
              <a:rPr lang="en-US" sz="1800" smtClean="0"/>
              <a:t>The aim of the new Java Persistence API is to simplify the development of persistent entities. It meets this objective through a simple POJO-based persistence model, which reduces the number of required classes and interfaces. </a:t>
            </a:r>
          </a:p>
          <a:p>
            <a:pPr lvl="1" eaLnBrk="1" hangingPunct="1">
              <a:lnSpc>
                <a:spcPct val="190000"/>
              </a:lnSpc>
            </a:pPr>
            <a:r>
              <a:rPr lang="en-US" sz="1800" smtClean="0"/>
              <a:t>You model your data using POJOs, and then annotate them to tell the container about an entity's characteristics and the resources it needs.</a:t>
            </a:r>
          </a:p>
        </p:txBody>
      </p:sp>
    </p:spTree>
    <p:extLst>
      <p:ext uri="{BB962C8B-B14F-4D97-AF65-F5344CB8AC3E}">
        <p14:creationId xmlns:p14="http://schemas.microsoft.com/office/powerpoint/2010/main" val="3414453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A723802-D10C-42C3-A3DB-B40152A82BB6}" type="slidenum">
              <a:rPr lang="en-US" b="0" smtClean="0">
                <a:solidFill>
                  <a:srgbClr val="000000"/>
                </a:solidFill>
                <a:latin typeface="Verdana" pitchFamily="34" charset="0"/>
              </a:rPr>
              <a:pPr eaLnBrk="1" hangingPunct="1"/>
              <a:t>7</a:t>
            </a:fld>
            <a:endParaRPr lang="en-US" b="0" smtClean="0">
              <a:solidFill>
                <a:srgbClr val="000000"/>
              </a:solidFill>
              <a:latin typeface="Verdana" pitchFamily="34" charset="0"/>
            </a:endParaRPr>
          </a:p>
        </p:txBody>
      </p:sp>
      <p:sp>
        <p:nvSpPr>
          <p:cNvPr id="7171"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A376657-9B3E-4AC5-A035-0420D8E82BCA}" type="slidenum">
              <a:rPr lang="en-US" sz="800" b="0">
                <a:solidFill>
                  <a:srgbClr val="000000"/>
                </a:solidFill>
                <a:latin typeface="Verdana" pitchFamily="34" charset="0"/>
              </a:rPr>
              <a:pPr eaLnBrk="1" hangingPunct="1"/>
              <a:t>7</a:t>
            </a:fld>
            <a:endParaRPr lang="en-US" sz="800" b="0">
              <a:solidFill>
                <a:srgbClr val="000000"/>
              </a:solidFill>
              <a:latin typeface="Verdana" pitchFamily="34" charset="0"/>
            </a:endParaRPr>
          </a:p>
        </p:txBody>
      </p:sp>
      <p:sp>
        <p:nvSpPr>
          <p:cNvPr id="7172"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2C1D0BD-6DD1-4700-A38D-CAACA6FA2044}" type="slidenum">
              <a:rPr lang="en-US" sz="800" b="0">
                <a:solidFill>
                  <a:srgbClr val="000000"/>
                </a:solidFill>
                <a:latin typeface="Verdana" pitchFamily="34" charset="0"/>
              </a:rPr>
              <a:pPr eaLnBrk="1" hangingPunct="1"/>
              <a:t>7</a:t>
            </a:fld>
            <a:endParaRPr lang="en-US" sz="800" b="0">
              <a:solidFill>
                <a:srgbClr val="000000"/>
              </a:solidFill>
              <a:latin typeface="Verdana" pitchFamily="34" charset="0"/>
            </a:endParaRPr>
          </a:p>
        </p:txBody>
      </p:sp>
      <p:sp>
        <p:nvSpPr>
          <p:cNvPr id="7173" name="Rectangle 2"/>
          <p:cNvSpPr>
            <a:spLocks noGrp="1" noChangeArrowheads="1"/>
          </p:cNvSpPr>
          <p:nvPr>
            <p:ph type="title"/>
          </p:nvPr>
        </p:nvSpPr>
        <p:spPr/>
        <p:txBody>
          <a:bodyPr/>
          <a:lstStyle/>
          <a:p>
            <a:pPr eaLnBrk="1" hangingPunct="1"/>
            <a:r>
              <a:rPr lang="en-US" sz="3600" smtClean="0"/>
              <a:t>Java Persistence API: Objective</a:t>
            </a:r>
          </a:p>
        </p:txBody>
      </p:sp>
      <p:sp>
        <p:nvSpPr>
          <p:cNvPr id="7174" name="Rectangle 3"/>
          <p:cNvSpPr>
            <a:spLocks noGrp="1" noChangeArrowheads="1"/>
          </p:cNvSpPr>
          <p:nvPr>
            <p:ph type="body" idx="1"/>
          </p:nvPr>
        </p:nvSpPr>
        <p:spPr/>
        <p:txBody>
          <a:bodyPr/>
          <a:lstStyle/>
          <a:p>
            <a:pPr eaLnBrk="1" hangingPunct="1">
              <a:lnSpc>
                <a:spcPct val="210000"/>
              </a:lnSpc>
            </a:pPr>
            <a:r>
              <a:rPr lang="en-US" sz="2000" smtClean="0"/>
              <a:t>Objective:</a:t>
            </a:r>
          </a:p>
          <a:p>
            <a:pPr eaLnBrk="1" hangingPunct="1">
              <a:lnSpc>
                <a:spcPct val="210000"/>
              </a:lnSpc>
              <a:buFont typeface="Wingdings" pitchFamily="2" charset="2"/>
              <a:buNone/>
            </a:pPr>
            <a:r>
              <a:rPr lang="en-US" sz="1800" smtClean="0"/>
              <a:t>After completing this chapter you will be able to :</a:t>
            </a:r>
          </a:p>
          <a:p>
            <a:pPr lvl="1" eaLnBrk="1" hangingPunct="1">
              <a:lnSpc>
                <a:spcPct val="210000"/>
              </a:lnSpc>
            </a:pPr>
            <a:r>
              <a:rPr lang="en-US" sz="1800" smtClean="0"/>
              <a:t>Define Java Persistence API</a:t>
            </a:r>
          </a:p>
          <a:p>
            <a:pPr lvl="1" eaLnBrk="1" hangingPunct="1">
              <a:lnSpc>
                <a:spcPct val="210000"/>
              </a:lnSpc>
            </a:pPr>
            <a:r>
              <a:rPr lang="en-US" sz="1800" smtClean="0"/>
              <a:t>Explain Object-Relational Mapping</a:t>
            </a:r>
          </a:p>
          <a:p>
            <a:pPr lvl="1" eaLnBrk="1" hangingPunct="1">
              <a:lnSpc>
                <a:spcPct val="210000"/>
              </a:lnSpc>
            </a:pPr>
            <a:r>
              <a:rPr lang="en-US" sz="1800" smtClean="0"/>
              <a:t>Comprehend Entity Manager</a:t>
            </a:r>
          </a:p>
          <a:p>
            <a:pPr lvl="1" eaLnBrk="1" hangingPunct="1">
              <a:lnSpc>
                <a:spcPct val="210000"/>
              </a:lnSpc>
            </a:pPr>
            <a:r>
              <a:rPr lang="en-US" sz="1800" smtClean="0"/>
              <a:t>Comprehend the Persistent Context</a:t>
            </a:r>
          </a:p>
          <a:p>
            <a:pPr lvl="1" eaLnBrk="1" hangingPunct="1">
              <a:lnSpc>
                <a:spcPct val="210000"/>
              </a:lnSpc>
            </a:pPr>
            <a:r>
              <a:rPr lang="en-US" sz="1800" smtClean="0"/>
              <a:t>Identify queries and named queries, using JPQL</a:t>
            </a:r>
          </a:p>
        </p:txBody>
      </p:sp>
    </p:spTree>
    <p:extLst>
      <p:ext uri="{BB962C8B-B14F-4D97-AF65-F5344CB8AC3E}">
        <p14:creationId xmlns:p14="http://schemas.microsoft.com/office/powerpoint/2010/main" val="3485976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pPr lvl="1"/>
            <a:r>
              <a:rPr lang="en-US" dirty="0" smtClean="0"/>
              <a:t>Relational database and SQL queries</a:t>
            </a:r>
          </a:p>
          <a:p>
            <a:pPr lvl="1"/>
            <a:r>
              <a:rPr lang="en-US" dirty="0" smtClean="0"/>
              <a:t>Stateful and stateless session beans</a:t>
            </a:r>
          </a:p>
          <a:p>
            <a:pPr lvl="1"/>
            <a:endParaRPr lang="en-US" dirty="0" smtClean="0"/>
          </a:p>
          <a:p>
            <a:pPr lvl="1"/>
            <a:endParaRPr lang="en-US" dirty="0" smtClean="0"/>
          </a:p>
          <a:p>
            <a:pPr lvl="1"/>
            <a:endParaRPr lang="en-US" dirty="0" smtClean="0"/>
          </a:p>
          <a:p>
            <a:pPr lvl="3">
              <a:buNone/>
            </a:pPr>
            <a:endParaRPr lang="en-US" dirty="0" smtClean="0"/>
          </a:p>
        </p:txBody>
      </p:sp>
      <p:sp>
        <p:nvSpPr>
          <p:cNvPr id="8194" name="Title 1"/>
          <p:cNvSpPr>
            <a:spLocks noGrp="1"/>
          </p:cNvSpPr>
          <p:nvPr>
            <p:ph type="title"/>
          </p:nvPr>
        </p:nvSpPr>
        <p:spPr/>
        <p:txBody>
          <a:bodyPr/>
          <a:lstStyle/>
          <a:p>
            <a:r>
              <a:rPr lang="en-US" dirty="0" smtClean="0">
                <a:solidFill>
                  <a:schemeClr val="tx1"/>
                </a:solidFill>
              </a:rPr>
              <a:t>Java Persistence API:</a:t>
            </a:r>
            <a:br>
              <a:rPr lang="en-US" dirty="0" smtClean="0">
                <a:solidFill>
                  <a:schemeClr val="tx1"/>
                </a:solidFill>
              </a:rPr>
            </a:br>
            <a:r>
              <a:rPr lang="en-US" dirty="0" smtClean="0">
                <a:solidFill>
                  <a:schemeClr val="tx1"/>
                </a:solidFill>
              </a:rPr>
              <a:t> Do You Know</a:t>
            </a:r>
          </a:p>
        </p:txBody>
      </p:sp>
      <p:sp>
        <p:nvSpPr>
          <p:cNvPr id="8196" name="Slide Number Placeholder 3"/>
          <p:cNvSpPr>
            <a:spLocks noGrp="1"/>
          </p:cNvSpPr>
          <p:nvPr>
            <p:ph type="sldNum" sz="quarter" idx="10"/>
          </p:nvPr>
        </p:nvSpPr>
        <p:spPr>
          <a:prstGeom prst="rect">
            <a:avLst/>
          </a:prstGeom>
          <a:noFill/>
        </p:spPr>
        <p:txBody>
          <a:bodyPr/>
          <a:lstStyle/>
          <a:p>
            <a:fld id="{1A2CB8CC-2431-4EEA-AFD5-310DD0885688}" type="slidenum">
              <a:rPr lang="en-US" smtClean="0"/>
              <a:pPr/>
              <a:t>8</a:t>
            </a:fld>
            <a:endParaRPr lang="en-US" smtClean="0"/>
          </a:p>
        </p:txBody>
      </p:sp>
    </p:spTree>
    <p:extLst>
      <p:ext uri="{BB962C8B-B14F-4D97-AF65-F5344CB8AC3E}">
        <p14:creationId xmlns:p14="http://schemas.microsoft.com/office/powerpoint/2010/main" val="2878898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0822218-BB9F-4E63-9C7A-7AF3359D4A14}" type="slidenum">
              <a:rPr lang="en-US" b="0" smtClean="0">
                <a:solidFill>
                  <a:srgbClr val="000000"/>
                </a:solidFill>
                <a:latin typeface="Verdana" pitchFamily="34" charset="0"/>
              </a:rPr>
              <a:pPr eaLnBrk="1" hangingPunct="1"/>
              <a:t>9</a:t>
            </a:fld>
            <a:endParaRPr lang="en-US" b="0" smtClean="0">
              <a:solidFill>
                <a:srgbClr val="000000"/>
              </a:solidFill>
              <a:latin typeface="Verdana" pitchFamily="34" charset="0"/>
            </a:endParaRPr>
          </a:p>
        </p:txBody>
      </p:sp>
      <p:sp>
        <p:nvSpPr>
          <p:cNvPr id="8195"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8074D2E-120A-474C-B12F-03DEC81A4D26}" type="slidenum">
              <a:rPr lang="en-US" sz="800" b="0">
                <a:solidFill>
                  <a:srgbClr val="000000"/>
                </a:solidFill>
                <a:latin typeface="Verdana" pitchFamily="34" charset="0"/>
              </a:rPr>
              <a:pPr eaLnBrk="1" hangingPunct="1"/>
              <a:t>9</a:t>
            </a:fld>
            <a:endParaRPr lang="en-US" sz="800" b="0">
              <a:solidFill>
                <a:srgbClr val="000000"/>
              </a:solidFill>
              <a:latin typeface="Verdana" pitchFamily="34" charset="0"/>
            </a:endParaRPr>
          </a:p>
        </p:txBody>
      </p:sp>
      <p:sp>
        <p:nvSpPr>
          <p:cNvPr id="8196"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0F84E491-68AB-4012-A1B9-632AE104A16A}" type="slidenum">
              <a:rPr lang="en-US" sz="800" b="0">
                <a:solidFill>
                  <a:srgbClr val="000000"/>
                </a:solidFill>
                <a:latin typeface="Verdana" pitchFamily="34" charset="0"/>
              </a:rPr>
              <a:pPr eaLnBrk="1" hangingPunct="1"/>
              <a:t>9</a:t>
            </a:fld>
            <a:endParaRPr lang="en-US" sz="800" b="0">
              <a:solidFill>
                <a:srgbClr val="000000"/>
              </a:solidFill>
              <a:latin typeface="Verdana" pitchFamily="34" charset="0"/>
            </a:endParaRPr>
          </a:p>
        </p:txBody>
      </p:sp>
      <p:sp>
        <p:nvSpPr>
          <p:cNvPr id="8197" name="Rectangle 2"/>
          <p:cNvSpPr>
            <a:spLocks noGrp="1" noChangeArrowheads="1"/>
          </p:cNvSpPr>
          <p:nvPr>
            <p:ph type="title"/>
          </p:nvPr>
        </p:nvSpPr>
        <p:spPr/>
        <p:txBody>
          <a:bodyPr/>
          <a:lstStyle/>
          <a:p>
            <a:pPr eaLnBrk="1" hangingPunct="1"/>
            <a:r>
              <a:rPr lang="en-US" sz="3600" smtClean="0"/>
              <a:t>Java Persistence API: Introduction</a:t>
            </a:r>
          </a:p>
        </p:txBody>
      </p:sp>
      <p:sp>
        <p:nvSpPr>
          <p:cNvPr id="8198" name="Rectangle 3"/>
          <p:cNvSpPr>
            <a:spLocks noGrp="1" noChangeArrowheads="1"/>
          </p:cNvSpPr>
          <p:nvPr>
            <p:ph type="body" idx="1"/>
          </p:nvPr>
        </p:nvSpPr>
        <p:spPr/>
        <p:txBody>
          <a:bodyPr/>
          <a:lstStyle/>
          <a:p>
            <a:pPr eaLnBrk="1" hangingPunct="1">
              <a:lnSpc>
                <a:spcPct val="200000"/>
              </a:lnSpc>
            </a:pPr>
            <a:r>
              <a:rPr lang="en-US" sz="2000" dirty="0" smtClean="0">
                <a:solidFill>
                  <a:srgbClr val="FF0000"/>
                </a:solidFill>
              </a:rPr>
              <a:t>For an EJB 3.0 entity, one no longer need to code interfaces such as Home and component interface  as in previous versions of EJB. </a:t>
            </a:r>
          </a:p>
          <a:p>
            <a:pPr eaLnBrk="1" hangingPunct="1">
              <a:lnSpc>
                <a:spcPct val="200000"/>
              </a:lnSpc>
            </a:pPr>
            <a:r>
              <a:rPr lang="en-US" sz="2000" dirty="0" smtClean="0">
                <a:solidFill>
                  <a:srgbClr val="FF0000"/>
                </a:solidFill>
              </a:rPr>
              <a:t>All that you need is an entity class.</a:t>
            </a:r>
          </a:p>
          <a:p>
            <a:pPr>
              <a:lnSpc>
                <a:spcPct val="200000"/>
              </a:lnSpc>
            </a:pPr>
            <a:r>
              <a:rPr lang="en-US" sz="2000" dirty="0" smtClean="0">
                <a:solidFill>
                  <a:srgbClr val="FF0000"/>
                </a:solidFill>
              </a:rPr>
              <a:t>Java Persistence consists of three areas:</a:t>
            </a:r>
          </a:p>
          <a:p>
            <a:pPr marL="742950" lvl="1" indent="-285750">
              <a:lnSpc>
                <a:spcPct val="200000"/>
              </a:lnSpc>
            </a:pPr>
            <a:r>
              <a:rPr lang="en-US" sz="1800" dirty="0" smtClean="0">
                <a:solidFill>
                  <a:srgbClr val="FF0000"/>
                </a:solidFill>
              </a:rPr>
              <a:t>The Java Persistence API</a:t>
            </a:r>
          </a:p>
          <a:p>
            <a:pPr marL="742950" lvl="1" indent="-285750">
              <a:lnSpc>
                <a:spcPct val="200000"/>
              </a:lnSpc>
            </a:pPr>
            <a:r>
              <a:rPr lang="en-US" sz="1800" dirty="0" smtClean="0">
                <a:solidFill>
                  <a:srgbClr val="FF0000"/>
                </a:solidFill>
              </a:rPr>
              <a:t>The query language</a:t>
            </a:r>
          </a:p>
          <a:p>
            <a:pPr marL="742950" lvl="1" indent="-285750">
              <a:lnSpc>
                <a:spcPct val="200000"/>
              </a:lnSpc>
            </a:pPr>
            <a:r>
              <a:rPr lang="en-US" sz="1800" dirty="0" smtClean="0">
                <a:solidFill>
                  <a:srgbClr val="FF0000"/>
                </a:solidFill>
              </a:rPr>
              <a:t>Object/relational mapping metadata</a:t>
            </a:r>
            <a:endParaRPr lang="en-US" sz="1600" dirty="0" smtClean="0">
              <a:solidFill>
                <a:srgbClr val="FF0000"/>
              </a:solidFill>
            </a:endParaRPr>
          </a:p>
        </p:txBody>
      </p:sp>
    </p:spTree>
    <p:extLst>
      <p:ext uri="{BB962C8B-B14F-4D97-AF65-F5344CB8AC3E}">
        <p14:creationId xmlns:p14="http://schemas.microsoft.com/office/powerpoint/2010/main" val="3799087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rtual_Lear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8E3B9B-E3C6-4F3C-A396-FEC3E3C5FC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78FCE96-C8A4-4E92-8467-18B7198B1C7C}">
  <ds:schemaRefs>
    <ds:schemaRef ds:uri="http://schemas.microsoft.com/office/2006/metadata/properties"/>
  </ds:schemaRefs>
</ds:datastoreItem>
</file>

<file path=customXml/itemProps3.xml><?xml version="1.0" encoding="utf-8"?>
<ds:datastoreItem xmlns:ds="http://schemas.openxmlformats.org/officeDocument/2006/customXml" ds:itemID="{8AAEEA49-3EED-4488-A043-7D1DC7843D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Virtual_Learning</Template>
  <TotalTime>151</TotalTime>
  <Words>1934</Words>
  <Application>Microsoft Office PowerPoint</Application>
  <PresentationFormat>On-screen Show (4:3)</PresentationFormat>
  <Paragraphs>419</Paragraphs>
  <Slides>41</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ＭＳ Ｐゴシック</vt:lpstr>
      <vt:lpstr>Arial</vt:lpstr>
      <vt:lpstr>Arial Narrow</vt:lpstr>
      <vt:lpstr>Calibri</vt:lpstr>
      <vt:lpstr>Cambria</vt:lpstr>
      <vt:lpstr>Courier New</vt:lpstr>
      <vt:lpstr>Monotype Corsiva</vt:lpstr>
      <vt:lpstr>Myriad Pro</vt:lpstr>
      <vt:lpstr>Tw Cen MT Condensed</vt:lpstr>
      <vt:lpstr>Verdana</vt:lpstr>
      <vt:lpstr>Wingdings</vt:lpstr>
      <vt:lpstr>Wingdings 2</vt:lpstr>
      <vt:lpstr>Virtual_Learning</vt:lpstr>
      <vt:lpstr>PowerPoint Presentation</vt:lpstr>
      <vt:lpstr>PowerPoint Presentation</vt:lpstr>
      <vt:lpstr>PowerPoint Presentation</vt:lpstr>
      <vt:lpstr>Session Rules</vt:lpstr>
      <vt:lpstr>Icebreaker Activity</vt:lpstr>
      <vt:lpstr>Working with Enterprise JavaBeans (EJB): Overview</vt:lpstr>
      <vt:lpstr>Java Persistence API: Objective</vt:lpstr>
      <vt:lpstr>Java Persistence API:  Do You Know</vt:lpstr>
      <vt:lpstr>Java Persistence API: Introduction</vt:lpstr>
      <vt:lpstr>Object-Relational Mapping</vt:lpstr>
      <vt:lpstr>Entity</vt:lpstr>
      <vt:lpstr>The Minimal Entity</vt:lpstr>
      <vt:lpstr>Minimal Entity</vt:lpstr>
      <vt:lpstr>Persistence Context</vt:lpstr>
      <vt:lpstr>Entity Manager</vt:lpstr>
      <vt:lpstr>Pictorial Representation</vt:lpstr>
      <vt:lpstr>Interactive Activity</vt:lpstr>
      <vt:lpstr>Interactive Activity</vt:lpstr>
      <vt:lpstr>Operations on Entities</vt:lpstr>
      <vt:lpstr>Entity Manager API</vt:lpstr>
      <vt:lpstr>Entity Manager API (Contd.)</vt:lpstr>
      <vt:lpstr>Entity Manager API</vt:lpstr>
      <vt:lpstr>Interactive Activity</vt:lpstr>
      <vt:lpstr>Entity Relationships</vt:lpstr>
      <vt:lpstr>Entity Relationships</vt:lpstr>
      <vt:lpstr>JPQL</vt:lpstr>
      <vt:lpstr>Dynamic Queries </vt:lpstr>
      <vt:lpstr>Named Queries</vt:lpstr>
      <vt:lpstr>Named Queries (Contd.)</vt:lpstr>
      <vt:lpstr>Learn How –  Demonstration</vt:lpstr>
      <vt:lpstr>Interactive Activity</vt:lpstr>
      <vt:lpstr>Questions</vt:lpstr>
      <vt:lpstr>Case Study</vt:lpstr>
      <vt:lpstr>Case Study</vt:lpstr>
      <vt:lpstr>Case Study</vt:lpstr>
      <vt:lpstr>Case Study</vt:lpstr>
      <vt:lpstr>Test Your Understanding</vt:lpstr>
      <vt:lpstr>Java Persistence API: Summary</vt:lpstr>
      <vt:lpstr>Additional Learning Sources</vt:lpstr>
      <vt:lpstr>Java Persistence API:  Source</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Majumder, Suvra (Cognizant)</cp:lastModifiedBy>
  <cp:revision>27</cp:revision>
  <dcterms:created xsi:type="dcterms:W3CDTF">2013-02-22T06:54:11Z</dcterms:created>
  <dcterms:modified xsi:type="dcterms:W3CDTF">2016-05-24T10:40:23Z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