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91" r:id="rId5"/>
    <p:sldId id="261" r:id="rId6"/>
    <p:sldId id="262" r:id="rId7"/>
    <p:sldId id="311" r:id="rId8"/>
    <p:sldId id="287" r:id="rId9"/>
    <p:sldId id="292" r:id="rId10"/>
    <p:sldId id="293" r:id="rId11"/>
    <p:sldId id="312" r:id="rId12"/>
    <p:sldId id="294" r:id="rId13"/>
    <p:sldId id="295" r:id="rId14"/>
    <p:sldId id="296" r:id="rId15"/>
    <p:sldId id="313" r:id="rId16"/>
    <p:sldId id="314" r:id="rId17"/>
    <p:sldId id="297" r:id="rId18"/>
    <p:sldId id="298" r:id="rId19"/>
    <p:sldId id="299" r:id="rId20"/>
    <p:sldId id="300" r:id="rId21"/>
    <p:sldId id="301" r:id="rId22"/>
    <p:sldId id="302" r:id="rId23"/>
    <p:sldId id="303" r:id="rId24"/>
    <p:sldId id="315" r:id="rId25"/>
    <p:sldId id="317" r:id="rId26"/>
    <p:sldId id="316" r:id="rId27"/>
    <p:sldId id="304" r:id="rId28"/>
    <p:sldId id="305" r:id="rId29"/>
    <p:sldId id="306" r:id="rId30"/>
    <p:sldId id="274" r:id="rId31"/>
    <p:sldId id="286" r:id="rId32"/>
    <p:sldId id="268" r:id="rId33"/>
    <p:sldId id="271" r:id="rId34"/>
    <p:sldId id="269" r:id="rId35"/>
    <p:sldId id="308" r:id="rId36"/>
    <p:sldId id="289" r:id="rId37"/>
    <p:sldId id="309" r:id="rId38"/>
    <p:sldId id="31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0824" autoAdjust="0"/>
  </p:normalViewPr>
  <p:slideViewPr>
    <p:cSldViewPr>
      <p:cViewPr varScale="1">
        <p:scale>
          <a:sx n="60" d="100"/>
          <a:sy n="60" d="100"/>
        </p:scale>
        <p:origin x="19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5/13/2016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2084139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43380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412740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Facilitator:Ans:Supports</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31268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2981656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94845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416614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309020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420132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a:t>
            </a:r>
            <a:r>
              <a:rPr lang="en-US" baseline="0" dirty="0" smtClean="0"/>
              <a:t> &gt;No</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4240312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Facilitator:Ans:False</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6416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Facilitator:Ans:Never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937506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Facilitator:Ans:Mandatory</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753164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034176A4-C3DA-4C54-A5CF-7B5B87459F60}" type="slidenum">
              <a:rPr lang="en-US"/>
              <a:pPr>
                <a:defRPr/>
              </a:pPr>
              <a:t>‹#›</a:t>
            </a:fld>
            <a:endParaRPr lang="en-US" dirty="0"/>
          </a:p>
        </p:txBody>
      </p:sp>
    </p:spTree>
    <p:extLst>
      <p:ext uri="{BB962C8B-B14F-4D97-AF65-F5344CB8AC3E}">
        <p14:creationId xmlns:p14="http://schemas.microsoft.com/office/powerpoint/2010/main" val="256764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1"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 id="2147483674"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hyperlink" Target="http://www.oracle.com/"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Atomicity_(database_system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ki/Durability_(database_systems)" TargetMode="External"/><Relationship Id="rId5" Type="http://schemas.openxmlformats.org/officeDocument/2006/relationships/hyperlink" Target="http://en.wikipedia.org/wiki/Isolation_(database_systems)" TargetMode="External"/><Relationship Id="rId4" Type="http://schemas.openxmlformats.org/officeDocument/2006/relationships/hyperlink" Target="http://en.wikipedia.org/wiki/Consistency_(database_system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29718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EJB Transactions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3967228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AC4B596-40AE-41D1-A073-A9902C2DE77F}"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921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734A659-295A-4055-85D7-1876807EC313}"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sz="3600" smtClean="0"/>
              <a:t>Transaction Types</a:t>
            </a:r>
          </a:p>
        </p:txBody>
      </p:sp>
      <p:sp>
        <p:nvSpPr>
          <p:cNvPr id="9221" name="Rectangle 3"/>
          <p:cNvSpPr>
            <a:spLocks noGrp="1" noChangeArrowheads="1"/>
          </p:cNvSpPr>
          <p:nvPr>
            <p:ph type="body" idx="1"/>
          </p:nvPr>
        </p:nvSpPr>
        <p:spPr/>
        <p:txBody>
          <a:bodyPr/>
          <a:lstStyle/>
          <a:p>
            <a:pPr>
              <a:lnSpc>
                <a:spcPct val="180000"/>
              </a:lnSpc>
            </a:pPr>
            <a:r>
              <a:rPr lang="en-US" sz="2000" dirty="0" smtClean="0"/>
              <a:t>Transactions are of two types in EJB:</a:t>
            </a:r>
          </a:p>
          <a:p>
            <a:pPr marL="742950" lvl="1" indent="-285750">
              <a:lnSpc>
                <a:spcPct val="180000"/>
              </a:lnSpc>
            </a:pPr>
            <a:r>
              <a:rPr lang="en-US" sz="1800" dirty="0" smtClean="0"/>
              <a:t>Bean Managed Transactions (BMT)</a:t>
            </a:r>
          </a:p>
          <a:p>
            <a:pPr marL="742950" lvl="1" indent="-285750">
              <a:lnSpc>
                <a:spcPct val="180000"/>
              </a:lnSpc>
            </a:pPr>
            <a:r>
              <a:rPr lang="en-US" sz="1800" dirty="0" smtClean="0"/>
              <a:t>Container Managed Transactions (CMT)</a:t>
            </a:r>
            <a:endParaRPr lang="en-US" dirty="0" smtClean="0"/>
          </a:p>
          <a:p>
            <a:pPr>
              <a:lnSpc>
                <a:spcPct val="220000"/>
              </a:lnSpc>
            </a:pPr>
            <a:r>
              <a:rPr lang="en-US" sz="2000" dirty="0" smtClean="0"/>
              <a:t>Annotations for BMT (declared  at class level):</a:t>
            </a:r>
          </a:p>
          <a:p>
            <a:pPr>
              <a:lnSpc>
                <a:spcPct val="220000"/>
              </a:lnSpc>
              <a:buNone/>
            </a:pPr>
            <a:r>
              <a:rPr lang="en-US" sz="2000" b="1" dirty="0" smtClean="0">
                <a:solidFill>
                  <a:srgbClr val="00B050"/>
                </a:solidFill>
              </a:rPr>
              <a:t>	</a:t>
            </a:r>
            <a:r>
              <a:rPr lang="en-US" sz="1800" b="1" dirty="0">
                <a:solidFill>
                  <a:srgbClr val="FF0000"/>
                </a:solidFill>
              </a:rPr>
              <a:t>@</a:t>
            </a:r>
            <a:r>
              <a:rPr lang="en-US" sz="1800" b="1" dirty="0" err="1">
                <a:solidFill>
                  <a:srgbClr val="FF0000"/>
                </a:solidFill>
              </a:rPr>
              <a:t>TransactionManagement</a:t>
            </a:r>
            <a:r>
              <a:rPr lang="en-US" sz="1800" b="1" dirty="0">
                <a:solidFill>
                  <a:srgbClr val="FF0000"/>
                </a:solidFill>
              </a:rPr>
              <a:t>(</a:t>
            </a:r>
            <a:r>
              <a:rPr lang="en-US" sz="1800" b="1" dirty="0" err="1">
                <a:solidFill>
                  <a:srgbClr val="FF0000"/>
                </a:solidFill>
              </a:rPr>
              <a:t>TransactionManagementType.BEAN</a:t>
            </a:r>
            <a:r>
              <a:rPr lang="en-US" sz="1800" b="1" dirty="0">
                <a:solidFill>
                  <a:srgbClr val="FF0000"/>
                </a:solidFill>
              </a:rPr>
              <a:t>) </a:t>
            </a:r>
          </a:p>
          <a:p>
            <a:pPr>
              <a:lnSpc>
                <a:spcPct val="220000"/>
              </a:lnSpc>
            </a:pPr>
            <a:r>
              <a:rPr lang="en-US" sz="2000" dirty="0" smtClean="0"/>
              <a:t>Annotation for CMT( declared at class level):</a:t>
            </a:r>
          </a:p>
          <a:p>
            <a:pPr>
              <a:lnSpc>
                <a:spcPct val="220000"/>
              </a:lnSpc>
              <a:buFont typeface="Wingdings" pitchFamily="2" charset="2"/>
              <a:buNone/>
            </a:pPr>
            <a:r>
              <a:rPr lang="en-US" sz="2000" dirty="0" smtClean="0"/>
              <a:t>	</a:t>
            </a:r>
            <a:r>
              <a:rPr lang="en-US" sz="1800" b="1" dirty="0">
                <a:solidFill>
                  <a:srgbClr val="FF0000"/>
                </a:solidFill>
              </a:rPr>
              <a:t>@</a:t>
            </a:r>
            <a:r>
              <a:rPr lang="en-US" sz="1800" b="1" dirty="0" err="1">
                <a:solidFill>
                  <a:srgbClr val="FF0000"/>
                </a:solidFill>
              </a:rPr>
              <a:t>TransactionManagement</a:t>
            </a:r>
            <a:r>
              <a:rPr lang="en-US" sz="1800" b="1" dirty="0">
                <a:solidFill>
                  <a:srgbClr val="FF0000"/>
                </a:solidFill>
              </a:rPr>
              <a:t>(</a:t>
            </a:r>
            <a:r>
              <a:rPr lang="en-US" sz="1800" b="1" dirty="0" err="1">
                <a:solidFill>
                  <a:srgbClr val="FF0000"/>
                </a:solidFill>
              </a:rPr>
              <a:t>TransactionManagementType.CONTAINER</a:t>
            </a:r>
            <a:r>
              <a:rPr lang="en-US" sz="1800" b="1" dirty="0">
                <a:solidFill>
                  <a:srgbClr val="FF0000"/>
                </a:solidFill>
              </a:rPr>
              <a:t>) </a:t>
            </a:r>
          </a:p>
          <a:p>
            <a:pPr marL="742950" lvl="1" indent="-285750">
              <a:lnSpc>
                <a:spcPct val="180000"/>
              </a:lnSpc>
              <a:buFont typeface="Wingdings 2" pitchFamily="18" charset="2"/>
              <a:buNone/>
            </a:pPr>
            <a:endParaRPr lang="en-US" sz="1800" dirty="0" smtClean="0"/>
          </a:p>
        </p:txBody>
      </p:sp>
    </p:spTree>
    <p:extLst>
      <p:ext uri="{BB962C8B-B14F-4D97-AF65-F5344CB8AC3E}">
        <p14:creationId xmlns:p14="http://schemas.microsoft.com/office/powerpoint/2010/main" val="518353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64744D0-52CF-4C04-925B-887485D26814}"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024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9D1CD7A-3E7B-4727-8554-B36C7076B119}" type="slidenum">
              <a:rPr lang="en-US" sz="800" b="0">
                <a:solidFill>
                  <a:srgbClr val="000000"/>
                </a:solidFill>
                <a:latin typeface="Verdana" pitchFamily="34" charset="0"/>
              </a:rPr>
              <a:pPr eaLnBrk="1" hangingPunct="1"/>
              <a:t>11</a:t>
            </a:fld>
            <a:endParaRPr lang="en-US" sz="800" b="0">
              <a:solidFill>
                <a:srgbClr val="000000"/>
              </a:solidFill>
              <a:latin typeface="Verdana" pitchFamily="34" charset="0"/>
            </a:endParaRPr>
          </a:p>
        </p:txBody>
      </p:sp>
      <p:sp>
        <p:nvSpPr>
          <p:cNvPr id="10244" name="Rectangle 2"/>
          <p:cNvSpPr>
            <a:spLocks noGrp="1" noChangeArrowheads="1"/>
          </p:cNvSpPr>
          <p:nvPr>
            <p:ph type="title"/>
          </p:nvPr>
        </p:nvSpPr>
        <p:spPr>
          <a:xfrm>
            <a:off x="1600200" y="304800"/>
            <a:ext cx="6858000" cy="533400"/>
          </a:xfrm>
        </p:spPr>
        <p:txBody>
          <a:bodyPr/>
          <a:lstStyle/>
          <a:p>
            <a:pPr eaLnBrk="1" hangingPunct="1"/>
            <a:r>
              <a:rPr lang="en-US" sz="3600" dirty="0" smtClean="0"/>
              <a:t>Container Managed Transactions</a:t>
            </a:r>
          </a:p>
        </p:txBody>
      </p:sp>
      <p:sp>
        <p:nvSpPr>
          <p:cNvPr id="10245" name="Rectangle 3"/>
          <p:cNvSpPr>
            <a:spLocks noGrp="1" noChangeArrowheads="1"/>
          </p:cNvSpPr>
          <p:nvPr>
            <p:ph type="body" idx="1"/>
          </p:nvPr>
        </p:nvSpPr>
        <p:spPr>
          <a:xfrm>
            <a:off x="228600" y="1371600"/>
            <a:ext cx="8686800" cy="5029200"/>
          </a:xfrm>
        </p:spPr>
        <p:txBody>
          <a:bodyPr/>
          <a:lstStyle/>
          <a:p>
            <a:pPr>
              <a:lnSpc>
                <a:spcPct val="200000"/>
              </a:lnSpc>
            </a:pPr>
            <a:r>
              <a:rPr lang="en-US" sz="2000" dirty="0" smtClean="0"/>
              <a:t>Container-managed transactions do not require all methods to be associated with transactions. </a:t>
            </a:r>
          </a:p>
          <a:p>
            <a:pPr>
              <a:lnSpc>
                <a:spcPct val="200000"/>
              </a:lnSpc>
            </a:pPr>
            <a:r>
              <a:rPr lang="en-US" sz="2000" dirty="0" smtClean="0"/>
              <a:t>When deploying a bean, one specifies, which of the bean's methods are associated with transactions by setting the transaction attributes. </a:t>
            </a:r>
          </a:p>
          <a:p>
            <a:pPr>
              <a:lnSpc>
                <a:spcPct val="200000"/>
              </a:lnSpc>
            </a:pPr>
            <a:r>
              <a:rPr lang="en-US" sz="2000" dirty="0" smtClean="0"/>
              <a:t>A transaction attribute controls the scope of a transaction. </a:t>
            </a:r>
          </a:p>
          <a:p>
            <a:pPr>
              <a:lnSpc>
                <a:spcPct val="150000"/>
              </a:lnSpc>
            </a:pPr>
            <a:r>
              <a:rPr lang="en-US" sz="2000" dirty="0" smtClean="0">
                <a:solidFill>
                  <a:srgbClr val="FF0000"/>
                </a:solidFill>
              </a:rPr>
              <a:t>CMT helps the user in avoiding the transaction related code within the bean and helps in focusing on the core business logic of the application. In this approach, the EJB code is completely isolated from the transaction APIs. </a:t>
            </a:r>
          </a:p>
        </p:txBody>
      </p:sp>
    </p:spTree>
    <p:extLst>
      <p:ext uri="{BB962C8B-B14F-4D97-AF65-F5344CB8AC3E}">
        <p14:creationId xmlns:p14="http://schemas.microsoft.com/office/powerpoint/2010/main" val="402261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Can a bean use both CMT (Container managed Transaction) and BMT (Bean Managed Transaction) together</a:t>
            </a:r>
          </a:p>
          <a:p>
            <a:pPr>
              <a:spcBef>
                <a:spcPts val="400"/>
              </a:spcBef>
              <a:defRPr/>
            </a:pPr>
            <a:endParaRPr lang="en-US" dirty="0"/>
          </a:p>
          <a:p>
            <a:pPr>
              <a:spcBef>
                <a:spcPts val="400"/>
              </a:spcBef>
              <a:defRPr/>
            </a:pPr>
            <a:r>
              <a:rPr lang="en-US" dirty="0" smtClean="0"/>
              <a:t>Yes </a:t>
            </a:r>
          </a:p>
          <a:p>
            <a:pPr>
              <a:spcBef>
                <a:spcPts val="400"/>
              </a:spcBef>
              <a:defRPr/>
            </a:pPr>
            <a:r>
              <a:rPr lang="en-US" dirty="0" smtClean="0">
                <a:solidFill>
                  <a:srgbClr val="FF0000"/>
                </a:solidFill>
              </a:rPr>
              <a:t>No</a:t>
            </a:r>
            <a:endParaRPr dirty="0" smtClean="0">
              <a:solidFill>
                <a:srgbClr val="FF0000"/>
              </a:solidFill>
            </a:endParaRP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12</a:t>
            </a:fld>
            <a:endParaRPr lang="en-US" sz="1400" dirty="0"/>
          </a:p>
        </p:txBody>
      </p:sp>
    </p:spTree>
    <p:extLst>
      <p:ext uri="{BB962C8B-B14F-4D97-AF65-F5344CB8AC3E}">
        <p14:creationId xmlns:p14="http://schemas.microsoft.com/office/powerpoint/2010/main" val="2918435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Bean Managed Transaction (BMT) beans must specify the transaction attributes</a:t>
            </a:r>
          </a:p>
          <a:p>
            <a:pPr>
              <a:spcBef>
                <a:spcPts val="400"/>
              </a:spcBef>
              <a:defRPr/>
            </a:pPr>
            <a:endParaRPr lang="en-US" dirty="0"/>
          </a:p>
          <a:p>
            <a:pPr>
              <a:spcBef>
                <a:spcPts val="400"/>
              </a:spcBef>
              <a:defRPr/>
            </a:pPr>
            <a:r>
              <a:rPr lang="en-US" dirty="0" smtClean="0"/>
              <a:t>True </a:t>
            </a:r>
          </a:p>
          <a:p>
            <a:pPr>
              <a:spcBef>
                <a:spcPts val="400"/>
              </a:spcBef>
              <a:defRPr/>
            </a:pPr>
            <a:r>
              <a:rPr lang="en-US" dirty="0" smtClean="0">
                <a:solidFill>
                  <a:srgbClr val="FF0000"/>
                </a:solidFill>
              </a:rPr>
              <a:t>False</a:t>
            </a:r>
            <a:endParaRPr dirty="0" smtClean="0">
              <a:solidFill>
                <a:srgbClr val="FF0000"/>
              </a:solidFill>
            </a:endParaRP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13</a:t>
            </a:fld>
            <a:endParaRPr lang="en-US" sz="1400" dirty="0"/>
          </a:p>
        </p:txBody>
      </p:sp>
    </p:spTree>
    <p:extLst>
      <p:ext uri="{BB962C8B-B14F-4D97-AF65-F5344CB8AC3E}">
        <p14:creationId xmlns:p14="http://schemas.microsoft.com/office/powerpoint/2010/main" val="2502967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AE73A6D-DCC6-4F20-A27B-EC6AFA8D2800}"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126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5F6ED66-C492-4155-B05A-F80CE7C1AE9B}" type="slidenum">
              <a:rPr lang="en-US" sz="800" b="0">
                <a:solidFill>
                  <a:srgbClr val="000000"/>
                </a:solidFill>
                <a:latin typeface="Verdana" pitchFamily="34" charset="0"/>
              </a:rPr>
              <a:pPr eaLnBrk="1" hangingPunct="1"/>
              <a:t>14</a:t>
            </a:fld>
            <a:endParaRPr lang="en-US" sz="800" b="0">
              <a:solidFill>
                <a:srgbClr val="000000"/>
              </a:solidFill>
              <a:latin typeface="Verdana" pitchFamily="34" charset="0"/>
            </a:endParaRPr>
          </a:p>
        </p:txBody>
      </p:sp>
      <p:sp>
        <p:nvSpPr>
          <p:cNvPr id="11268" name="Rectangle 2"/>
          <p:cNvSpPr>
            <a:spLocks noGrp="1" noChangeArrowheads="1"/>
          </p:cNvSpPr>
          <p:nvPr>
            <p:ph type="title"/>
          </p:nvPr>
        </p:nvSpPr>
        <p:spPr/>
        <p:txBody>
          <a:bodyPr/>
          <a:lstStyle/>
          <a:p>
            <a:pPr eaLnBrk="1" hangingPunct="1"/>
            <a:r>
              <a:rPr lang="en-US" sz="3600" smtClean="0"/>
              <a:t>Transaction Attributes</a:t>
            </a:r>
          </a:p>
        </p:txBody>
      </p:sp>
      <p:sp>
        <p:nvSpPr>
          <p:cNvPr id="11269" name="Rectangle 3"/>
          <p:cNvSpPr>
            <a:spLocks noGrp="1" noChangeArrowheads="1"/>
          </p:cNvSpPr>
          <p:nvPr>
            <p:ph type="body" idx="1"/>
          </p:nvPr>
        </p:nvSpPr>
        <p:spPr/>
        <p:txBody>
          <a:bodyPr/>
          <a:lstStyle/>
          <a:p>
            <a:pPr>
              <a:lnSpc>
                <a:spcPct val="220000"/>
              </a:lnSpc>
            </a:pPr>
            <a:r>
              <a:rPr lang="en-US" sz="2000" dirty="0" smtClean="0">
                <a:solidFill>
                  <a:srgbClr val="FF0000"/>
                </a:solidFill>
              </a:rPr>
              <a:t>Required </a:t>
            </a:r>
          </a:p>
          <a:p>
            <a:pPr>
              <a:lnSpc>
                <a:spcPct val="220000"/>
              </a:lnSpc>
            </a:pPr>
            <a:r>
              <a:rPr lang="en-US" sz="2000" dirty="0" err="1" smtClean="0">
                <a:solidFill>
                  <a:srgbClr val="FF0000"/>
                </a:solidFill>
              </a:rPr>
              <a:t>RequiresNew</a:t>
            </a:r>
            <a:r>
              <a:rPr lang="en-US" sz="2000" dirty="0" smtClean="0">
                <a:solidFill>
                  <a:srgbClr val="FF0000"/>
                </a:solidFill>
              </a:rPr>
              <a:t> </a:t>
            </a:r>
          </a:p>
          <a:p>
            <a:pPr>
              <a:lnSpc>
                <a:spcPct val="220000"/>
              </a:lnSpc>
            </a:pPr>
            <a:r>
              <a:rPr lang="en-US" sz="2000" dirty="0" smtClean="0">
                <a:solidFill>
                  <a:srgbClr val="FF0000"/>
                </a:solidFill>
              </a:rPr>
              <a:t>Mandatory </a:t>
            </a:r>
          </a:p>
          <a:p>
            <a:pPr>
              <a:lnSpc>
                <a:spcPct val="220000"/>
              </a:lnSpc>
            </a:pPr>
            <a:r>
              <a:rPr lang="en-US" sz="2000" dirty="0" err="1" smtClean="0">
                <a:solidFill>
                  <a:srgbClr val="FF0000"/>
                </a:solidFill>
              </a:rPr>
              <a:t>NotSupported</a:t>
            </a:r>
            <a:r>
              <a:rPr lang="en-US" sz="2000" dirty="0" smtClean="0">
                <a:solidFill>
                  <a:srgbClr val="FF0000"/>
                </a:solidFill>
              </a:rPr>
              <a:t> </a:t>
            </a:r>
          </a:p>
          <a:p>
            <a:pPr>
              <a:lnSpc>
                <a:spcPct val="220000"/>
              </a:lnSpc>
            </a:pPr>
            <a:r>
              <a:rPr lang="en-US" sz="2000" dirty="0" smtClean="0">
                <a:solidFill>
                  <a:srgbClr val="FF0000"/>
                </a:solidFill>
              </a:rPr>
              <a:t>Supports </a:t>
            </a:r>
          </a:p>
          <a:p>
            <a:pPr>
              <a:lnSpc>
                <a:spcPct val="220000"/>
              </a:lnSpc>
            </a:pPr>
            <a:r>
              <a:rPr lang="en-US" sz="2000" dirty="0" smtClean="0">
                <a:solidFill>
                  <a:srgbClr val="FF0000"/>
                </a:solidFill>
              </a:rPr>
              <a:t>Never </a:t>
            </a:r>
          </a:p>
        </p:txBody>
      </p:sp>
    </p:spTree>
    <p:extLst>
      <p:ext uri="{BB962C8B-B14F-4D97-AF65-F5344CB8AC3E}">
        <p14:creationId xmlns:p14="http://schemas.microsoft.com/office/powerpoint/2010/main" val="1025522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228600" y="1371600"/>
            <a:ext cx="8686800" cy="4946650"/>
          </a:xfrm>
        </p:spPr>
        <p:txBody>
          <a:bodyPr/>
          <a:lstStyle/>
          <a:p>
            <a:pPr>
              <a:lnSpc>
                <a:spcPct val="180000"/>
              </a:lnSpc>
            </a:pPr>
            <a:r>
              <a:rPr lang="en-US" sz="2000" dirty="0" smtClean="0"/>
              <a:t>Container Managed Transaction attributes:</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TransactionAttributeType.REQUIRES_NEW</a:t>
            </a:r>
            <a:r>
              <a:rPr lang="en-US" sz="1800" b="1" dirty="0" smtClean="0">
                <a:solidFill>
                  <a:srgbClr val="00B050"/>
                </a:solidFill>
                <a:latin typeface="Courier New" pitchFamily="49" charset="0"/>
              </a:rPr>
              <a:t>) </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TransactionAttributeType.MANDATORY</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TransactionAttributeType.REQUIRED</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TransactionAttributeType.SUPPORTS</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TransactionAttributeType.NOT_SUPPORTED</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TransactionAttributeType.NEVER</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dirty="0" smtClean="0">
                <a:latin typeface="Courier New" pitchFamily="49" charset="0"/>
              </a:rPr>
              <a:t>Note :</a:t>
            </a:r>
            <a:r>
              <a:rPr lang="en-US" sz="2000" dirty="0" smtClean="0"/>
              <a:t>The above annotations should be declared at method level.</a:t>
            </a:r>
            <a:endParaRPr lang="en-US" sz="1800" dirty="0" smtClean="0">
              <a:latin typeface="Courier New" pitchFamily="49" charset="0"/>
            </a:endParaRPr>
          </a:p>
        </p:txBody>
      </p:sp>
      <p:sp>
        <p:nvSpPr>
          <p:cNvPr id="12291" name="Rectangle 2"/>
          <p:cNvSpPr>
            <a:spLocks noGrp="1" noChangeArrowheads="1"/>
          </p:cNvSpPr>
          <p:nvPr>
            <p:ph type="title"/>
          </p:nvPr>
        </p:nvSpPr>
        <p:spPr/>
        <p:txBody>
          <a:bodyPr/>
          <a:lstStyle/>
          <a:p>
            <a:r>
              <a:rPr lang="en-US" sz="3600" smtClean="0">
                <a:solidFill>
                  <a:schemeClr val="tx1"/>
                </a:solidFill>
              </a:rPr>
              <a:t>Annotations for CMT </a:t>
            </a:r>
          </a:p>
        </p:txBody>
      </p:sp>
      <p:sp>
        <p:nvSpPr>
          <p:cNvPr id="1229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2E772BE-9B65-4298-8F9E-DFB820E8D434}"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36384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E34265F-A23C-43A3-AB39-F76D18E6291D}"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3315" name="Rectangle 2"/>
          <p:cNvSpPr>
            <a:spLocks noGrp="1" noChangeArrowheads="1"/>
          </p:cNvSpPr>
          <p:nvPr>
            <p:ph type="title"/>
          </p:nvPr>
        </p:nvSpPr>
        <p:spPr/>
        <p:txBody>
          <a:bodyPr/>
          <a:lstStyle/>
          <a:p>
            <a:r>
              <a:rPr lang="en-US" sz="3600" smtClean="0"/>
              <a:t>Transaction Attributes </a:t>
            </a:r>
          </a:p>
        </p:txBody>
      </p:sp>
      <p:sp>
        <p:nvSpPr>
          <p:cNvPr id="13316" name="Rectangle 3"/>
          <p:cNvSpPr>
            <a:spLocks noGrp="1" noChangeArrowheads="1"/>
          </p:cNvSpPr>
          <p:nvPr>
            <p:ph type="body" idx="1"/>
          </p:nvPr>
        </p:nvSpPr>
        <p:spPr>
          <a:xfrm>
            <a:off x="228600" y="1371600"/>
            <a:ext cx="8686800" cy="4946650"/>
          </a:xfrm>
        </p:spPr>
        <p:txBody>
          <a:bodyPr/>
          <a:lstStyle/>
          <a:p>
            <a:pPr>
              <a:lnSpc>
                <a:spcPct val="160000"/>
              </a:lnSpc>
            </a:pPr>
            <a:r>
              <a:rPr lang="en-US" sz="2000" dirty="0" smtClean="0"/>
              <a:t>Required: </a:t>
            </a:r>
          </a:p>
          <a:p>
            <a:pPr marL="742950" lvl="1" indent="-285750">
              <a:lnSpc>
                <a:spcPct val="160000"/>
              </a:lnSpc>
            </a:pPr>
            <a:r>
              <a:rPr lang="en-US" sz="1800" dirty="0" smtClean="0"/>
              <a:t>If the client is running within a transaction and invokes the enterprise bean's method, the method executes within the client's transaction. If the client is not associated with a transaction, the container starts a new transaction before running the method. </a:t>
            </a:r>
          </a:p>
          <a:p>
            <a:pPr>
              <a:lnSpc>
                <a:spcPct val="160000"/>
              </a:lnSpc>
            </a:pPr>
            <a:r>
              <a:rPr lang="en-US" sz="2000" dirty="0" smtClean="0"/>
              <a:t>Mandatory: </a:t>
            </a:r>
          </a:p>
          <a:p>
            <a:pPr marL="742950" lvl="1" indent="-285750">
              <a:lnSpc>
                <a:spcPct val="160000"/>
              </a:lnSpc>
            </a:pPr>
            <a:r>
              <a:rPr lang="en-US" sz="1800" dirty="0" smtClean="0"/>
              <a:t>If the client is running within a transaction and invokes the enterprise bean's method, the method executes within the client's transaction. If the client is not associated with a transaction, the container throws the </a:t>
            </a:r>
            <a:r>
              <a:rPr lang="en-US" sz="1800" b="1" dirty="0" err="1" smtClean="0">
                <a:solidFill>
                  <a:srgbClr val="00B050"/>
                </a:solidFill>
                <a:latin typeface="Courier New" pitchFamily="49" charset="0"/>
              </a:rPr>
              <a:t>TransactionRequiredException</a:t>
            </a:r>
            <a:r>
              <a:rPr lang="en-US" sz="1800" b="1" dirty="0" smtClean="0">
                <a:solidFill>
                  <a:srgbClr val="00B050"/>
                </a:solidFill>
              </a:rPr>
              <a:t>. </a:t>
            </a:r>
          </a:p>
        </p:txBody>
      </p:sp>
    </p:spTree>
    <p:extLst>
      <p:ext uri="{BB962C8B-B14F-4D97-AF65-F5344CB8AC3E}">
        <p14:creationId xmlns:p14="http://schemas.microsoft.com/office/powerpoint/2010/main" val="4047516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E757C64-3ACF-4C8B-98EE-93AF52F3840D}"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a:xfrm>
            <a:off x="1524000" y="381000"/>
            <a:ext cx="6858000" cy="533400"/>
          </a:xfrm>
        </p:spPr>
        <p:txBody>
          <a:bodyPr/>
          <a:lstStyle/>
          <a:p>
            <a:r>
              <a:rPr lang="en-US" sz="3600" dirty="0" smtClean="0"/>
              <a:t>Transaction Attributes (Contd.)</a:t>
            </a:r>
          </a:p>
        </p:txBody>
      </p:sp>
      <p:sp>
        <p:nvSpPr>
          <p:cNvPr id="14340" name="Rectangle 3"/>
          <p:cNvSpPr>
            <a:spLocks noGrp="1" noChangeArrowheads="1"/>
          </p:cNvSpPr>
          <p:nvPr>
            <p:ph type="body" idx="1"/>
          </p:nvPr>
        </p:nvSpPr>
        <p:spPr>
          <a:xfrm>
            <a:off x="228600" y="1371600"/>
            <a:ext cx="8686800" cy="4946650"/>
          </a:xfrm>
        </p:spPr>
        <p:txBody>
          <a:bodyPr/>
          <a:lstStyle/>
          <a:p>
            <a:pPr>
              <a:lnSpc>
                <a:spcPct val="220000"/>
              </a:lnSpc>
            </a:pPr>
            <a:r>
              <a:rPr lang="en-US" sz="2000" dirty="0" err="1" smtClean="0"/>
              <a:t>NotSupported</a:t>
            </a:r>
            <a:r>
              <a:rPr lang="en-US" sz="2000" dirty="0" smtClean="0"/>
              <a:t>:</a:t>
            </a:r>
          </a:p>
          <a:p>
            <a:pPr marL="742950" lvl="1" indent="-285750">
              <a:lnSpc>
                <a:spcPct val="220000"/>
              </a:lnSpc>
            </a:pPr>
            <a:r>
              <a:rPr lang="en-US" sz="1800" dirty="0" smtClean="0"/>
              <a:t>If the client is running within a transaction and invokes the enterprise bean's method, the container suspends the client's transaction before invoking the method. After the method has completed, the container resumes the client's transaction.</a:t>
            </a:r>
          </a:p>
          <a:p>
            <a:pPr marL="742950" lvl="1" indent="-285750">
              <a:lnSpc>
                <a:spcPct val="220000"/>
              </a:lnSpc>
            </a:pPr>
            <a:r>
              <a:rPr lang="en-US" sz="1800" dirty="0" smtClean="0"/>
              <a:t>If the client is not associated with a transaction, the container does not start a new transaction before running the method. </a:t>
            </a:r>
          </a:p>
        </p:txBody>
      </p:sp>
    </p:spTree>
    <p:extLst>
      <p:ext uri="{BB962C8B-B14F-4D97-AF65-F5344CB8AC3E}">
        <p14:creationId xmlns:p14="http://schemas.microsoft.com/office/powerpoint/2010/main" val="1366011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56115AD-C89D-4F91-B20C-70E914B9BF06}"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p:txBody>
          <a:bodyPr/>
          <a:lstStyle/>
          <a:p>
            <a:r>
              <a:rPr lang="en-US" sz="3600" smtClean="0"/>
              <a:t>Transaction Attributes (Contd.)</a:t>
            </a:r>
          </a:p>
        </p:txBody>
      </p:sp>
      <p:sp>
        <p:nvSpPr>
          <p:cNvPr id="15364" name="Rectangle 3"/>
          <p:cNvSpPr>
            <a:spLocks noGrp="1" noChangeArrowheads="1"/>
          </p:cNvSpPr>
          <p:nvPr>
            <p:ph type="body" idx="1"/>
          </p:nvPr>
        </p:nvSpPr>
        <p:spPr/>
        <p:txBody>
          <a:bodyPr/>
          <a:lstStyle/>
          <a:p>
            <a:pPr>
              <a:lnSpc>
                <a:spcPct val="270000"/>
              </a:lnSpc>
            </a:pPr>
            <a:r>
              <a:rPr lang="en-US" sz="2000" smtClean="0"/>
              <a:t>Supports:</a:t>
            </a:r>
          </a:p>
          <a:p>
            <a:pPr marL="742950" lvl="1" indent="-285750">
              <a:lnSpc>
                <a:spcPct val="270000"/>
              </a:lnSpc>
            </a:pPr>
            <a:r>
              <a:rPr lang="en-US" sz="1800" smtClean="0"/>
              <a:t>If the client is running within a transaction and invokes the enterprise bean's method, the method executes within the client's transaction. If the client is not associated with a transaction, the container does not start a new transaction before running the method. </a:t>
            </a:r>
          </a:p>
        </p:txBody>
      </p:sp>
    </p:spTree>
    <p:extLst>
      <p:ext uri="{BB962C8B-B14F-4D97-AF65-F5344CB8AC3E}">
        <p14:creationId xmlns:p14="http://schemas.microsoft.com/office/powerpoint/2010/main" val="2155109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E55BB60-B474-4CDC-9BBB-BDF716CD413B}"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638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2E2FAFC-9EAE-4A1F-A330-61CA41D5F8F5}" type="slidenum">
              <a:rPr lang="en-US" sz="800" b="0">
                <a:solidFill>
                  <a:srgbClr val="000000"/>
                </a:solidFill>
                <a:latin typeface="Verdana" pitchFamily="34" charset="0"/>
              </a:rPr>
              <a:pPr eaLnBrk="1" hangingPunct="1"/>
              <a:t>19</a:t>
            </a:fld>
            <a:endParaRPr lang="en-US" sz="800" b="0">
              <a:solidFill>
                <a:srgbClr val="000000"/>
              </a:solidFill>
              <a:latin typeface="Verdana" pitchFamily="34" charset="0"/>
            </a:endParaRPr>
          </a:p>
        </p:txBody>
      </p:sp>
      <p:sp>
        <p:nvSpPr>
          <p:cNvPr id="16388" name="Rectangle 2"/>
          <p:cNvSpPr>
            <a:spLocks noGrp="1" noChangeArrowheads="1"/>
          </p:cNvSpPr>
          <p:nvPr>
            <p:ph type="title"/>
          </p:nvPr>
        </p:nvSpPr>
        <p:spPr>
          <a:xfrm>
            <a:off x="1524000" y="228600"/>
            <a:ext cx="6858000" cy="533400"/>
          </a:xfrm>
        </p:spPr>
        <p:txBody>
          <a:bodyPr/>
          <a:lstStyle/>
          <a:p>
            <a:pPr eaLnBrk="1" hangingPunct="1"/>
            <a:r>
              <a:rPr lang="en-US" sz="3600" smtClean="0"/>
              <a:t>Transaction Attributes (Contd.)</a:t>
            </a:r>
          </a:p>
        </p:txBody>
      </p:sp>
      <p:sp>
        <p:nvSpPr>
          <p:cNvPr id="16389" name="Rectangle 3"/>
          <p:cNvSpPr>
            <a:spLocks noGrp="1" noChangeArrowheads="1"/>
          </p:cNvSpPr>
          <p:nvPr>
            <p:ph type="body" idx="1"/>
          </p:nvPr>
        </p:nvSpPr>
        <p:spPr>
          <a:xfrm>
            <a:off x="228600" y="1371600"/>
            <a:ext cx="8686800" cy="4946650"/>
          </a:xfrm>
        </p:spPr>
        <p:txBody>
          <a:bodyPr/>
          <a:lstStyle/>
          <a:p>
            <a:pPr>
              <a:lnSpc>
                <a:spcPct val="180000"/>
              </a:lnSpc>
            </a:pPr>
            <a:r>
              <a:rPr lang="en-US" sz="2000" dirty="0" err="1" smtClean="0"/>
              <a:t>RequiresNew</a:t>
            </a:r>
            <a:r>
              <a:rPr lang="en-US" sz="2000" dirty="0" smtClean="0"/>
              <a:t>:</a:t>
            </a:r>
          </a:p>
          <a:p>
            <a:pPr marL="742950" lvl="1" indent="-285750">
              <a:lnSpc>
                <a:spcPct val="180000"/>
              </a:lnSpc>
            </a:pPr>
            <a:r>
              <a:rPr lang="en-US" sz="1800" dirty="0" smtClean="0"/>
              <a:t>If the client is running within a transaction and invokes the enterprise bean's method, the container takes the following steps: </a:t>
            </a:r>
          </a:p>
          <a:p>
            <a:pPr lvl="2">
              <a:lnSpc>
                <a:spcPct val="180000"/>
              </a:lnSpc>
            </a:pPr>
            <a:r>
              <a:rPr lang="en-US" sz="1600" dirty="0" smtClean="0"/>
              <a:t>Suspends the client's transaction. </a:t>
            </a:r>
          </a:p>
          <a:p>
            <a:pPr lvl="2">
              <a:lnSpc>
                <a:spcPct val="180000"/>
              </a:lnSpc>
            </a:pPr>
            <a:r>
              <a:rPr lang="en-US" sz="1600" dirty="0" smtClean="0"/>
              <a:t>Starts a new transaction. </a:t>
            </a:r>
          </a:p>
          <a:p>
            <a:pPr lvl="2">
              <a:lnSpc>
                <a:spcPct val="180000"/>
              </a:lnSpc>
            </a:pPr>
            <a:r>
              <a:rPr lang="en-US" sz="1600" dirty="0" smtClean="0"/>
              <a:t>Delegates the call to the method. </a:t>
            </a:r>
          </a:p>
          <a:p>
            <a:pPr lvl="2">
              <a:lnSpc>
                <a:spcPct val="180000"/>
              </a:lnSpc>
            </a:pPr>
            <a:r>
              <a:rPr lang="en-US" sz="1600" dirty="0" smtClean="0"/>
              <a:t>Resumes the client's transaction after the method completes. </a:t>
            </a:r>
          </a:p>
          <a:p>
            <a:pPr marL="742950" lvl="1" indent="-285750">
              <a:lnSpc>
                <a:spcPct val="180000"/>
              </a:lnSpc>
            </a:pPr>
            <a:r>
              <a:rPr lang="en-US" sz="1800" dirty="0" smtClean="0"/>
              <a:t>If the client is not associated with a transaction, the container starts a new transaction before running the method. </a:t>
            </a:r>
          </a:p>
        </p:txBody>
      </p:sp>
    </p:spTree>
    <p:extLst>
      <p:ext uri="{BB962C8B-B14F-4D97-AF65-F5344CB8AC3E}">
        <p14:creationId xmlns:p14="http://schemas.microsoft.com/office/powerpoint/2010/main" val="993165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437481"/>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Cambria" pitchFamily="18" charset="0"/>
                        </a:rPr>
                        <a:t>Selvarajan</a:t>
                      </a:r>
                      <a:r>
                        <a:rPr kumimoji="0" lang="en-US" sz="1600" b="0" i="0" u="none" strike="noStrike" cap="none" normalizeH="0" baseline="0" dirty="0" smtClean="0">
                          <a:ln>
                            <a:noFill/>
                          </a:ln>
                          <a:solidFill>
                            <a:schemeClr val="tx1"/>
                          </a:solidFill>
                          <a:effectLst/>
                          <a:latin typeface="Cambria" pitchFamily="18" charset="0"/>
                        </a:rPr>
                        <a:t>, </a:t>
                      </a:r>
                      <a:r>
                        <a:rPr kumimoji="0" lang="en-US" sz="1600" b="0" i="0" u="none" strike="noStrike" cap="none" normalizeH="0" baseline="0" dirty="0" err="1" smtClean="0">
                          <a:ln>
                            <a:noFill/>
                          </a:ln>
                          <a:solidFill>
                            <a:schemeClr val="tx1"/>
                          </a:solidFill>
                          <a:effectLst/>
                          <a:latin typeface="Cambria" pitchFamily="18" charset="0"/>
                        </a:rPr>
                        <a:t>Naren</a:t>
                      </a:r>
                      <a:r>
                        <a:rPr kumimoji="0" lang="en-US" sz="1600" b="0" i="0" u="none" strike="noStrike" cap="none" normalizeH="0" baseline="0" dirty="0" smtClean="0">
                          <a:ln>
                            <a:noFill/>
                          </a:ln>
                          <a:solidFill>
                            <a:schemeClr val="tx1"/>
                          </a:solidFill>
                          <a:effectLst/>
                          <a:latin typeface="Cambria" pitchFamily="18" charset="0"/>
                        </a:rPr>
                        <a:t> Kumar, 127813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FDD324E-E77D-421D-A95A-C0AF3445BC5D}"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smtClean="0"/>
              <a:t>Transaction Attributes (Contd.)</a:t>
            </a:r>
          </a:p>
        </p:txBody>
      </p:sp>
      <p:sp>
        <p:nvSpPr>
          <p:cNvPr id="17412" name="Rectangle 3"/>
          <p:cNvSpPr>
            <a:spLocks noGrp="1" noChangeArrowheads="1"/>
          </p:cNvSpPr>
          <p:nvPr>
            <p:ph type="body" idx="1"/>
          </p:nvPr>
        </p:nvSpPr>
        <p:spPr/>
        <p:txBody>
          <a:bodyPr/>
          <a:lstStyle/>
          <a:p>
            <a:pPr>
              <a:lnSpc>
                <a:spcPct val="200000"/>
              </a:lnSpc>
            </a:pPr>
            <a:r>
              <a:rPr lang="en-US" sz="2000" dirty="0" smtClean="0"/>
              <a:t>Never: </a:t>
            </a:r>
          </a:p>
          <a:p>
            <a:pPr lvl="1">
              <a:lnSpc>
                <a:spcPct val="200000"/>
              </a:lnSpc>
            </a:pPr>
            <a:r>
              <a:rPr lang="en-US" sz="1800" dirty="0" smtClean="0"/>
              <a:t>If the client is running within a transaction and invokes the enterprise bean’s method, the container throws a </a:t>
            </a:r>
            <a:r>
              <a:rPr lang="en-US" sz="1800" b="1" dirty="0" err="1" smtClean="0">
                <a:solidFill>
                  <a:srgbClr val="00B050"/>
                </a:solidFill>
                <a:latin typeface="Courier New" pitchFamily="49" charset="0"/>
                <a:cs typeface="Courier New" pitchFamily="49" charset="0"/>
              </a:rPr>
              <a:t>RemoteException</a:t>
            </a:r>
            <a:r>
              <a:rPr lang="en-US" sz="1800" dirty="0" smtClean="0"/>
              <a:t>. </a:t>
            </a:r>
          </a:p>
          <a:p>
            <a:pPr lvl="1">
              <a:lnSpc>
                <a:spcPct val="200000"/>
              </a:lnSpc>
            </a:pPr>
            <a:r>
              <a:rPr lang="en-US" sz="1800" dirty="0" smtClean="0"/>
              <a:t>If the client is not associated with a transaction, the container does not start a new transaction before running the method.</a:t>
            </a:r>
          </a:p>
        </p:txBody>
      </p:sp>
    </p:spTree>
    <p:extLst>
      <p:ext uri="{BB962C8B-B14F-4D97-AF65-F5344CB8AC3E}">
        <p14:creationId xmlns:p14="http://schemas.microsoft.com/office/powerpoint/2010/main" val="579239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When you set this transaction attribute to the method and the method called with in the client transaction,  then the container throw the Remote Exception. Identify the Transaction attribute set to the method</a:t>
            </a:r>
          </a:p>
          <a:p>
            <a:pPr>
              <a:spcBef>
                <a:spcPts val="400"/>
              </a:spcBef>
              <a:defRPr/>
            </a:pPr>
            <a:endParaRPr lang="en-US" dirty="0"/>
          </a:p>
          <a:p>
            <a:pPr>
              <a:spcBef>
                <a:spcPts val="400"/>
              </a:spcBef>
              <a:defRPr/>
            </a:pPr>
            <a:r>
              <a:rPr lang="en-US" dirty="0" smtClean="0"/>
              <a:t>Supports</a:t>
            </a:r>
          </a:p>
          <a:p>
            <a:pPr>
              <a:spcBef>
                <a:spcPts val="400"/>
              </a:spcBef>
              <a:defRPr/>
            </a:pPr>
            <a:r>
              <a:rPr lang="en-US" dirty="0" smtClean="0"/>
              <a:t>Not Supported</a:t>
            </a:r>
          </a:p>
          <a:p>
            <a:pPr>
              <a:spcBef>
                <a:spcPts val="400"/>
              </a:spcBef>
              <a:defRPr/>
            </a:pPr>
            <a:r>
              <a:rPr lang="en-US" dirty="0" smtClean="0">
                <a:solidFill>
                  <a:srgbClr val="FF0000"/>
                </a:solidFill>
              </a:rPr>
              <a:t>Never</a:t>
            </a:r>
          </a:p>
          <a:p>
            <a:pPr>
              <a:spcBef>
                <a:spcPts val="400"/>
              </a:spcBef>
              <a:defRPr/>
            </a:pPr>
            <a:r>
              <a:rPr lang="en-US" dirty="0" smtClean="0"/>
              <a:t>Mandatory</a:t>
            </a:r>
            <a:endParaRPr lang="en-US" dirty="0"/>
          </a:p>
          <a:p>
            <a:pPr marL="0" indent="0">
              <a:spcBef>
                <a:spcPts val="400"/>
              </a:spcBef>
              <a:buNone/>
              <a:defRPr/>
            </a:pPr>
            <a:endParaRPr lang="en-US"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a:t>
            </a:fld>
            <a:endParaRPr lang="en-US" sz="1400" dirty="0"/>
          </a:p>
        </p:txBody>
      </p:sp>
    </p:spTree>
    <p:extLst>
      <p:ext uri="{BB962C8B-B14F-4D97-AF65-F5344CB8AC3E}">
        <p14:creationId xmlns:p14="http://schemas.microsoft.com/office/powerpoint/2010/main" val="933584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When this transaction attribute is set to the bean method, then the method should be invoked with in client transaction, otherwise container throws </a:t>
            </a:r>
            <a:r>
              <a:rPr lang="en-US" dirty="0" err="1" smtClean="0"/>
              <a:t>TransactionRequiredException</a:t>
            </a:r>
            <a:r>
              <a:rPr lang="en-US" dirty="0" smtClean="0"/>
              <a:t>.  Identify the Transaction attribute</a:t>
            </a:r>
            <a:endParaRPr lang="en-US" dirty="0"/>
          </a:p>
          <a:p>
            <a:pPr>
              <a:spcBef>
                <a:spcPts val="400"/>
              </a:spcBef>
              <a:defRPr/>
            </a:pPr>
            <a:endParaRPr lang="en-US" dirty="0"/>
          </a:p>
          <a:p>
            <a:pPr>
              <a:spcBef>
                <a:spcPts val="400"/>
              </a:spcBef>
              <a:defRPr/>
            </a:pPr>
            <a:r>
              <a:rPr lang="en-US" dirty="0"/>
              <a:t>Supports</a:t>
            </a:r>
          </a:p>
          <a:p>
            <a:pPr>
              <a:spcBef>
                <a:spcPts val="400"/>
              </a:spcBef>
              <a:defRPr/>
            </a:pPr>
            <a:r>
              <a:rPr lang="en-US" dirty="0"/>
              <a:t>Not Supported</a:t>
            </a:r>
          </a:p>
          <a:p>
            <a:pPr>
              <a:spcBef>
                <a:spcPts val="400"/>
              </a:spcBef>
              <a:defRPr/>
            </a:pPr>
            <a:r>
              <a:rPr lang="en-US" dirty="0"/>
              <a:t>Never</a:t>
            </a:r>
          </a:p>
          <a:p>
            <a:pPr>
              <a:spcBef>
                <a:spcPts val="400"/>
              </a:spcBef>
              <a:defRPr/>
            </a:pPr>
            <a:r>
              <a:rPr lang="en-US" dirty="0">
                <a:solidFill>
                  <a:srgbClr val="FF0000"/>
                </a:solidFill>
              </a:rPr>
              <a:t>Mandatory</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extLst>
      <p:ext uri="{BB962C8B-B14F-4D97-AF65-F5344CB8AC3E}">
        <p14:creationId xmlns:p14="http://schemas.microsoft.com/office/powerpoint/2010/main" val="933584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lang="en-US" dirty="0" smtClean="0"/>
              <a:t>If this transaction attribute is set for the bean method, the method will be executed within a transaction or without transaction.  Identify the Transaction attribute</a:t>
            </a:r>
            <a:endParaRPr lang="en-US" dirty="0"/>
          </a:p>
          <a:p>
            <a:pPr>
              <a:spcBef>
                <a:spcPts val="400"/>
              </a:spcBef>
              <a:defRPr/>
            </a:pPr>
            <a:endParaRPr lang="en-US" dirty="0" smtClean="0"/>
          </a:p>
          <a:p>
            <a:pPr>
              <a:spcBef>
                <a:spcPts val="400"/>
              </a:spcBef>
              <a:defRPr/>
            </a:pPr>
            <a:r>
              <a:rPr lang="en-US" dirty="0" smtClean="0">
                <a:solidFill>
                  <a:srgbClr val="FF0000"/>
                </a:solidFill>
              </a:rPr>
              <a:t>Supports</a:t>
            </a:r>
            <a:endParaRPr lang="en-US" dirty="0">
              <a:solidFill>
                <a:srgbClr val="FF0000"/>
              </a:solidFill>
            </a:endParaRPr>
          </a:p>
          <a:p>
            <a:pPr>
              <a:spcBef>
                <a:spcPts val="400"/>
              </a:spcBef>
              <a:defRPr/>
            </a:pPr>
            <a:r>
              <a:rPr lang="en-US" dirty="0"/>
              <a:t>Not Supported</a:t>
            </a:r>
          </a:p>
          <a:p>
            <a:pPr>
              <a:spcBef>
                <a:spcPts val="400"/>
              </a:spcBef>
              <a:defRPr/>
            </a:pPr>
            <a:r>
              <a:rPr lang="en-US" dirty="0"/>
              <a:t>Never</a:t>
            </a:r>
          </a:p>
          <a:p>
            <a:pPr>
              <a:spcBef>
                <a:spcPts val="400"/>
              </a:spcBef>
              <a:defRPr/>
            </a:pPr>
            <a:r>
              <a:rPr lang="en-US" dirty="0"/>
              <a:t>Mandatory</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extLst>
      <p:ext uri="{BB962C8B-B14F-4D97-AF65-F5344CB8AC3E}">
        <p14:creationId xmlns:p14="http://schemas.microsoft.com/office/powerpoint/2010/main" val="933584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FBE441C-377E-42F1-B179-78F9A085FD5D}"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1843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51F46D0-68FE-40E0-BE66-4E18BB907EF9}" type="slidenum">
              <a:rPr lang="en-US" sz="800" b="0">
                <a:solidFill>
                  <a:srgbClr val="000000"/>
                </a:solidFill>
                <a:latin typeface="Verdana" pitchFamily="34" charset="0"/>
              </a:rPr>
              <a:pPr eaLnBrk="1" hangingPunct="1"/>
              <a:t>24</a:t>
            </a:fld>
            <a:endParaRPr lang="en-US" sz="800" b="0">
              <a:solidFill>
                <a:srgbClr val="000000"/>
              </a:solidFill>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sz="3600" smtClean="0"/>
              <a:t>Bean Managed Transaction</a:t>
            </a:r>
          </a:p>
        </p:txBody>
      </p:sp>
      <p:sp>
        <p:nvSpPr>
          <p:cNvPr id="18437" name="Rectangle 3"/>
          <p:cNvSpPr>
            <a:spLocks noGrp="1" noChangeArrowheads="1"/>
          </p:cNvSpPr>
          <p:nvPr>
            <p:ph type="body" idx="1"/>
          </p:nvPr>
        </p:nvSpPr>
        <p:spPr/>
        <p:txBody>
          <a:bodyPr/>
          <a:lstStyle/>
          <a:p>
            <a:pPr eaLnBrk="1" hangingPunct="1">
              <a:lnSpc>
                <a:spcPct val="200000"/>
              </a:lnSpc>
            </a:pPr>
            <a:r>
              <a:rPr lang="en-US" sz="2000" dirty="0" smtClean="0">
                <a:solidFill>
                  <a:srgbClr val="FF0000"/>
                </a:solidFill>
              </a:rPr>
              <a:t>In a bean-managed transaction, the code in the session or message-driven bean explicitly marks the boundaries of the transaction. </a:t>
            </a:r>
          </a:p>
          <a:p>
            <a:pPr eaLnBrk="1" hangingPunct="1">
              <a:lnSpc>
                <a:spcPct val="200000"/>
              </a:lnSpc>
            </a:pPr>
            <a:r>
              <a:rPr lang="en-US" sz="2000" dirty="0" smtClean="0">
                <a:solidFill>
                  <a:srgbClr val="FF0000"/>
                </a:solidFill>
              </a:rPr>
              <a:t>The benefit of this approach is that the bean developer has full control over the transactional boundaries. The developer has to start a transaction by issuing a begin and complete the transaction by issuing an end or abort statement.</a:t>
            </a:r>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63618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600" smtClean="0"/>
              <a:t>Bean Managed Transaction (Contd.)</a:t>
            </a:r>
          </a:p>
        </p:txBody>
      </p:sp>
      <p:sp>
        <p:nvSpPr>
          <p:cNvPr id="19459" name="Content Placeholder 2"/>
          <p:cNvSpPr>
            <a:spLocks noGrp="1"/>
          </p:cNvSpPr>
          <p:nvPr>
            <p:ph idx="1"/>
          </p:nvPr>
        </p:nvSpPr>
        <p:spPr/>
        <p:txBody>
          <a:bodyPr/>
          <a:lstStyle/>
          <a:p>
            <a:pPr>
              <a:lnSpc>
                <a:spcPct val="200000"/>
              </a:lnSpc>
            </a:pPr>
            <a:r>
              <a:rPr lang="en-US" sz="2000" dirty="0" smtClean="0">
                <a:solidFill>
                  <a:srgbClr val="FF0000"/>
                </a:solidFill>
              </a:rPr>
              <a:t>Though beans with container-managed transactions require less coding, they have one limitation: When a method is executing, it can be associated with either a single transaction or no transaction at all. If this limitation will make coding your bean difficult, you should consider using bean-managed transactions. </a:t>
            </a:r>
          </a:p>
          <a:p>
            <a:pPr>
              <a:lnSpc>
                <a:spcPct val="200000"/>
              </a:lnSpc>
            </a:pPr>
            <a:endParaRPr lang="en-US" sz="2000" dirty="0" smtClean="0"/>
          </a:p>
        </p:txBody>
      </p:sp>
      <p:sp>
        <p:nvSpPr>
          <p:cNvPr id="19460" name="Slide Number Placeholder 3"/>
          <p:cNvSpPr>
            <a:spLocks noGrp="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1428D89-9639-427C-AAD0-853995E6C740}"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633025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76F36B3-94F2-4A95-B9D3-90AF8CAF5E41}"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a:xfrm>
            <a:off x="1600200" y="304800"/>
            <a:ext cx="6858000" cy="533400"/>
          </a:xfrm>
        </p:spPr>
        <p:txBody>
          <a:bodyPr/>
          <a:lstStyle/>
          <a:p>
            <a:r>
              <a:rPr lang="en-US" sz="3600" dirty="0" smtClean="0"/>
              <a:t>Bean Managed Transaction (Contd.)</a:t>
            </a:r>
          </a:p>
        </p:txBody>
      </p:sp>
      <p:sp>
        <p:nvSpPr>
          <p:cNvPr id="20484" name="Rectangle 3"/>
          <p:cNvSpPr>
            <a:spLocks noGrp="1" noChangeArrowheads="1"/>
          </p:cNvSpPr>
          <p:nvPr>
            <p:ph type="body" idx="1"/>
          </p:nvPr>
        </p:nvSpPr>
        <p:spPr>
          <a:xfrm>
            <a:off x="228600" y="1371600"/>
            <a:ext cx="8686800" cy="4946650"/>
          </a:xfrm>
        </p:spPr>
        <p:txBody>
          <a:bodyPr/>
          <a:lstStyle/>
          <a:p>
            <a:pPr>
              <a:lnSpc>
                <a:spcPct val="180000"/>
              </a:lnSpc>
            </a:pPr>
            <a:r>
              <a:rPr lang="en-US" sz="2000" dirty="0" smtClean="0"/>
              <a:t>The </a:t>
            </a:r>
            <a:r>
              <a:rPr lang="en-US" sz="2000" b="1" dirty="0" err="1" smtClean="0">
                <a:solidFill>
                  <a:srgbClr val="00B050"/>
                </a:solidFill>
              </a:rPr>
              <a:t>UserTransaction</a:t>
            </a:r>
            <a:r>
              <a:rPr lang="en-US" sz="2000" dirty="0" smtClean="0"/>
              <a:t> interface in the JTA contains the methods for the BMT are:</a:t>
            </a:r>
          </a:p>
          <a:p>
            <a:pPr>
              <a:lnSpc>
                <a:spcPct val="180000"/>
              </a:lnSpc>
              <a:buFont typeface="Wingdings" pitchFamily="2" charset="2"/>
              <a:buNone/>
            </a:pPr>
            <a:r>
              <a:rPr lang="en-US" sz="2000" dirty="0" smtClean="0"/>
              <a:t> </a:t>
            </a:r>
            <a:r>
              <a:rPr lang="en-US" sz="2000" b="1" dirty="0" smtClean="0">
                <a:solidFill>
                  <a:srgbClr val="00B050"/>
                </a:solidFill>
              </a:rPr>
              <a:t>	</a:t>
            </a:r>
            <a:r>
              <a:rPr lang="en-US" sz="1800" b="1" dirty="0" smtClean="0">
                <a:solidFill>
                  <a:srgbClr val="00B050"/>
                </a:solidFill>
                <a:latin typeface="Courier New" pitchFamily="49" charset="0"/>
              </a:rPr>
              <a:t>public abstract void begin();</a:t>
            </a:r>
          </a:p>
          <a:p>
            <a:pPr>
              <a:lnSpc>
                <a:spcPct val="180000"/>
              </a:lnSpc>
              <a:buFont typeface="Wingdings" pitchFamily="2" charset="2"/>
              <a:buNone/>
            </a:pPr>
            <a:r>
              <a:rPr lang="en-US" sz="1800" b="1" dirty="0" smtClean="0">
                <a:solidFill>
                  <a:srgbClr val="00B050"/>
                </a:solidFill>
                <a:latin typeface="Courier New" pitchFamily="49" charset="0"/>
              </a:rPr>
              <a:t>	public abstract void commit();</a:t>
            </a:r>
          </a:p>
          <a:p>
            <a:pPr>
              <a:lnSpc>
                <a:spcPct val="180000"/>
              </a:lnSpc>
              <a:buFont typeface="Wingdings" pitchFamily="2" charset="2"/>
              <a:buNone/>
            </a:pPr>
            <a:r>
              <a:rPr lang="en-US" sz="1800" b="1" dirty="0" smtClean="0">
                <a:solidFill>
                  <a:srgbClr val="00B050"/>
                </a:solidFill>
                <a:latin typeface="Courier New" pitchFamily="49" charset="0"/>
              </a:rPr>
              <a:t>	public abstract void </a:t>
            </a:r>
            <a:r>
              <a:rPr lang="en-US" sz="1800" b="1" dirty="0" err="1" smtClean="0">
                <a:solidFill>
                  <a:srgbClr val="00B050"/>
                </a:solidFill>
                <a:latin typeface="Courier New" pitchFamily="49" charset="0"/>
              </a:rPr>
              <a:t>getStatus</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	public abstract void rollback();</a:t>
            </a:r>
          </a:p>
          <a:p>
            <a:pPr>
              <a:lnSpc>
                <a:spcPct val="180000"/>
              </a:lnSpc>
              <a:buFont typeface="Wingdings" pitchFamily="2" charset="2"/>
              <a:buNone/>
            </a:pPr>
            <a:r>
              <a:rPr lang="en-US" sz="1800" b="1" dirty="0" smtClean="0">
                <a:solidFill>
                  <a:srgbClr val="00B050"/>
                </a:solidFill>
                <a:latin typeface="Courier New" pitchFamily="49" charset="0"/>
              </a:rPr>
              <a:t>	public abstract void </a:t>
            </a:r>
            <a:r>
              <a:rPr lang="en-US" sz="1800" b="1" dirty="0" err="1" smtClean="0">
                <a:solidFill>
                  <a:srgbClr val="00B050"/>
                </a:solidFill>
                <a:latin typeface="Courier New" pitchFamily="49" charset="0"/>
              </a:rPr>
              <a:t>setRollbackOnly</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pulic</a:t>
            </a:r>
            <a:r>
              <a:rPr lang="en-US" sz="1800" b="1" dirty="0" smtClean="0">
                <a:solidFill>
                  <a:srgbClr val="00B050"/>
                </a:solidFill>
                <a:latin typeface="Courier New" pitchFamily="49" charset="0"/>
              </a:rPr>
              <a:t> abstract void </a:t>
            </a:r>
            <a:r>
              <a:rPr lang="en-US" sz="1800" b="1" dirty="0" err="1" smtClean="0">
                <a:solidFill>
                  <a:srgbClr val="00B050"/>
                </a:solidFill>
                <a:latin typeface="Courier New" pitchFamily="49" charset="0"/>
              </a:rPr>
              <a:t>setTransactionTimeout</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int</a:t>
            </a:r>
            <a:r>
              <a:rPr lang="en-US" sz="1800" b="1" dirty="0" smtClean="0">
                <a:solidFill>
                  <a:srgbClr val="00B050"/>
                </a:solidFill>
                <a:latin typeface="Courier New" pitchFamily="49" charset="0"/>
              </a:rPr>
              <a:t> seconds);</a:t>
            </a:r>
          </a:p>
        </p:txBody>
      </p:sp>
    </p:spTree>
    <p:extLst>
      <p:ext uri="{BB962C8B-B14F-4D97-AF65-F5344CB8AC3E}">
        <p14:creationId xmlns:p14="http://schemas.microsoft.com/office/powerpoint/2010/main" val="2855839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27</a:t>
            </a:fld>
            <a:endParaRPr 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dirty="0" smtClean="0"/>
              <a:t>Choose the correct options</a:t>
            </a:r>
          </a:p>
          <a:p>
            <a:pPr marL="0" indent="0">
              <a:spcBef>
                <a:spcPts val="400"/>
              </a:spcBef>
              <a:buNone/>
              <a:defRPr/>
            </a:pPr>
            <a:r>
              <a:rPr lang="en-US" dirty="0" smtClean="0"/>
              <a:t>A.  Bean Managed transactions are useful for complex Transactions  and rollback situations</a:t>
            </a:r>
          </a:p>
          <a:p>
            <a:pPr marL="514350" indent="-514350">
              <a:spcBef>
                <a:spcPts val="400"/>
              </a:spcBef>
              <a:buAutoNum type="alphaUcPeriod" startAt="2"/>
              <a:defRPr/>
            </a:pPr>
            <a:r>
              <a:rPr lang="en-US" dirty="0" smtClean="0"/>
              <a:t>BMT provide </a:t>
            </a:r>
            <a:r>
              <a:rPr lang="en-US" dirty="0"/>
              <a:t>a means to more carefully control the transaction boundaries, that is, when the transaction starts and ends</a:t>
            </a:r>
            <a:r>
              <a:rPr lang="en-US" dirty="0" smtClean="0"/>
              <a:t>.</a:t>
            </a:r>
          </a:p>
          <a:p>
            <a:pPr marL="514350" indent="-514350">
              <a:spcBef>
                <a:spcPts val="400"/>
              </a:spcBef>
              <a:buAutoNum type="alphaUcPeriod" startAt="2"/>
              <a:defRPr/>
            </a:pPr>
            <a:r>
              <a:rPr lang="en-US" dirty="0" smtClean="0"/>
              <a:t>BMTs are easier to use than CMT</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28</a:t>
            </a:fld>
            <a:endParaRPr 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29</a:t>
            </a:fld>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30</a:t>
            </a:fld>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dirty="0"/>
              <a:t>Objective: </a:t>
            </a:r>
            <a:r>
              <a:rPr lang="en-US" sz="1600" dirty="0"/>
              <a:t>After completion of this exercise you will be able to</a:t>
            </a:r>
          </a:p>
          <a:p>
            <a:pPr marL="0" lvl="0" indent="0">
              <a:buNone/>
            </a:pPr>
            <a:r>
              <a:rPr lang="en-US" sz="1600" dirty="0"/>
              <a:t>Apply Transaction to beans</a:t>
            </a:r>
          </a:p>
          <a:p>
            <a:pPr marL="0" lvl="0" indent="0">
              <a:buNone/>
            </a:pPr>
            <a:r>
              <a:rPr lang="en-US" sz="1600" dirty="0"/>
              <a:t>Use various propagation attributes of Transaction.</a:t>
            </a:r>
          </a:p>
          <a:p>
            <a:pPr marL="0" indent="0">
              <a:buNone/>
            </a:pPr>
            <a:r>
              <a:rPr lang="en-US" sz="1600" dirty="0"/>
              <a:t> </a:t>
            </a:r>
          </a:p>
          <a:p>
            <a:pPr marL="0" indent="0">
              <a:buNone/>
            </a:pPr>
            <a:r>
              <a:rPr lang="en-US" sz="1600" b="1" dirty="0" smtClean="0"/>
              <a:t>EJB </a:t>
            </a:r>
            <a:r>
              <a:rPr lang="en-US" sz="1600" b="1" dirty="0"/>
              <a:t>Transaction</a:t>
            </a:r>
          </a:p>
          <a:p>
            <a:pPr marL="0" lvl="0" indent="0">
              <a:buNone/>
            </a:pPr>
            <a:r>
              <a:rPr lang="en-US" sz="1600" dirty="0"/>
              <a:t>To the stateless bean created in the exercise 1.3, apply @</a:t>
            </a:r>
            <a:r>
              <a:rPr lang="en-US" sz="1600" dirty="0" err="1"/>
              <a:t>TransactionAttribute</a:t>
            </a:r>
            <a:r>
              <a:rPr lang="en-US" sz="1600" dirty="0"/>
              <a:t>(NOT_SUPPORTED) at class level</a:t>
            </a:r>
          </a:p>
          <a:p>
            <a:pPr marL="0" lvl="0" indent="0">
              <a:buNone/>
            </a:pPr>
            <a:r>
              <a:rPr lang="en-US" sz="1600" dirty="0"/>
              <a:t>Apply @</a:t>
            </a:r>
            <a:r>
              <a:rPr lang="en-US" sz="1600" dirty="0" err="1"/>
              <a:t>TransactionAttribute</a:t>
            </a:r>
            <a:r>
              <a:rPr lang="en-US" sz="1600" dirty="0"/>
              <a:t>(REQUIRED) to the createCustomer() method.  </a:t>
            </a:r>
          </a:p>
          <a:p>
            <a:pPr marL="0" lvl="0" indent="0">
              <a:buNone/>
            </a:pPr>
            <a:r>
              <a:rPr lang="en-US" sz="1600" dirty="0"/>
              <a:t>Run its remote client.</a:t>
            </a:r>
          </a:p>
          <a:p>
            <a:pPr marL="0" lvl="0" indent="0">
              <a:buNone/>
            </a:pPr>
            <a:r>
              <a:rPr lang="en-US" sz="1600" dirty="0"/>
              <a:t>Now, change the TransactionAttribute to MANDATORY on the above method.  </a:t>
            </a:r>
          </a:p>
          <a:p>
            <a:pPr marL="0" lvl="0" indent="0">
              <a:buNone/>
            </a:pPr>
            <a:r>
              <a:rPr lang="en-US" sz="1600" dirty="0"/>
              <a:t>Run its remote client and observe if the transaction is successful.</a:t>
            </a:r>
          </a:p>
          <a:p>
            <a:pPr marL="0" lvl="0" indent="0">
              <a:buNone/>
            </a:pPr>
            <a:r>
              <a:rPr lang="en-US" sz="1600" dirty="0"/>
              <a:t>Now, create another method createCustomerInTransaction() in the bean, with TransactionAttribute(REQUIRED) that calls the createCustomer() method.</a:t>
            </a:r>
          </a:p>
          <a:p>
            <a:pPr marL="0" lvl="0" indent="0">
              <a:buNone/>
            </a:pPr>
            <a:r>
              <a:rPr lang="en-US" sz="1600" dirty="0"/>
              <a:t>Change the remote client to call createCustomerInTransaction method. Observe if the transaction is successful and analyze the results.</a:t>
            </a:r>
          </a:p>
          <a:p>
            <a:pPr marL="0" indent="0">
              <a:buNone/>
            </a:pPr>
            <a:endParaRPr lang="en-US" sz="1600" dirty="0"/>
          </a:p>
          <a:p>
            <a:pPr lvl="1"/>
            <a:endParaRPr lang="en-US" sz="1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31</a:t>
            </a:fld>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CCD5F72-758D-43B0-8E42-BC3CEA57041A}" type="slidenum">
              <a:rPr lang="en-US" b="0" smtClean="0">
                <a:solidFill>
                  <a:srgbClr val="000000"/>
                </a:solidFill>
                <a:latin typeface="Verdana" pitchFamily="34" charset="0"/>
              </a:rPr>
              <a:pPr eaLnBrk="1" hangingPunct="1"/>
              <a:t>32</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2769AA5-4B39-45E8-A216-B651C4811640}" type="slidenum">
              <a:rPr lang="en-US" sz="800" b="0">
                <a:solidFill>
                  <a:srgbClr val="000000"/>
                </a:solidFill>
                <a:latin typeface="Verdana" pitchFamily="34" charset="0"/>
              </a:rPr>
              <a:pPr eaLnBrk="1" hangingPunct="1"/>
              <a:t>32</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a:xfrm>
            <a:off x="1676400" y="206375"/>
            <a:ext cx="6858000" cy="533400"/>
          </a:xfrm>
        </p:spPr>
        <p:txBody>
          <a:bodyPr/>
          <a:lstStyle/>
          <a:p>
            <a:pPr eaLnBrk="1" hangingPunct="1"/>
            <a:r>
              <a:rPr lang="en-US" sz="3600" smtClean="0"/>
              <a:t>EJB Transactions: Summary</a:t>
            </a:r>
          </a:p>
        </p:txBody>
      </p:sp>
      <p:sp>
        <p:nvSpPr>
          <p:cNvPr id="23557" name="Rectangle 3"/>
          <p:cNvSpPr>
            <a:spLocks noGrp="1" noChangeArrowheads="1"/>
          </p:cNvSpPr>
          <p:nvPr>
            <p:ph type="body" idx="1"/>
          </p:nvPr>
        </p:nvSpPr>
        <p:spPr/>
        <p:txBody>
          <a:bodyPr/>
          <a:lstStyle/>
          <a:p>
            <a:pPr eaLnBrk="1" hangingPunct="1">
              <a:lnSpc>
                <a:spcPct val="210000"/>
              </a:lnSpc>
            </a:pPr>
            <a:r>
              <a:rPr lang="en-US" sz="2000" smtClean="0"/>
              <a:t>EJB Transactions are atomic. Either they are committed or rolled back.</a:t>
            </a:r>
          </a:p>
          <a:p>
            <a:pPr eaLnBrk="1" hangingPunct="1">
              <a:lnSpc>
                <a:spcPct val="210000"/>
              </a:lnSpc>
            </a:pPr>
            <a:r>
              <a:rPr lang="en-US" sz="2000" smtClean="0"/>
              <a:t>They are of two types CMT and BMT.</a:t>
            </a:r>
          </a:p>
          <a:p>
            <a:pPr eaLnBrk="1" hangingPunct="1">
              <a:lnSpc>
                <a:spcPct val="210000"/>
              </a:lnSpc>
            </a:pPr>
            <a:r>
              <a:rPr lang="en-US" sz="2000" smtClean="0"/>
              <a:t>CMT Transactions have six types of Attributes.</a:t>
            </a:r>
          </a:p>
        </p:txBody>
      </p:sp>
    </p:spTree>
    <p:extLst>
      <p:ext uri="{BB962C8B-B14F-4D97-AF65-F5344CB8AC3E}">
        <p14:creationId xmlns:p14="http://schemas.microsoft.com/office/powerpoint/2010/main" val="1684211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sz="2400" dirty="0" smtClean="0"/>
              <a:t>Instructions: &lt;List the </a:t>
            </a:r>
            <a:r>
              <a:rPr sz="2400" smtClean="0"/>
              <a:t>sources which</a:t>
            </a:r>
            <a:r>
              <a:rPr sz="2400" dirty="0" smtClean="0"/>
              <a:t> participants can refer to for gaining additional knowledge about the content</a:t>
            </a:r>
            <a:r>
              <a:rPr sz="2400" smtClean="0"/>
              <a:t>.&gt;</a:t>
            </a: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2"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33</a:t>
            </a:fld>
            <a:endParaRPr 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1419BF4-44E8-4404-B012-612302D06951}" type="slidenum">
              <a:rPr lang="en-US" b="0" smtClean="0">
                <a:solidFill>
                  <a:srgbClr val="000000"/>
                </a:solidFill>
                <a:latin typeface="Verdana" pitchFamily="34" charset="0"/>
              </a:rPr>
              <a:pPr eaLnBrk="1" hangingPunct="1"/>
              <a:t>34</a:t>
            </a:fld>
            <a:endParaRPr lang="en-US" b="0" smtClean="0">
              <a:solidFill>
                <a:srgbClr val="000000"/>
              </a:solidFill>
              <a:latin typeface="Verdana" pitchFamily="34" charset="0"/>
            </a:endParaRPr>
          </a:p>
        </p:txBody>
      </p:sp>
      <p:sp>
        <p:nvSpPr>
          <p:cNvPr id="2457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7DC4BCC-074D-4FAA-BC05-56062E7BD6F7}" type="slidenum">
              <a:rPr lang="en-US" sz="800" b="0">
                <a:solidFill>
                  <a:srgbClr val="000000"/>
                </a:solidFill>
                <a:latin typeface="Verdana" pitchFamily="34" charset="0"/>
              </a:rPr>
              <a:pPr eaLnBrk="1" hangingPunct="1"/>
              <a:t>34</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sz="3600" smtClean="0"/>
              <a:t>EJB Transactions: Source</a:t>
            </a:r>
          </a:p>
        </p:txBody>
      </p:sp>
      <p:sp>
        <p:nvSpPr>
          <p:cNvPr id="24581" name="Rectangle 3"/>
          <p:cNvSpPr>
            <a:spLocks noGrp="1" noChangeArrowheads="1"/>
          </p:cNvSpPr>
          <p:nvPr>
            <p:ph type="body" idx="1"/>
          </p:nvPr>
        </p:nvSpPr>
        <p:spPr/>
        <p:txBody>
          <a:bodyPr/>
          <a:lstStyle/>
          <a:p>
            <a:pPr eaLnBrk="1" hangingPunct="1">
              <a:lnSpc>
                <a:spcPct val="180000"/>
              </a:lnSpc>
            </a:pPr>
            <a:r>
              <a:rPr lang="en-US" sz="2000" smtClean="0"/>
              <a:t>Pro EJB3.0 by Mike Keith and Merrick Schincariol</a:t>
            </a:r>
          </a:p>
          <a:p>
            <a:pPr eaLnBrk="1" hangingPunct="1">
              <a:lnSpc>
                <a:spcPct val="180000"/>
              </a:lnSpc>
            </a:pPr>
            <a:r>
              <a:rPr lang="en-US" sz="2000" smtClean="0"/>
              <a:t>Mastering Enterprise JavaBeans 3.0 by Rima Patel Sriganesh, Gerald Bose and Micah Silverman.</a:t>
            </a:r>
          </a:p>
          <a:p>
            <a:pPr eaLnBrk="1" hangingPunct="1">
              <a:lnSpc>
                <a:spcPct val="180000"/>
              </a:lnSpc>
            </a:pPr>
            <a:r>
              <a:rPr lang="en-US" sz="2000" smtClean="0">
                <a:hlinkClick r:id="rId2"/>
              </a:rPr>
              <a:t>www.oracle.com</a:t>
            </a:r>
            <a:endParaRPr lang="en-US" sz="2000" smtClean="0"/>
          </a:p>
          <a:p>
            <a:pPr eaLnBrk="1" hangingPunct="1">
              <a:lnSpc>
                <a:spcPct val="180000"/>
              </a:lnSpc>
            </a:pPr>
            <a:r>
              <a:rPr lang="en-US" sz="2000" smtClean="0">
                <a:hlinkClick r:id="rId3"/>
              </a:rPr>
              <a:t>http://java.sun.com/</a:t>
            </a:r>
            <a:endParaRPr lang="en-US" sz="2000" smtClean="0"/>
          </a:p>
          <a:p>
            <a:pPr eaLnBrk="1" hangingPunct="1">
              <a:lnSpc>
                <a:spcPct val="180000"/>
              </a:lnSpc>
            </a:pPr>
            <a:endParaRPr lang="en-US" sz="2000" smtClean="0"/>
          </a:p>
          <a:p>
            <a:pPr eaLnBrk="1" hangingPunct="1">
              <a:lnSpc>
                <a:spcPct val="180000"/>
              </a:lnSpc>
            </a:pPr>
            <a:endParaRPr lang="en-US" sz="2000" smtClean="0"/>
          </a:p>
        </p:txBody>
      </p:sp>
      <p:sp>
        <p:nvSpPr>
          <p:cNvPr id="24582"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099725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EJB Transactions</a:t>
            </a:r>
          </a:p>
        </p:txBody>
      </p:sp>
    </p:spTree>
    <p:extLst>
      <p:ext uri="{BB962C8B-B14F-4D97-AF65-F5344CB8AC3E}">
        <p14:creationId xmlns:p14="http://schemas.microsoft.com/office/powerpoint/2010/main" val="1954365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sz="2200" dirty="0" smtClean="0"/>
              <a:t>Please keep your phone on mute during the session.</a:t>
            </a:r>
          </a:p>
          <a:p>
            <a:endParaRPr sz="2200" dirty="0" smtClean="0"/>
          </a:p>
          <a:p>
            <a:r>
              <a:rPr sz="2200" dirty="0" smtClean="0"/>
              <a:t>Please wait for the trainer to pause to take your question.</a:t>
            </a:r>
          </a:p>
          <a:p>
            <a:endParaRPr sz="2200" dirty="0" smtClean="0"/>
          </a:p>
          <a:p>
            <a:r>
              <a:rPr lang="en-US" sz="2200" dirty="0" smtClean="0"/>
              <a:t>Please participate in the discussions and quizzes in the session.</a:t>
            </a:r>
            <a:endParaRPr sz="2200" dirty="0" smtClean="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extLst>
      <p:ext uri="{BB962C8B-B14F-4D97-AF65-F5344CB8AC3E}">
        <p14:creationId xmlns:p14="http://schemas.microsoft.com/office/powerpoint/2010/main" val="3073197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You are transferring an amount from your account to your friend’s account.  </a:t>
            </a:r>
          </a:p>
          <a:p>
            <a:pPr marL="0" indent="0">
              <a:buNone/>
            </a:pPr>
            <a:r>
              <a:rPr lang="en-US" dirty="0" smtClean="0"/>
              <a:t>This involves two operations in the bank’s database </a:t>
            </a:r>
          </a:p>
          <a:p>
            <a:r>
              <a:rPr lang="en-US" dirty="0" smtClean="0"/>
              <a:t>Withdraw amount from your account </a:t>
            </a:r>
          </a:p>
          <a:p>
            <a:r>
              <a:rPr lang="en-US" dirty="0" smtClean="0"/>
              <a:t>Deposit the same amount in your friend’s account</a:t>
            </a:r>
          </a:p>
          <a:p>
            <a:pPr marL="0" indent="0">
              <a:buNone/>
            </a:pPr>
            <a:r>
              <a:rPr lang="en-US" dirty="0" smtClean="0"/>
              <a:t>What happened if there is an issue which stops the execution after the amount withdrawn from your account before deposited to your friend’s?  How do we handle this situation </a:t>
            </a:r>
            <a:r>
              <a:rPr lang="en-US" dirty="0"/>
              <a:t>?</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782CCA4-2822-4A17-8283-AC9A6BE8A96A}"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585EBD3-3714-4D2F-9A9B-6B9233944D93}"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a:xfrm>
            <a:off x="1600200" y="304800"/>
            <a:ext cx="6858000" cy="533400"/>
          </a:xfrm>
        </p:spPr>
        <p:txBody>
          <a:bodyPr/>
          <a:lstStyle/>
          <a:p>
            <a:r>
              <a:rPr lang="en-US" dirty="0"/>
              <a:t>Working with Enterprise JavaBeans (EJB): </a:t>
            </a:r>
            <a:r>
              <a:rPr lang="en-US" sz="3600" dirty="0" smtClean="0"/>
              <a:t>Overview</a:t>
            </a:r>
          </a:p>
        </p:txBody>
      </p:sp>
      <p:sp>
        <p:nvSpPr>
          <p:cNvPr id="6149" name="Rectangle 3"/>
          <p:cNvSpPr>
            <a:spLocks noGrp="1" noChangeArrowheads="1"/>
          </p:cNvSpPr>
          <p:nvPr>
            <p:ph type="body" idx="1"/>
          </p:nvPr>
        </p:nvSpPr>
        <p:spPr>
          <a:xfrm>
            <a:off x="371988" y="1670050"/>
            <a:ext cx="8686800" cy="4946650"/>
          </a:xfrm>
        </p:spPr>
        <p:txBody>
          <a:bodyPr/>
          <a:lstStyle/>
          <a:p>
            <a:pPr eaLnBrk="1" hangingPunct="1">
              <a:lnSpc>
                <a:spcPct val="200000"/>
              </a:lnSpc>
            </a:pPr>
            <a:r>
              <a:rPr lang="en-US" sz="2000" dirty="0" smtClean="0"/>
              <a:t>A transaction is a group of operations that must be performed as a unit.  </a:t>
            </a:r>
          </a:p>
          <a:p>
            <a:pPr eaLnBrk="1" hangingPunct="1">
              <a:lnSpc>
                <a:spcPct val="200000"/>
              </a:lnSpc>
            </a:pPr>
            <a:r>
              <a:rPr lang="en-US" sz="2000" dirty="0" smtClean="0"/>
              <a:t>The EJB 3 transaction model is built on JTA model, in which session beans or other application clients provide the transactional context in which enterprise services are performed as a logical unit of work.</a:t>
            </a:r>
          </a:p>
        </p:txBody>
      </p:sp>
    </p:spTree>
    <p:extLst>
      <p:ext uri="{BB962C8B-B14F-4D97-AF65-F5344CB8AC3E}">
        <p14:creationId xmlns:p14="http://schemas.microsoft.com/office/powerpoint/2010/main" val="1067254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B4D3110-BC4B-4D64-BF01-2EE4ADEE0544}"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B4AD194-FC6B-4CAD-99AD-FE0D67B3D886}"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a:xfrm>
            <a:off x="1676400" y="206375"/>
            <a:ext cx="6858000" cy="533400"/>
          </a:xfrm>
        </p:spPr>
        <p:txBody>
          <a:bodyPr/>
          <a:lstStyle/>
          <a:p>
            <a:pPr eaLnBrk="1" hangingPunct="1"/>
            <a:r>
              <a:rPr lang="en-US" sz="3600" smtClean="0"/>
              <a:t>EJB Transactions: Objectives</a:t>
            </a:r>
          </a:p>
        </p:txBody>
      </p:sp>
      <p:sp>
        <p:nvSpPr>
          <p:cNvPr id="7173" name="Rectangle 3"/>
          <p:cNvSpPr>
            <a:spLocks noGrp="1" noChangeArrowheads="1"/>
          </p:cNvSpPr>
          <p:nvPr>
            <p:ph type="body" idx="1"/>
          </p:nvPr>
        </p:nvSpPr>
        <p:spPr/>
        <p:txBody>
          <a:bodyPr/>
          <a:lstStyle/>
          <a:p>
            <a:pPr eaLnBrk="1" hangingPunct="1">
              <a:lnSpc>
                <a:spcPct val="180000"/>
              </a:lnSpc>
            </a:pPr>
            <a:r>
              <a:rPr lang="en-US" sz="2000" smtClean="0"/>
              <a:t>Objective:</a:t>
            </a:r>
          </a:p>
          <a:p>
            <a:pPr eaLnBrk="1" hangingPunct="1">
              <a:lnSpc>
                <a:spcPct val="180000"/>
              </a:lnSpc>
              <a:buFont typeface="Wingdings" pitchFamily="2" charset="2"/>
              <a:buNone/>
            </a:pPr>
            <a:r>
              <a:rPr lang="en-US" sz="1800" smtClean="0"/>
              <a:t>After completing this chapter, you will be able to :</a:t>
            </a:r>
          </a:p>
          <a:p>
            <a:pPr lvl="1">
              <a:lnSpc>
                <a:spcPct val="180000"/>
              </a:lnSpc>
            </a:pPr>
            <a:r>
              <a:rPr lang="en-US" sz="1800" smtClean="0"/>
              <a:t>Define transaction</a:t>
            </a:r>
          </a:p>
          <a:p>
            <a:pPr lvl="1">
              <a:lnSpc>
                <a:spcPct val="180000"/>
              </a:lnSpc>
            </a:pPr>
            <a:r>
              <a:rPr lang="en-US" sz="1800" smtClean="0"/>
              <a:t>List the types of transactions</a:t>
            </a:r>
          </a:p>
          <a:p>
            <a:pPr lvl="1">
              <a:lnSpc>
                <a:spcPct val="180000"/>
              </a:lnSpc>
            </a:pPr>
            <a:r>
              <a:rPr lang="en-US" sz="1800" smtClean="0"/>
              <a:t>Identify transaction attributes</a:t>
            </a:r>
          </a:p>
          <a:p>
            <a:pPr lvl="1">
              <a:lnSpc>
                <a:spcPct val="180000"/>
              </a:lnSpc>
            </a:pPr>
            <a:r>
              <a:rPr lang="en-US" sz="1800" smtClean="0"/>
              <a:t>Execute annotations to set transaction attributes</a:t>
            </a:r>
          </a:p>
          <a:p>
            <a:pPr lvl="1">
              <a:lnSpc>
                <a:spcPct val="180000"/>
              </a:lnSpc>
            </a:pPr>
            <a:endParaRPr lang="en-US" sz="1800" smtClean="0"/>
          </a:p>
          <a:p>
            <a:pPr lvl="1" eaLnBrk="1" hangingPunct="1">
              <a:lnSpc>
                <a:spcPct val="180000"/>
              </a:lnSpc>
            </a:pPr>
            <a:endParaRPr lang="en-US" sz="1800" smtClean="0"/>
          </a:p>
          <a:p>
            <a:pPr lvl="1" eaLnBrk="1" hangingPunct="1">
              <a:lnSpc>
                <a:spcPct val="180000"/>
              </a:lnSpc>
              <a:buFont typeface="Wingdings 2" pitchFamily="18" charset="2"/>
              <a:buNone/>
            </a:pPr>
            <a:endParaRPr lang="en-US" sz="1800" smtClean="0"/>
          </a:p>
        </p:txBody>
      </p:sp>
    </p:spTree>
    <p:extLst>
      <p:ext uri="{BB962C8B-B14F-4D97-AF65-F5344CB8AC3E}">
        <p14:creationId xmlns:p14="http://schemas.microsoft.com/office/powerpoint/2010/main" val="2680327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Working with Session Beans and Entity Beans</a:t>
            </a:r>
          </a:p>
          <a:p>
            <a:pPr lvl="1"/>
            <a:r>
              <a:rPr lang="en-US" dirty="0" smtClean="0"/>
              <a:t>Transaction management in Database</a:t>
            </a:r>
          </a:p>
          <a:p>
            <a:pPr lvl="2"/>
            <a:r>
              <a:rPr lang="en-US" b="1" dirty="0"/>
              <a:t>ACID</a:t>
            </a:r>
            <a:r>
              <a:rPr lang="en-US" dirty="0"/>
              <a:t> (</a:t>
            </a:r>
            <a:r>
              <a:rPr lang="en-US" i="1" dirty="0">
                <a:hlinkClick r:id="rId3" action="ppaction://hlinkfile" tooltip="Atomicity (database systems)"/>
              </a:rPr>
              <a:t>Atomicity</a:t>
            </a:r>
            <a:r>
              <a:rPr lang="en-US" i="1" dirty="0"/>
              <a:t>, </a:t>
            </a:r>
            <a:r>
              <a:rPr lang="en-US" i="1" dirty="0">
                <a:hlinkClick r:id="rId4" action="ppaction://hlinkfile" tooltip="Consistency (database systems)"/>
              </a:rPr>
              <a:t>Consistency</a:t>
            </a:r>
            <a:r>
              <a:rPr lang="en-US" i="1" dirty="0"/>
              <a:t>, </a:t>
            </a:r>
            <a:r>
              <a:rPr lang="en-US" i="1" dirty="0">
                <a:hlinkClick r:id="rId5" action="ppaction://hlinkfile" tooltip="Isolation (database systems)"/>
              </a:rPr>
              <a:t>Isolation</a:t>
            </a:r>
            <a:r>
              <a:rPr lang="en-US" i="1" dirty="0"/>
              <a:t>, </a:t>
            </a:r>
            <a:r>
              <a:rPr lang="en-US" i="1" dirty="0">
                <a:hlinkClick r:id="rId6" action="ppaction://hlinkfile" tooltip="Durability (database systems)"/>
              </a:rPr>
              <a:t>Durability</a:t>
            </a:r>
            <a:r>
              <a:rPr lang="en-US" dirty="0"/>
              <a:t>) </a:t>
            </a:r>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EJB Transactions: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8</a:t>
            </a:fld>
            <a:endParaRPr lang="en-US" smtClean="0"/>
          </a:p>
        </p:txBody>
      </p:sp>
    </p:spTree>
    <p:extLst>
      <p:ext uri="{BB962C8B-B14F-4D97-AF65-F5344CB8AC3E}">
        <p14:creationId xmlns:p14="http://schemas.microsoft.com/office/powerpoint/2010/main" val="2081641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AC4D204-EBEA-4FEF-8644-58EDCB74A2AB}"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smtClean="0"/>
              <a:t> EJB Transactions : Introduction</a:t>
            </a:r>
          </a:p>
        </p:txBody>
      </p:sp>
      <p:sp>
        <p:nvSpPr>
          <p:cNvPr id="8196" name="Rectangle 3"/>
          <p:cNvSpPr>
            <a:spLocks noGrp="1" noChangeArrowheads="1"/>
          </p:cNvSpPr>
          <p:nvPr>
            <p:ph type="body" idx="1"/>
          </p:nvPr>
        </p:nvSpPr>
        <p:spPr/>
        <p:txBody>
          <a:bodyPr/>
          <a:lstStyle/>
          <a:p>
            <a:pPr eaLnBrk="1" hangingPunct="1">
              <a:lnSpc>
                <a:spcPct val="200000"/>
              </a:lnSpc>
            </a:pPr>
            <a:r>
              <a:rPr lang="en-US" sz="2000" smtClean="0"/>
              <a:t>A transaction is a group of operations that must be performed as a unit.  </a:t>
            </a:r>
          </a:p>
          <a:p>
            <a:pPr>
              <a:lnSpc>
                <a:spcPct val="200000"/>
              </a:lnSpc>
            </a:pPr>
            <a:r>
              <a:rPr lang="en-US" sz="2000" smtClean="0"/>
              <a:t>EJB 3 provides a built-in JTA transaction manager.</a:t>
            </a:r>
          </a:p>
          <a:p>
            <a:pPr>
              <a:lnSpc>
                <a:spcPct val="200000"/>
              </a:lnSpc>
            </a:pPr>
            <a:r>
              <a:rPr lang="en-US" sz="2000" smtClean="0"/>
              <a:t>EJB offers declarative services to bean providers. </a:t>
            </a:r>
          </a:p>
          <a:p>
            <a:pPr>
              <a:lnSpc>
                <a:spcPct val="200000"/>
              </a:lnSpc>
            </a:pPr>
            <a:r>
              <a:rPr lang="en-US" sz="2000" smtClean="0"/>
              <a:t>Using metadata tags instead of programmatic logic, bean providers can seamlessly participate in JTA transactions and declaratively control the transactional behavior of each business method on an enterprise bean.</a:t>
            </a:r>
          </a:p>
        </p:txBody>
      </p:sp>
    </p:spTree>
    <p:extLst>
      <p:ext uri="{BB962C8B-B14F-4D97-AF65-F5344CB8AC3E}">
        <p14:creationId xmlns:p14="http://schemas.microsoft.com/office/powerpoint/2010/main" val="549503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E60F7BB4-A058-41B5-9D6A-F05DDED1CE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Virtual_Learning</Template>
  <TotalTime>660</TotalTime>
  <Words>1523</Words>
  <Application>Microsoft Office PowerPoint</Application>
  <PresentationFormat>On-screen Show (4:3)</PresentationFormat>
  <Paragraphs>264</Paragraphs>
  <Slides>35</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Arial Narrow</vt:lpstr>
      <vt:lpstr>Calibri</vt:lpstr>
      <vt:lpstr>Cambria</vt:lpstr>
      <vt:lpstr>Courier New</vt:lpstr>
      <vt:lpstr>Monotype Corsiva</vt:lpstr>
      <vt:lpstr>Myriad Pro</vt:lpstr>
      <vt:lpstr>Tw Cen MT Condensed</vt:lpstr>
      <vt:lpstr>Verdana</vt:lpstr>
      <vt:lpstr>Wingdings</vt:lpstr>
      <vt:lpstr>Wingdings 2</vt:lpstr>
      <vt:lpstr>Virtual_Learning</vt:lpstr>
      <vt:lpstr>PowerPoint Presentation</vt:lpstr>
      <vt:lpstr>PowerPoint Presentation</vt:lpstr>
      <vt:lpstr>PowerPoint Presentation</vt:lpstr>
      <vt:lpstr>Session Rules</vt:lpstr>
      <vt:lpstr>Icebreaker Activity</vt:lpstr>
      <vt:lpstr>Working with Enterprise JavaBeans (EJB): Overview</vt:lpstr>
      <vt:lpstr>EJB Transactions: Objectives</vt:lpstr>
      <vt:lpstr>EJB Transactions: Do You Know</vt:lpstr>
      <vt:lpstr> EJB Transactions : Introduction</vt:lpstr>
      <vt:lpstr>Transaction Types</vt:lpstr>
      <vt:lpstr>Container Managed Transactions</vt:lpstr>
      <vt:lpstr>Interactive Activity</vt:lpstr>
      <vt:lpstr>Interactive Activity</vt:lpstr>
      <vt:lpstr>Transaction Attributes</vt:lpstr>
      <vt:lpstr>Annotations for CMT </vt:lpstr>
      <vt:lpstr>Transaction Attributes </vt:lpstr>
      <vt:lpstr>Transaction Attributes (Contd.)</vt:lpstr>
      <vt:lpstr>Transaction Attributes (Contd.)</vt:lpstr>
      <vt:lpstr>Transaction Attributes (Contd.)</vt:lpstr>
      <vt:lpstr>Transaction Attributes (Contd.)</vt:lpstr>
      <vt:lpstr>Interactive Activity</vt:lpstr>
      <vt:lpstr>Interactive Activity</vt:lpstr>
      <vt:lpstr>Interactive Activity</vt:lpstr>
      <vt:lpstr>Bean Managed Transaction</vt:lpstr>
      <vt:lpstr>Bean Managed Transaction (Contd.)</vt:lpstr>
      <vt:lpstr>Bean Managed Transaction (Contd.)</vt:lpstr>
      <vt:lpstr>Learn How –  Demonstration</vt:lpstr>
      <vt:lpstr>Interactive Activity</vt:lpstr>
      <vt:lpstr>Questions</vt:lpstr>
      <vt:lpstr>Welcome Break</vt:lpstr>
      <vt:lpstr>Case Study</vt:lpstr>
      <vt:lpstr>EJB Transactions: Summary</vt:lpstr>
      <vt:lpstr>Additional Learning Sources</vt:lpstr>
      <vt:lpstr>EJB Transactions: Source</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Majumder, Suvra (Cognizant)</cp:lastModifiedBy>
  <cp:revision>19</cp:revision>
  <dcterms:created xsi:type="dcterms:W3CDTF">2013-02-22T09:18:49Z</dcterms:created>
  <dcterms:modified xsi:type="dcterms:W3CDTF">2016-05-13T10:43:46Z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