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91" r:id="rId5"/>
    <p:sldId id="261" r:id="rId6"/>
    <p:sldId id="262" r:id="rId7"/>
    <p:sldId id="310" r:id="rId8"/>
    <p:sldId id="287" r:id="rId9"/>
    <p:sldId id="292" r:id="rId10"/>
    <p:sldId id="293" r:id="rId11"/>
    <p:sldId id="311" r:id="rId12"/>
    <p:sldId id="294" r:id="rId13"/>
    <p:sldId id="295" r:id="rId14"/>
    <p:sldId id="296" r:id="rId15"/>
    <p:sldId id="297" r:id="rId16"/>
    <p:sldId id="298" r:id="rId17"/>
    <p:sldId id="299" r:id="rId18"/>
    <p:sldId id="300" r:id="rId19"/>
    <p:sldId id="312" r:id="rId20"/>
    <p:sldId id="301" r:id="rId21"/>
    <p:sldId id="302" r:id="rId22"/>
    <p:sldId id="303" r:id="rId23"/>
    <p:sldId id="304" r:id="rId24"/>
    <p:sldId id="305" r:id="rId25"/>
    <p:sldId id="286" r:id="rId26"/>
    <p:sldId id="268" r:id="rId27"/>
    <p:sldId id="269" r:id="rId28"/>
    <p:sldId id="314" r:id="rId29"/>
    <p:sldId id="306" r:id="rId30"/>
    <p:sldId id="307" r:id="rId31"/>
    <p:sldId id="308" r:id="rId32"/>
    <p:sldId id="30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3F79"/>
    <a:srgbClr val="692D56"/>
    <a:srgbClr val="682252"/>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80824" autoAdjust="0"/>
  </p:normalViewPr>
  <p:slideViewPr>
    <p:cSldViewPr>
      <p:cViewPr varScale="1">
        <p:scale>
          <a:sx n="60" d="100"/>
          <a:sy n="60" d="100"/>
        </p:scale>
        <p:origin x="191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0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CF6D54-13FE-4331-920C-3902CC4B38FB}" type="datetimeFigureOut">
              <a:rPr lang="en-US" smtClean="0"/>
              <a:pPr/>
              <a:t>5/25/2016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A43ED-30EE-4A47-8A12-3C1BA09B6988}" type="slidenum">
              <a:rPr lang="en-US" smtClean="0"/>
              <a:pPr/>
              <a:t>‹#›</a:t>
            </a:fld>
            <a:endParaRPr lang="en-US"/>
          </a:p>
        </p:txBody>
      </p:sp>
    </p:spTree>
    <p:extLst>
      <p:ext uri="{BB962C8B-B14F-4D97-AF65-F5344CB8AC3E}">
        <p14:creationId xmlns:p14="http://schemas.microsoft.com/office/powerpoint/2010/main" val="3770003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7387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2135264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extLst>
      <p:ext uri="{BB962C8B-B14F-4D97-AF65-F5344CB8AC3E}">
        <p14:creationId xmlns:p14="http://schemas.microsoft.com/office/powerpoint/2010/main" val="2607840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r>
              <a:rPr lang="en-US" dirty="0" smtClean="0"/>
              <a:t>Servlet Filters are Java classes that can be used in Servlet Programming for the following purposes:</a:t>
            </a:r>
          </a:p>
          <a:p>
            <a:r>
              <a:rPr lang="en-US" dirty="0" smtClean="0"/>
              <a:t>To intercept requests from a client before they access a resource at back end.</a:t>
            </a:r>
          </a:p>
          <a:p>
            <a:r>
              <a:rPr lang="en-US" dirty="0" smtClean="0"/>
              <a:t>To manipulate responses from server before they are sent back to the client.</a:t>
            </a:r>
          </a:p>
          <a:p>
            <a:r>
              <a:rPr lang="en-US" dirty="0" smtClean="0"/>
              <a:t>You can connect the</a:t>
            </a:r>
            <a:r>
              <a:rPr lang="en-US" baseline="0" dirty="0" smtClean="0"/>
              <a:t> concept of Servlet Filter with Interceptor</a:t>
            </a:r>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3397373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the Instructor: Use the chat window.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108859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Instruction</a:t>
            </a:r>
            <a:r>
              <a:rPr lang="en-US" baseline="0" dirty="0" smtClean="0"/>
              <a:t>s to Trainer:</a:t>
            </a:r>
          </a:p>
          <a:p>
            <a:endParaRPr lang="en-US" baseline="0" dirty="0" smtClean="0"/>
          </a:p>
          <a:p>
            <a:endParaRPr lang="en-US" baseline="0" dirty="0" smtClean="0"/>
          </a:p>
          <a:p>
            <a:pPr marL="742950" lvl="1" indent="-285750">
              <a:lnSpc>
                <a:spcPct val="210000"/>
              </a:lnSpc>
            </a:pPr>
            <a:r>
              <a:rPr lang="en-US" sz="1800" dirty="0" smtClean="0"/>
              <a:t>Modify parameters before they are passed to the bean. </a:t>
            </a:r>
          </a:p>
          <a:p>
            <a:pPr marL="742950" lvl="1" indent="-285750">
              <a:lnSpc>
                <a:spcPct val="210000"/>
              </a:lnSpc>
            </a:pPr>
            <a:r>
              <a:rPr lang="en-US" sz="1800" dirty="0" smtClean="0"/>
              <a:t>Modify the value returned from the bean.</a:t>
            </a:r>
          </a:p>
          <a:p>
            <a:pPr marL="742950" lvl="1" indent="-285750">
              <a:lnSpc>
                <a:spcPct val="210000"/>
              </a:lnSpc>
            </a:pPr>
            <a:r>
              <a:rPr lang="en-US" sz="1800" dirty="0" smtClean="0"/>
              <a:t>Catch and swallow method exceptions.</a:t>
            </a:r>
          </a:p>
          <a:p>
            <a:pPr marL="742950" lvl="1" indent="-285750">
              <a:lnSpc>
                <a:spcPct val="210000"/>
              </a:lnSpc>
            </a:pPr>
            <a:r>
              <a:rPr lang="en-US" sz="1800" dirty="0" smtClean="0"/>
              <a:t>Interrupt the call completely (handy for a home-grown security framework). </a:t>
            </a:r>
          </a:p>
          <a:p>
            <a:pPr marL="742950" lvl="1" indent="-285750">
              <a:lnSpc>
                <a:spcPct val="210000"/>
              </a:lnSpc>
            </a:pPr>
            <a:r>
              <a:rPr lang="en-US" sz="1800" dirty="0" smtClean="0"/>
              <a:t>Provide method profiling.</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2504228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211364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extLst>
      <p:ext uri="{BB962C8B-B14F-4D97-AF65-F5344CB8AC3E}">
        <p14:creationId xmlns:p14="http://schemas.microsoft.com/office/powerpoint/2010/main" val="147578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56019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r>
              <a:rPr lang="en-US" dirty="0" smtClean="0"/>
              <a:t>Answers:</a:t>
            </a:r>
          </a:p>
          <a:p>
            <a:pPr marL="216233" indent="-216233">
              <a:buFontTx/>
              <a:buAutoNum type="arabicPeriod"/>
            </a:pPr>
            <a:r>
              <a:rPr lang="en-US" dirty="0" smtClean="0"/>
              <a:t>a. @</a:t>
            </a:r>
            <a:r>
              <a:rPr lang="en-US" dirty="0" err="1" smtClean="0"/>
              <a:t>AroundInvoke</a:t>
            </a:r>
            <a:endParaRPr lang="en-US" dirty="0" smtClean="0"/>
          </a:p>
          <a:p>
            <a:pPr marL="216233" indent="-216233"/>
            <a:r>
              <a:rPr lang="en-US" dirty="0" smtClean="0"/>
              <a:t>1.b. @Interceptors</a:t>
            </a:r>
          </a:p>
          <a:p>
            <a:pPr marL="216233" indent="-216233">
              <a:buFontTx/>
              <a:buAutoNum type="arabicPeriod"/>
            </a:pPr>
            <a:r>
              <a:rPr lang="en-US" dirty="0" smtClean="0"/>
              <a:t>c. @</a:t>
            </a:r>
            <a:r>
              <a:rPr lang="en-US" dirty="0" err="1" smtClean="0"/>
              <a:t>ExcludeDefaultInterceptors</a:t>
            </a:r>
            <a:endParaRPr lang="en-US" dirty="0" smtClean="0"/>
          </a:p>
          <a:p>
            <a:pPr marL="216233" indent="-216233">
              <a:buFontTx/>
              <a:buAutoNum type="arabicPeriod"/>
            </a:pPr>
            <a:endParaRPr lang="en-US" dirty="0" smtClean="0"/>
          </a:p>
          <a:p>
            <a:pPr marL="216233" indent="-216233">
              <a:buFontTx/>
              <a:buAutoNum type="arabicPeriod"/>
            </a:pPr>
            <a:r>
              <a:rPr lang="en-US" dirty="0" smtClean="0"/>
              <a:t>Proceed(), </a:t>
            </a:r>
            <a:r>
              <a:rPr lang="en-US" dirty="0" err="1" smtClean="0"/>
              <a:t>getMethod</a:t>
            </a:r>
            <a:r>
              <a:rPr lang="en-US" dirty="0" smtClean="0"/>
              <a:t>(), </a:t>
            </a:r>
            <a:r>
              <a:rPr lang="en-US" dirty="0" err="1" smtClean="0"/>
              <a:t>getTarget</a:t>
            </a:r>
            <a:r>
              <a:rPr lang="en-US" dirty="0" smtClean="0"/>
              <a:t>()</a:t>
            </a:r>
          </a:p>
          <a:p>
            <a:pPr marL="216233" indent="-216233">
              <a:buFontTx/>
              <a:buAutoNum type="arabicPeriod"/>
            </a:pPr>
            <a:r>
              <a:rPr lang="en-US" dirty="0" smtClean="0"/>
              <a:t>a. False</a:t>
            </a:r>
          </a:p>
          <a:p>
            <a:pPr marL="216233" indent="-216233"/>
            <a:r>
              <a:rPr lang="en-US" dirty="0" smtClean="0"/>
              <a:t>3.b. False</a:t>
            </a:r>
          </a:p>
          <a:p>
            <a:pPr marL="216233" indent="-216233"/>
            <a:r>
              <a:rPr lang="en-US" dirty="0" smtClean="0"/>
              <a:t>3.c. True</a:t>
            </a:r>
          </a:p>
          <a:p>
            <a:pPr marL="216233" indent="-216233"/>
            <a:r>
              <a:rPr lang="en-US" dirty="0" smtClean="0"/>
              <a:t>3.d. False</a:t>
            </a:r>
          </a:p>
          <a:p>
            <a:pPr marL="216233" indent="-216233"/>
            <a:r>
              <a:rPr lang="en-US" dirty="0" smtClean="0"/>
              <a:t>3.e. True</a:t>
            </a:r>
          </a:p>
          <a:p>
            <a:pPr marL="216233" indent="-216233"/>
            <a:r>
              <a:rPr lang="en-US" dirty="0" smtClean="0"/>
              <a:t>3.f. True</a:t>
            </a:r>
          </a:p>
          <a:p>
            <a:pPr marL="216233" indent="-216233">
              <a:buFontTx/>
              <a:buAutoNum type="arabicPeriod"/>
            </a:pPr>
            <a:endParaRPr lang="en-US" dirty="0" smtClean="0"/>
          </a:p>
          <a:p>
            <a:pPr marL="216233" indent="-216233"/>
            <a:endParaRPr lang="en-US" dirty="0" smtClean="0"/>
          </a:p>
        </p:txBody>
      </p:sp>
    </p:spTree>
    <p:extLst>
      <p:ext uri="{BB962C8B-B14F-4D97-AF65-F5344CB8AC3E}">
        <p14:creationId xmlns:p14="http://schemas.microsoft.com/office/powerpoint/2010/main" val="3915423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1676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0" dirty="0" smtClean="0">
                <a:solidFill>
                  <a:schemeClr val="tx2">
                    <a:lumMod val="75000"/>
                  </a:schemeClr>
                </a:solidFill>
                <a:latin typeface="Verdana" pitchFamily="34" charset="0"/>
              </a:rPr>
              <a:t>About the Author</a:t>
            </a:r>
            <a:endParaRPr lang="en-US" sz="3200" b="0" dirty="0">
              <a:solidFill>
                <a:schemeClr val="tx2">
                  <a:lumMod val="75000"/>
                </a:schemeClr>
              </a:solidFill>
              <a:latin typeface="Verdana" pitchFamily="34" charset="0"/>
            </a:endParaRPr>
          </a:p>
        </p:txBody>
      </p:sp>
      <p:graphicFrame>
        <p:nvGraphicFramePr>
          <p:cNvPr id="8" name="Group 81"/>
          <p:cNvGraphicFramePr>
            <a:graphicFrameLocks noGrp="1"/>
          </p:cNvGraphicFramePr>
          <p:nvPr userDrawn="1"/>
        </p:nvGraphicFramePr>
        <p:xfrm>
          <a:off x="533400" y="24384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4384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3056546"/>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784362"/>
            <a:ext cx="6477000" cy="609600"/>
          </a:xfrm>
        </p:spPr>
        <p:txBody>
          <a:bodyPr/>
          <a:lstStyle>
            <a:lvl1pPr>
              <a:buNone/>
              <a:defRPr sz="1600"/>
            </a:lvl1pPr>
          </a:lstStyle>
          <a:p>
            <a:pPr lvl="0"/>
            <a:r>
              <a:rPr lang="en-US" dirty="0" smtClean="0"/>
              <a:t>Click to edit Version and Date</a:t>
            </a:r>
            <a:endParaRPr lang="en-GB" dirty="0"/>
          </a:p>
        </p:txBody>
      </p:sp>
      <p:sp>
        <p:nvSpPr>
          <p:cNvPr id="10"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tx2">
                    <a:lumMod val="75000"/>
                  </a:schemeClr>
                </a:solidFill>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C5E5D8D4-F695-4687-9643-39E748F0B6FF}" type="slidenum">
              <a:rPr lang="en-US"/>
              <a:pPr>
                <a:defRPr/>
              </a:pPr>
              <a:t>‹#›</a:t>
            </a:fld>
            <a:endParaRPr lang="en-US"/>
          </a:p>
        </p:txBody>
      </p:sp>
    </p:spTree>
    <p:extLst>
      <p:ext uri="{BB962C8B-B14F-4D97-AF65-F5344CB8AC3E}">
        <p14:creationId xmlns:p14="http://schemas.microsoft.com/office/powerpoint/2010/main" val="246164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1"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 id="2147483674" r:id="rId8"/>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docs.jboss.org/ejb3/app-server/tutorial/interceptor/interceptor.html" TargetMode="External"/><Relationship Id="rId2" Type="http://schemas.openxmlformats.org/officeDocument/2006/relationships/hyperlink" Target="http://java.sun.com/" TargetMode="Externa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hyperlink" Target="http://www.theserverside.com/tt/books/wiley/masteringEJB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a:solidFill>
                  <a:schemeClr val="bg1"/>
                </a:solidFill>
                <a:latin typeface="Cambria" pitchFamily="18" charset="0"/>
                <a:ea typeface="+mj-ea"/>
                <a:cs typeface="+mj-cs"/>
              </a:rPr>
              <a:t>EJB Interceptors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3786954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B75BCEE-9A22-4E0F-A7EE-F4A3CF04A866}" type="slidenum">
              <a:rPr lang="en-US" b="0" smtClean="0">
                <a:solidFill>
                  <a:srgbClr val="000000"/>
                </a:solidFill>
                <a:latin typeface="Verdana" pitchFamily="34" charset="0"/>
              </a:rPr>
              <a:pPr eaLnBrk="1" hangingPunct="1"/>
              <a:t>10</a:t>
            </a:fld>
            <a:endParaRPr lang="en-US" b="0" smtClean="0">
              <a:solidFill>
                <a:srgbClr val="000000"/>
              </a:solidFill>
              <a:latin typeface="Verdana" pitchFamily="34" charset="0"/>
            </a:endParaRPr>
          </a:p>
        </p:txBody>
      </p:sp>
      <p:sp>
        <p:nvSpPr>
          <p:cNvPr id="921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1829E21-3B95-4CD7-8A6C-886B175B5FAE}" type="slidenum">
              <a:rPr lang="en-US" sz="800" b="0">
                <a:solidFill>
                  <a:srgbClr val="000000"/>
                </a:solidFill>
                <a:latin typeface="Verdana" pitchFamily="34" charset="0"/>
              </a:rPr>
              <a:pPr eaLnBrk="1" hangingPunct="1"/>
              <a:t>10</a:t>
            </a:fld>
            <a:endParaRPr lang="en-US" sz="800" b="0">
              <a:solidFill>
                <a:srgbClr val="000000"/>
              </a:solidFill>
              <a:latin typeface="Verdana" pitchFamily="34" charset="0"/>
            </a:endParaRPr>
          </a:p>
        </p:txBody>
      </p:sp>
      <p:sp>
        <p:nvSpPr>
          <p:cNvPr id="9220" name="Rectangle 2"/>
          <p:cNvSpPr>
            <a:spLocks noGrp="1" noChangeArrowheads="1"/>
          </p:cNvSpPr>
          <p:nvPr>
            <p:ph type="title"/>
          </p:nvPr>
        </p:nvSpPr>
        <p:spPr/>
        <p:txBody>
          <a:bodyPr/>
          <a:lstStyle/>
          <a:p>
            <a:pPr eaLnBrk="1" hangingPunct="1"/>
            <a:r>
              <a:rPr lang="en-US" sz="3600" smtClean="0"/>
              <a:t>Interceptors Usage</a:t>
            </a:r>
          </a:p>
        </p:txBody>
      </p:sp>
      <p:sp>
        <p:nvSpPr>
          <p:cNvPr id="9221" name="Rectangle 3"/>
          <p:cNvSpPr>
            <a:spLocks noGrp="1" noChangeArrowheads="1"/>
          </p:cNvSpPr>
          <p:nvPr>
            <p:ph type="body" idx="1"/>
          </p:nvPr>
        </p:nvSpPr>
        <p:spPr/>
        <p:txBody>
          <a:bodyPr/>
          <a:lstStyle/>
          <a:p>
            <a:pPr>
              <a:lnSpc>
                <a:spcPct val="210000"/>
              </a:lnSpc>
            </a:pPr>
            <a:r>
              <a:rPr lang="en-US" sz="2000" dirty="0" smtClean="0"/>
              <a:t>Bean developers can use interceptors to:</a:t>
            </a:r>
          </a:p>
          <a:p>
            <a:pPr marL="742950" lvl="1" indent="-285750">
              <a:lnSpc>
                <a:spcPct val="210000"/>
              </a:lnSpc>
            </a:pPr>
            <a:r>
              <a:rPr lang="en-US" sz="1800" dirty="0" smtClean="0">
                <a:solidFill>
                  <a:srgbClr val="FF0000"/>
                </a:solidFill>
              </a:rPr>
              <a:t>Modify parameters before they are passed to the bean. </a:t>
            </a:r>
          </a:p>
          <a:p>
            <a:pPr marL="742950" lvl="1" indent="-285750">
              <a:lnSpc>
                <a:spcPct val="210000"/>
              </a:lnSpc>
            </a:pPr>
            <a:r>
              <a:rPr lang="en-US" sz="1800" dirty="0" smtClean="0">
                <a:solidFill>
                  <a:srgbClr val="FF0000"/>
                </a:solidFill>
              </a:rPr>
              <a:t>Modify the value returned from the bean.</a:t>
            </a:r>
          </a:p>
          <a:p>
            <a:pPr marL="742950" lvl="1" indent="-285750">
              <a:lnSpc>
                <a:spcPct val="210000"/>
              </a:lnSpc>
            </a:pPr>
            <a:r>
              <a:rPr lang="en-US" sz="1800" dirty="0" smtClean="0">
                <a:solidFill>
                  <a:srgbClr val="FF0000"/>
                </a:solidFill>
              </a:rPr>
              <a:t>Catch and swallow method exceptions.</a:t>
            </a:r>
          </a:p>
          <a:p>
            <a:pPr marL="742950" lvl="1" indent="-285750">
              <a:lnSpc>
                <a:spcPct val="210000"/>
              </a:lnSpc>
            </a:pPr>
            <a:r>
              <a:rPr lang="en-US" sz="1800" dirty="0" smtClean="0">
                <a:solidFill>
                  <a:srgbClr val="FF0000"/>
                </a:solidFill>
              </a:rPr>
              <a:t>Interrupt the call completely (handy for a home-grown security framework). </a:t>
            </a:r>
          </a:p>
          <a:p>
            <a:pPr marL="742950" lvl="1" indent="-285750">
              <a:lnSpc>
                <a:spcPct val="210000"/>
              </a:lnSpc>
            </a:pPr>
            <a:r>
              <a:rPr lang="en-US" sz="1800" dirty="0" smtClean="0">
                <a:solidFill>
                  <a:srgbClr val="FF0000"/>
                </a:solidFill>
              </a:rPr>
              <a:t>Provide method profiling.</a:t>
            </a:r>
          </a:p>
          <a:p>
            <a:pPr eaLnBrk="1" hangingPunct="1">
              <a:lnSpc>
                <a:spcPct val="210000"/>
              </a:lnSpc>
              <a:buFont typeface="Wingdings" pitchFamily="2" charset="2"/>
              <a:buNone/>
            </a:pPr>
            <a:endParaRPr lang="en-US" sz="1600" dirty="0" smtClean="0"/>
          </a:p>
        </p:txBody>
      </p:sp>
    </p:spTree>
    <p:extLst>
      <p:ext uri="{BB962C8B-B14F-4D97-AF65-F5344CB8AC3E}">
        <p14:creationId xmlns:p14="http://schemas.microsoft.com/office/powerpoint/2010/main" val="1183576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129E6AF-4D5E-4DFE-BB23-8D0EE39E7BFA}" type="slidenum">
              <a:rPr lang="en-US" b="0" smtClean="0">
                <a:solidFill>
                  <a:srgbClr val="000000"/>
                </a:solidFill>
                <a:latin typeface="Verdana" pitchFamily="34" charset="0"/>
              </a:rPr>
              <a:pPr eaLnBrk="1" hangingPunct="1"/>
              <a:t>11</a:t>
            </a:fld>
            <a:endParaRPr lang="en-US" b="0" smtClean="0">
              <a:solidFill>
                <a:srgbClr val="000000"/>
              </a:solidFill>
              <a:latin typeface="Verdana" pitchFamily="34" charset="0"/>
            </a:endParaRPr>
          </a:p>
        </p:txBody>
      </p:sp>
      <p:sp>
        <p:nvSpPr>
          <p:cNvPr id="10243" name="Rectangle 2"/>
          <p:cNvSpPr>
            <a:spLocks noGrp="1" noChangeArrowheads="1"/>
          </p:cNvSpPr>
          <p:nvPr>
            <p:ph type="title"/>
          </p:nvPr>
        </p:nvSpPr>
        <p:spPr/>
        <p:txBody>
          <a:bodyPr/>
          <a:lstStyle/>
          <a:p>
            <a:r>
              <a:rPr lang="en-US" sz="3600" smtClean="0"/>
              <a:t>Interceptors</a:t>
            </a:r>
          </a:p>
        </p:txBody>
      </p:sp>
      <p:sp>
        <p:nvSpPr>
          <p:cNvPr id="10244" name="Rectangle 4"/>
          <p:cNvSpPr>
            <a:spLocks noGrp="1" noChangeArrowheads="1"/>
          </p:cNvSpPr>
          <p:nvPr>
            <p:ph type="body" idx="1"/>
          </p:nvPr>
        </p:nvSpPr>
        <p:spPr/>
        <p:txBody>
          <a:bodyPr/>
          <a:lstStyle/>
          <a:p>
            <a:pPr>
              <a:lnSpc>
                <a:spcPct val="110000"/>
              </a:lnSpc>
            </a:pPr>
            <a:r>
              <a:rPr lang="en-US" sz="2000" dirty="0" smtClean="0"/>
              <a:t>The interceptor methods should:</a:t>
            </a:r>
          </a:p>
          <a:p>
            <a:pPr lvl="1">
              <a:lnSpc>
                <a:spcPct val="110000"/>
              </a:lnSpc>
            </a:pPr>
            <a:r>
              <a:rPr lang="en-US" sz="1800" dirty="0" smtClean="0"/>
              <a:t>be annotated with </a:t>
            </a:r>
            <a:r>
              <a:rPr lang="en-US" sz="1800" dirty="0" smtClean="0">
                <a:solidFill>
                  <a:srgbClr val="FF0000"/>
                </a:solidFill>
              </a:rPr>
              <a:t>the </a:t>
            </a:r>
            <a:r>
              <a:rPr lang="en-US" sz="1800" b="1" dirty="0" smtClean="0">
                <a:solidFill>
                  <a:srgbClr val="FF0000"/>
                </a:solidFill>
              </a:rPr>
              <a:t>@</a:t>
            </a:r>
            <a:r>
              <a:rPr lang="en-US" sz="1800" b="1" dirty="0" err="1" smtClean="0">
                <a:solidFill>
                  <a:srgbClr val="FF0000"/>
                </a:solidFill>
              </a:rPr>
              <a:t>AroundInvoke</a:t>
            </a:r>
            <a:r>
              <a:rPr lang="en-US" sz="1800" b="1" dirty="0" smtClean="0">
                <a:solidFill>
                  <a:srgbClr val="FF0000"/>
                </a:solidFill>
              </a:rPr>
              <a:t> </a:t>
            </a:r>
            <a:r>
              <a:rPr lang="en-US" sz="1800" dirty="0" smtClean="0">
                <a:solidFill>
                  <a:srgbClr val="FF0000"/>
                </a:solidFill>
              </a:rPr>
              <a:t>annotation </a:t>
            </a:r>
          </a:p>
          <a:p>
            <a:pPr lvl="1">
              <a:lnSpc>
                <a:spcPct val="110000"/>
              </a:lnSpc>
            </a:pPr>
            <a:r>
              <a:rPr lang="en-US" sz="1800" dirty="0" smtClean="0"/>
              <a:t>have the signature, Object &lt;</a:t>
            </a:r>
            <a:r>
              <a:rPr lang="en-US" sz="1800" dirty="0" err="1" smtClean="0"/>
              <a:t>methodName</a:t>
            </a:r>
            <a:r>
              <a:rPr lang="en-US" sz="1800" dirty="0" smtClean="0"/>
              <a:t>&gt; (</a:t>
            </a:r>
            <a:r>
              <a:rPr lang="en-US" sz="1800" dirty="0" err="1" smtClean="0"/>
              <a:t>javax.ejb.InvocationContext</a:t>
            </a:r>
            <a:r>
              <a:rPr lang="en-US" sz="1800" dirty="0" smtClean="0"/>
              <a:t>)</a:t>
            </a:r>
          </a:p>
          <a:p>
            <a:pPr lvl="1">
              <a:lnSpc>
                <a:spcPct val="110000"/>
              </a:lnSpc>
            </a:pPr>
            <a:r>
              <a:rPr lang="en-US" sz="1800" dirty="0" smtClean="0"/>
              <a:t>call </a:t>
            </a:r>
            <a:r>
              <a:rPr lang="en-US" sz="1800" b="1" dirty="0" err="1" smtClean="0">
                <a:solidFill>
                  <a:srgbClr val="00B050"/>
                </a:solidFill>
              </a:rPr>
              <a:t>InvocationContext.proceed</a:t>
            </a:r>
            <a:r>
              <a:rPr lang="en-US" sz="1800" b="1" dirty="0" smtClean="0">
                <a:solidFill>
                  <a:srgbClr val="00B050"/>
                </a:solidFill>
              </a:rPr>
              <a:t>() </a:t>
            </a:r>
            <a:r>
              <a:rPr lang="en-US" sz="1800" dirty="0" smtClean="0"/>
              <a:t>to continue the EJB business method invocation. </a:t>
            </a:r>
          </a:p>
          <a:p>
            <a:pPr>
              <a:lnSpc>
                <a:spcPct val="110000"/>
              </a:lnSpc>
            </a:pPr>
            <a:r>
              <a:rPr lang="en-US" sz="2000" dirty="0" smtClean="0"/>
              <a:t>Interceptors can be defined:</a:t>
            </a:r>
          </a:p>
          <a:p>
            <a:pPr lvl="1">
              <a:lnSpc>
                <a:spcPct val="110000"/>
              </a:lnSpc>
            </a:pPr>
            <a:r>
              <a:rPr lang="en-US" sz="1800" dirty="0" smtClean="0"/>
              <a:t>in the same bean class</a:t>
            </a:r>
          </a:p>
          <a:p>
            <a:pPr lvl="2">
              <a:lnSpc>
                <a:spcPct val="110000"/>
              </a:lnSpc>
            </a:pPr>
            <a:r>
              <a:rPr lang="en-US" sz="1600" dirty="0" smtClean="0"/>
              <a:t>Interceptors defined in the bean will intercept all methods of the bean. </a:t>
            </a:r>
          </a:p>
          <a:p>
            <a:pPr lvl="1">
              <a:lnSpc>
                <a:spcPct val="110000"/>
              </a:lnSpc>
            </a:pPr>
            <a:r>
              <a:rPr lang="en-US" sz="1800" dirty="0" smtClean="0"/>
              <a:t>in a separate class,  called External Interceptor</a:t>
            </a:r>
          </a:p>
          <a:p>
            <a:pPr lvl="2">
              <a:lnSpc>
                <a:spcPct val="110000"/>
              </a:lnSpc>
            </a:pPr>
            <a:r>
              <a:rPr lang="en-US" sz="1600" b="1" dirty="0" smtClean="0">
                <a:solidFill>
                  <a:srgbClr val="00B050"/>
                </a:solidFill>
              </a:rPr>
              <a:t>@Interceptor(</a:t>
            </a:r>
            <a:r>
              <a:rPr lang="en-US" sz="1600" b="1" dirty="0" err="1" smtClean="0">
                <a:solidFill>
                  <a:srgbClr val="00B050"/>
                </a:solidFill>
              </a:rPr>
              <a:t>InterceptorClass</a:t>
            </a:r>
            <a:r>
              <a:rPr lang="en-US" sz="1600" b="1" dirty="0" smtClean="0">
                <a:solidFill>
                  <a:srgbClr val="00B050"/>
                </a:solidFill>
              </a:rPr>
              <a:t>) is used for binding External Interceptors</a:t>
            </a:r>
          </a:p>
          <a:p>
            <a:pPr lvl="2">
              <a:lnSpc>
                <a:spcPct val="110000"/>
              </a:lnSpc>
            </a:pPr>
            <a:r>
              <a:rPr lang="en-US" sz="1600" dirty="0" smtClean="0"/>
              <a:t>External Interceptors can be bound in three ways:</a:t>
            </a:r>
          </a:p>
          <a:p>
            <a:pPr lvl="3">
              <a:lnSpc>
                <a:spcPct val="110000"/>
              </a:lnSpc>
            </a:pPr>
            <a:r>
              <a:rPr lang="en-US" sz="1400" dirty="0" smtClean="0"/>
              <a:t>Default-level</a:t>
            </a:r>
          </a:p>
          <a:p>
            <a:pPr lvl="3">
              <a:lnSpc>
                <a:spcPct val="110000"/>
              </a:lnSpc>
            </a:pPr>
            <a:r>
              <a:rPr lang="en-US" sz="1400" dirty="0" smtClean="0"/>
              <a:t>Class-level</a:t>
            </a:r>
          </a:p>
          <a:p>
            <a:pPr lvl="3">
              <a:lnSpc>
                <a:spcPct val="110000"/>
              </a:lnSpc>
            </a:pPr>
            <a:r>
              <a:rPr lang="en-US" sz="1400" dirty="0" smtClean="0"/>
              <a:t>Method-level</a:t>
            </a:r>
          </a:p>
          <a:p>
            <a:pPr>
              <a:lnSpc>
                <a:spcPct val="110000"/>
              </a:lnSpc>
            </a:pPr>
            <a:endParaRPr lang="en-US" sz="2000" dirty="0" smtClean="0"/>
          </a:p>
          <a:p>
            <a:pPr>
              <a:lnSpc>
                <a:spcPct val="110000"/>
              </a:lnSpc>
            </a:pPr>
            <a:endParaRPr lang="en-US" sz="2000" dirty="0" smtClean="0"/>
          </a:p>
        </p:txBody>
      </p:sp>
    </p:spTree>
    <p:extLst>
      <p:ext uri="{BB962C8B-B14F-4D97-AF65-F5344CB8AC3E}">
        <p14:creationId xmlns:p14="http://schemas.microsoft.com/office/powerpoint/2010/main" val="2598251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6809C79-5EF3-4E73-8140-0FB694727EE8}" type="slidenum">
              <a:rPr lang="en-US" b="0" smtClean="0">
                <a:solidFill>
                  <a:srgbClr val="000000"/>
                </a:solidFill>
                <a:latin typeface="Verdana" pitchFamily="34" charset="0"/>
              </a:rPr>
              <a:pPr eaLnBrk="1" hangingPunct="1"/>
              <a:t>12</a:t>
            </a:fld>
            <a:endParaRPr lang="en-US" b="0" smtClean="0">
              <a:solidFill>
                <a:srgbClr val="000000"/>
              </a:solidFill>
              <a:latin typeface="Verdana" pitchFamily="34" charset="0"/>
            </a:endParaRPr>
          </a:p>
        </p:txBody>
      </p:sp>
      <p:sp>
        <p:nvSpPr>
          <p:cNvPr id="1126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AEDD7CB-85C8-4098-B605-FCE1826A7122}" type="slidenum">
              <a:rPr lang="en-US" sz="800" b="0">
                <a:solidFill>
                  <a:srgbClr val="000000"/>
                </a:solidFill>
                <a:latin typeface="Verdana" pitchFamily="34" charset="0"/>
              </a:rPr>
              <a:pPr eaLnBrk="1" hangingPunct="1"/>
              <a:t>12</a:t>
            </a:fld>
            <a:endParaRPr lang="en-US" sz="800" b="0">
              <a:solidFill>
                <a:srgbClr val="000000"/>
              </a:solidFill>
              <a:latin typeface="Verdana" pitchFamily="34" charset="0"/>
            </a:endParaRPr>
          </a:p>
        </p:txBody>
      </p:sp>
      <p:sp>
        <p:nvSpPr>
          <p:cNvPr id="11268" name="Rectangle 2"/>
          <p:cNvSpPr>
            <a:spLocks noGrp="1" noChangeArrowheads="1"/>
          </p:cNvSpPr>
          <p:nvPr>
            <p:ph type="title"/>
          </p:nvPr>
        </p:nvSpPr>
        <p:spPr>
          <a:xfrm>
            <a:off x="1447800" y="228600"/>
            <a:ext cx="6858000" cy="533400"/>
          </a:xfrm>
        </p:spPr>
        <p:txBody>
          <a:bodyPr/>
          <a:lstStyle/>
          <a:p>
            <a:pPr eaLnBrk="1" hangingPunct="1"/>
            <a:r>
              <a:rPr lang="en-US" sz="3600" smtClean="0"/>
              <a:t>Interceptor Definition</a:t>
            </a:r>
          </a:p>
        </p:txBody>
      </p:sp>
      <p:sp>
        <p:nvSpPr>
          <p:cNvPr id="11269" name="Rectangle 3"/>
          <p:cNvSpPr>
            <a:spLocks noGrp="1" noChangeArrowheads="1"/>
          </p:cNvSpPr>
          <p:nvPr>
            <p:ph type="body" idx="1"/>
          </p:nvPr>
        </p:nvSpPr>
        <p:spPr/>
        <p:txBody>
          <a:bodyPr/>
          <a:lstStyle/>
          <a:p>
            <a:pPr eaLnBrk="1" hangingPunct="1">
              <a:lnSpc>
                <a:spcPct val="120000"/>
              </a:lnSpc>
            </a:pPr>
            <a:r>
              <a:rPr lang="en-US" sz="2000" dirty="0" smtClean="0"/>
              <a:t>Interceptor Definition:</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public class </a:t>
            </a:r>
            <a:r>
              <a:rPr lang="en-US" sz="1600" b="1" dirty="0" err="1" smtClean="0">
                <a:solidFill>
                  <a:srgbClr val="00B050"/>
                </a:solidFill>
                <a:latin typeface="Courier New" pitchFamily="49" charset="0"/>
              </a:rPr>
              <a:t>MethodProfiler</a:t>
            </a:r>
            <a:r>
              <a:rPr lang="en-US" sz="1600" b="1" dirty="0" smtClean="0">
                <a:solidFill>
                  <a:srgbClr val="00B050"/>
                </a:solidFill>
                <a:latin typeface="Courier New" pitchFamily="49" charset="0"/>
              </a:rPr>
              <a:t> {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AroundInvoke</a:t>
            </a:r>
            <a:r>
              <a:rPr lang="en-US" sz="1600" b="1" dirty="0" smtClean="0">
                <a:solidFill>
                  <a:srgbClr val="00B050"/>
                </a:solidFill>
                <a:latin typeface="Courier New" pitchFamily="49" charset="0"/>
              </a:rPr>
              <a:t>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private Object profile(</a:t>
            </a:r>
            <a:r>
              <a:rPr lang="en-US" sz="1600" b="1" dirty="0" err="1" smtClean="0">
                <a:solidFill>
                  <a:srgbClr val="00B050"/>
                </a:solidFill>
                <a:latin typeface="Courier New" pitchFamily="49" charset="0"/>
              </a:rPr>
              <a:t>InvocationContext</a:t>
            </a: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invCtx</a:t>
            </a:r>
            <a:r>
              <a:rPr lang="en-US" sz="1600" b="1" dirty="0" smtClean="0">
                <a:solidFill>
                  <a:srgbClr val="00B050"/>
                </a:solidFill>
                <a:latin typeface="Courier New" pitchFamily="49" charset="0"/>
              </a:rPr>
              <a:t>) throws Exception {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long t1 = </a:t>
            </a:r>
            <a:r>
              <a:rPr lang="en-US" sz="1600" b="1" dirty="0" err="1" smtClean="0">
                <a:solidFill>
                  <a:srgbClr val="00B050"/>
                </a:solidFill>
                <a:latin typeface="Courier New" pitchFamily="49" charset="0"/>
              </a:rPr>
              <a:t>System.nanoTime</a:t>
            </a:r>
            <a:r>
              <a:rPr lang="en-US" sz="1600" b="1" dirty="0" smtClean="0">
                <a:solidFill>
                  <a:srgbClr val="00B050"/>
                </a:solidFill>
                <a:latin typeface="Courier New" pitchFamily="49" charset="0"/>
              </a:rPr>
              <a:t>();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Object result = </a:t>
            </a:r>
            <a:r>
              <a:rPr lang="en-US" sz="1600" b="1" dirty="0" err="1" smtClean="0">
                <a:solidFill>
                  <a:srgbClr val="00B050"/>
                </a:solidFill>
                <a:latin typeface="Courier New" pitchFamily="49" charset="0"/>
              </a:rPr>
              <a:t>invCtx.proceed</a:t>
            </a:r>
            <a:r>
              <a:rPr lang="en-US" sz="1600" b="1" dirty="0" smtClean="0">
                <a:solidFill>
                  <a:srgbClr val="00B050"/>
                </a:solidFill>
                <a:latin typeface="Courier New" pitchFamily="49" charset="0"/>
              </a:rPr>
              <a:t>();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long t2 = </a:t>
            </a:r>
            <a:r>
              <a:rPr lang="en-US" sz="1600" b="1" dirty="0" err="1" smtClean="0">
                <a:solidFill>
                  <a:srgbClr val="00B050"/>
                </a:solidFill>
                <a:latin typeface="Courier New" pitchFamily="49" charset="0"/>
              </a:rPr>
              <a:t>System.nanoTime</a:t>
            </a:r>
            <a:r>
              <a:rPr lang="en-US" sz="1600" b="1" dirty="0" smtClean="0">
                <a:solidFill>
                  <a:srgbClr val="00B050"/>
                </a:solidFill>
                <a:latin typeface="Courier New" pitchFamily="49" charset="0"/>
              </a:rPr>
              <a:t>();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System.out.println</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invCtx.getMethod</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getName</a:t>
            </a:r>
            <a:r>
              <a:rPr lang="en-US" sz="1600" b="1" dirty="0" smtClean="0">
                <a:solidFill>
                  <a:srgbClr val="00B050"/>
                </a:solidFill>
                <a:latin typeface="Courier New" pitchFamily="49" charset="0"/>
              </a:rPr>
              <a:t>() +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 took: " + ((t2 - t1)/ 1000.0) + " </a:t>
            </a:r>
            <a:r>
              <a:rPr lang="en-US" sz="1600" b="1" dirty="0" err="1" smtClean="0">
                <a:solidFill>
                  <a:srgbClr val="00B050"/>
                </a:solidFill>
                <a:latin typeface="Courier New" pitchFamily="49" charset="0"/>
              </a:rPr>
              <a:t>nano</a:t>
            </a:r>
            <a:r>
              <a:rPr lang="en-US" sz="1600" b="1" dirty="0" smtClean="0">
                <a:solidFill>
                  <a:srgbClr val="00B050"/>
                </a:solidFill>
                <a:latin typeface="Courier New" pitchFamily="49" charset="0"/>
              </a:rPr>
              <a:t> seconds.");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return result;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 </a:t>
            </a:r>
          </a:p>
          <a:p>
            <a:pPr marL="742950" lvl="1" indent="-285750" eaLnBrk="1" hangingPunct="1">
              <a:lnSpc>
                <a:spcPct val="120000"/>
              </a:lnSpc>
              <a:buFont typeface="Wingdings 2" pitchFamily="18" charset="2"/>
              <a:buNone/>
            </a:pPr>
            <a:r>
              <a:rPr lang="en-US" sz="1600" b="1" dirty="0" smtClean="0">
                <a:solidFill>
                  <a:srgbClr val="00B050"/>
                </a:solidFill>
                <a:latin typeface="Courier New" pitchFamily="49" charset="0"/>
              </a:rPr>
              <a:t>} </a:t>
            </a:r>
          </a:p>
          <a:p>
            <a:pPr marL="742950" lvl="1" indent="-285750" eaLnBrk="1" hangingPunct="1">
              <a:lnSpc>
                <a:spcPct val="120000"/>
              </a:lnSpc>
              <a:buFont typeface="Wingdings 2" pitchFamily="18" charset="2"/>
              <a:buNone/>
            </a:pPr>
            <a:endParaRPr lang="en-US" sz="1600" dirty="0" smtClean="0">
              <a:latin typeface="Courier New" pitchFamily="49" charset="0"/>
            </a:endParaRPr>
          </a:p>
        </p:txBody>
      </p:sp>
    </p:spTree>
    <p:extLst>
      <p:ext uri="{BB962C8B-B14F-4D97-AF65-F5344CB8AC3E}">
        <p14:creationId xmlns:p14="http://schemas.microsoft.com/office/powerpoint/2010/main" val="2945126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eaLnBrk="1" hangingPunct="1">
              <a:lnSpc>
                <a:spcPct val="90000"/>
              </a:lnSpc>
            </a:pPr>
            <a:r>
              <a:rPr lang="en-US" sz="2000" dirty="0" smtClean="0"/>
              <a:t>Interceptor defined in-bean:</a:t>
            </a:r>
          </a:p>
          <a:p>
            <a:pPr marL="742950" lvl="1" indent="-285750" eaLnBrk="1" hangingPunct="1">
              <a:lnSpc>
                <a:spcPct val="90000"/>
              </a:lnSpc>
              <a:buFont typeface="Wingdings 2" pitchFamily="18" charset="2"/>
              <a:buNone/>
            </a:pPr>
            <a:r>
              <a:rPr lang="en-US" sz="1800" dirty="0" smtClean="0"/>
              <a:t>	</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Stateful</a:t>
            </a:r>
            <a:r>
              <a:rPr lang="en-US" sz="1600" b="1" dirty="0" smtClean="0">
                <a:solidFill>
                  <a:srgbClr val="00B050"/>
                </a:solidFill>
                <a:latin typeface="Courier New" pitchFamily="49" charset="0"/>
              </a:rPr>
              <a:t> </a:t>
            </a:r>
          </a:p>
          <a:p>
            <a:pPr marL="742950" lvl="1" indent="-285750" eaLnBrk="1" hangingPunct="1">
              <a:lnSpc>
                <a:spcPct val="90000"/>
              </a:lnSpc>
              <a:buFont typeface="Wingdings 2" pitchFamily="18" charset="2"/>
              <a:buNone/>
            </a:pPr>
            <a:r>
              <a:rPr lang="en-US" sz="1600" b="1" dirty="0" smtClean="0">
                <a:solidFill>
                  <a:srgbClr val="00B050"/>
                </a:solidFill>
                <a:latin typeface="Courier New" pitchFamily="49" charset="0"/>
              </a:rPr>
              <a:t>	public class </a:t>
            </a:r>
            <a:r>
              <a:rPr lang="en-US" sz="1600" b="1" dirty="0" err="1" smtClean="0">
                <a:solidFill>
                  <a:srgbClr val="00B050"/>
                </a:solidFill>
                <a:latin typeface="Courier New" pitchFamily="49" charset="0"/>
              </a:rPr>
              <a:t>StringServiceBean</a:t>
            </a:r>
            <a:r>
              <a:rPr lang="en-US" sz="1600" b="1" dirty="0" smtClean="0">
                <a:solidFill>
                  <a:srgbClr val="00B050"/>
                </a:solidFill>
                <a:latin typeface="Courier New" pitchFamily="49" charset="0"/>
              </a:rPr>
              <a:t> implements </a:t>
            </a:r>
            <a:r>
              <a:rPr lang="en-US" sz="1600" b="1" dirty="0" err="1" smtClean="0">
                <a:solidFill>
                  <a:srgbClr val="00B050"/>
                </a:solidFill>
                <a:latin typeface="Courier New" pitchFamily="49" charset="0"/>
              </a:rPr>
              <a:t>StringServiceRemote</a:t>
            </a:r>
            <a:r>
              <a:rPr lang="en-US" sz="1600" b="1" dirty="0" smtClean="0">
                <a:solidFill>
                  <a:srgbClr val="00B050"/>
                </a:solidFill>
                <a:latin typeface="Courier New" pitchFamily="49" charset="0"/>
              </a:rPr>
              <a:t> { </a:t>
            </a:r>
          </a:p>
          <a:p>
            <a:pPr marL="742950" lvl="1" indent="-285750" eaLnBrk="1" hangingPunct="1">
              <a:lnSpc>
                <a:spcPct val="90000"/>
              </a:lnSpc>
              <a:buFont typeface="Wingdings 2" pitchFamily="18" charset="2"/>
              <a:buNone/>
            </a:pPr>
            <a:r>
              <a:rPr lang="en-US" sz="1600" b="1" dirty="0" smtClean="0">
                <a:solidFill>
                  <a:srgbClr val="00B050"/>
                </a:solidFill>
                <a:latin typeface="Courier New" pitchFamily="49" charset="0"/>
              </a:rPr>
              <a:t>		... </a:t>
            </a:r>
          </a:p>
          <a:p>
            <a:pPr marL="742950" lvl="1" indent="-285750" eaLnBrk="1" hangingPunct="1">
              <a:lnSpc>
                <a:spcPct val="90000"/>
              </a:lnSpc>
              <a:buFont typeface="Wingdings 2" pitchFamily="18" charset="2"/>
              <a:buNone/>
            </a:pPr>
            <a:endParaRPr lang="en-US" sz="1600" b="1" dirty="0" smtClean="0">
              <a:solidFill>
                <a:srgbClr val="00B050"/>
              </a:solidFill>
              <a:latin typeface="Courier New" pitchFamily="49" charset="0"/>
            </a:endParaRPr>
          </a:p>
          <a:p>
            <a:pPr lvl="2" eaLnBrk="1" hangingPunct="1">
              <a:lnSpc>
                <a:spcPct val="90000"/>
              </a:lnSpc>
              <a:buFont typeface="Wingdings" pitchFamily="2" charset="2"/>
              <a:buNone/>
            </a:pP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AroundInvoke</a:t>
            </a:r>
            <a:r>
              <a:rPr lang="en-US" sz="1600" b="1" dirty="0" smtClean="0">
                <a:solidFill>
                  <a:srgbClr val="00B050"/>
                </a:solidFill>
                <a:latin typeface="Courier New" pitchFamily="49" charset="0"/>
              </a:rPr>
              <a:t>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private Object profile(</a:t>
            </a:r>
            <a:r>
              <a:rPr lang="en-US" sz="1600" b="1" dirty="0" err="1" smtClean="0">
                <a:solidFill>
                  <a:srgbClr val="00B050"/>
                </a:solidFill>
                <a:latin typeface="Courier New" pitchFamily="49" charset="0"/>
              </a:rPr>
              <a:t>InvocationContext</a:t>
            </a: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invCtx</a:t>
            </a:r>
            <a:r>
              <a:rPr lang="en-US" sz="1600" b="1" dirty="0" smtClean="0">
                <a:solidFill>
                  <a:srgbClr val="00B050"/>
                </a:solidFill>
                <a:latin typeface="Courier New" pitchFamily="49" charset="0"/>
              </a:rPr>
              <a:t>) throws Exception {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long t1 = </a:t>
            </a:r>
            <a:r>
              <a:rPr lang="en-US" sz="1600" b="1" dirty="0" err="1" smtClean="0">
                <a:solidFill>
                  <a:srgbClr val="00B050"/>
                </a:solidFill>
                <a:latin typeface="Courier New" pitchFamily="49" charset="0"/>
              </a:rPr>
              <a:t>System.nanoTime</a:t>
            </a:r>
            <a:r>
              <a:rPr lang="en-US" sz="1600" b="1" dirty="0" smtClean="0">
                <a:solidFill>
                  <a:srgbClr val="00B050"/>
                </a:solidFill>
                <a:latin typeface="Courier New" pitchFamily="49" charset="0"/>
              </a:rPr>
              <a:t>();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Object result = </a:t>
            </a:r>
            <a:r>
              <a:rPr lang="en-US" sz="1600" b="1" dirty="0" err="1" smtClean="0">
                <a:solidFill>
                  <a:srgbClr val="00B050"/>
                </a:solidFill>
                <a:latin typeface="Courier New" pitchFamily="49" charset="0"/>
              </a:rPr>
              <a:t>invCtx.proceed</a:t>
            </a:r>
            <a:r>
              <a:rPr lang="en-US" sz="1600" b="1" dirty="0" smtClean="0">
                <a:solidFill>
                  <a:srgbClr val="00B050"/>
                </a:solidFill>
                <a:latin typeface="Courier New" pitchFamily="49" charset="0"/>
              </a:rPr>
              <a:t>();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long t2 = </a:t>
            </a:r>
            <a:r>
              <a:rPr lang="en-US" sz="1600" b="1" dirty="0" err="1" smtClean="0">
                <a:solidFill>
                  <a:srgbClr val="00B050"/>
                </a:solidFill>
                <a:latin typeface="Courier New" pitchFamily="49" charset="0"/>
              </a:rPr>
              <a:t>System.nanoTime</a:t>
            </a:r>
            <a:r>
              <a:rPr lang="en-US" sz="1600" b="1" dirty="0" smtClean="0">
                <a:solidFill>
                  <a:srgbClr val="00B050"/>
                </a:solidFill>
                <a:latin typeface="Courier New" pitchFamily="49" charset="0"/>
              </a:rPr>
              <a:t>();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System.out.println</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invCtx.getMethod</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getName</a:t>
            </a:r>
            <a:r>
              <a:rPr lang="en-US" sz="1600" b="1" dirty="0" smtClean="0">
                <a:solidFill>
                  <a:srgbClr val="00B050"/>
                </a:solidFill>
                <a:latin typeface="Courier New" pitchFamily="49" charset="0"/>
              </a:rPr>
              <a:t>() +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 took: " + ((t2 - t1)/ 1000.0) + " </a:t>
            </a:r>
            <a:r>
              <a:rPr lang="en-US" sz="1600" b="1" dirty="0" err="1" smtClean="0">
                <a:solidFill>
                  <a:srgbClr val="00B050"/>
                </a:solidFill>
                <a:latin typeface="Courier New" pitchFamily="49" charset="0"/>
              </a:rPr>
              <a:t>nano</a:t>
            </a:r>
            <a:r>
              <a:rPr lang="en-US" sz="1600" b="1" dirty="0" smtClean="0">
                <a:solidFill>
                  <a:srgbClr val="00B050"/>
                </a:solidFill>
                <a:latin typeface="Courier New" pitchFamily="49" charset="0"/>
              </a:rPr>
              <a:t> seconds.");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return result; </a:t>
            </a:r>
          </a:p>
          <a:p>
            <a:pPr lvl="2" eaLnBrk="1" hangingPunct="1">
              <a:lnSpc>
                <a:spcPct val="90000"/>
              </a:lnSpc>
              <a:buFont typeface="Wingdings" pitchFamily="2" charset="2"/>
              <a:buNone/>
            </a:pPr>
            <a:r>
              <a:rPr lang="en-US" sz="1600" b="1" dirty="0" smtClean="0">
                <a:solidFill>
                  <a:srgbClr val="00B050"/>
                </a:solidFill>
                <a:latin typeface="Courier New" pitchFamily="49" charset="0"/>
              </a:rPr>
              <a:t>	} </a:t>
            </a:r>
          </a:p>
          <a:p>
            <a:pPr marL="742950" lvl="1" indent="-285750" eaLnBrk="1" hangingPunct="1">
              <a:lnSpc>
                <a:spcPct val="90000"/>
              </a:lnSpc>
              <a:buFont typeface="Wingdings 2" pitchFamily="18" charset="2"/>
              <a:buNone/>
            </a:pPr>
            <a:endParaRPr lang="en-US" sz="1600" dirty="0" smtClean="0">
              <a:latin typeface="Courier New" pitchFamily="49" charset="0"/>
            </a:endParaRPr>
          </a:p>
          <a:p>
            <a:pPr marL="742950" lvl="1" indent="-285750" eaLnBrk="1" hangingPunct="1">
              <a:lnSpc>
                <a:spcPct val="90000"/>
              </a:lnSpc>
              <a:buFont typeface="Wingdings 2" pitchFamily="18" charset="2"/>
              <a:buNone/>
            </a:pPr>
            <a:r>
              <a:rPr lang="en-US" sz="1600" dirty="0" smtClean="0">
                <a:latin typeface="Courier New" pitchFamily="49" charset="0"/>
              </a:rPr>
              <a:t>	} </a:t>
            </a:r>
          </a:p>
          <a:p>
            <a:pPr marL="742950" lvl="1" indent="-285750" eaLnBrk="1" hangingPunct="1">
              <a:lnSpc>
                <a:spcPct val="90000"/>
              </a:lnSpc>
            </a:pPr>
            <a:endParaRPr lang="en-US" sz="1600" dirty="0" smtClean="0">
              <a:latin typeface="Courier New" pitchFamily="49" charset="0"/>
            </a:endParaRPr>
          </a:p>
        </p:txBody>
      </p:sp>
      <p:sp>
        <p:nvSpPr>
          <p:cNvPr id="12292" name="Rectangle 2"/>
          <p:cNvSpPr>
            <a:spLocks noGrp="1" noChangeArrowheads="1"/>
          </p:cNvSpPr>
          <p:nvPr>
            <p:ph type="title"/>
          </p:nvPr>
        </p:nvSpPr>
        <p:spPr/>
        <p:txBody>
          <a:bodyPr/>
          <a:lstStyle/>
          <a:p>
            <a:pPr eaLnBrk="1" hangingPunct="1"/>
            <a:r>
              <a:rPr lang="en-US" sz="3600" smtClean="0">
                <a:solidFill>
                  <a:schemeClr val="tx1"/>
                </a:solidFill>
              </a:rPr>
              <a:t>Interceptor Binding</a:t>
            </a:r>
          </a:p>
        </p:txBody>
      </p:sp>
      <p:sp>
        <p:nvSpPr>
          <p:cNvPr id="12290"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F27E49B-F8DB-4C46-B007-9962F55304AB}" type="slidenum">
              <a:rPr lang="en-US" b="0" smtClean="0">
                <a:solidFill>
                  <a:srgbClr val="000000"/>
                </a:solidFill>
                <a:latin typeface="Verdana" pitchFamily="34" charset="0"/>
              </a:rPr>
              <a:pPr eaLnBrk="1" hangingPunct="1"/>
              <a:t>13</a:t>
            </a:fld>
            <a:endParaRPr lang="en-US" b="0" smtClean="0">
              <a:solidFill>
                <a:srgbClr val="000000"/>
              </a:solidFill>
              <a:latin typeface="Verdana" pitchFamily="34" charset="0"/>
            </a:endParaRPr>
          </a:p>
        </p:txBody>
      </p:sp>
      <p:sp>
        <p:nvSpPr>
          <p:cNvPr id="1229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713D413-528A-460D-AE12-BE83FBF0055F}" type="slidenum">
              <a:rPr lang="en-US" sz="800" b="0">
                <a:solidFill>
                  <a:srgbClr val="000000"/>
                </a:solidFill>
                <a:latin typeface="Verdana" pitchFamily="34" charset="0"/>
              </a:rPr>
              <a:pPr eaLnBrk="1" hangingPunct="1"/>
              <a:t>13</a:t>
            </a:fld>
            <a:endParaRPr lang="en-US" sz="800" b="0">
              <a:solidFill>
                <a:srgbClr val="000000"/>
              </a:solidFill>
              <a:latin typeface="Verdana" pitchFamily="34" charset="0"/>
            </a:endParaRPr>
          </a:p>
        </p:txBody>
      </p:sp>
      <p:pic>
        <p:nvPicPr>
          <p:cNvPr id="1229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190752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928FFBF-EED0-4562-86D7-47D65BD4C189}" type="slidenum">
              <a:rPr lang="en-US" b="0" smtClean="0">
                <a:solidFill>
                  <a:srgbClr val="000000"/>
                </a:solidFill>
                <a:latin typeface="Verdana" pitchFamily="34" charset="0"/>
              </a:rPr>
              <a:pPr eaLnBrk="1" hangingPunct="1"/>
              <a:t>14</a:t>
            </a:fld>
            <a:endParaRPr lang="en-US" b="0" smtClean="0">
              <a:solidFill>
                <a:srgbClr val="000000"/>
              </a:solidFill>
              <a:latin typeface="Verdana" pitchFamily="34" charset="0"/>
            </a:endParaRPr>
          </a:p>
        </p:txBody>
      </p:sp>
      <p:sp>
        <p:nvSpPr>
          <p:cNvPr id="1331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5A01871-A0E1-46F0-9327-7E1DCC6D2BF4}" type="slidenum">
              <a:rPr lang="en-US" sz="800" b="0">
                <a:solidFill>
                  <a:srgbClr val="000000"/>
                </a:solidFill>
                <a:latin typeface="Verdana" pitchFamily="34" charset="0"/>
              </a:rPr>
              <a:pPr eaLnBrk="1" hangingPunct="1"/>
              <a:t>14</a:t>
            </a:fld>
            <a:endParaRPr lang="en-US" sz="800" b="0">
              <a:solidFill>
                <a:srgbClr val="000000"/>
              </a:solidFill>
              <a:latin typeface="Verdana" pitchFamily="34" charset="0"/>
            </a:endParaRPr>
          </a:p>
        </p:txBody>
      </p:sp>
      <p:sp>
        <p:nvSpPr>
          <p:cNvPr id="13316" name="Rectangle 2"/>
          <p:cNvSpPr>
            <a:spLocks noGrp="1" noChangeArrowheads="1"/>
          </p:cNvSpPr>
          <p:nvPr>
            <p:ph type="title"/>
          </p:nvPr>
        </p:nvSpPr>
        <p:spPr/>
        <p:txBody>
          <a:bodyPr/>
          <a:lstStyle/>
          <a:p>
            <a:pPr eaLnBrk="1" hangingPunct="1"/>
            <a:r>
              <a:rPr lang="en-US" sz="3600" smtClean="0"/>
              <a:t>Interceptor Binding</a:t>
            </a:r>
          </a:p>
        </p:txBody>
      </p:sp>
      <p:sp>
        <p:nvSpPr>
          <p:cNvPr id="13317" name="Rectangle 3"/>
          <p:cNvSpPr>
            <a:spLocks noGrp="1" noChangeArrowheads="1"/>
          </p:cNvSpPr>
          <p:nvPr>
            <p:ph type="body" idx="1"/>
          </p:nvPr>
        </p:nvSpPr>
        <p:spPr/>
        <p:txBody>
          <a:bodyPr/>
          <a:lstStyle/>
          <a:p>
            <a:pPr eaLnBrk="1" hangingPunct="1"/>
            <a:r>
              <a:rPr lang="en-US" sz="1800" dirty="0" smtClean="0"/>
              <a:t>Default Interceptor:</a:t>
            </a:r>
          </a:p>
          <a:p>
            <a:pPr marL="742950" lvl="1" indent="-285750" eaLnBrk="1" hangingPunct="1"/>
            <a:r>
              <a:rPr lang="en-US" sz="1600" dirty="0" smtClean="0"/>
              <a:t>A Default interceptor intercepts every business method invocation on any bean within the deployment. </a:t>
            </a:r>
          </a:p>
          <a:p>
            <a:pPr marL="742950" lvl="1" indent="-285750" eaLnBrk="1" hangingPunct="1"/>
            <a:r>
              <a:rPr lang="en-US" sz="1600" dirty="0" smtClean="0"/>
              <a:t>Default interceptors can only be bound through xml. </a:t>
            </a:r>
          </a:p>
          <a:p>
            <a:pPr marL="742950" lvl="1" indent="-285750">
              <a:buFont typeface="Wingdings 2" pitchFamily="18" charset="2"/>
              <a:buNone/>
            </a:pPr>
            <a:r>
              <a:rPr lang="en-US" sz="1600" dirty="0" smtClean="0">
                <a:latin typeface="Courier New" pitchFamily="49" charset="0"/>
                <a:cs typeface="Courier New" pitchFamily="49" charset="0"/>
              </a:rPr>
              <a:t>       ejb-jar.xml</a:t>
            </a:r>
            <a:r>
              <a:rPr lang="en-US" sz="1600" dirty="0" smtClean="0"/>
              <a:t>:</a:t>
            </a:r>
          </a:p>
          <a:p>
            <a:pPr lvl="2">
              <a:buFont typeface="Wingdings" pitchFamily="2" charset="2"/>
              <a:buNone/>
            </a:pPr>
            <a:r>
              <a:rPr lang="en-US" sz="1600" b="1" i="1" dirty="0" smtClean="0">
                <a:solidFill>
                  <a:srgbClr val="00B050"/>
                </a:solidFill>
                <a:latin typeface="Courier New" pitchFamily="49" charset="0"/>
                <a:cs typeface="Courier New" pitchFamily="49" charset="0"/>
              </a:rPr>
              <a:t>&lt;assembly-descriptor&gt; </a:t>
            </a:r>
          </a:p>
          <a:p>
            <a:pPr lvl="2">
              <a:buFont typeface="Wingdings" pitchFamily="2" charset="2"/>
              <a:buNone/>
            </a:pPr>
            <a:r>
              <a:rPr lang="en-US" sz="1600" b="1" i="1" dirty="0" smtClean="0">
                <a:solidFill>
                  <a:srgbClr val="00B050"/>
                </a:solidFill>
                <a:latin typeface="Courier New" pitchFamily="49" charset="0"/>
                <a:cs typeface="Courier New" pitchFamily="49" charset="0"/>
              </a:rPr>
              <a:t>&lt;interceptor-binding&gt; </a:t>
            </a:r>
          </a:p>
          <a:p>
            <a:pPr lvl="2">
              <a:buFont typeface="Wingdings" pitchFamily="2" charset="2"/>
              <a:buNone/>
            </a:pPr>
            <a:r>
              <a:rPr lang="en-US" sz="1600" b="1" i="1" dirty="0" smtClean="0">
                <a:solidFill>
                  <a:srgbClr val="00B050"/>
                </a:solidFill>
                <a:latin typeface="Courier New" pitchFamily="49" charset="0"/>
                <a:cs typeface="Courier New" pitchFamily="49" charset="0"/>
              </a:rPr>
              <a:t>	&lt;</a:t>
            </a:r>
            <a:r>
              <a:rPr lang="en-US" sz="1600" b="1" i="1" dirty="0" err="1" smtClean="0">
                <a:solidFill>
                  <a:srgbClr val="00B050"/>
                </a:solidFill>
                <a:latin typeface="Courier New" pitchFamily="49" charset="0"/>
                <a:cs typeface="Courier New" pitchFamily="49" charset="0"/>
              </a:rPr>
              <a:t>ejb</a:t>
            </a:r>
            <a:r>
              <a:rPr lang="en-US" sz="1600" b="1" i="1" dirty="0" smtClean="0">
                <a:solidFill>
                  <a:srgbClr val="00B050"/>
                </a:solidFill>
                <a:latin typeface="Courier New" pitchFamily="49" charset="0"/>
                <a:cs typeface="Courier New" pitchFamily="49" charset="0"/>
              </a:rPr>
              <a:t>-name&gt;*&lt;/</a:t>
            </a:r>
            <a:r>
              <a:rPr lang="en-US" sz="1600" b="1" i="1" dirty="0" err="1" smtClean="0">
                <a:solidFill>
                  <a:srgbClr val="00B050"/>
                </a:solidFill>
                <a:latin typeface="Courier New" pitchFamily="49" charset="0"/>
                <a:cs typeface="Courier New" pitchFamily="49" charset="0"/>
              </a:rPr>
              <a:t>ejb</a:t>
            </a:r>
            <a:r>
              <a:rPr lang="en-US" sz="1600" b="1" i="1" dirty="0" smtClean="0">
                <a:solidFill>
                  <a:srgbClr val="00B050"/>
                </a:solidFill>
                <a:latin typeface="Courier New" pitchFamily="49" charset="0"/>
                <a:cs typeface="Courier New" pitchFamily="49" charset="0"/>
              </a:rPr>
              <a:t>-name&gt; </a:t>
            </a:r>
          </a:p>
          <a:p>
            <a:pPr lvl="2">
              <a:buFont typeface="Wingdings" pitchFamily="2" charset="2"/>
              <a:buNone/>
            </a:pPr>
            <a:r>
              <a:rPr lang="en-US" sz="1600" b="1" i="1" dirty="0" smtClean="0">
                <a:solidFill>
                  <a:srgbClr val="00B050"/>
                </a:solidFill>
                <a:latin typeface="Courier New" pitchFamily="49" charset="0"/>
                <a:cs typeface="Courier New" pitchFamily="49" charset="0"/>
              </a:rPr>
              <a:t>	&lt;interceptor-class&gt;</a:t>
            </a:r>
            <a:r>
              <a:rPr lang="en-US" sz="1600" b="1" i="1" dirty="0" err="1" smtClean="0">
                <a:solidFill>
                  <a:srgbClr val="00B050"/>
                </a:solidFill>
                <a:latin typeface="Courier New" pitchFamily="49" charset="0"/>
                <a:cs typeface="Courier New" pitchFamily="49" charset="0"/>
              </a:rPr>
              <a:t>interceptor.bean.DefaultInterceptor</a:t>
            </a:r>
            <a:r>
              <a:rPr lang="en-US" sz="1600" b="1" i="1" dirty="0" smtClean="0">
                <a:solidFill>
                  <a:srgbClr val="00B050"/>
                </a:solidFill>
                <a:latin typeface="Courier New" pitchFamily="49" charset="0"/>
                <a:cs typeface="Courier New" pitchFamily="49" charset="0"/>
              </a:rPr>
              <a:t>&lt;/interceptor-class&gt; </a:t>
            </a:r>
          </a:p>
          <a:p>
            <a:pPr lvl="2">
              <a:buFont typeface="Wingdings" pitchFamily="2" charset="2"/>
              <a:buNone/>
            </a:pPr>
            <a:r>
              <a:rPr lang="en-US" sz="1600" b="1" i="1" dirty="0" smtClean="0">
                <a:solidFill>
                  <a:srgbClr val="00B050"/>
                </a:solidFill>
                <a:latin typeface="Courier New" pitchFamily="49" charset="0"/>
                <a:cs typeface="Courier New" pitchFamily="49" charset="0"/>
              </a:rPr>
              <a:t>&lt;/interceptor-binding&gt; </a:t>
            </a:r>
          </a:p>
          <a:p>
            <a:pPr lvl="2">
              <a:buFont typeface="Wingdings" pitchFamily="2" charset="2"/>
              <a:buNone/>
            </a:pPr>
            <a:r>
              <a:rPr lang="en-US" sz="1600" b="1" i="1" dirty="0" smtClean="0">
                <a:solidFill>
                  <a:srgbClr val="00B050"/>
                </a:solidFill>
                <a:latin typeface="Courier New" pitchFamily="49" charset="0"/>
                <a:cs typeface="Courier New" pitchFamily="49" charset="0"/>
              </a:rPr>
              <a:t>... </a:t>
            </a:r>
          </a:p>
          <a:p>
            <a:pPr lvl="2">
              <a:buFont typeface="Wingdings" pitchFamily="2" charset="2"/>
              <a:buNone/>
            </a:pPr>
            <a:r>
              <a:rPr lang="en-US" sz="1600" b="1" i="1" dirty="0" smtClean="0">
                <a:solidFill>
                  <a:srgbClr val="00B050"/>
                </a:solidFill>
                <a:latin typeface="Courier New" pitchFamily="49" charset="0"/>
                <a:cs typeface="Courier New" pitchFamily="49" charset="0"/>
              </a:rPr>
              <a:t>&lt;/assembly-descriptor&gt;</a:t>
            </a:r>
            <a:r>
              <a:rPr lang="en-US" sz="1800" b="1" dirty="0" smtClean="0">
                <a:solidFill>
                  <a:srgbClr val="00B050"/>
                </a:solidFill>
                <a:latin typeface="Courier New" pitchFamily="49" charset="0"/>
                <a:cs typeface="Courier New" pitchFamily="49" charset="0"/>
              </a:rPr>
              <a:t> </a:t>
            </a:r>
          </a:p>
          <a:p>
            <a:pPr marL="742950" lvl="1" indent="-285750"/>
            <a:r>
              <a:rPr lang="en-US" sz="1600" dirty="0" smtClean="0"/>
              <a:t>Using * for the </a:t>
            </a:r>
            <a:r>
              <a:rPr lang="en-US" sz="1600" dirty="0" err="1" smtClean="0"/>
              <a:t>ejb</a:t>
            </a:r>
            <a:r>
              <a:rPr lang="en-US" sz="1600" dirty="0" smtClean="0"/>
              <a:t>-name says that the Interceptor should intercept all calls to all beans within the deployment unit. </a:t>
            </a:r>
          </a:p>
          <a:p>
            <a:pPr marL="742950" lvl="1" indent="-285750">
              <a:buFont typeface="Wingdings 2" pitchFamily="18" charset="2"/>
              <a:buNone/>
            </a:pPr>
            <a:endParaRPr lang="en-US" sz="1600" dirty="0" smtClean="0"/>
          </a:p>
        </p:txBody>
      </p:sp>
      <p:pic>
        <p:nvPicPr>
          <p:cNvPr id="1331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48723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228600" y="1371600"/>
            <a:ext cx="8686800" cy="4946650"/>
          </a:xfrm>
        </p:spPr>
        <p:txBody>
          <a:bodyPr/>
          <a:lstStyle/>
          <a:p>
            <a:pPr eaLnBrk="1" hangingPunct="1"/>
            <a:r>
              <a:rPr lang="en-US" sz="1800" dirty="0" smtClean="0"/>
              <a:t>Class-level Interceptor:</a:t>
            </a:r>
          </a:p>
          <a:p>
            <a:pPr marL="742950" lvl="1" indent="-285750" eaLnBrk="1" hangingPunct="1"/>
            <a:r>
              <a:rPr lang="en-US" sz="1600" dirty="0" smtClean="0"/>
              <a:t>A class-level interceptor intercepts every business method invocation on the class with which it is bound. The example would be:</a:t>
            </a:r>
          </a:p>
          <a:p>
            <a:pPr lvl="2" eaLnBrk="1" hangingPunct="1">
              <a:buFont typeface="Wingdings" pitchFamily="2" charset="2"/>
              <a:buNone/>
            </a:pPr>
            <a:r>
              <a:rPr lang="en-US" sz="1600" b="1" dirty="0" smtClean="0">
                <a:solidFill>
                  <a:srgbClr val="00B050"/>
                </a:solidFill>
              </a:rPr>
              <a:t>	</a:t>
            </a:r>
            <a:r>
              <a:rPr lang="en-US" sz="1400" b="1" dirty="0" smtClean="0">
                <a:solidFill>
                  <a:srgbClr val="00B050"/>
                </a:solidFill>
                <a:latin typeface="Courier New" pitchFamily="49" charset="0"/>
                <a:cs typeface="Courier New" pitchFamily="49" charset="0"/>
              </a:rPr>
              <a:t>@</a:t>
            </a:r>
            <a:r>
              <a:rPr lang="en-US" sz="1400" b="1" dirty="0" err="1" smtClean="0">
                <a:solidFill>
                  <a:srgbClr val="00B050"/>
                </a:solidFill>
                <a:latin typeface="Courier New" pitchFamily="49" charset="0"/>
                <a:cs typeface="Courier New" pitchFamily="49" charset="0"/>
              </a:rPr>
              <a:t>Stateful</a:t>
            </a: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@Interceptors({</a:t>
            </a:r>
            <a:r>
              <a:rPr lang="en-US" sz="1400" b="1" dirty="0" err="1" smtClean="0">
                <a:solidFill>
                  <a:srgbClr val="FF0000"/>
                </a:solidFill>
                <a:latin typeface="Courier New" pitchFamily="49" charset="0"/>
                <a:cs typeface="Courier New" pitchFamily="49" charset="0"/>
              </a:rPr>
              <a:t>MethodProfiler.class</a:t>
            </a:r>
            <a:r>
              <a:rPr lang="en-US" sz="1400" b="1" dirty="0" smtClean="0">
                <a:solidFill>
                  <a:srgbClr val="FF0000"/>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public class </a:t>
            </a:r>
            <a:r>
              <a:rPr lang="en-US" sz="1400" b="1" dirty="0" err="1" smtClean="0">
                <a:solidFill>
                  <a:srgbClr val="00B050"/>
                </a:solidFill>
                <a:latin typeface="Courier New" pitchFamily="49" charset="0"/>
                <a:cs typeface="Courier New" pitchFamily="49" charset="0"/>
              </a:rPr>
              <a:t>StringServiceBean</a:t>
            </a:r>
            <a:r>
              <a:rPr lang="en-US" sz="1400" b="1" dirty="0" smtClean="0">
                <a:solidFill>
                  <a:srgbClr val="00B050"/>
                </a:solidFill>
                <a:latin typeface="Courier New" pitchFamily="49" charset="0"/>
                <a:cs typeface="Courier New" pitchFamily="49" charset="0"/>
              </a:rPr>
              <a:t> implements </a:t>
            </a:r>
            <a:r>
              <a:rPr lang="en-US" sz="1400" b="1" dirty="0" err="1" smtClean="0">
                <a:solidFill>
                  <a:srgbClr val="00B050"/>
                </a:solidFill>
                <a:latin typeface="Courier New" pitchFamily="49" charset="0"/>
                <a:cs typeface="Courier New" pitchFamily="49" charset="0"/>
              </a:rPr>
              <a:t>StringServiceRemote</a:t>
            </a:r>
            <a:r>
              <a:rPr lang="en-US" sz="1400" b="1" dirty="0" smtClean="0">
                <a:solidFill>
                  <a:srgbClr val="00B050"/>
                </a:solidFill>
                <a:latin typeface="Courier New" pitchFamily="49" charset="0"/>
                <a:cs typeface="Courier New" pitchFamily="49" charset="0"/>
              </a:rPr>
              <a:t> {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 </a:t>
            </a:r>
          </a:p>
          <a:p>
            <a:pPr eaLnBrk="1" hangingPunct="1"/>
            <a:r>
              <a:rPr lang="en-US" sz="1800" dirty="0" smtClean="0"/>
              <a:t>Method-level Interceptor:</a:t>
            </a:r>
          </a:p>
          <a:p>
            <a:pPr marL="742950" lvl="1" indent="-285750" eaLnBrk="1" hangingPunct="1"/>
            <a:r>
              <a:rPr lang="en-US" sz="1600" dirty="0" smtClean="0"/>
              <a:t>A method-level interceptor intercepts the business method with which it is bound.  The example would be:</a:t>
            </a:r>
          </a:p>
          <a:p>
            <a:pPr lvl="2" eaLnBrk="1" hangingPunct="1">
              <a:buFont typeface="Wingdings" pitchFamily="2" charset="2"/>
              <a:buNone/>
            </a:pPr>
            <a:r>
              <a:rPr lang="en-US" sz="1600" dirty="0" smtClean="0"/>
              <a:t>	</a:t>
            </a:r>
            <a:r>
              <a:rPr lang="en-US" sz="1400" b="1" dirty="0" smtClean="0">
                <a:solidFill>
                  <a:srgbClr val="00B050"/>
                </a:solidFill>
                <a:latin typeface="Courier New" pitchFamily="49" charset="0"/>
                <a:cs typeface="Courier New" pitchFamily="49" charset="0"/>
              </a:rPr>
              <a:t>@</a:t>
            </a:r>
            <a:r>
              <a:rPr lang="en-US" sz="1400" b="1" dirty="0" err="1" smtClean="0">
                <a:solidFill>
                  <a:srgbClr val="00B050"/>
                </a:solidFill>
                <a:latin typeface="Courier New" pitchFamily="49" charset="0"/>
                <a:cs typeface="Courier New" pitchFamily="49" charset="0"/>
              </a:rPr>
              <a:t>Stateful</a:t>
            </a: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public class </a:t>
            </a:r>
            <a:r>
              <a:rPr lang="en-US" sz="1400" b="1" dirty="0" err="1" smtClean="0">
                <a:solidFill>
                  <a:srgbClr val="00B050"/>
                </a:solidFill>
                <a:latin typeface="Courier New" pitchFamily="49" charset="0"/>
                <a:cs typeface="Courier New" pitchFamily="49" charset="0"/>
              </a:rPr>
              <a:t>StringServiceBean</a:t>
            </a:r>
            <a:r>
              <a:rPr lang="en-US" sz="1400" b="1" dirty="0" smtClean="0">
                <a:solidFill>
                  <a:srgbClr val="00B050"/>
                </a:solidFill>
                <a:latin typeface="Courier New" pitchFamily="49" charset="0"/>
                <a:cs typeface="Courier New" pitchFamily="49" charset="0"/>
              </a:rPr>
              <a:t> implements </a:t>
            </a:r>
            <a:r>
              <a:rPr lang="en-US" sz="1400" b="1" dirty="0" err="1" smtClean="0">
                <a:solidFill>
                  <a:srgbClr val="00B050"/>
                </a:solidFill>
                <a:latin typeface="Courier New" pitchFamily="49" charset="0"/>
                <a:cs typeface="Courier New" pitchFamily="49" charset="0"/>
              </a:rPr>
              <a:t>StringServiceRemote</a:t>
            </a:r>
            <a:r>
              <a:rPr lang="en-US" sz="1400" b="1" dirty="0" smtClean="0">
                <a:solidFill>
                  <a:srgbClr val="00B050"/>
                </a:solidFill>
                <a:latin typeface="Courier New" pitchFamily="49" charset="0"/>
                <a:cs typeface="Courier New" pitchFamily="49" charset="0"/>
              </a:rPr>
              <a:t> {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@Interceptors({</a:t>
            </a:r>
            <a:r>
              <a:rPr lang="en-US" sz="1400" b="1" dirty="0" err="1" smtClean="0">
                <a:solidFill>
                  <a:srgbClr val="00B050"/>
                </a:solidFill>
                <a:latin typeface="Courier New" pitchFamily="49" charset="0"/>
                <a:cs typeface="Courier New" pitchFamily="49" charset="0"/>
              </a:rPr>
              <a:t>MethodProfiler.class</a:t>
            </a: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public void </a:t>
            </a:r>
            <a:r>
              <a:rPr lang="en-US" sz="1400" b="1" dirty="0" err="1" smtClean="0">
                <a:solidFill>
                  <a:srgbClr val="00B050"/>
                </a:solidFill>
                <a:latin typeface="Courier New" pitchFamily="49" charset="0"/>
                <a:cs typeface="Courier New" pitchFamily="49" charset="0"/>
              </a:rPr>
              <a:t>getValue</a:t>
            </a:r>
            <a:r>
              <a:rPr lang="en-US" sz="1400" b="1" dirty="0" smtClean="0">
                <a:solidFill>
                  <a:srgbClr val="00B050"/>
                </a:solidFill>
                <a:latin typeface="Courier New" pitchFamily="49" charset="0"/>
                <a:cs typeface="Courier New" pitchFamily="49" charset="0"/>
              </a:rPr>
              <a:t>(String </a:t>
            </a:r>
            <a:r>
              <a:rPr lang="en-US" sz="1400" b="1" dirty="0" err="1" smtClean="0">
                <a:solidFill>
                  <a:srgbClr val="00B050"/>
                </a:solidFill>
                <a:latin typeface="Courier New" pitchFamily="49" charset="0"/>
                <a:cs typeface="Courier New" pitchFamily="49" charset="0"/>
              </a:rPr>
              <a:t>str</a:t>
            </a:r>
            <a:r>
              <a:rPr lang="en-US" sz="1400" b="1" dirty="0" smtClean="0">
                <a:solidFill>
                  <a:srgbClr val="00B050"/>
                </a:solidFill>
                <a:latin typeface="Courier New" pitchFamily="49" charset="0"/>
                <a:cs typeface="Courier New" pitchFamily="49" charset="0"/>
              </a:rPr>
              <a:t>){</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a:t>
            </a:r>
          </a:p>
          <a:p>
            <a:pPr lvl="2" eaLnBrk="1" hangingPunct="1">
              <a:buFont typeface="Wingdings" pitchFamily="2" charset="2"/>
              <a:buNone/>
            </a:pPr>
            <a:r>
              <a:rPr lang="en-US" sz="1400" b="1" dirty="0" smtClean="0">
                <a:solidFill>
                  <a:srgbClr val="00B050"/>
                </a:solidFill>
                <a:latin typeface="Courier New" pitchFamily="49" charset="0"/>
                <a:cs typeface="Courier New" pitchFamily="49" charset="0"/>
              </a:rPr>
              <a:t>	} </a:t>
            </a:r>
          </a:p>
        </p:txBody>
      </p:sp>
      <p:sp>
        <p:nvSpPr>
          <p:cNvPr id="14340" name="Rectangle 2"/>
          <p:cNvSpPr>
            <a:spLocks noGrp="1" noChangeArrowheads="1"/>
          </p:cNvSpPr>
          <p:nvPr>
            <p:ph type="title"/>
          </p:nvPr>
        </p:nvSpPr>
        <p:spPr/>
        <p:txBody>
          <a:bodyPr/>
          <a:lstStyle/>
          <a:p>
            <a:pPr eaLnBrk="1" hangingPunct="1"/>
            <a:r>
              <a:rPr lang="en-US" sz="3600" smtClean="0">
                <a:solidFill>
                  <a:schemeClr val="tx1"/>
                </a:solidFill>
              </a:rPr>
              <a:t>Interceptor Binding</a:t>
            </a:r>
          </a:p>
        </p:txBody>
      </p:sp>
      <p:sp>
        <p:nvSpPr>
          <p:cNvPr id="14338"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E734314-9C4C-476B-8668-A7BC35835545}" type="slidenum">
              <a:rPr lang="en-US" b="0" smtClean="0">
                <a:solidFill>
                  <a:srgbClr val="000000"/>
                </a:solidFill>
                <a:latin typeface="Verdana" pitchFamily="34" charset="0"/>
              </a:rPr>
              <a:pPr eaLnBrk="1" hangingPunct="1"/>
              <a:t>15</a:t>
            </a:fld>
            <a:endParaRPr lang="en-US" b="0" smtClean="0">
              <a:solidFill>
                <a:srgbClr val="000000"/>
              </a:solidFill>
              <a:latin typeface="Verdana" pitchFamily="34" charset="0"/>
            </a:endParaRPr>
          </a:p>
        </p:txBody>
      </p:sp>
      <p:sp>
        <p:nvSpPr>
          <p:cNvPr id="1433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4F8F084-2BC0-4F49-B6CC-231D455B8DAD}" type="slidenum">
              <a:rPr lang="en-US" sz="800" b="0">
                <a:solidFill>
                  <a:srgbClr val="000000"/>
                </a:solidFill>
                <a:latin typeface="Verdana" pitchFamily="34" charset="0"/>
              </a:rPr>
              <a:pPr eaLnBrk="1" hangingPunct="1"/>
              <a:t>15</a:t>
            </a:fld>
            <a:endParaRPr lang="en-US" sz="800" b="0">
              <a:solidFill>
                <a:srgbClr val="000000"/>
              </a:solidFill>
              <a:latin typeface="Verdana" pitchFamily="34" charset="0"/>
            </a:endParaRPr>
          </a:p>
        </p:txBody>
      </p:sp>
      <p:pic>
        <p:nvPicPr>
          <p:cNvPr id="1434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97045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lang="en-US" dirty="0" smtClean="0"/>
              <a:t>List the usage of Interceptors  in application development.</a:t>
            </a:r>
          </a:p>
          <a:p>
            <a:pPr>
              <a:spcBef>
                <a:spcPts val="400"/>
              </a:spcBef>
              <a:defRPr/>
            </a:pPr>
            <a:endParaRPr lang="en-US" dirty="0"/>
          </a:p>
          <a:p>
            <a:pPr>
              <a:spcBef>
                <a:spcPts val="400"/>
              </a:spcBef>
              <a:defRPr/>
            </a:pPr>
            <a:r>
              <a:rPr lang="en-US" dirty="0" smtClean="0"/>
              <a:t>Please type your answers in the chat area</a:t>
            </a: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16</a:t>
            </a:fld>
            <a:endParaRPr lang="en-US" sz="1400" dirty="0"/>
          </a:p>
        </p:txBody>
      </p:sp>
    </p:spTree>
    <p:extLst>
      <p:ext uri="{BB962C8B-B14F-4D97-AF65-F5344CB8AC3E}">
        <p14:creationId xmlns:p14="http://schemas.microsoft.com/office/powerpoint/2010/main" val="2412049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A64074F-51AF-47AD-A8CB-1BD23786272E}" type="slidenum">
              <a:rPr lang="en-US" b="0" smtClean="0">
                <a:solidFill>
                  <a:srgbClr val="000000"/>
                </a:solidFill>
                <a:latin typeface="Verdana" pitchFamily="34" charset="0"/>
              </a:rPr>
              <a:pPr eaLnBrk="1" hangingPunct="1"/>
              <a:t>17</a:t>
            </a:fld>
            <a:endParaRPr lang="en-US" b="0" smtClean="0">
              <a:solidFill>
                <a:srgbClr val="000000"/>
              </a:solidFill>
              <a:latin typeface="Verdana" pitchFamily="34" charset="0"/>
            </a:endParaRPr>
          </a:p>
        </p:txBody>
      </p:sp>
      <p:sp>
        <p:nvSpPr>
          <p:cNvPr id="15363" name="Rectangle 2"/>
          <p:cNvSpPr>
            <a:spLocks noGrp="1" noChangeArrowheads="1"/>
          </p:cNvSpPr>
          <p:nvPr>
            <p:ph type="title"/>
          </p:nvPr>
        </p:nvSpPr>
        <p:spPr/>
        <p:txBody>
          <a:bodyPr/>
          <a:lstStyle/>
          <a:p>
            <a:r>
              <a:rPr lang="en-US" sz="3600" smtClean="0"/>
              <a:t>Interceptor Chaining</a:t>
            </a:r>
          </a:p>
        </p:txBody>
      </p:sp>
      <p:sp>
        <p:nvSpPr>
          <p:cNvPr id="15364" name="Rectangle 3"/>
          <p:cNvSpPr>
            <a:spLocks noGrp="1" noChangeArrowheads="1"/>
          </p:cNvSpPr>
          <p:nvPr>
            <p:ph type="body" idx="1"/>
          </p:nvPr>
        </p:nvSpPr>
        <p:spPr>
          <a:xfrm>
            <a:off x="228600" y="1533525"/>
            <a:ext cx="8686800" cy="4943475"/>
          </a:xfrm>
        </p:spPr>
        <p:txBody>
          <a:bodyPr/>
          <a:lstStyle/>
          <a:p>
            <a:r>
              <a:rPr lang="en-US" sz="2000" dirty="0" smtClean="0"/>
              <a:t>When more than one interceptor is applicable for a method, the order in which the interceptors intercept is as follows: </a:t>
            </a:r>
          </a:p>
          <a:p>
            <a:pPr marL="742950" lvl="1" indent="-285750"/>
            <a:r>
              <a:rPr lang="en-US" sz="1800" dirty="0" smtClean="0"/>
              <a:t>Default interceptors </a:t>
            </a:r>
          </a:p>
          <a:p>
            <a:pPr marL="742950" lvl="1" indent="-285750"/>
            <a:r>
              <a:rPr lang="en-US" sz="1800" dirty="0" smtClean="0"/>
              <a:t>Class-level interceptors </a:t>
            </a:r>
          </a:p>
          <a:p>
            <a:pPr marL="742950" lvl="1" indent="-285750"/>
            <a:r>
              <a:rPr lang="en-US" sz="1800" dirty="0" smtClean="0"/>
              <a:t>Method-level interceptors </a:t>
            </a:r>
          </a:p>
          <a:p>
            <a:pPr marL="742950" lvl="1" indent="-285750"/>
            <a:r>
              <a:rPr lang="en-US" sz="1800" dirty="0" smtClean="0"/>
              <a:t>In-bean interceptors</a:t>
            </a:r>
            <a:endParaRPr lang="en-US" dirty="0" smtClean="0"/>
          </a:p>
          <a:p>
            <a:r>
              <a:rPr lang="en-US" sz="2000" dirty="0" smtClean="0"/>
              <a:t>When two interceptors are declared in a class or method, they are executed in the order in which they are declared.</a:t>
            </a:r>
          </a:p>
          <a:p>
            <a:pPr>
              <a:buFont typeface="Wingdings" pitchFamily="2" charset="2"/>
              <a:buNone/>
            </a:pPr>
            <a:r>
              <a:rPr lang="en-US" sz="2000" dirty="0" smtClean="0"/>
              <a:t>		</a:t>
            </a:r>
            <a:r>
              <a:rPr lang="en-US" sz="1800" b="1" i="1" dirty="0" smtClean="0">
                <a:solidFill>
                  <a:srgbClr val="00B050"/>
                </a:solidFill>
                <a:latin typeface="Courier New" pitchFamily="49" charset="0"/>
                <a:cs typeface="Courier New" pitchFamily="49" charset="0"/>
              </a:rPr>
              <a:t>@Interceptors({</a:t>
            </a:r>
            <a:r>
              <a:rPr lang="en-US" sz="1800" b="1" i="1" dirty="0" err="1" smtClean="0">
                <a:solidFill>
                  <a:srgbClr val="00B050"/>
                </a:solidFill>
                <a:latin typeface="Courier New" pitchFamily="49" charset="0"/>
                <a:cs typeface="Courier New" pitchFamily="49" charset="0"/>
              </a:rPr>
              <a:t>FirstInterceptor.class,SecondInterceptor.class</a:t>
            </a:r>
            <a:r>
              <a:rPr lang="en-US" sz="1800" b="1" i="1" dirty="0" smtClean="0">
                <a:solidFill>
                  <a:srgbClr val="00B050"/>
                </a:solidFill>
                <a:latin typeface="Courier New" pitchFamily="49" charset="0"/>
                <a:cs typeface="Courier New" pitchFamily="49" charset="0"/>
              </a:rPr>
              <a:t>})</a:t>
            </a:r>
            <a:endParaRPr lang="en-US" sz="1400" b="1" i="1" dirty="0" smtClean="0">
              <a:solidFill>
                <a:srgbClr val="00B050"/>
              </a:solidFill>
              <a:latin typeface="Courier New" pitchFamily="49" charset="0"/>
              <a:cs typeface="Courier New" pitchFamily="49" charset="0"/>
            </a:endParaRPr>
          </a:p>
          <a:p>
            <a:r>
              <a:rPr lang="en-US" sz="2000" dirty="0" smtClean="0"/>
              <a:t>The proceed() method in the invocation context causes the next interceptor in the chain to be invoked. If the last interceptor has been invoked, the bean’s business method is then invoked.</a:t>
            </a:r>
          </a:p>
          <a:p>
            <a:pPr>
              <a:buFont typeface="Wingdings" pitchFamily="2" charset="2"/>
              <a:buNone/>
            </a:pPr>
            <a:endParaRPr lang="en-US" sz="2000" dirty="0" smtClean="0"/>
          </a:p>
        </p:txBody>
      </p:sp>
    </p:spTree>
    <p:extLst>
      <p:ext uri="{BB962C8B-B14F-4D97-AF65-F5344CB8AC3E}">
        <p14:creationId xmlns:p14="http://schemas.microsoft.com/office/powerpoint/2010/main" val="3152015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228600" y="1295400"/>
            <a:ext cx="8686800" cy="4946650"/>
          </a:xfrm>
        </p:spPr>
        <p:txBody>
          <a:bodyPr/>
          <a:lstStyle/>
          <a:p>
            <a:pPr>
              <a:lnSpc>
                <a:spcPct val="150000"/>
              </a:lnSpc>
            </a:pPr>
            <a:r>
              <a:rPr lang="en-US" sz="2000" dirty="0" smtClean="0"/>
              <a:t>Methods in Invocation Context: </a:t>
            </a:r>
          </a:p>
          <a:p>
            <a:pPr marL="742950" lvl="1" indent="-285750">
              <a:lnSpc>
                <a:spcPct val="150000"/>
              </a:lnSpc>
            </a:pPr>
            <a:r>
              <a:rPr lang="en-US" sz="1800" b="1" i="1" dirty="0">
                <a:solidFill>
                  <a:srgbClr val="00B050"/>
                </a:solidFill>
              </a:rPr>
              <a:t>proceed( ): </a:t>
            </a:r>
            <a:r>
              <a:rPr lang="en-US" sz="1800" dirty="0" smtClean="0"/>
              <a:t>Invokes the next interceptor in the chain or the business method of the EJB.</a:t>
            </a:r>
          </a:p>
          <a:p>
            <a:pPr marL="742950" lvl="1" indent="-285750">
              <a:lnSpc>
                <a:spcPct val="150000"/>
              </a:lnSpc>
            </a:pPr>
            <a:r>
              <a:rPr lang="en-US" sz="1800" b="1" i="1" dirty="0" err="1">
                <a:solidFill>
                  <a:srgbClr val="00B050"/>
                </a:solidFill>
              </a:rPr>
              <a:t>getTarget</a:t>
            </a:r>
            <a:r>
              <a:rPr lang="en-US" sz="1800" b="1" i="1" dirty="0">
                <a:solidFill>
                  <a:srgbClr val="00B050"/>
                </a:solidFill>
              </a:rPr>
              <a:t>( ): </a:t>
            </a:r>
            <a:r>
              <a:rPr lang="en-US" sz="1800" dirty="0" smtClean="0"/>
              <a:t>Returns reference to the intercepted bean.</a:t>
            </a:r>
          </a:p>
          <a:p>
            <a:pPr marL="742950" lvl="1" indent="-285750">
              <a:lnSpc>
                <a:spcPct val="150000"/>
              </a:lnSpc>
            </a:pPr>
            <a:r>
              <a:rPr lang="en-US" sz="1800" b="1" i="1" dirty="0" err="1">
                <a:solidFill>
                  <a:srgbClr val="00B050"/>
                </a:solidFill>
              </a:rPr>
              <a:t>getMethod</a:t>
            </a:r>
            <a:r>
              <a:rPr lang="en-US" sz="1800" b="1" i="1" dirty="0">
                <a:solidFill>
                  <a:srgbClr val="00B050"/>
                </a:solidFill>
              </a:rPr>
              <a:t>( ): </a:t>
            </a:r>
            <a:r>
              <a:rPr lang="en-US" sz="1800" dirty="0" smtClean="0"/>
              <a:t>Returns the method of the intercepted bean.</a:t>
            </a:r>
          </a:p>
          <a:p>
            <a:pPr marL="742950" lvl="1" indent="-285750">
              <a:lnSpc>
                <a:spcPct val="150000"/>
              </a:lnSpc>
            </a:pPr>
            <a:r>
              <a:rPr lang="en-US" sz="1800" b="1" i="1" dirty="0" err="1">
                <a:solidFill>
                  <a:srgbClr val="00B050"/>
                </a:solidFill>
              </a:rPr>
              <a:t>getParameters</a:t>
            </a:r>
            <a:r>
              <a:rPr lang="en-US" sz="1800" b="1" i="1" dirty="0">
                <a:solidFill>
                  <a:srgbClr val="00B050"/>
                </a:solidFill>
              </a:rPr>
              <a:t>( ): </a:t>
            </a:r>
            <a:r>
              <a:rPr lang="en-US" sz="1800" dirty="0" smtClean="0"/>
              <a:t>Returns the parameters of the intercepted bean method.</a:t>
            </a:r>
          </a:p>
          <a:p>
            <a:pPr marL="742950" lvl="1" indent="-285750">
              <a:lnSpc>
                <a:spcPct val="150000"/>
              </a:lnSpc>
            </a:pPr>
            <a:r>
              <a:rPr lang="en-US" sz="1800" b="1" i="1" dirty="0" err="1">
                <a:solidFill>
                  <a:srgbClr val="00B050"/>
                </a:solidFill>
              </a:rPr>
              <a:t>setParameters</a:t>
            </a:r>
            <a:r>
              <a:rPr lang="en-US" sz="1800" b="1" i="1" dirty="0">
                <a:solidFill>
                  <a:srgbClr val="00B050"/>
                </a:solidFill>
              </a:rPr>
              <a:t>(Object[] </a:t>
            </a:r>
            <a:r>
              <a:rPr lang="en-US" sz="1800" b="1" i="1" dirty="0" err="1">
                <a:solidFill>
                  <a:srgbClr val="00B050"/>
                </a:solidFill>
              </a:rPr>
              <a:t>newArgs</a:t>
            </a:r>
            <a:r>
              <a:rPr lang="en-US" sz="1800" b="1" i="1" dirty="0">
                <a:solidFill>
                  <a:srgbClr val="00B050"/>
                </a:solidFill>
              </a:rPr>
              <a:t>): </a:t>
            </a:r>
            <a:r>
              <a:rPr lang="en-US" sz="1800" dirty="0" smtClean="0"/>
              <a:t>Modify the parameters of the intercepted method.</a:t>
            </a:r>
          </a:p>
          <a:p>
            <a:pPr marL="742950" lvl="1" indent="-285750">
              <a:lnSpc>
                <a:spcPct val="150000"/>
              </a:lnSpc>
            </a:pPr>
            <a:r>
              <a:rPr lang="en-US" sz="1800" b="1" i="1" dirty="0" err="1" smtClean="0">
                <a:solidFill>
                  <a:srgbClr val="00B050"/>
                </a:solidFill>
              </a:rPr>
              <a:t>getContextData</a:t>
            </a:r>
            <a:r>
              <a:rPr lang="en-US" sz="1800" b="1" i="1" dirty="0" smtClean="0">
                <a:solidFill>
                  <a:srgbClr val="00B050"/>
                </a:solidFill>
              </a:rPr>
              <a:t>( ): </a:t>
            </a:r>
            <a:r>
              <a:rPr lang="en-US" sz="1800" i="1" dirty="0" smtClean="0"/>
              <a:t>R</a:t>
            </a:r>
            <a:r>
              <a:rPr lang="en-US" sz="1800" dirty="0" smtClean="0"/>
              <a:t>eturns the context data that is alive for the duration of the method invocation.</a:t>
            </a:r>
          </a:p>
          <a:p>
            <a:pPr marL="742950" lvl="1" indent="-285750">
              <a:lnSpc>
                <a:spcPct val="150000"/>
              </a:lnSpc>
            </a:pPr>
            <a:endParaRPr lang="en-US" sz="1800" dirty="0" smtClean="0"/>
          </a:p>
          <a:p>
            <a:pPr>
              <a:lnSpc>
                <a:spcPct val="150000"/>
              </a:lnSpc>
            </a:pPr>
            <a:endParaRPr lang="en-US" sz="2000" dirty="0" smtClean="0"/>
          </a:p>
          <a:p>
            <a:pPr>
              <a:lnSpc>
                <a:spcPct val="150000"/>
              </a:lnSpc>
            </a:pPr>
            <a:endParaRPr lang="en-US" sz="2000" dirty="0" smtClean="0"/>
          </a:p>
        </p:txBody>
      </p:sp>
      <p:sp>
        <p:nvSpPr>
          <p:cNvPr id="16387" name="Rectangle 2"/>
          <p:cNvSpPr>
            <a:spLocks noGrp="1" noChangeArrowheads="1"/>
          </p:cNvSpPr>
          <p:nvPr>
            <p:ph type="title"/>
          </p:nvPr>
        </p:nvSpPr>
        <p:spPr/>
        <p:txBody>
          <a:bodyPr/>
          <a:lstStyle/>
          <a:p>
            <a:r>
              <a:rPr lang="en-US" sz="3600" smtClean="0">
                <a:solidFill>
                  <a:schemeClr val="tx1"/>
                </a:solidFill>
              </a:rPr>
              <a:t>Invocation Context</a:t>
            </a:r>
          </a:p>
        </p:txBody>
      </p:sp>
      <p:sp>
        <p:nvSpPr>
          <p:cNvPr id="16386"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071ACAE-4B56-4CBA-82D9-70031D31816A}" type="slidenum">
              <a:rPr lang="en-US" b="0" smtClean="0">
                <a:solidFill>
                  <a:srgbClr val="000000"/>
                </a:solidFill>
                <a:latin typeface="Verdana" pitchFamily="34" charset="0"/>
              </a:rPr>
              <a:pPr eaLnBrk="1" hangingPunct="1"/>
              <a:t>18</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4198917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p:txBody>
          <a:bodyPr/>
          <a:lstStyle/>
          <a:p>
            <a:pPr>
              <a:lnSpc>
                <a:spcPct val="150000"/>
              </a:lnSpc>
            </a:pPr>
            <a:r>
              <a:rPr lang="en-US" sz="2000" dirty="0" smtClean="0"/>
              <a:t>To disable default interceptors for a class or a method:</a:t>
            </a:r>
          </a:p>
          <a:p>
            <a:pPr marL="742950" lvl="1" indent="-285750">
              <a:lnSpc>
                <a:spcPct val="150000"/>
              </a:lnSpc>
            </a:pPr>
            <a:r>
              <a:rPr lang="en-US" sz="1800" b="1" dirty="0" smtClean="0">
                <a:solidFill>
                  <a:srgbClr val="FF0000"/>
                </a:solidFill>
                <a:latin typeface="Courier New" pitchFamily="49" charset="0"/>
                <a:cs typeface="Courier New" pitchFamily="49" charset="0"/>
              </a:rPr>
              <a:t>@</a:t>
            </a:r>
            <a:r>
              <a:rPr lang="en-US" sz="1800" b="1" dirty="0" err="1" smtClean="0">
                <a:solidFill>
                  <a:srgbClr val="FF0000"/>
                </a:solidFill>
                <a:latin typeface="Courier New" pitchFamily="49" charset="0"/>
                <a:cs typeface="Courier New" pitchFamily="49" charset="0"/>
              </a:rPr>
              <a:t>ExcludeDefaultInterceptors</a:t>
            </a:r>
            <a:endParaRPr lang="en-US" sz="1800" b="1" dirty="0" smtClean="0">
              <a:solidFill>
                <a:srgbClr val="FF0000"/>
              </a:solidFill>
              <a:latin typeface="Courier New" pitchFamily="49" charset="0"/>
              <a:cs typeface="Courier New" pitchFamily="49" charset="0"/>
            </a:endParaRPr>
          </a:p>
          <a:p>
            <a:pPr>
              <a:lnSpc>
                <a:spcPct val="150000"/>
              </a:lnSpc>
            </a:pPr>
            <a:r>
              <a:rPr lang="en-US" sz="2000" dirty="0" smtClean="0"/>
              <a:t>To disable class-level interceptors for a method:</a:t>
            </a:r>
          </a:p>
          <a:p>
            <a:pPr marL="742950" lvl="1" indent="-285750">
              <a:lnSpc>
                <a:spcPct val="150000"/>
              </a:lnSpc>
            </a:pPr>
            <a:r>
              <a:rPr lang="en-US" sz="1800" dirty="0" smtClean="0">
                <a:solidFill>
                  <a:srgbClr val="FF0000"/>
                </a:solidFill>
                <a:latin typeface="Courier New" pitchFamily="49" charset="0"/>
                <a:cs typeface="Courier New" pitchFamily="49" charset="0"/>
              </a:rPr>
              <a:t>@</a:t>
            </a:r>
            <a:r>
              <a:rPr lang="en-US" sz="1800" b="1" dirty="0" err="1" smtClean="0">
                <a:solidFill>
                  <a:srgbClr val="FF0000"/>
                </a:solidFill>
                <a:latin typeface="Courier New" pitchFamily="49" charset="0"/>
                <a:cs typeface="Courier New" pitchFamily="49" charset="0"/>
              </a:rPr>
              <a:t>ExcludeClassInterceptors</a:t>
            </a:r>
            <a:r>
              <a:rPr lang="en-US" sz="1800" b="1" dirty="0" smtClean="0">
                <a:solidFill>
                  <a:srgbClr val="FF0000"/>
                </a:solidFill>
                <a:latin typeface="Courier New" pitchFamily="49" charset="0"/>
                <a:cs typeface="Courier New" pitchFamily="49" charset="0"/>
              </a:rPr>
              <a:t> </a:t>
            </a:r>
          </a:p>
          <a:p>
            <a:pPr>
              <a:lnSpc>
                <a:spcPct val="150000"/>
              </a:lnSpc>
            </a:pPr>
            <a:endParaRPr lang="en-US" sz="2000" dirty="0" smtClean="0"/>
          </a:p>
          <a:p>
            <a:pPr>
              <a:lnSpc>
                <a:spcPct val="150000"/>
              </a:lnSpc>
            </a:pPr>
            <a:endParaRPr lang="en-US" sz="2000" dirty="0" smtClean="0"/>
          </a:p>
          <a:p>
            <a:pPr>
              <a:lnSpc>
                <a:spcPct val="150000"/>
              </a:lnSpc>
            </a:pPr>
            <a:endParaRPr lang="en-US" sz="2000" dirty="0" smtClean="0"/>
          </a:p>
        </p:txBody>
      </p:sp>
      <p:sp>
        <p:nvSpPr>
          <p:cNvPr id="17411" name="Rectangle 2"/>
          <p:cNvSpPr>
            <a:spLocks noGrp="1" noChangeArrowheads="1"/>
          </p:cNvSpPr>
          <p:nvPr>
            <p:ph type="title"/>
          </p:nvPr>
        </p:nvSpPr>
        <p:spPr/>
        <p:txBody>
          <a:bodyPr/>
          <a:lstStyle/>
          <a:p>
            <a:r>
              <a:rPr lang="en-US" sz="3600" smtClean="0">
                <a:solidFill>
                  <a:schemeClr val="tx1"/>
                </a:solidFill>
              </a:rPr>
              <a:t>Disabling Interceptors</a:t>
            </a:r>
          </a:p>
        </p:txBody>
      </p:sp>
      <p:sp>
        <p:nvSpPr>
          <p:cNvPr id="17410"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4BE9AEC-08DF-4D39-99F7-E8E8AE7222A1}" type="slidenum">
              <a:rPr lang="en-US" b="0" smtClean="0">
                <a:solidFill>
                  <a:srgbClr val="000000"/>
                </a:solidFill>
                <a:latin typeface="Verdana" pitchFamily="34" charset="0"/>
              </a:rPr>
              <a:pPr eaLnBrk="1" hangingPunct="1"/>
              <a:t>19</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315430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209800" y="2437481"/>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Aparna Nagaraj, 124523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7 years of J2EE project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a:xfrm>
            <a:off x="228600" y="1371600"/>
            <a:ext cx="8686800" cy="4946650"/>
          </a:xfrm>
        </p:spPr>
        <p:txBody>
          <a:bodyPr/>
          <a:lstStyle/>
          <a:p>
            <a:pPr>
              <a:lnSpc>
                <a:spcPct val="150000"/>
              </a:lnSpc>
            </a:pPr>
            <a:r>
              <a:rPr lang="en-US" sz="2000" dirty="0" smtClean="0">
                <a:solidFill>
                  <a:srgbClr val="FF0000"/>
                </a:solidFill>
              </a:rPr>
              <a:t>To intercept an EJB callback, define a method within your interceptor class that is annotated with the respective callback. </a:t>
            </a:r>
          </a:p>
          <a:p>
            <a:pPr marL="742950" lvl="1" indent="-285750">
              <a:lnSpc>
                <a:spcPct val="150000"/>
              </a:lnSpc>
              <a:buFont typeface="Wingdings 2" pitchFamily="18" charset="2"/>
              <a:buNone/>
            </a:pPr>
            <a:r>
              <a:rPr lang="en-US" sz="1800" b="1" i="1" dirty="0" smtClean="0">
                <a:solidFill>
                  <a:srgbClr val="FF0000"/>
                </a:solidFill>
              </a:rPr>
              <a:t>	</a:t>
            </a:r>
            <a:r>
              <a:rPr lang="en-US" sz="1600" b="1" i="1" dirty="0" smtClean="0">
                <a:solidFill>
                  <a:srgbClr val="FF0000"/>
                </a:solidFill>
              </a:rPr>
              <a:t>@</a:t>
            </a:r>
            <a:r>
              <a:rPr lang="en-US" sz="1600" b="1" i="1" dirty="0" err="1" smtClean="0">
                <a:solidFill>
                  <a:srgbClr val="FF0000"/>
                </a:solidFill>
              </a:rPr>
              <a:t>PostConstruct</a:t>
            </a:r>
            <a:endParaRPr lang="en-US" sz="1600" b="1" i="1" dirty="0" smtClean="0">
              <a:solidFill>
                <a:srgbClr val="FF0000"/>
              </a:solidFill>
            </a:endParaRPr>
          </a:p>
          <a:p>
            <a:pPr marL="742950" lvl="1" indent="-285750">
              <a:lnSpc>
                <a:spcPct val="150000"/>
              </a:lnSpc>
              <a:buFont typeface="Wingdings 2" pitchFamily="18" charset="2"/>
              <a:buNone/>
            </a:pPr>
            <a:r>
              <a:rPr lang="en-US" sz="1600" b="1" i="1" dirty="0" smtClean="0">
                <a:solidFill>
                  <a:srgbClr val="FF0000"/>
                </a:solidFill>
              </a:rPr>
              <a:t>	public void initialize(</a:t>
            </a:r>
            <a:r>
              <a:rPr lang="en-US" sz="1600" b="1" i="1" dirty="0" err="1" smtClean="0">
                <a:solidFill>
                  <a:srgbClr val="FF0000"/>
                </a:solidFill>
              </a:rPr>
              <a:t>InvocationContext</a:t>
            </a:r>
            <a:r>
              <a:rPr lang="en-US" sz="1600" b="1" i="1" dirty="0" smtClean="0">
                <a:solidFill>
                  <a:srgbClr val="FF0000"/>
                </a:solidFill>
              </a:rPr>
              <a:t> </a:t>
            </a:r>
            <a:r>
              <a:rPr lang="en-US" sz="1600" b="1" i="1" dirty="0" err="1" smtClean="0">
                <a:solidFill>
                  <a:srgbClr val="FF0000"/>
                </a:solidFill>
              </a:rPr>
              <a:t>invCtx</a:t>
            </a:r>
            <a:r>
              <a:rPr lang="en-US" sz="1600" b="1" i="1" dirty="0" smtClean="0">
                <a:solidFill>
                  <a:srgbClr val="FF0000"/>
                </a:solidFill>
              </a:rPr>
              <a:t>) throws Exception{</a:t>
            </a:r>
          </a:p>
          <a:p>
            <a:pPr marL="742950" lvl="1" indent="-285750">
              <a:lnSpc>
                <a:spcPct val="150000"/>
              </a:lnSpc>
              <a:buFont typeface="Wingdings 2" pitchFamily="18" charset="2"/>
              <a:buNone/>
            </a:pPr>
            <a:r>
              <a:rPr lang="en-US" sz="1600" b="1" i="1" dirty="0" smtClean="0">
                <a:solidFill>
                  <a:srgbClr val="FF0000"/>
                </a:solidFill>
              </a:rPr>
              <a:t>		</a:t>
            </a:r>
            <a:r>
              <a:rPr lang="en-US" sz="1600" b="1" i="1" dirty="0" err="1" smtClean="0">
                <a:solidFill>
                  <a:srgbClr val="FF0000"/>
                </a:solidFill>
              </a:rPr>
              <a:t>System.out.println</a:t>
            </a:r>
            <a:r>
              <a:rPr lang="en-US" sz="1600" b="1" i="1" dirty="0" smtClean="0">
                <a:solidFill>
                  <a:srgbClr val="FF0000"/>
                </a:solidFill>
              </a:rPr>
              <a:t>("Before </a:t>
            </a:r>
            <a:r>
              <a:rPr lang="en-US" sz="1600" b="1" i="1" dirty="0" err="1" smtClean="0">
                <a:solidFill>
                  <a:srgbClr val="FF0000"/>
                </a:solidFill>
              </a:rPr>
              <a:t>PostConstruct</a:t>
            </a:r>
            <a:r>
              <a:rPr lang="en-US" sz="1600" b="1" i="1" dirty="0" smtClean="0">
                <a:solidFill>
                  <a:srgbClr val="FF0000"/>
                </a:solidFill>
              </a:rPr>
              <a:t>" );</a:t>
            </a:r>
          </a:p>
          <a:p>
            <a:pPr marL="742950" lvl="1" indent="-285750">
              <a:lnSpc>
                <a:spcPct val="150000"/>
              </a:lnSpc>
              <a:buFont typeface="Wingdings 2" pitchFamily="18" charset="2"/>
              <a:buNone/>
            </a:pPr>
            <a:r>
              <a:rPr lang="en-US" sz="1600" b="1" i="1" dirty="0" smtClean="0">
                <a:solidFill>
                  <a:srgbClr val="FF0000"/>
                </a:solidFill>
              </a:rPr>
              <a:t>		</a:t>
            </a:r>
            <a:r>
              <a:rPr lang="en-US" sz="1600" b="1" i="1" dirty="0" err="1" smtClean="0">
                <a:solidFill>
                  <a:srgbClr val="FF0000"/>
                </a:solidFill>
              </a:rPr>
              <a:t>invCtx.proceed</a:t>
            </a:r>
            <a:r>
              <a:rPr lang="en-US" sz="1600" b="1" i="1" dirty="0" smtClean="0">
                <a:solidFill>
                  <a:srgbClr val="FF0000"/>
                </a:solidFill>
              </a:rPr>
              <a:t>();		</a:t>
            </a:r>
          </a:p>
          <a:p>
            <a:pPr marL="742950" lvl="1" indent="-285750">
              <a:lnSpc>
                <a:spcPct val="150000"/>
              </a:lnSpc>
              <a:buFont typeface="Wingdings 2" pitchFamily="18" charset="2"/>
              <a:buNone/>
            </a:pPr>
            <a:r>
              <a:rPr lang="en-US" sz="1600" b="1" i="1" dirty="0" smtClean="0">
                <a:solidFill>
                  <a:srgbClr val="FF0000"/>
                </a:solidFill>
              </a:rPr>
              <a:t>		</a:t>
            </a:r>
            <a:r>
              <a:rPr lang="en-US" sz="1600" b="1" i="1" dirty="0" err="1" smtClean="0">
                <a:solidFill>
                  <a:srgbClr val="FF0000"/>
                </a:solidFill>
              </a:rPr>
              <a:t>System.out.println</a:t>
            </a:r>
            <a:r>
              <a:rPr lang="en-US" sz="1600" b="1" i="1" dirty="0" smtClean="0">
                <a:solidFill>
                  <a:srgbClr val="FF0000"/>
                </a:solidFill>
              </a:rPr>
              <a:t>("Completed </a:t>
            </a:r>
            <a:r>
              <a:rPr lang="en-US" sz="1600" b="1" i="1" dirty="0" err="1" smtClean="0">
                <a:solidFill>
                  <a:srgbClr val="FF0000"/>
                </a:solidFill>
              </a:rPr>
              <a:t>PostConstruct</a:t>
            </a:r>
            <a:r>
              <a:rPr lang="en-US" sz="1600" b="1" i="1" dirty="0" smtClean="0">
                <a:solidFill>
                  <a:srgbClr val="FF0000"/>
                </a:solidFill>
              </a:rPr>
              <a:t>" );</a:t>
            </a:r>
          </a:p>
          <a:p>
            <a:pPr marL="742950" lvl="1" indent="-285750">
              <a:lnSpc>
                <a:spcPct val="150000"/>
              </a:lnSpc>
              <a:buFont typeface="Wingdings 2" pitchFamily="18" charset="2"/>
              <a:buNone/>
            </a:pPr>
            <a:r>
              <a:rPr lang="en-US" sz="1600" b="1" i="1" dirty="0" smtClean="0">
                <a:solidFill>
                  <a:srgbClr val="FF0000"/>
                </a:solidFill>
              </a:rPr>
              <a:t>	}</a:t>
            </a:r>
            <a:endParaRPr lang="en-US" sz="1400" b="1" i="1" dirty="0" smtClean="0">
              <a:solidFill>
                <a:srgbClr val="FF0000"/>
              </a:solidFill>
            </a:endParaRPr>
          </a:p>
          <a:p>
            <a:pPr>
              <a:lnSpc>
                <a:spcPct val="150000"/>
              </a:lnSpc>
            </a:pPr>
            <a:r>
              <a:rPr lang="en-US" sz="2000" dirty="0" smtClean="0">
                <a:solidFill>
                  <a:srgbClr val="FF0000"/>
                </a:solidFill>
              </a:rPr>
              <a:t>When calling proceed</a:t>
            </a:r>
            <a:r>
              <a:rPr lang="en-US" sz="2000" dirty="0" smtClean="0">
                <a:solidFill>
                  <a:srgbClr val="FF0000"/>
                </a:solidFill>
                <a:latin typeface="Courier New" pitchFamily="49" charset="0"/>
                <a:cs typeface="Courier New" pitchFamily="49" charset="0"/>
              </a:rPr>
              <a:t>( )</a:t>
            </a:r>
            <a:r>
              <a:rPr lang="en-US" sz="2000" dirty="0" smtClean="0">
                <a:solidFill>
                  <a:srgbClr val="FF0000"/>
                </a:solidFill>
              </a:rPr>
              <a:t>, the next interceptor class that has the same callback is invoked. If there are no other interceptors, then the callback method of the EJB's bean class is invoked, if one exists. </a:t>
            </a:r>
          </a:p>
        </p:txBody>
      </p:sp>
      <p:sp>
        <p:nvSpPr>
          <p:cNvPr id="18435" name="Rectangle 2"/>
          <p:cNvSpPr>
            <a:spLocks noGrp="1" noChangeArrowheads="1"/>
          </p:cNvSpPr>
          <p:nvPr>
            <p:ph type="title"/>
          </p:nvPr>
        </p:nvSpPr>
        <p:spPr/>
        <p:txBody>
          <a:bodyPr/>
          <a:lstStyle/>
          <a:p>
            <a:r>
              <a:rPr lang="en-US" sz="3600" smtClean="0">
                <a:solidFill>
                  <a:schemeClr val="tx1"/>
                </a:solidFill>
              </a:rPr>
              <a:t>Intercepting Lifecycle Events</a:t>
            </a:r>
          </a:p>
        </p:txBody>
      </p:sp>
      <p:sp>
        <p:nvSpPr>
          <p:cNvPr id="18434"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B057CDD-40C2-4B20-A9D7-3D8E69B35C0E}" type="slidenum">
              <a:rPr lang="en-US" b="0" smtClean="0">
                <a:solidFill>
                  <a:srgbClr val="000000"/>
                </a:solidFill>
                <a:latin typeface="Verdana" pitchFamily="34" charset="0"/>
              </a:rPr>
              <a:pPr eaLnBrk="1" hangingPunct="1"/>
              <a:t>20</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316231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8F5561F-3F48-4957-BE31-6C8E4CF8F816}" type="slidenum">
              <a:rPr lang="en-US" b="0" smtClean="0">
                <a:solidFill>
                  <a:srgbClr val="000000"/>
                </a:solidFill>
                <a:latin typeface="Verdana" pitchFamily="34" charset="0"/>
              </a:rPr>
              <a:pPr eaLnBrk="1" hangingPunct="1"/>
              <a:t>21</a:t>
            </a:fld>
            <a:endParaRPr lang="en-US" b="0" smtClean="0">
              <a:solidFill>
                <a:srgbClr val="000000"/>
              </a:solidFill>
              <a:latin typeface="Verdana" pitchFamily="34" charset="0"/>
            </a:endParaRPr>
          </a:p>
        </p:txBody>
      </p:sp>
      <p:sp>
        <p:nvSpPr>
          <p:cNvPr id="19459" name="Rectangle 2"/>
          <p:cNvSpPr>
            <a:spLocks noGrp="1" noChangeArrowheads="1"/>
          </p:cNvSpPr>
          <p:nvPr>
            <p:ph type="title"/>
          </p:nvPr>
        </p:nvSpPr>
        <p:spPr/>
        <p:txBody>
          <a:bodyPr/>
          <a:lstStyle/>
          <a:p>
            <a:r>
              <a:rPr lang="en-US" sz="3600" smtClean="0"/>
              <a:t>Interceptor Lifecycle</a:t>
            </a:r>
          </a:p>
        </p:txBody>
      </p:sp>
      <p:sp>
        <p:nvSpPr>
          <p:cNvPr id="19460" name="Rectangle 3"/>
          <p:cNvSpPr>
            <a:spLocks noGrp="1" noChangeArrowheads="1"/>
          </p:cNvSpPr>
          <p:nvPr>
            <p:ph type="body" idx="1"/>
          </p:nvPr>
        </p:nvSpPr>
        <p:spPr/>
        <p:txBody>
          <a:bodyPr/>
          <a:lstStyle/>
          <a:p>
            <a:pPr>
              <a:lnSpc>
                <a:spcPct val="150000"/>
              </a:lnSpc>
            </a:pPr>
            <a:r>
              <a:rPr lang="en-US" sz="2000" dirty="0" smtClean="0"/>
              <a:t>Interceptor classes have the same life cycles as the EJBs they intercept. They are created along with bean instances</a:t>
            </a:r>
            <a:r>
              <a:rPr lang="en-US" sz="2000" dirty="0" smtClean="0">
                <a:solidFill>
                  <a:srgbClr val="FF0000"/>
                </a:solidFill>
              </a:rPr>
              <a:t>. They are destroyed, made passive, and activated along with their bean instances as well. </a:t>
            </a:r>
          </a:p>
          <a:p>
            <a:pPr>
              <a:lnSpc>
                <a:spcPct val="150000"/>
              </a:lnSpc>
            </a:pPr>
            <a:r>
              <a:rPr lang="en-US" sz="2000" dirty="0" smtClean="0"/>
              <a:t>It is because interceptors have life cycles and hook into life cycle events, they can also hold internal state. This might be extremely useful, when you want the interceptor class to obtain an open connection to a remote system and then close that connection at destroy time. </a:t>
            </a:r>
          </a:p>
        </p:txBody>
      </p:sp>
    </p:spTree>
    <p:extLst>
      <p:ext uri="{BB962C8B-B14F-4D97-AF65-F5344CB8AC3E}">
        <p14:creationId xmlns:p14="http://schemas.microsoft.com/office/powerpoint/2010/main" val="7780257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457200" indent="-457200">
              <a:buFont typeface="Wingdings" pitchFamily="2" charset="2"/>
              <a:buAutoNum type="arabicPeriod"/>
            </a:pPr>
            <a:r>
              <a:rPr lang="en-US" sz="2000" dirty="0"/>
              <a:t>State True or False:</a:t>
            </a:r>
          </a:p>
          <a:p>
            <a:pPr marL="838200" lvl="1" indent="-381000">
              <a:buFont typeface="Wingdings 2" pitchFamily="18" charset="2"/>
              <a:buAutoNum type="alphaLcPeriod"/>
            </a:pPr>
            <a:r>
              <a:rPr lang="en-US" sz="1800" dirty="0"/>
              <a:t>Default interceptors can be declared through annotations</a:t>
            </a:r>
            <a:r>
              <a:rPr lang="en-US" sz="1800" dirty="0" smtClean="0"/>
              <a:t>. - </a:t>
            </a:r>
            <a:r>
              <a:rPr lang="en-US" sz="1800" dirty="0" smtClean="0">
                <a:solidFill>
                  <a:srgbClr val="FF0000"/>
                </a:solidFill>
              </a:rPr>
              <a:t>False</a:t>
            </a:r>
            <a:endParaRPr lang="en-US" sz="1800" dirty="0">
              <a:solidFill>
                <a:srgbClr val="FF0000"/>
              </a:solidFill>
            </a:endParaRPr>
          </a:p>
          <a:p>
            <a:pPr marL="838200" lvl="1" indent="-381000">
              <a:buFont typeface="Wingdings 2" pitchFamily="18" charset="2"/>
              <a:buAutoNum type="alphaLcPeriod"/>
            </a:pPr>
            <a:r>
              <a:rPr lang="en-US" sz="1800" dirty="0">
                <a:solidFill>
                  <a:srgbClr val="FF0000"/>
                </a:solidFill>
              </a:rPr>
              <a:t>If default interceptors are declared, all other interceptors are stopped from executing automatically</a:t>
            </a:r>
            <a:r>
              <a:rPr lang="en-US" sz="1800" dirty="0" smtClean="0">
                <a:solidFill>
                  <a:srgbClr val="FF0000"/>
                </a:solidFill>
              </a:rPr>
              <a:t>. - False</a:t>
            </a:r>
            <a:endParaRPr lang="en-US" sz="1800" dirty="0">
              <a:solidFill>
                <a:srgbClr val="FF0000"/>
              </a:solidFill>
            </a:endParaRPr>
          </a:p>
          <a:p>
            <a:pPr marL="838200" lvl="1" indent="-381000">
              <a:buFont typeface="Wingdings 2" pitchFamily="18" charset="2"/>
              <a:buAutoNum type="alphaLcPeriod"/>
            </a:pPr>
            <a:r>
              <a:rPr lang="en-US" sz="1800" dirty="0"/>
              <a:t>A bean can be bound with more than one interceptor</a:t>
            </a:r>
            <a:r>
              <a:rPr lang="en-US" sz="1800" dirty="0" smtClean="0"/>
              <a:t>. - </a:t>
            </a:r>
            <a:r>
              <a:rPr lang="en-US" sz="1800" dirty="0" smtClean="0">
                <a:solidFill>
                  <a:srgbClr val="FF0000"/>
                </a:solidFill>
              </a:rPr>
              <a:t>True</a:t>
            </a:r>
            <a:endParaRPr lang="en-US" sz="1800" dirty="0">
              <a:solidFill>
                <a:srgbClr val="FF0000"/>
              </a:solidFill>
            </a:endParaRPr>
          </a:p>
          <a:p>
            <a:pPr marL="838200" lvl="1" indent="-381000">
              <a:buFont typeface="Wingdings 2" pitchFamily="18" charset="2"/>
              <a:buAutoNum type="alphaLcPeriod"/>
            </a:pPr>
            <a:r>
              <a:rPr lang="en-US" sz="1800" dirty="0"/>
              <a:t>A bean can have more than one interceptor defined in itself</a:t>
            </a:r>
            <a:r>
              <a:rPr lang="en-US" sz="1800" dirty="0" smtClean="0"/>
              <a:t>. - </a:t>
            </a:r>
            <a:r>
              <a:rPr lang="en-US" sz="1800" dirty="0" smtClean="0">
                <a:solidFill>
                  <a:srgbClr val="FF0000"/>
                </a:solidFill>
              </a:rPr>
              <a:t>False</a:t>
            </a:r>
            <a:endParaRPr lang="en-US" sz="1800" dirty="0">
              <a:solidFill>
                <a:srgbClr val="FF0000"/>
              </a:solidFill>
            </a:endParaRPr>
          </a:p>
          <a:p>
            <a:pPr marL="838200" lvl="1" indent="-381000">
              <a:buFont typeface="Wingdings 2" pitchFamily="18" charset="2"/>
              <a:buAutoNum type="alphaLcPeriod"/>
            </a:pPr>
            <a:r>
              <a:rPr lang="en-US" sz="1800" dirty="0"/>
              <a:t>Last interceptor to work just before invoking the business method, is the interceptor defined in the bean itself</a:t>
            </a:r>
            <a:r>
              <a:rPr lang="en-US" sz="1800" dirty="0" smtClean="0"/>
              <a:t>. - </a:t>
            </a:r>
            <a:r>
              <a:rPr lang="en-US" sz="1800" dirty="0" smtClean="0">
                <a:solidFill>
                  <a:srgbClr val="FF0000"/>
                </a:solidFill>
              </a:rPr>
              <a:t>True</a:t>
            </a:r>
            <a:endParaRPr lang="en-US" sz="1800" dirty="0">
              <a:solidFill>
                <a:srgbClr val="FF0000"/>
              </a:solidFill>
            </a:endParaRPr>
          </a:p>
          <a:p>
            <a:pPr marL="838200" lvl="1" indent="-381000">
              <a:buFont typeface="Wingdings 2" pitchFamily="18" charset="2"/>
              <a:buAutoNum type="alphaLcPeriod"/>
            </a:pPr>
            <a:r>
              <a:rPr lang="en-US" sz="1800" dirty="0"/>
              <a:t>Interceptors can be used for clearing a EJB’s class member during </a:t>
            </a:r>
            <a:r>
              <a:rPr lang="en-US" sz="1800" dirty="0" smtClean="0"/>
              <a:t>Pre-Destroy - </a:t>
            </a:r>
            <a:r>
              <a:rPr lang="en-US" sz="1800" dirty="0" smtClean="0">
                <a:solidFill>
                  <a:srgbClr val="FF0000"/>
                </a:solidFill>
              </a:rPr>
              <a:t>True</a:t>
            </a:r>
            <a:endParaRPr dirty="0" smtClean="0">
              <a:solidFill>
                <a:srgbClr val="FF0000"/>
              </a:solidFill>
            </a:endParaRP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22</a:t>
            </a:fld>
            <a:endParaRPr lang="en-US"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23</a:t>
            </a:fld>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800" b="1" dirty="0"/>
              <a:t>Objective: </a:t>
            </a:r>
            <a:r>
              <a:rPr lang="en-US" sz="1800" dirty="0"/>
              <a:t>After completion of this exercise you will be able to</a:t>
            </a:r>
          </a:p>
          <a:p>
            <a:pPr marL="0" lvl="0" indent="0">
              <a:buNone/>
            </a:pPr>
            <a:r>
              <a:rPr lang="en-US" sz="1800" dirty="0"/>
              <a:t>Use EJB Interceptors on Business Methods of EJB</a:t>
            </a:r>
          </a:p>
          <a:p>
            <a:pPr marL="0" lvl="0" indent="0">
              <a:buNone/>
            </a:pPr>
            <a:r>
              <a:rPr lang="en-US" sz="1800" dirty="0"/>
              <a:t>Use EJB Interceptors on Lifecycle Events of EJB</a:t>
            </a:r>
          </a:p>
          <a:p>
            <a:pPr marL="0" indent="0">
              <a:buNone/>
            </a:pPr>
            <a:r>
              <a:rPr lang="en-US" sz="1800" dirty="0"/>
              <a:t> </a:t>
            </a:r>
          </a:p>
          <a:p>
            <a:pPr marL="0" indent="0">
              <a:buNone/>
            </a:pPr>
            <a:r>
              <a:rPr lang="en-US" sz="1800" b="1" dirty="0" smtClean="0"/>
              <a:t>Interceptor </a:t>
            </a:r>
            <a:r>
              <a:rPr lang="en-US" sz="1800" b="1" dirty="0"/>
              <a:t>for methods</a:t>
            </a:r>
          </a:p>
          <a:p>
            <a:pPr marL="0" lvl="0" indent="0">
              <a:buNone/>
            </a:pPr>
            <a:r>
              <a:rPr lang="en-US" sz="1800" dirty="0"/>
              <a:t>Create a class and implement an interceptor</a:t>
            </a:r>
          </a:p>
          <a:p>
            <a:pPr marL="0" indent="0">
              <a:buNone/>
            </a:pPr>
            <a:r>
              <a:rPr lang="en-US" sz="1800" dirty="0"/>
              <a:t>Hint: Use @</a:t>
            </a:r>
            <a:r>
              <a:rPr lang="en-US" sz="1800" dirty="0" err="1"/>
              <a:t>AroundInvoke</a:t>
            </a:r>
            <a:r>
              <a:rPr lang="en-US" sz="1800" dirty="0"/>
              <a:t> Annotation</a:t>
            </a:r>
          </a:p>
          <a:p>
            <a:pPr marL="0" indent="0">
              <a:buNone/>
            </a:pPr>
            <a:r>
              <a:rPr lang="en-US" sz="1800" dirty="0"/>
              <a:t>         Interceptor method should take </a:t>
            </a:r>
            <a:r>
              <a:rPr lang="en-US" sz="1800" dirty="0" err="1"/>
              <a:t>invocationContext</a:t>
            </a:r>
            <a:r>
              <a:rPr lang="en-US" sz="1800" dirty="0"/>
              <a:t> parameter </a:t>
            </a:r>
          </a:p>
          <a:p>
            <a:pPr marL="0" indent="0">
              <a:buNone/>
            </a:pPr>
            <a:r>
              <a:rPr lang="en-US" sz="1800" dirty="0"/>
              <a:t>and call </a:t>
            </a:r>
            <a:r>
              <a:rPr lang="en-US" sz="1800" dirty="0" err="1"/>
              <a:t>invocationContext.proceed</a:t>
            </a:r>
            <a:r>
              <a:rPr lang="en-US" sz="1800" dirty="0"/>
              <a:t>() </a:t>
            </a:r>
          </a:p>
          <a:p>
            <a:pPr marL="0" lvl="0" indent="0">
              <a:buNone/>
            </a:pPr>
            <a:r>
              <a:rPr lang="en-US" sz="1800" dirty="0"/>
              <a:t>Bind the interceptor at class-level to a stateless bean created earlier.  </a:t>
            </a:r>
          </a:p>
          <a:p>
            <a:pPr marL="0" indent="0">
              <a:buNone/>
            </a:pPr>
            <a:r>
              <a:rPr lang="en-US" sz="1800" dirty="0"/>
              <a:t>Hint : Use @Interceptors annotation at class-level</a:t>
            </a:r>
          </a:p>
          <a:p>
            <a:pPr marL="0" lvl="0" indent="0">
              <a:buNone/>
            </a:pPr>
            <a:r>
              <a:rPr lang="en-US" sz="1800" dirty="0"/>
              <a:t>Run the remote client application. </a:t>
            </a:r>
          </a:p>
          <a:p>
            <a:pPr marL="0" lvl="0" indent="0">
              <a:buNone/>
            </a:pPr>
            <a:r>
              <a:rPr lang="en-US" sz="1800" dirty="0"/>
              <a:t>Create another interceptor and bind with a method of the stateless bean. Run the remote client application.</a:t>
            </a:r>
          </a:p>
          <a:p>
            <a:pPr lvl="1"/>
            <a:endParaRPr lang="en-US" sz="16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Case Study</a:t>
            </a:r>
            <a:endParaRPr lang="en-US" sz="3400" dirty="0">
              <a:solidFill>
                <a:schemeClr val="tx2">
                  <a:lumMod val="75000"/>
                </a:schemeClr>
              </a:solidFill>
            </a:endParaRPr>
          </a:p>
        </p:txBody>
      </p:sp>
      <p:pic>
        <p:nvPicPr>
          <p:cNvPr id="5" name="Picture 2" descr="C:\Users\120891\Desktop\Case Study.png"/>
          <p:cNvPicPr>
            <a:picLocks noChangeAspect="1" noChangeArrowheads="1"/>
          </p:cNvPicPr>
          <p:nvPr/>
        </p:nvPicPr>
        <p:blipFill>
          <a:blip r:embed="rId3" cstate="print"/>
          <a:srcRect/>
          <a:stretch>
            <a:fillRect/>
          </a:stretch>
        </p:blipFill>
        <p:spPr bwMode="auto">
          <a:xfrm>
            <a:off x="7574089" y="228600"/>
            <a:ext cx="1112711" cy="1018413"/>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24</a:t>
            </a:fld>
            <a:endParaRPr 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Create an in-bean interceptor and run the remote client application to observe which methods of the bean are intercepted by the in-bean interceptor.</a:t>
            </a:r>
          </a:p>
          <a:p>
            <a:pPr marL="0" indent="0">
              <a:buNone/>
            </a:pPr>
            <a:r>
              <a:rPr lang="en-US" sz="1800" dirty="0"/>
              <a:t>Hint: Use @</a:t>
            </a:r>
            <a:r>
              <a:rPr lang="en-US" sz="1800" dirty="0" err="1"/>
              <a:t>AroundInvoke</a:t>
            </a:r>
            <a:r>
              <a:rPr lang="en-US" sz="1800" dirty="0"/>
              <a:t> Annotation to the interceptor method</a:t>
            </a:r>
          </a:p>
          <a:p>
            <a:r>
              <a:rPr lang="en-US" sz="1800" dirty="0"/>
              <a:t>Create a default interceptor and run the</a:t>
            </a:r>
            <a:r>
              <a:rPr lang="en-US" sz="1800" b="1" dirty="0"/>
              <a:t> </a:t>
            </a:r>
            <a:r>
              <a:rPr lang="en-US" sz="1800" dirty="0"/>
              <a:t>remote client application to observe which beans and business methods are intercepted by the default interceptor.</a:t>
            </a:r>
          </a:p>
          <a:p>
            <a:pPr marL="0" indent="0">
              <a:buNone/>
            </a:pPr>
            <a:r>
              <a:rPr lang="en-US" sz="1800" dirty="0"/>
              <a:t>Hint : Declare the default interceptor in ejb-jar.xml</a:t>
            </a:r>
          </a:p>
          <a:p>
            <a:r>
              <a:rPr lang="en-US" sz="1800" dirty="0"/>
              <a:t>Also observe the order in which the above interceptors have been applied to each intercepted method. </a:t>
            </a:r>
          </a:p>
          <a:p>
            <a:r>
              <a:rPr lang="en-US" sz="1800" dirty="0"/>
              <a:t>Create another in-bean interceptor in the same bean, deploy the application and observe the server console for deployment information.</a:t>
            </a:r>
          </a:p>
          <a:p>
            <a:r>
              <a:rPr lang="en-US" sz="1800" dirty="0"/>
              <a:t> </a:t>
            </a:r>
          </a:p>
          <a:p>
            <a:pPr lvl="1"/>
            <a:endParaRPr lang="en-US" sz="16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Case Study (</a:t>
            </a:r>
            <a:r>
              <a:rPr lang="en-US" sz="3400" dirty="0" err="1" smtClean="0">
                <a:solidFill>
                  <a:schemeClr val="tx2">
                    <a:lumMod val="75000"/>
                  </a:schemeClr>
                </a:solidFill>
              </a:rPr>
              <a:t>contd</a:t>
            </a:r>
            <a:r>
              <a:rPr lang="en-US" sz="3400" dirty="0" smtClean="0">
                <a:solidFill>
                  <a:schemeClr val="tx2">
                    <a:lumMod val="75000"/>
                  </a:schemeClr>
                </a:solidFill>
              </a:rPr>
              <a:t>)</a:t>
            </a:r>
            <a:endParaRPr lang="en-US" sz="3400" dirty="0">
              <a:solidFill>
                <a:schemeClr val="tx2">
                  <a:lumMod val="75000"/>
                </a:schemeClr>
              </a:solidFill>
            </a:endParaRPr>
          </a:p>
        </p:txBody>
      </p:sp>
      <p:pic>
        <p:nvPicPr>
          <p:cNvPr id="5" name="Picture 2" descr="C:\Users\120891\Desktop\Case Study.png"/>
          <p:cNvPicPr>
            <a:picLocks noChangeAspect="1" noChangeArrowheads="1"/>
          </p:cNvPicPr>
          <p:nvPr/>
        </p:nvPicPr>
        <p:blipFill>
          <a:blip r:embed="rId3" cstate="print"/>
          <a:srcRect/>
          <a:stretch>
            <a:fillRect/>
          </a:stretch>
        </p:blipFill>
        <p:spPr bwMode="auto">
          <a:xfrm>
            <a:off x="7574089" y="228600"/>
            <a:ext cx="1112711" cy="1018413"/>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25</a:t>
            </a:fld>
            <a:endParaRPr lang="en-US" sz="1400" dirty="0"/>
          </a:p>
        </p:txBody>
      </p:sp>
    </p:spTree>
    <p:extLst>
      <p:ext uri="{BB962C8B-B14F-4D97-AF65-F5344CB8AC3E}">
        <p14:creationId xmlns:p14="http://schemas.microsoft.com/office/powerpoint/2010/main" val="3029405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C992B74-0E81-4B3E-954E-0E91B5400BE9}" type="slidenum">
              <a:rPr lang="en-US" b="0" smtClean="0">
                <a:solidFill>
                  <a:srgbClr val="000000"/>
                </a:solidFill>
                <a:latin typeface="Verdana" pitchFamily="34" charset="0"/>
              </a:rPr>
              <a:pPr eaLnBrk="1" hangingPunct="1"/>
              <a:t>26</a:t>
            </a:fld>
            <a:endParaRPr lang="en-US" b="0" smtClean="0">
              <a:solidFill>
                <a:srgbClr val="000000"/>
              </a:solidFill>
              <a:latin typeface="Verdana" pitchFamily="34" charset="0"/>
            </a:endParaRPr>
          </a:p>
        </p:txBody>
      </p:sp>
      <p:sp>
        <p:nvSpPr>
          <p:cNvPr id="2150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E2E898A-A9E4-4B88-A5CA-7CEBDB902188}" type="slidenum">
              <a:rPr lang="en-US" sz="800" b="0">
                <a:solidFill>
                  <a:srgbClr val="000000"/>
                </a:solidFill>
                <a:latin typeface="Verdana" pitchFamily="34" charset="0"/>
              </a:rPr>
              <a:pPr eaLnBrk="1" hangingPunct="1"/>
              <a:t>26</a:t>
            </a:fld>
            <a:endParaRPr lang="en-US" sz="800" b="0">
              <a:solidFill>
                <a:srgbClr val="000000"/>
              </a:solidFill>
              <a:latin typeface="Verdana" pitchFamily="34" charset="0"/>
            </a:endParaRPr>
          </a:p>
        </p:txBody>
      </p:sp>
      <p:sp>
        <p:nvSpPr>
          <p:cNvPr id="21508" name="Rectangle 2"/>
          <p:cNvSpPr>
            <a:spLocks noGrp="1" noChangeArrowheads="1"/>
          </p:cNvSpPr>
          <p:nvPr>
            <p:ph type="title"/>
          </p:nvPr>
        </p:nvSpPr>
        <p:spPr/>
        <p:txBody>
          <a:bodyPr/>
          <a:lstStyle/>
          <a:p>
            <a:pPr eaLnBrk="1" hangingPunct="1"/>
            <a:r>
              <a:rPr lang="en-US" sz="3600" smtClean="0"/>
              <a:t>Test Your Understanding</a:t>
            </a:r>
          </a:p>
        </p:txBody>
      </p:sp>
      <p:sp>
        <p:nvSpPr>
          <p:cNvPr id="21509" name="Rectangle 3"/>
          <p:cNvSpPr>
            <a:spLocks noGrp="1" noChangeArrowheads="1"/>
          </p:cNvSpPr>
          <p:nvPr>
            <p:ph type="body" idx="1"/>
          </p:nvPr>
        </p:nvSpPr>
        <p:spPr>
          <a:xfrm>
            <a:off x="228600" y="1295400"/>
            <a:ext cx="8686800" cy="4946650"/>
          </a:xfrm>
        </p:spPr>
        <p:txBody>
          <a:bodyPr/>
          <a:lstStyle/>
          <a:p>
            <a:pPr marL="457200" indent="-457200" eaLnBrk="1" hangingPunct="1">
              <a:buFont typeface="Wingdings" pitchFamily="2" charset="2"/>
              <a:buAutoNum type="arabicPeriod"/>
            </a:pPr>
            <a:r>
              <a:rPr lang="en-US" sz="2000" dirty="0" smtClean="0"/>
              <a:t>Name the annotation used to do the following:</a:t>
            </a:r>
          </a:p>
          <a:p>
            <a:pPr marL="838200" lvl="1" indent="-381000" eaLnBrk="1" hangingPunct="1">
              <a:buFont typeface="Wingdings 2" pitchFamily="18" charset="2"/>
              <a:buAutoNum type="alphaLcPeriod"/>
            </a:pPr>
            <a:r>
              <a:rPr lang="en-US" sz="1800" dirty="0" smtClean="0"/>
              <a:t>Declare an interceptor.</a:t>
            </a:r>
          </a:p>
          <a:p>
            <a:pPr marL="838200" lvl="1" indent="-381000" eaLnBrk="1" hangingPunct="1">
              <a:buFont typeface="Wingdings 2" pitchFamily="18" charset="2"/>
              <a:buAutoNum type="alphaLcPeriod"/>
            </a:pPr>
            <a:r>
              <a:rPr lang="en-US" sz="1800" dirty="0" smtClean="0"/>
              <a:t>Bind an interceptor with a bean.</a:t>
            </a:r>
          </a:p>
          <a:p>
            <a:pPr marL="838200" lvl="1" indent="-381000" eaLnBrk="1" hangingPunct="1">
              <a:buFont typeface="Wingdings 2" pitchFamily="18" charset="2"/>
              <a:buAutoNum type="alphaLcPeriod"/>
            </a:pPr>
            <a:r>
              <a:rPr lang="en-US" sz="1800" dirty="0" smtClean="0"/>
              <a:t>Avoid executing Default Interceptor on a method.</a:t>
            </a:r>
            <a:endParaRPr lang="en-US" dirty="0" smtClean="0"/>
          </a:p>
          <a:p>
            <a:pPr marL="457200" indent="-457200" eaLnBrk="1" hangingPunct="1">
              <a:buFont typeface="Wingdings" pitchFamily="2" charset="2"/>
              <a:buAutoNum type="arabicPeriod"/>
            </a:pPr>
            <a:r>
              <a:rPr lang="en-US" sz="2000" dirty="0" smtClean="0"/>
              <a:t>Name some methods in the Invocation context.</a:t>
            </a:r>
          </a:p>
        </p:txBody>
      </p:sp>
      <p:pic>
        <p:nvPicPr>
          <p:cNvPr id="215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0"/>
            <a:ext cx="942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903833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86A3856-3E02-426B-BE37-68FBE4F2F383}" type="slidenum">
              <a:rPr lang="en-US" b="0" smtClean="0">
                <a:solidFill>
                  <a:srgbClr val="000000"/>
                </a:solidFill>
                <a:latin typeface="Verdana" pitchFamily="34" charset="0"/>
              </a:rPr>
              <a:pPr eaLnBrk="1" hangingPunct="1"/>
              <a:t>27</a:t>
            </a:fld>
            <a:endParaRPr lang="en-US" b="0" smtClean="0">
              <a:solidFill>
                <a:srgbClr val="000000"/>
              </a:solidFill>
              <a:latin typeface="Verdana" pitchFamily="34" charset="0"/>
            </a:endParaRPr>
          </a:p>
        </p:txBody>
      </p:sp>
      <p:sp>
        <p:nvSpPr>
          <p:cNvPr id="2253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8164842-89E4-4209-8713-622611C2327F}" type="slidenum">
              <a:rPr lang="en-US" sz="800" b="0">
                <a:solidFill>
                  <a:srgbClr val="000000"/>
                </a:solidFill>
                <a:latin typeface="Verdana" pitchFamily="34" charset="0"/>
              </a:rPr>
              <a:pPr eaLnBrk="1" hangingPunct="1"/>
              <a:t>27</a:t>
            </a:fld>
            <a:endParaRPr lang="en-US" sz="800" b="0">
              <a:solidFill>
                <a:srgbClr val="000000"/>
              </a:solidFill>
              <a:latin typeface="Verdana" pitchFamily="34" charset="0"/>
            </a:endParaRPr>
          </a:p>
        </p:txBody>
      </p:sp>
      <p:sp>
        <p:nvSpPr>
          <p:cNvPr id="22532" name="Rectangle 2"/>
          <p:cNvSpPr>
            <a:spLocks noGrp="1" noChangeArrowheads="1"/>
          </p:cNvSpPr>
          <p:nvPr>
            <p:ph type="title"/>
          </p:nvPr>
        </p:nvSpPr>
        <p:spPr/>
        <p:txBody>
          <a:bodyPr/>
          <a:lstStyle/>
          <a:p>
            <a:pPr eaLnBrk="1" hangingPunct="1"/>
            <a:r>
              <a:rPr lang="en-US" sz="3600" smtClean="0"/>
              <a:t>EJB Interceptors: Summary</a:t>
            </a:r>
          </a:p>
        </p:txBody>
      </p:sp>
      <p:sp>
        <p:nvSpPr>
          <p:cNvPr id="22533" name="Rectangle 3"/>
          <p:cNvSpPr>
            <a:spLocks noGrp="1" noChangeArrowheads="1"/>
          </p:cNvSpPr>
          <p:nvPr>
            <p:ph type="body" idx="1"/>
          </p:nvPr>
        </p:nvSpPr>
        <p:spPr>
          <a:xfrm>
            <a:off x="228600" y="1524000"/>
            <a:ext cx="8686800" cy="5029200"/>
          </a:xfrm>
        </p:spPr>
        <p:txBody>
          <a:bodyPr/>
          <a:lstStyle/>
          <a:p>
            <a:pPr eaLnBrk="1" hangingPunct="1"/>
            <a:r>
              <a:rPr lang="en-US" sz="2000" dirty="0" smtClean="0"/>
              <a:t>Interceptors allow you to encapsulate common boiler-plate code needed all over the application, yet you do not want it to be interspersed among the business logic.</a:t>
            </a:r>
          </a:p>
          <a:p>
            <a:pPr eaLnBrk="1" hangingPunct="1">
              <a:lnSpc>
                <a:spcPct val="150000"/>
              </a:lnSpc>
            </a:pPr>
            <a:r>
              <a:rPr lang="en-US" sz="2000" dirty="0" smtClean="0"/>
              <a:t>You can either define an interceptor method in the bean class itself, or in separate classes. There can only be one interceptor method per class. </a:t>
            </a:r>
          </a:p>
          <a:p>
            <a:pPr eaLnBrk="1" hangingPunct="1">
              <a:lnSpc>
                <a:spcPct val="150000"/>
              </a:lnSpc>
            </a:pPr>
            <a:r>
              <a:rPr lang="en-US" sz="2000" dirty="0" smtClean="0"/>
              <a:t>Either annotations or deployment descriptors can be used to define Interceptors and bind interceptors to bean classes or specific methods within the beans. </a:t>
            </a:r>
          </a:p>
          <a:p>
            <a:pPr eaLnBrk="1" hangingPunct="1">
              <a:lnSpc>
                <a:spcPct val="150000"/>
              </a:lnSpc>
            </a:pPr>
            <a:r>
              <a:rPr lang="en-US" sz="2000" dirty="0" smtClean="0"/>
              <a:t>Interceptors can work with life cycle events of the bean.</a:t>
            </a:r>
          </a:p>
          <a:p>
            <a:pPr eaLnBrk="1" hangingPunct="1">
              <a:lnSpc>
                <a:spcPct val="150000"/>
              </a:lnSpc>
            </a:pPr>
            <a:r>
              <a:rPr lang="en-US" sz="2000" dirty="0" smtClean="0"/>
              <a:t>Interceptors can hold state and its lifecycle follows the lifecycle of the bean that it intercepts.</a:t>
            </a:r>
            <a:endParaRPr lang="en-US" sz="2800" dirty="0" smtClean="0"/>
          </a:p>
        </p:txBody>
      </p:sp>
    </p:spTree>
    <p:extLst>
      <p:ext uri="{BB962C8B-B14F-4D97-AF65-F5344CB8AC3E}">
        <p14:creationId xmlns:p14="http://schemas.microsoft.com/office/powerpoint/2010/main" val="2196604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2E70D44-9031-4DDD-AADA-2A841C56D909}" type="slidenum">
              <a:rPr lang="en-US" b="0" smtClean="0">
                <a:solidFill>
                  <a:srgbClr val="000000"/>
                </a:solidFill>
                <a:latin typeface="Verdana" pitchFamily="34" charset="0"/>
              </a:rPr>
              <a:pPr eaLnBrk="1" hangingPunct="1"/>
              <a:t>28</a:t>
            </a:fld>
            <a:endParaRPr lang="en-US" b="0" smtClean="0">
              <a:solidFill>
                <a:srgbClr val="000000"/>
              </a:solidFill>
              <a:latin typeface="Verdana" pitchFamily="34" charset="0"/>
            </a:endParaRPr>
          </a:p>
        </p:txBody>
      </p:sp>
      <p:sp>
        <p:nvSpPr>
          <p:cNvPr id="2355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AA7D011-00E3-42E4-A7F0-748BC953FC8C}" type="slidenum">
              <a:rPr lang="en-US" sz="800" b="0">
                <a:solidFill>
                  <a:srgbClr val="000000"/>
                </a:solidFill>
                <a:latin typeface="Verdana" pitchFamily="34" charset="0"/>
              </a:rPr>
              <a:pPr eaLnBrk="1" hangingPunct="1"/>
              <a:t>28</a:t>
            </a:fld>
            <a:endParaRPr lang="en-US" sz="800" b="0">
              <a:solidFill>
                <a:srgbClr val="000000"/>
              </a:solidFill>
              <a:latin typeface="Verdana" pitchFamily="34" charset="0"/>
            </a:endParaRPr>
          </a:p>
        </p:txBody>
      </p:sp>
      <p:sp>
        <p:nvSpPr>
          <p:cNvPr id="23556" name="Rectangle 2"/>
          <p:cNvSpPr>
            <a:spLocks noGrp="1" noChangeArrowheads="1"/>
          </p:cNvSpPr>
          <p:nvPr>
            <p:ph type="title"/>
          </p:nvPr>
        </p:nvSpPr>
        <p:spPr/>
        <p:txBody>
          <a:bodyPr/>
          <a:lstStyle/>
          <a:p>
            <a:pPr eaLnBrk="1" hangingPunct="1"/>
            <a:r>
              <a:rPr lang="en-US" sz="3600" smtClean="0"/>
              <a:t>EJB Interceptors: Source</a:t>
            </a:r>
          </a:p>
        </p:txBody>
      </p:sp>
      <p:sp>
        <p:nvSpPr>
          <p:cNvPr id="23557" name="Rectangle 3"/>
          <p:cNvSpPr>
            <a:spLocks noGrp="1" noChangeArrowheads="1"/>
          </p:cNvSpPr>
          <p:nvPr>
            <p:ph type="body" idx="1"/>
          </p:nvPr>
        </p:nvSpPr>
        <p:spPr/>
        <p:txBody>
          <a:bodyPr/>
          <a:lstStyle/>
          <a:p>
            <a:pPr eaLnBrk="1" hangingPunct="1">
              <a:lnSpc>
                <a:spcPct val="150000"/>
              </a:lnSpc>
            </a:pPr>
            <a:r>
              <a:rPr lang="en-US" sz="2000" i="1" smtClean="0">
                <a:hlinkClick r:id="rId2"/>
              </a:rPr>
              <a:t>http://java.sun.com/</a:t>
            </a:r>
            <a:endParaRPr lang="en-US" sz="2000" i="1" smtClean="0"/>
          </a:p>
          <a:p>
            <a:pPr eaLnBrk="1" hangingPunct="1">
              <a:lnSpc>
                <a:spcPct val="150000"/>
              </a:lnSpc>
            </a:pPr>
            <a:r>
              <a:rPr lang="en-US" sz="2000" i="1" smtClean="0">
                <a:hlinkClick r:id="rId3"/>
              </a:rPr>
              <a:t>http://docs.jboss.org/ejb3/app-server/tutorial/interceptor/interceptor.html</a:t>
            </a:r>
            <a:endParaRPr lang="en-US" sz="2000" i="1" smtClean="0"/>
          </a:p>
          <a:p>
            <a:pPr eaLnBrk="1" hangingPunct="1">
              <a:lnSpc>
                <a:spcPct val="150000"/>
              </a:lnSpc>
            </a:pPr>
            <a:r>
              <a:rPr lang="en-US" sz="2000" i="1" smtClean="0">
                <a:hlinkClick r:id="rId4"/>
              </a:rPr>
              <a:t>http://www.theserverside.com/tt/books/wiley/masteringEJB3/</a:t>
            </a:r>
            <a:endParaRPr lang="en-US" sz="2000" i="1" smtClean="0"/>
          </a:p>
          <a:p>
            <a:pPr eaLnBrk="1" hangingPunct="1">
              <a:lnSpc>
                <a:spcPct val="150000"/>
              </a:lnSpc>
            </a:pPr>
            <a:r>
              <a:rPr lang="en-US" sz="2000" smtClean="0"/>
              <a:t>Pro EJB3.0 </a:t>
            </a:r>
            <a:r>
              <a:rPr lang="en-US" sz="2000" i="1" smtClean="0"/>
              <a:t>by Mike Keith &amp; Merrick Schincariol</a:t>
            </a:r>
          </a:p>
          <a:p>
            <a:pPr eaLnBrk="1" hangingPunct="1">
              <a:lnSpc>
                <a:spcPct val="150000"/>
              </a:lnSpc>
            </a:pPr>
            <a:r>
              <a:rPr lang="en-US" sz="2000" smtClean="0"/>
              <a:t>Mastering Enterprise JavaBeans 3.0 </a:t>
            </a:r>
            <a:r>
              <a:rPr lang="en-US" sz="2000" i="1" smtClean="0"/>
              <a:t>by Rima Patel Sriganesh, Gerald Bose and Micah Silverman</a:t>
            </a:r>
          </a:p>
          <a:p>
            <a:pPr eaLnBrk="1" hangingPunct="1">
              <a:lnSpc>
                <a:spcPct val="150000"/>
              </a:lnSpc>
            </a:pPr>
            <a:r>
              <a:rPr lang="en-US" sz="2000" smtClean="0"/>
              <a:t>Enterprise JavaBeans 3.0 </a:t>
            </a:r>
            <a:r>
              <a:rPr lang="en-US" sz="2000" i="1" smtClean="0"/>
              <a:t>by Bill Burke &amp; Richard Monson-Haefel</a:t>
            </a:r>
          </a:p>
          <a:p>
            <a:pPr eaLnBrk="1" hangingPunct="1">
              <a:lnSpc>
                <a:spcPct val="150000"/>
              </a:lnSpc>
            </a:pPr>
            <a:endParaRPr lang="en-US" sz="2000" smtClean="0"/>
          </a:p>
        </p:txBody>
      </p:sp>
      <p:sp>
        <p:nvSpPr>
          <p:cNvPr id="23558"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355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53378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dirty="0">
                <a:solidFill>
                  <a:schemeClr val="bg1"/>
                </a:solidFill>
                <a:latin typeface="Cambria" pitchFamily="18" charset="0"/>
                <a:ea typeface="+mj-ea"/>
                <a:cs typeface="+mj-cs"/>
              </a:rPr>
              <a:t>EJB Interceptors</a:t>
            </a:r>
          </a:p>
        </p:txBody>
      </p:sp>
    </p:spTree>
    <p:extLst>
      <p:ext uri="{BB962C8B-B14F-4D97-AF65-F5344CB8AC3E}">
        <p14:creationId xmlns:p14="http://schemas.microsoft.com/office/powerpoint/2010/main" val="1181584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8950"/>
            <a:ext cx="5105400" cy="4946650"/>
          </a:xfrm>
        </p:spPr>
        <p:txBody>
          <a:bodyPr/>
          <a:lstStyle/>
          <a:p>
            <a:r>
              <a:rPr sz="2200" dirty="0" smtClean="0"/>
              <a:t>Please keep your phone on mute during the session.</a:t>
            </a:r>
          </a:p>
          <a:p>
            <a:endParaRPr sz="2200" dirty="0" smtClean="0"/>
          </a:p>
          <a:p>
            <a:r>
              <a:rPr sz="2200" dirty="0" smtClean="0"/>
              <a:t>Please wait for the trainer to pause to take your question.</a:t>
            </a:r>
          </a:p>
          <a:p>
            <a:endParaRPr sz="2200" dirty="0" smtClean="0"/>
          </a:p>
          <a:p>
            <a:r>
              <a:rPr lang="en-US" sz="2200" dirty="0" smtClean="0"/>
              <a:t>Please participate in the discussions and quizzes in the session.</a:t>
            </a:r>
            <a:endParaRPr sz="2200" dirty="0" smtClean="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solidFill>
              </a:rPr>
              <a:t>Session Rules</a:t>
            </a:r>
            <a:endParaRPr lang="en-US" sz="3400" dirty="0">
              <a:solidFill>
                <a:schemeClr val="tx2"/>
              </a:solidFill>
            </a:endParaRPr>
          </a:p>
        </p:txBody>
      </p:sp>
      <p:pic>
        <p:nvPicPr>
          <p:cNvPr id="5122" name="Picture 2" descr="C:\Documents and Settings\148282\Desktop\rules.png"/>
          <p:cNvPicPr>
            <a:picLocks noChangeAspect="1" noChangeArrowheads="1"/>
          </p:cNvPicPr>
          <p:nvPr/>
        </p:nvPicPr>
        <p:blipFill>
          <a:blip r:embed="rId3" cstate="print"/>
          <a:srcRect/>
          <a:stretch>
            <a:fillRect/>
          </a:stretch>
        </p:blipFill>
        <p:spPr bwMode="auto">
          <a:xfrm>
            <a:off x="7565834" y="141383"/>
            <a:ext cx="990600" cy="112366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pic>
        <p:nvPicPr>
          <p:cNvPr id="8" name="Picture 7" descr="MC900433838.PNG"/>
          <p:cNvPicPr>
            <a:picLocks noChangeAspect="1"/>
          </p:cNvPicPr>
          <p:nvPr/>
        </p:nvPicPr>
        <p:blipFill>
          <a:blip r:embed="rId4"/>
          <a:stretch>
            <a:fillRect/>
          </a:stretch>
        </p:blipFill>
        <p:spPr>
          <a:xfrm rot="19709527">
            <a:off x="5791200" y="1752600"/>
            <a:ext cx="2590800" cy="2590800"/>
          </a:xfrm>
          <a:prstGeom prst="rect">
            <a:avLst/>
          </a:prstGeom>
        </p:spPr>
      </p:pic>
    </p:spTree>
    <p:extLst>
      <p:ext uri="{BB962C8B-B14F-4D97-AF65-F5344CB8AC3E}">
        <p14:creationId xmlns:p14="http://schemas.microsoft.com/office/powerpoint/2010/main" val="1161243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86800" cy="5257800"/>
          </a:xfrm>
        </p:spPr>
        <p:txBody>
          <a:bodyPr/>
          <a:lstStyle/>
          <a:p>
            <a:pPr marL="0" indent="0">
              <a:buNone/>
            </a:pPr>
            <a:r>
              <a:rPr lang="en-US" dirty="0" smtClean="0"/>
              <a:t>What is Servlet Filter? Can anyone Explain how servlet filters are working?</a:t>
            </a:r>
            <a:endParaRPr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D37D61E-9A15-40BF-8404-09EF4C44ACDE}" type="slidenum">
              <a:rPr lang="en-US" b="0" smtClean="0">
                <a:solidFill>
                  <a:srgbClr val="000000"/>
                </a:solidFill>
                <a:latin typeface="Verdana" pitchFamily="34" charset="0"/>
              </a:rPr>
              <a:pPr eaLnBrk="1" hangingPunct="1"/>
              <a:t>6</a:t>
            </a:fld>
            <a:endParaRPr lang="en-US" b="0" smtClean="0">
              <a:solidFill>
                <a:srgbClr val="000000"/>
              </a:solidFill>
              <a:latin typeface="Verdana" pitchFamily="34" charset="0"/>
            </a:endParaRPr>
          </a:p>
        </p:txBody>
      </p:sp>
      <p:sp>
        <p:nvSpPr>
          <p:cNvPr id="614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3FB62ED-86CB-40DA-A835-3141B08007E9}" type="slidenum">
              <a:rPr lang="en-US" sz="800" b="0">
                <a:solidFill>
                  <a:srgbClr val="000000"/>
                </a:solidFill>
                <a:latin typeface="Verdana" pitchFamily="34" charset="0"/>
              </a:rPr>
              <a:pPr eaLnBrk="1" hangingPunct="1"/>
              <a:t>6</a:t>
            </a:fld>
            <a:endParaRPr lang="en-US" sz="800" b="0">
              <a:solidFill>
                <a:srgbClr val="000000"/>
              </a:solidFill>
              <a:latin typeface="Verdana" pitchFamily="34" charset="0"/>
            </a:endParaRPr>
          </a:p>
        </p:txBody>
      </p:sp>
      <p:sp>
        <p:nvSpPr>
          <p:cNvPr id="6148" name="Rectangle 2"/>
          <p:cNvSpPr>
            <a:spLocks noGrp="1" noChangeArrowheads="1"/>
          </p:cNvSpPr>
          <p:nvPr>
            <p:ph type="title"/>
          </p:nvPr>
        </p:nvSpPr>
        <p:spPr/>
        <p:txBody>
          <a:bodyPr/>
          <a:lstStyle/>
          <a:p>
            <a:r>
              <a:rPr lang="en-US" dirty="0"/>
              <a:t>Working with Enterprise JavaBeans: </a:t>
            </a:r>
            <a:r>
              <a:rPr lang="en-US" sz="3600" dirty="0" smtClean="0"/>
              <a:t>Overview</a:t>
            </a:r>
          </a:p>
        </p:txBody>
      </p:sp>
      <p:sp>
        <p:nvSpPr>
          <p:cNvPr id="6149" name="Rectangle 3"/>
          <p:cNvSpPr>
            <a:spLocks noGrp="1" noChangeArrowheads="1"/>
          </p:cNvSpPr>
          <p:nvPr>
            <p:ph type="body" idx="1"/>
          </p:nvPr>
        </p:nvSpPr>
        <p:spPr/>
        <p:txBody>
          <a:bodyPr/>
          <a:lstStyle/>
          <a:p>
            <a:pPr eaLnBrk="1" hangingPunct="1">
              <a:lnSpc>
                <a:spcPct val="200000"/>
              </a:lnSpc>
            </a:pPr>
            <a:r>
              <a:rPr lang="en-US" sz="2000" dirty="0" smtClean="0"/>
              <a:t>Introduction:</a:t>
            </a:r>
          </a:p>
          <a:p>
            <a:pPr lvl="1" eaLnBrk="1" hangingPunct="1">
              <a:lnSpc>
                <a:spcPct val="200000"/>
              </a:lnSpc>
            </a:pPr>
            <a:r>
              <a:rPr lang="en-US" sz="1800" dirty="0" smtClean="0"/>
              <a:t>Interceptors allow you to encapsulate common code that is needed all over the application, yet you do not want it to be interspersed among the business logic.</a:t>
            </a:r>
          </a:p>
          <a:p>
            <a:pPr lvl="1" eaLnBrk="1" hangingPunct="1">
              <a:lnSpc>
                <a:spcPct val="200000"/>
              </a:lnSpc>
            </a:pPr>
            <a:r>
              <a:rPr lang="en-US" sz="1800" dirty="0" smtClean="0"/>
              <a:t>Interceptors are able to interpose themselves in the invocation flow of an enterprise bean, either on method calls or the life cycle events of session and message-driven beans. </a:t>
            </a:r>
          </a:p>
          <a:p>
            <a:pPr lvl="1" eaLnBrk="1" hangingPunct="1">
              <a:lnSpc>
                <a:spcPct val="200000"/>
              </a:lnSpc>
              <a:buFont typeface="Wingdings 2" pitchFamily="18" charset="2"/>
              <a:buNone/>
            </a:pPr>
            <a:r>
              <a:rPr lang="en-US" sz="1800" dirty="0" smtClean="0"/>
              <a:t> </a:t>
            </a:r>
          </a:p>
        </p:txBody>
      </p:sp>
    </p:spTree>
    <p:extLst>
      <p:ext uri="{BB962C8B-B14F-4D97-AF65-F5344CB8AC3E}">
        <p14:creationId xmlns:p14="http://schemas.microsoft.com/office/powerpoint/2010/main" val="2687978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23690CA-9128-4D0A-BD64-3840832AA169}"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
        <p:nvSpPr>
          <p:cNvPr id="717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17B5577-432C-44FA-813B-5C7BC89CDF4C}" type="slidenum">
              <a:rPr lang="en-US" sz="800" b="0">
                <a:solidFill>
                  <a:srgbClr val="000000"/>
                </a:solidFill>
                <a:latin typeface="Verdana" pitchFamily="34" charset="0"/>
              </a:rPr>
              <a:pPr eaLnBrk="1" hangingPunct="1"/>
              <a:t>7</a:t>
            </a:fld>
            <a:endParaRPr lang="en-US" sz="800" b="0">
              <a:solidFill>
                <a:srgbClr val="000000"/>
              </a:solidFill>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sz="3600" smtClean="0"/>
              <a:t>EJB Interceptors: Objectives</a:t>
            </a:r>
          </a:p>
        </p:txBody>
      </p:sp>
      <p:sp>
        <p:nvSpPr>
          <p:cNvPr id="7173" name="Rectangle 3"/>
          <p:cNvSpPr>
            <a:spLocks noGrp="1" noChangeArrowheads="1"/>
          </p:cNvSpPr>
          <p:nvPr>
            <p:ph type="body" idx="1"/>
          </p:nvPr>
        </p:nvSpPr>
        <p:spPr/>
        <p:txBody>
          <a:bodyPr/>
          <a:lstStyle/>
          <a:p>
            <a:pPr eaLnBrk="1" hangingPunct="1">
              <a:lnSpc>
                <a:spcPct val="200000"/>
              </a:lnSpc>
            </a:pPr>
            <a:r>
              <a:rPr lang="en-US" sz="2000" smtClean="0"/>
              <a:t>Objective:</a:t>
            </a:r>
          </a:p>
          <a:p>
            <a:pPr eaLnBrk="1" hangingPunct="1">
              <a:lnSpc>
                <a:spcPct val="200000"/>
              </a:lnSpc>
              <a:buFont typeface="Wingdings" pitchFamily="2" charset="2"/>
              <a:buNone/>
            </a:pPr>
            <a:r>
              <a:rPr lang="en-US" sz="1800" smtClean="0"/>
              <a:t>After completing this chapter, you will be able to:</a:t>
            </a:r>
          </a:p>
          <a:p>
            <a:pPr lvl="1" eaLnBrk="1" hangingPunct="1">
              <a:lnSpc>
                <a:spcPct val="200000"/>
              </a:lnSpc>
            </a:pPr>
            <a:r>
              <a:rPr lang="en-US" sz="1800" smtClean="0"/>
              <a:t>Define Interceptors</a:t>
            </a:r>
          </a:p>
          <a:p>
            <a:pPr lvl="1" eaLnBrk="1" hangingPunct="1">
              <a:lnSpc>
                <a:spcPct val="200000"/>
              </a:lnSpc>
            </a:pPr>
            <a:r>
              <a:rPr lang="en-US" sz="1800" smtClean="0"/>
              <a:t>Define interceptors can be used</a:t>
            </a:r>
          </a:p>
          <a:p>
            <a:pPr lvl="1" eaLnBrk="1" hangingPunct="1">
              <a:lnSpc>
                <a:spcPct val="200000"/>
              </a:lnSpc>
            </a:pPr>
            <a:r>
              <a:rPr lang="en-US" sz="1800" smtClean="0"/>
              <a:t>Comprehend Interceptor Lifecycle</a:t>
            </a:r>
          </a:p>
          <a:p>
            <a:pPr lvl="1" eaLnBrk="1" hangingPunct="1">
              <a:lnSpc>
                <a:spcPct val="200000"/>
              </a:lnSpc>
            </a:pPr>
            <a:endParaRPr lang="en-US" sz="1800" smtClean="0"/>
          </a:p>
          <a:p>
            <a:pPr lvl="1" eaLnBrk="1" hangingPunct="1">
              <a:lnSpc>
                <a:spcPct val="200000"/>
              </a:lnSpc>
            </a:pPr>
            <a:endParaRPr lang="en-US" sz="1800" smtClean="0"/>
          </a:p>
          <a:p>
            <a:pPr lvl="1" eaLnBrk="1" hangingPunct="1">
              <a:lnSpc>
                <a:spcPct val="200000"/>
              </a:lnSpc>
            </a:pPr>
            <a:endParaRPr lang="en-US" sz="1800" smtClean="0"/>
          </a:p>
          <a:p>
            <a:pPr lvl="1" eaLnBrk="1" hangingPunct="1">
              <a:lnSpc>
                <a:spcPct val="200000"/>
              </a:lnSpc>
              <a:buFont typeface="Wingdings 2" pitchFamily="18" charset="2"/>
              <a:buNone/>
            </a:pPr>
            <a:endParaRPr lang="en-US" sz="1800" smtClean="0"/>
          </a:p>
        </p:txBody>
      </p:sp>
    </p:spTree>
    <p:extLst>
      <p:ext uri="{BB962C8B-B14F-4D97-AF65-F5344CB8AC3E}">
        <p14:creationId xmlns:p14="http://schemas.microsoft.com/office/powerpoint/2010/main" val="1033122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pPr lvl="1"/>
            <a:r>
              <a:rPr lang="en-US" dirty="0" smtClean="0"/>
              <a:t>Working with Session Beans </a:t>
            </a:r>
            <a:endParaRPr lang="en-US" dirty="0"/>
          </a:p>
          <a:p>
            <a:pPr lvl="1"/>
            <a:endParaRPr lang="en-US" dirty="0" smtClean="0"/>
          </a:p>
          <a:p>
            <a:pPr lvl="3">
              <a:buNone/>
            </a:pPr>
            <a:endParaRPr lang="en-US" dirty="0" smtClean="0"/>
          </a:p>
        </p:txBody>
      </p:sp>
      <p:sp>
        <p:nvSpPr>
          <p:cNvPr id="8194" name="Title 1"/>
          <p:cNvSpPr>
            <a:spLocks noGrp="1"/>
          </p:cNvSpPr>
          <p:nvPr>
            <p:ph type="title"/>
          </p:nvPr>
        </p:nvSpPr>
        <p:spPr/>
        <p:txBody>
          <a:bodyPr/>
          <a:lstStyle/>
          <a:p>
            <a:r>
              <a:rPr lang="en-US" dirty="0" smtClean="0">
                <a:solidFill>
                  <a:schemeClr val="tx1"/>
                </a:solidFill>
              </a:rPr>
              <a:t>Interceptors: Do You Know</a:t>
            </a:r>
          </a:p>
        </p:txBody>
      </p:sp>
      <p:sp>
        <p:nvSpPr>
          <p:cNvPr id="8196" name="Slide Number Placeholder 3"/>
          <p:cNvSpPr>
            <a:spLocks noGrp="1"/>
          </p:cNvSpPr>
          <p:nvPr>
            <p:ph type="sldNum" sz="quarter" idx="10"/>
          </p:nvPr>
        </p:nvSpPr>
        <p:spPr>
          <a:prstGeom prst="rect">
            <a:avLst/>
          </a:prstGeom>
          <a:noFill/>
        </p:spPr>
        <p:txBody>
          <a:bodyPr/>
          <a:lstStyle/>
          <a:p>
            <a:fld id="{1A2CB8CC-2431-4EEA-AFD5-310DD0885688}" type="slidenum">
              <a:rPr lang="en-US" smtClean="0"/>
              <a:pPr/>
              <a:t>8</a:t>
            </a:fld>
            <a:endParaRPr lang="en-US" smtClean="0"/>
          </a:p>
        </p:txBody>
      </p:sp>
    </p:spTree>
    <p:extLst>
      <p:ext uri="{BB962C8B-B14F-4D97-AF65-F5344CB8AC3E}">
        <p14:creationId xmlns:p14="http://schemas.microsoft.com/office/powerpoint/2010/main" val="4074180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07357B5-6C81-48EB-BF8D-F6CAF948808E}"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819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7FAC6CF-F0A5-486D-9329-9661371BDFD1}" type="slidenum">
              <a:rPr lang="en-US" sz="800" b="0">
                <a:solidFill>
                  <a:srgbClr val="000000"/>
                </a:solidFill>
                <a:latin typeface="Verdana" pitchFamily="34" charset="0"/>
              </a:rPr>
              <a:pPr eaLnBrk="1" hangingPunct="1"/>
              <a:t>9</a:t>
            </a:fld>
            <a:endParaRPr lang="en-US" sz="800" b="0">
              <a:solidFill>
                <a:srgbClr val="000000"/>
              </a:solidFill>
              <a:latin typeface="Verdana" pitchFamily="34" charset="0"/>
            </a:endParaRPr>
          </a:p>
        </p:txBody>
      </p:sp>
      <p:sp>
        <p:nvSpPr>
          <p:cNvPr id="8196" name="Rectangle 2"/>
          <p:cNvSpPr>
            <a:spLocks noGrp="1" noChangeArrowheads="1"/>
          </p:cNvSpPr>
          <p:nvPr>
            <p:ph type="title"/>
          </p:nvPr>
        </p:nvSpPr>
        <p:spPr/>
        <p:txBody>
          <a:bodyPr/>
          <a:lstStyle/>
          <a:p>
            <a:pPr eaLnBrk="1" hangingPunct="1"/>
            <a:r>
              <a:rPr lang="en-US" sz="3600" smtClean="0"/>
              <a:t>Introduction</a:t>
            </a:r>
          </a:p>
        </p:txBody>
      </p:sp>
      <p:sp>
        <p:nvSpPr>
          <p:cNvPr id="8197" name="Rectangle 3"/>
          <p:cNvSpPr>
            <a:spLocks noGrp="1" noChangeArrowheads="1"/>
          </p:cNvSpPr>
          <p:nvPr>
            <p:ph type="body" idx="1"/>
          </p:nvPr>
        </p:nvSpPr>
        <p:spPr/>
        <p:txBody>
          <a:bodyPr/>
          <a:lstStyle/>
          <a:p>
            <a:pPr eaLnBrk="1" hangingPunct="1">
              <a:lnSpc>
                <a:spcPct val="200000"/>
              </a:lnSpc>
            </a:pPr>
            <a:r>
              <a:rPr lang="en-US" sz="2000" dirty="0" smtClean="0"/>
              <a:t>Interceptors are an advanced feature introduced in EJB 3.0 specification to provide a way to modularize your application.</a:t>
            </a:r>
          </a:p>
          <a:p>
            <a:pPr eaLnBrk="1" hangingPunct="1">
              <a:lnSpc>
                <a:spcPct val="200000"/>
              </a:lnSpc>
            </a:pPr>
            <a:r>
              <a:rPr lang="en-US" sz="2000" dirty="0" smtClean="0">
                <a:solidFill>
                  <a:srgbClr val="FF0000"/>
                </a:solidFill>
              </a:rPr>
              <a:t>Interceptors can be used to move profiling code away from business logic.</a:t>
            </a:r>
          </a:p>
          <a:p>
            <a:pPr eaLnBrk="1" hangingPunct="1">
              <a:lnSpc>
                <a:spcPct val="200000"/>
              </a:lnSpc>
            </a:pPr>
            <a:r>
              <a:rPr lang="en-US" sz="2000" dirty="0" smtClean="0"/>
              <a:t>Interceptors provide the bean developer with fine grained control over the method invocation flow. </a:t>
            </a:r>
          </a:p>
          <a:p>
            <a:pPr eaLnBrk="1" hangingPunct="1">
              <a:lnSpc>
                <a:spcPct val="200000"/>
              </a:lnSpc>
              <a:buFont typeface="Wingdings" pitchFamily="2" charset="2"/>
              <a:buNone/>
            </a:pPr>
            <a:endParaRPr lang="en-US" sz="2000" dirty="0" smtClean="0"/>
          </a:p>
        </p:txBody>
      </p:sp>
    </p:spTree>
    <p:extLst>
      <p:ext uri="{BB962C8B-B14F-4D97-AF65-F5344CB8AC3E}">
        <p14:creationId xmlns:p14="http://schemas.microsoft.com/office/powerpoint/2010/main" val="418124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rtual_Lear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2.xml><?xml version="1.0" encoding="utf-8"?>
<ds:datastoreItem xmlns:ds="http://schemas.openxmlformats.org/officeDocument/2006/customXml" ds:itemID="{F78FCE96-C8A4-4E92-8467-18B7198B1C7C}">
  <ds:schemaRefs>
    <ds:schemaRef ds:uri="http://schemas.microsoft.com/office/2006/metadata/properties"/>
  </ds:schemaRefs>
</ds:datastoreItem>
</file>

<file path=customXml/itemProps3.xml><?xml version="1.0" encoding="utf-8"?>
<ds:datastoreItem xmlns:ds="http://schemas.openxmlformats.org/officeDocument/2006/customXml" ds:itemID="{34D0DE16-15D9-40B4-BBFE-AF234627BF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Virtual_Learning</Template>
  <TotalTime>588</TotalTime>
  <Words>1522</Words>
  <Application>Microsoft Office PowerPoint</Application>
  <PresentationFormat>On-screen Show (4:3)</PresentationFormat>
  <Paragraphs>307</Paragraphs>
  <Slides>29</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Arial Narrow</vt:lpstr>
      <vt:lpstr>Calibri</vt:lpstr>
      <vt:lpstr>Cambria</vt:lpstr>
      <vt:lpstr>Courier New</vt:lpstr>
      <vt:lpstr>Monotype Corsiva</vt:lpstr>
      <vt:lpstr>Myriad Pro</vt:lpstr>
      <vt:lpstr>Tw Cen MT Condensed</vt:lpstr>
      <vt:lpstr>Verdana</vt:lpstr>
      <vt:lpstr>Wingdings</vt:lpstr>
      <vt:lpstr>Wingdings 2</vt:lpstr>
      <vt:lpstr>Virtual_Learning</vt:lpstr>
      <vt:lpstr>PowerPoint Presentation</vt:lpstr>
      <vt:lpstr>PowerPoint Presentation</vt:lpstr>
      <vt:lpstr>PowerPoint Presentation</vt:lpstr>
      <vt:lpstr>Session Rules</vt:lpstr>
      <vt:lpstr>Icebreaker Activity</vt:lpstr>
      <vt:lpstr>Working with Enterprise JavaBeans: Overview</vt:lpstr>
      <vt:lpstr>EJB Interceptors: Objectives</vt:lpstr>
      <vt:lpstr>Interceptors: Do You Know</vt:lpstr>
      <vt:lpstr>Introduction</vt:lpstr>
      <vt:lpstr>Interceptors Usage</vt:lpstr>
      <vt:lpstr>Interceptors</vt:lpstr>
      <vt:lpstr>Interceptor Definition</vt:lpstr>
      <vt:lpstr>Interceptor Binding</vt:lpstr>
      <vt:lpstr>Interceptor Binding</vt:lpstr>
      <vt:lpstr>Interceptor Binding</vt:lpstr>
      <vt:lpstr>Interactive Activity</vt:lpstr>
      <vt:lpstr>Interceptor Chaining</vt:lpstr>
      <vt:lpstr>Invocation Context</vt:lpstr>
      <vt:lpstr>Disabling Interceptors</vt:lpstr>
      <vt:lpstr>Intercepting Lifecycle Events</vt:lpstr>
      <vt:lpstr>Interceptor Lifecycle</vt:lpstr>
      <vt:lpstr>Interactive Activity</vt:lpstr>
      <vt:lpstr>Questions</vt:lpstr>
      <vt:lpstr>Case Study</vt:lpstr>
      <vt:lpstr>Case Study (contd)</vt:lpstr>
      <vt:lpstr>Test Your Understanding</vt:lpstr>
      <vt:lpstr>EJB Interceptors: Summary</vt:lpstr>
      <vt:lpstr>EJB Interceptors: Source</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Majumder, Suvra (Cognizant)</cp:lastModifiedBy>
  <cp:revision>14</cp:revision>
  <dcterms:created xsi:type="dcterms:W3CDTF">2013-02-22T09:10:09Z</dcterms:created>
  <dcterms:modified xsi:type="dcterms:W3CDTF">2016-05-25T13:43:23Z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