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91" r:id="rId5"/>
    <p:sldId id="261" r:id="rId6"/>
    <p:sldId id="262" r:id="rId7"/>
    <p:sldId id="309" r:id="rId8"/>
    <p:sldId id="287" r:id="rId9"/>
    <p:sldId id="292" r:id="rId10"/>
    <p:sldId id="293" r:id="rId11"/>
    <p:sldId id="310" r:id="rId12"/>
    <p:sldId id="294" r:id="rId13"/>
    <p:sldId id="295" r:id="rId14"/>
    <p:sldId id="296" r:id="rId15"/>
    <p:sldId id="297" r:id="rId16"/>
    <p:sldId id="298" r:id="rId17"/>
    <p:sldId id="299" r:id="rId18"/>
    <p:sldId id="311" r:id="rId19"/>
    <p:sldId id="300" r:id="rId20"/>
    <p:sldId id="301" r:id="rId21"/>
    <p:sldId id="302" r:id="rId22"/>
    <p:sldId id="303" r:id="rId23"/>
    <p:sldId id="304" r:id="rId24"/>
    <p:sldId id="274" r:id="rId25"/>
    <p:sldId id="268" r:id="rId26"/>
    <p:sldId id="305" r:id="rId27"/>
    <p:sldId id="306" r:id="rId28"/>
    <p:sldId id="307" r:id="rId29"/>
    <p:sldId id="30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3F79"/>
    <a:srgbClr val="692D56"/>
    <a:srgbClr val="682252"/>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0" autoAdjust="0"/>
    <p:restoredTop sz="80824" autoAdjust="0"/>
  </p:normalViewPr>
  <p:slideViewPr>
    <p:cSldViewPr>
      <p:cViewPr varScale="1">
        <p:scale>
          <a:sx n="60" d="100"/>
          <a:sy n="60" d="100"/>
        </p:scale>
        <p:origin x="191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04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CF6D54-13FE-4331-920C-3902CC4B38FB}" type="datetimeFigureOut">
              <a:rPr lang="en-US" smtClean="0"/>
              <a:pPr/>
              <a:t>5/13/2016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AA43ED-30EE-4A47-8A12-3C1BA09B6988}" type="slidenum">
              <a:rPr lang="en-US" smtClean="0"/>
              <a:pPr/>
              <a:t>‹#›</a:t>
            </a:fld>
            <a:endParaRPr lang="en-US"/>
          </a:p>
        </p:txBody>
      </p:sp>
    </p:spTree>
    <p:extLst>
      <p:ext uri="{BB962C8B-B14F-4D97-AF65-F5344CB8AC3E}">
        <p14:creationId xmlns:p14="http://schemas.microsoft.com/office/powerpoint/2010/main" val="167730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045275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extLst>
      <p:ext uri="{BB962C8B-B14F-4D97-AF65-F5344CB8AC3E}">
        <p14:creationId xmlns:p14="http://schemas.microsoft.com/office/powerpoint/2010/main" val="406857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a:p>
        </p:txBody>
      </p:sp>
    </p:spTree>
    <p:extLst>
      <p:ext uri="{BB962C8B-B14F-4D97-AF65-F5344CB8AC3E}">
        <p14:creationId xmlns:p14="http://schemas.microsoft.com/office/powerpoint/2010/main" val="130854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r>
              <a:rPr lang="en-US" baseline="0" dirty="0" smtClean="0"/>
              <a:t>Through the participant answer, the trainer can explain the asynchronous communication</a:t>
            </a:r>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a:p>
        </p:txBody>
      </p:sp>
    </p:spTree>
    <p:extLst>
      <p:ext uri="{BB962C8B-B14F-4D97-AF65-F5344CB8AC3E}">
        <p14:creationId xmlns:p14="http://schemas.microsoft.com/office/powerpoint/2010/main" val="1590310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the Instructor: Use the chat window.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108859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3604059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6233" indent="-216233">
              <a:buFontTx/>
              <a:buAutoNum type="arabicPeriod"/>
            </a:pPr>
            <a:r>
              <a:rPr lang="en-US" smtClean="0"/>
              <a:t>@MessageDriven</a:t>
            </a:r>
          </a:p>
          <a:p>
            <a:pPr marL="216233" indent="-216233">
              <a:buFontTx/>
              <a:buAutoNum type="arabicPeriod"/>
            </a:pPr>
            <a:r>
              <a:rPr lang="en-US" smtClean="0"/>
              <a:t>Queue</a:t>
            </a:r>
          </a:p>
          <a:p>
            <a:pPr marL="216233" indent="-216233">
              <a:buFontTx/>
              <a:buAutoNum type="arabicPeriod"/>
            </a:pPr>
            <a:r>
              <a:rPr lang="en-US" smtClean="0"/>
              <a:t>Topic</a:t>
            </a:r>
          </a:p>
          <a:p>
            <a:pPr marL="216233" indent="-216233">
              <a:buFontTx/>
              <a:buAutoNum type="arabicPeriod"/>
            </a:pPr>
            <a:r>
              <a:rPr lang="en-US" smtClean="0"/>
              <a:t>onMessage()</a:t>
            </a:r>
          </a:p>
          <a:p>
            <a:pPr marL="216233" indent="-216233">
              <a:buFontTx/>
              <a:buAutoNum type="arabicPeriod"/>
            </a:pPr>
            <a:r>
              <a:rPr lang="en-US" smtClean="0"/>
              <a:t>Auto-acknowledge</a:t>
            </a:r>
          </a:p>
        </p:txBody>
      </p:sp>
    </p:spTree>
    <p:extLst>
      <p:ext uri="{BB962C8B-B14F-4D97-AF65-F5344CB8AC3E}">
        <p14:creationId xmlns:p14="http://schemas.microsoft.com/office/powerpoint/2010/main" val="2548827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8950"/>
            <a:ext cx="8686800" cy="4946650"/>
          </a:xfrm>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16764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0" dirty="0" smtClean="0">
                <a:solidFill>
                  <a:schemeClr val="tx2">
                    <a:lumMod val="75000"/>
                  </a:schemeClr>
                </a:solidFill>
                <a:latin typeface="Verdana" pitchFamily="34" charset="0"/>
              </a:rPr>
              <a:t>About the Author</a:t>
            </a:r>
            <a:endParaRPr lang="en-US" sz="3200" b="0" dirty="0">
              <a:solidFill>
                <a:schemeClr val="tx2">
                  <a:lumMod val="75000"/>
                </a:schemeClr>
              </a:solidFill>
              <a:latin typeface="Verdana" pitchFamily="34" charset="0"/>
            </a:endParaRPr>
          </a:p>
        </p:txBody>
      </p:sp>
      <p:graphicFrame>
        <p:nvGraphicFramePr>
          <p:cNvPr id="8" name="Group 81"/>
          <p:cNvGraphicFramePr>
            <a:graphicFrameLocks noGrp="1"/>
          </p:cNvGraphicFramePr>
          <p:nvPr userDrawn="1"/>
        </p:nvGraphicFramePr>
        <p:xfrm>
          <a:off x="533400" y="24384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4384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3056546"/>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784362"/>
            <a:ext cx="6477000" cy="609600"/>
          </a:xfrm>
        </p:spPr>
        <p:txBody>
          <a:bodyPr/>
          <a:lstStyle>
            <a:lvl1pPr>
              <a:buNone/>
              <a:defRPr sz="1600"/>
            </a:lvl1pPr>
          </a:lstStyle>
          <a:p>
            <a:pPr lvl="0"/>
            <a:r>
              <a:rPr lang="en-US" dirty="0" smtClean="0"/>
              <a:t>Click to edit Version and Date</a:t>
            </a:r>
            <a:endParaRPr lang="en-GB" dirty="0"/>
          </a:p>
        </p:txBody>
      </p:sp>
      <p:sp>
        <p:nvSpPr>
          <p:cNvPr id="10"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tx2">
                    <a:lumMod val="75000"/>
                  </a:schemeClr>
                </a:solidFill>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java.sun.com/"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Working with Enterprise JavaBeans (EJB)</a:t>
            </a: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b="1" dirty="0">
                <a:solidFill>
                  <a:schemeClr val="bg1"/>
                </a:solidFill>
                <a:latin typeface="Cambria" pitchFamily="18" charset="0"/>
                <a:ea typeface="+mj-ea"/>
                <a:cs typeface="+mj-cs"/>
              </a:rPr>
              <a:t>Message Driven Beans</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1598946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32806B4-139A-4369-8479-9ED50B25A5B6}" type="slidenum">
              <a:rPr lang="en-US" b="0" smtClean="0">
                <a:solidFill>
                  <a:srgbClr val="000000"/>
                </a:solidFill>
                <a:latin typeface="Verdana" pitchFamily="34" charset="0"/>
              </a:rPr>
              <a:pPr eaLnBrk="1" hangingPunct="1"/>
              <a:t>10</a:t>
            </a:fld>
            <a:endParaRPr lang="en-US" b="0" smtClean="0">
              <a:solidFill>
                <a:srgbClr val="000000"/>
              </a:solidFill>
              <a:latin typeface="Verdana" pitchFamily="34" charset="0"/>
            </a:endParaRPr>
          </a:p>
        </p:txBody>
      </p:sp>
      <p:sp>
        <p:nvSpPr>
          <p:cNvPr id="9219" name="Rectangle 2"/>
          <p:cNvSpPr>
            <a:spLocks noGrp="1" noChangeArrowheads="1"/>
          </p:cNvSpPr>
          <p:nvPr>
            <p:ph type="title"/>
          </p:nvPr>
        </p:nvSpPr>
        <p:spPr/>
        <p:txBody>
          <a:bodyPr/>
          <a:lstStyle/>
          <a:p>
            <a:r>
              <a:rPr lang="en-US" sz="3600" smtClean="0"/>
              <a:t>Message Driven Bean (Contd.)</a:t>
            </a:r>
          </a:p>
        </p:txBody>
      </p:sp>
      <p:sp>
        <p:nvSpPr>
          <p:cNvPr id="9220" name="Rectangle 3"/>
          <p:cNvSpPr>
            <a:spLocks noGrp="1" noChangeArrowheads="1"/>
          </p:cNvSpPr>
          <p:nvPr>
            <p:ph type="body" idx="1"/>
          </p:nvPr>
        </p:nvSpPr>
        <p:spPr/>
        <p:txBody>
          <a:bodyPr/>
          <a:lstStyle/>
          <a:p>
            <a:r>
              <a:rPr lang="en-US" sz="2000" smtClean="0"/>
              <a:t>Message Driven Bean as JMS consumer:</a:t>
            </a:r>
          </a:p>
        </p:txBody>
      </p:sp>
      <p:pic>
        <p:nvPicPr>
          <p:cNvPr id="9221" name="Picture 5" descr="Diagram of application showing an application client sending a message to a queue, and the message being delivered to a message-driven be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685800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6"/>
          <p:cNvSpPr txBox="1">
            <a:spLocks noChangeArrowheads="1"/>
          </p:cNvSpPr>
          <p:nvPr/>
        </p:nvSpPr>
        <p:spPr bwMode="auto">
          <a:xfrm>
            <a:off x="5029200" y="5486400"/>
            <a:ext cx="3657600" cy="244475"/>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000" b="0">
                <a:latin typeface="Cambria" pitchFamily="18" charset="0"/>
              </a:rPr>
              <a:t>courtesy- http://java.sun.com</a:t>
            </a:r>
          </a:p>
        </p:txBody>
      </p:sp>
    </p:spTree>
    <p:extLst>
      <p:ext uri="{BB962C8B-B14F-4D97-AF65-F5344CB8AC3E}">
        <p14:creationId xmlns:p14="http://schemas.microsoft.com/office/powerpoint/2010/main" val="1790908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A407224-8413-46FA-990E-E7D3F87BD276}" type="slidenum">
              <a:rPr lang="en-US" b="0" smtClean="0">
                <a:solidFill>
                  <a:srgbClr val="000000"/>
                </a:solidFill>
                <a:latin typeface="Verdana" pitchFamily="34" charset="0"/>
              </a:rPr>
              <a:pPr eaLnBrk="1" hangingPunct="1"/>
              <a:t>11</a:t>
            </a:fld>
            <a:endParaRPr lang="en-US" b="0" smtClean="0">
              <a:solidFill>
                <a:srgbClr val="000000"/>
              </a:solidFill>
              <a:latin typeface="Verdana" pitchFamily="34" charset="0"/>
            </a:endParaRPr>
          </a:p>
        </p:txBody>
      </p:sp>
      <p:sp>
        <p:nvSpPr>
          <p:cNvPr id="10243" name="Rectangle 2"/>
          <p:cNvSpPr>
            <a:spLocks noGrp="1" noChangeArrowheads="1"/>
          </p:cNvSpPr>
          <p:nvPr>
            <p:ph type="title"/>
          </p:nvPr>
        </p:nvSpPr>
        <p:spPr>
          <a:xfrm>
            <a:off x="1600200" y="206375"/>
            <a:ext cx="6858000" cy="533400"/>
          </a:xfrm>
        </p:spPr>
        <p:txBody>
          <a:bodyPr/>
          <a:lstStyle/>
          <a:p>
            <a:r>
              <a:rPr lang="en-US" sz="3600" smtClean="0"/>
              <a:t>Message Driven Bean (Contd.)</a:t>
            </a:r>
          </a:p>
        </p:txBody>
      </p:sp>
      <p:sp>
        <p:nvSpPr>
          <p:cNvPr id="10244" name="Rectangle 3"/>
          <p:cNvSpPr>
            <a:spLocks noGrp="1" noChangeArrowheads="1"/>
          </p:cNvSpPr>
          <p:nvPr>
            <p:ph type="body" idx="1"/>
          </p:nvPr>
        </p:nvSpPr>
        <p:spPr/>
        <p:txBody>
          <a:bodyPr/>
          <a:lstStyle/>
          <a:p>
            <a:pPr>
              <a:lnSpc>
                <a:spcPct val="150000"/>
              </a:lnSpc>
            </a:pPr>
            <a:r>
              <a:rPr lang="en-US" sz="2000" dirty="0" smtClean="0"/>
              <a:t>Message Driven Bean as a JMS consumer:</a:t>
            </a:r>
          </a:p>
          <a:p>
            <a:pPr marL="742950" lvl="1" indent="-285750">
              <a:lnSpc>
                <a:spcPct val="150000"/>
              </a:lnSpc>
            </a:pPr>
            <a:r>
              <a:rPr lang="en-US" sz="1800" dirty="0" smtClean="0"/>
              <a:t>A client (producer) sends the message to the queue on a JMS server and goes on with its business. </a:t>
            </a:r>
          </a:p>
          <a:p>
            <a:pPr marL="742950" lvl="1" indent="-285750">
              <a:lnSpc>
                <a:spcPct val="150000"/>
              </a:lnSpc>
            </a:pPr>
            <a:r>
              <a:rPr lang="en-US" sz="1800" dirty="0" smtClean="0"/>
              <a:t>The messaging service delivers the message to the EJB container.</a:t>
            </a:r>
          </a:p>
          <a:p>
            <a:pPr marL="742950" lvl="1" indent="-285750">
              <a:lnSpc>
                <a:spcPct val="150000"/>
              </a:lnSpc>
            </a:pPr>
            <a:r>
              <a:rPr lang="en-US" sz="1800" dirty="0" smtClean="0"/>
              <a:t>The container notifies the messaging service that the message has been received.</a:t>
            </a:r>
          </a:p>
          <a:p>
            <a:pPr marL="742950" lvl="1" indent="-285750">
              <a:lnSpc>
                <a:spcPct val="150000"/>
              </a:lnSpc>
            </a:pPr>
            <a:r>
              <a:rPr lang="en-US" sz="1800" dirty="0" smtClean="0">
                <a:solidFill>
                  <a:srgbClr val="FF0000"/>
                </a:solidFill>
              </a:rPr>
              <a:t>The container then selects Message Driven Bean (MDB) instance from the  pool and invokes the business method on the instance and passes the message as the argument. The </a:t>
            </a:r>
            <a:r>
              <a:rPr lang="en-US" sz="1800" dirty="0" err="1" smtClean="0">
                <a:solidFill>
                  <a:srgbClr val="FF0000"/>
                </a:solidFill>
              </a:rPr>
              <a:t>onMessage</a:t>
            </a:r>
            <a:r>
              <a:rPr lang="en-US" sz="1800" dirty="0" smtClean="0">
                <a:solidFill>
                  <a:srgbClr val="FF0000"/>
                </a:solidFill>
              </a:rPr>
              <a:t> (Message message)  is the only business method  of Message Driven Bean.</a:t>
            </a:r>
          </a:p>
        </p:txBody>
      </p:sp>
    </p:spTree>
    <p:extLst>
      <p:ext uri="{BB962C8B-B14F-4D97-AF65-F5344CB8AC3E}">
        <p14:creationId xmlns:p14="http://schemas.microsoft.com/office/powerpoint/2010/main" val="1184181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C0F771E-90A9-49E0-A1AF-F7D12D418C44}" type="slidenum">
              <a:rPr lang="en-US" b="0" smtClean="0">
                <a:solidFill>
                  <a:srgbClr val="000000"/>
                </a:solidFill>
                <a:latin typeface="Verdana" pitchFamily="34" charset="0"/>
              </a:rPr>
              <a:pPr eaLnBrk="1" hangingPunct="1"/>
              <a:t>12</a:t>
            </a:fld>
            <a:endParaRPr lang="en-US" b="0" smtClean="0">
              <a:solidFill>
                <a:srgbClr val="000000"/>
              </a:solidFill>
              <a:latin typeface="Verdana" pitchFamily="34" charset="0"/>
            </a:endParaRPr>
          </a:p>
        </p:txBody>
      </p:sp>
      <p:sp>
        <p:nvSpPr>
          <p:cNvPr id="11267" name="Rectangle 2"/>
          <p:cNvSpPr>
            <a:spLocks noGrp="1" noChangeArrowheads="1"/>
          </p:cNvSpPr>
          <p:nvPr>
            <p:ph type="title"/>
          </p:nvPr>
        </p:nvSpPr>
        <p:spPr>
          <a:xfrm>
            <a:off x="1600200" y="206375"/>
            <a:ext cx="6858000" cy="533400"/>
          </a:xfrm>
        </p:spPr>
        <p:txBody>
          <a:bodyPr/>
          <a:lstStyle/>
          <a:p>
            <a:r>
              <a:rPr lang="en-US" sz="3600" smtClean="0"/>
              <a:t>Message Driven Bean (Contd.)</a:t>
            </a:r>
          </a:p>
        </p:txBody>
      </p:sp>
      <p:sp>
        <p:nvSpPr>
          <p:cNvPr id="11268" name="Rectangle 3"/>
          <p:cNvSpPr>
            <a:spLocks noGrp="1" noChangeArrowheads="1"/>
          </p:cNvSpPr>
          <p:nvPr>
            <p:ph type="body" idx="1"/>
          </p:nvPr>
        </p:nvSpPr>
        <p:spPr/>
        <p:txBody>
          <a:bodyPr/>
          <a:lstStyle/>
          <a:p>
            <a:pPr>
              <a:lnSpc>
                <a:spcPct val="200000"/>
              </a:lnSpc>
            </a:pPr>
            <a:r>
              <a:rPr lang="en-US" sz="2000" dirty="0"/>
              <a:t>Message Driven Bean as a JMS consumer:</a:t>
            </a:r>
          </a:p>
          <a:p>
            <a:pPr lvl="1">
              <a:lnSpc>
                <a:spcPct val="200000"/>
              </a:lnSpc>
            </a:pPr>
            <a:r>
              <a:rPr lang="en-US" sz="1800" dirty="0" smtClean="0"/>
              <a:t>The MDB instance processes the message. </a:t>
            </a:r>
          </a:p>
          <a:p>
            <a:pPr lvl="1">
              <a:lnSpc>
                <a:spcPct val="200000"/>
              </a:lnSpc>
            </a:pPr>
            <a:r>
              <a:rPr lang="en-US" sz="1800" dirty="0" smtClean="0"/>
              <a:t>If the message processed successfully, the container sends the message acknowledgement to the messaging service.</a:t>
            </a:r>
          </a:p>
          <a:p>
            <a:pPr lvl="1">
              <a:lnSpc>
                <a:spcPct val="200000"/>
              </a:lnSpc>
            </a:pPr>
            <a:r>
              <a:rPr lang="en-US" sz="1800" dirty="0" smtClean="0"/>
              <a:t>Suppose the message process fails, the container informs the messaging service to put the message back into the queue.</a:t>
            </a:r>
          </a:p>
          <a:p>
            <a:pPr>
              <a:lnSpc>
                <a:spcPct val="200000"/>
              </a:lnSpc>
            </a:pPr>
            <a:endParaRPr lang="en-US" sz="2000" dirty="0" smtClean="0"/>
          </a:p>
          <a:p>
            <a:pPr>
              <a:lnSpc>
                <a:spcPct val="200000"/>
              </a:lnSpc>
            </a:pPr>
            <a:endParaRPr lang="en-US" dirty="0" smtClean="0"/>
          </a:p>
        </p:txBody>
      </p:sp>
    </p:spTree>
    <p:extLst>
      <p:ext uri="{BB962C8B-B14F-4D97-AF65-F5344CB8AC3E}">
        <p14:creationId xmlns:p14="http://schemas.microsoft.com/office/powerpoint/2010/main" val="2316430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63662B5-9E0D-4DF5-87AE-514DE188D943}" type="slidenum">
              <a:rPr lang="en-US" b="0" smtClean="0">
                <a:solidFill>
                  <a:srgbClr val="000000"/>
                </a:solidFill>
                <a:latin typeface="Verdana" pitchFamily="34" charset="0"/>
              </a:rPr>
              <a:pPr eaLnBrk="1" hangingPunct="1"/>
              <a:t>13</a:t>
            </a:fld>
            <a:endParaRPr lang="en-US" b="0" smtClean="0">
              <a:solidFill>
                <a:srgbClr val="000000"/>
              </a:solidFill>
              <a:latin typeface="Verdana" pitchFamily="34" charset="0"/>
            </a:endParaRPr>
          </a:p>
        </p:txBody>
      </p:sp>
      <p:sp>
        <p:nvSpPr>
          <p:cNvPr id="12291" name="Rectangle 2"/>
          <p:cNvSpPr>
            <a:spLocks noGrp="1" noChangeArrowheads="1"/>
          </p:cNvSpPr>
          <p:nvPr>
            <p:ph type="title"/>
          </p:nvPr>
        </p:nvSpPr>
        <p:spPr/>
        <p:txBody>
          <a:bodyPr/>
          <a:lstStyle/>
          <a:p>
            <a:r>
              <a:rPr lang="en-US" sz="3600" smtClean="0"/>
              <a:t>Message Driven Bean (Contd.)</a:t>
            </a:r>
          </a:p>
        </p:txBody>
      </p:sp>
      <p:sp>
        <p:nvSpPr>
          <p:cNvPr id="12292" name="Rectangle 3"/>
          <p:cNvSpPr>
            <a:spLocks noGrp="1" noChangeArrowheads="1"/>
          </p:cNvSpPr>
          <p:nvPr>
            <p:ph type="body" idx="1"/>
          </p:nvPr>
        </p:nvSpPr>
        <p:spPr/>
        <p:txBody>
          <a:bodyPr/>
          <a:lstStyle/>
          <a:p>
            <a:r>
              <a:rPr lang="en-US" sz="2000" smtClean="0"/>
              <a:t>Life Cycle of MDB:</a:t>
            </a:r>
          </a:p>
        </p:txBody>
      </p:sp>
      <p:pic>
        <p:nvPicPr>
          <p:cNvPr id="12293" name="Picture 6" descr="Diagram showing the life cycle of a message-driven be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90800"/>
            <a:ext cx="5124450"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ext Box 8"/>
          <p:cNvSpPr txBox="1">
            <a:spLocks noChangeArrowheads="1"/>
          </p:cNvSpPr>
          <p:nvPr/>
        </p:nvSpPr>
        <p:spPr bwMode="auto">
          <a:xfrm>
            <a:off x="5029200" y="5486400"/>
            <a:ext cx="3657600" cy="244475"/>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000" b="0">
                <a:latin typeface="Cambria" pitchFamily="18" charset="0"/>
              </a:rPr>
              <a:t>courtesy- http://java.sun.com</a:t>
            </a:r>
          </a:p>
        </p:txBody>
      </p:sp>
    </p:spTree>
    <p:extLst>
      <p:ext uri="{BB962C8B-B14F-4D97-AF65-F5344CB8AC3E}">
        <p14:creationId xmlns:p14="http://schemas.microsoft.com/office/powerpoint/2010/main" val="315783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9DA6ECD-9E77-4696-9923-CA31F5562768}" type="slidenum">
              <a:rPr lang="en-US" b="0" smtClean="0">
                <a:solidFill>
                  <a:srgbClr val="000000"/>
                </a:solidFill>
                <a:latin typeface="Verdana" pitchFamily="34" charset="0"/>
              </a:rPr>
              <a:pPr eaLnBrk="1" hangingPunct="1"/>
              <a:t>14</a:t>
            </a:fld>
            <a:endParaRPr lang="en-US" b="0" smtClean="0">
              <a:solidFill>
                <a:srgbClr val="000000"/>
              </a:solidFill>
              <a:latin typeface="Verdana" pitchFamily="34" charset="0"/>
            </a:endParaRPr>
          </a:p>
        </p:txBody>
      </p:sp>
      <p:sp>
        <p:nvSpPr>
          <p:cNvPr id="13315" name="Rectangle 2"/>
          <p:cNvSpPr>
            <a:spLocks noGrp="1" noChangeArrowheads="1"/>
          </p:cNvSpPr>
          <p:nvPr>
            <p:ph type="title"/>
          </p:nvPr>
        </p:nvSpPr>
        <p:spPr/>
        <p:txBody>
          <a:bodyPr/>
          <a:lstStyle/>
          <a:p>
            <a:r>
              <a:rPr lang="en-US" sz="3600" smtClean="0"/>
              <a:t>Message Driven Bean (Contd.)</a:t>
            </a:r>
          </a:p>
        </p:txBody>
      </p:sp>
      <p:sp>
        <p:nvSpPr>
          <p:cNvPr id="13316" name="Rectangle 3"/>
          <p:cNvSpPr>
            <a:spLocks noGrp="1" noChangeArrowheads="1"/>
          </p:cNvSpPr>
          <p:nvPr>
            <p:ph type="body" idx="1"/>
          </p:nvPr>
        </p:nvSpPr>
        <p:spPr/>
        <p:txBody>
          <a:bodyPr/>
          <a:lstStyle/>
          <a:p>
            <a:pPr>
              <a:lnSpc>
                <a:spcPct val="150000"/>
              </a:lnSpc>
            </a:pPr>
            <a:r>
              <a:rPr lang="en-US" sz="2000" dirty="0" smtClean="0"/>
              <a:t>Life Cycle of MDB:</a:t>
            </a:r>
          </a:p>
          <a:p>
            <a:pPr marL="742950" lvl="1" indent="-285750">
              <a:lnSpc>
                <a:spcPct val="150000"/>
              </a:lnSpc>
            </a:pPr>
            <a:r>
              <a:rPr lang="en-US" sz="1800" dirty="0" smtClean="0"/>
              <a:t>The EJB container usually creates a pool of message-driven bean instances. For each instance, the EJB container performs these tasks:</a:t>
            </a:r>
          </a:p>
          <a:p>
            <a:pPr lvl="2">
              <a:lnSpc>
                <a:spcPct val="150000"/>
              </a:lnSpc>
            </a:pPr>
            <a:r>
              <a:rPr lang="en-US" sz="1800" dirty="0" smtClean="0"/>
              <a:t>If the message-driven bean uses dependency injection, the container injects these references before instantiating the instance.</a:t>
            </a:r>
          </a:p>
          <a:p>
            <a:pPr lvl="2">
              <a:lnSpc>
                <a:spcPct val="150000"/>
              </a:lnSpc>
            </a:pPr>
            <a:r>
              <a:rPr lang="en-US" sz="1800" dirty="0" smtClean="0"/>
              <a:t>The container calls the method annotated </a:t>
            </a:r>
            <a:r>
              <a:rPr lang="en-US" sz="1800" dirty="0" smtClean="0">
                <a:solidFill>
                  <a:srgbClr val="FF0000"/>
                </a:solidFill>
              </a:rPr>
              <a:t>@</a:t>
            </a:r>
            <a:r>
              <a:rPr lang="en-US" sz="1800" dirty="0" err="1" smtClean="0">
                <a:solidFill>
                  <a:srgbClr val="FF0000"/>
                </a:solidFill>
                <a:latin typeface="Courier New" pitchFamily="49" charset="0"/>
                <a:cs typeface="Courier New" pitchFamily="49" charset="0"/>
              </a:rPr>
              <a:t>PostConstruct</a:t>
            </a:r>
            <a:r>
              <a:rPr lang="en-US" sz="1800" dirty="0" smtClean="0">
                <a:cs typeface="Courier New" pitchFamily="49" charset="0"/>
              </a:rPr>
              <a:t>,</a:t>
            </a:r>
            <a:r>
              <a:rPr lang="en-US" sz="1800" dirty="0" smtClean="0"/>
              <a:t> if any.</a:t>
            </a:r>
          </a:p>
          <a:p>
            <a:pPr marL="742950" lvl="1" indent="-285750">
              <a:lnSpc>
                <a:spcPct val="150000"/>
              </a:lnSpc>
            </a:pPr>
            <a:r>
              <a:rPr lang="en-US" sz="1800" dirty="0" smtClean="0">
                <a:solidFill>
                  <a:srgbClr val="FF0000"/>
                </a:solidFill>
              </a:rPr>
              <a:t>Like a stateless session bean, a message-driven bean is never passivated, and it has only two states: nonexistent and ready to receive messages.</a:t>
            </a:r>
          </a:p>
          <a:p>
            <a:pPr marL="742950" lvl="1" indent="-285750">
              <a:lnSpc>
                <a:spcPct val="150000"/>
              </a:lnSpc>
            </a:pPr>
            <a:r>
              <a:rPr lang="en-US" sz="1800" dirty="0" smtClean="0"/>
              <a:t>At the end of the life cycle, the container calls the method annotated </a:t>
            </a:r>
            <a:r>
              <a:rPr lang="en-US" sz="1800" dirty="0" smtClean="0">
                <a:solidFill>
                  <a:srgbClr val="FF0000"/>
                </a:solidFill>
                <a:latin typeface="Courier New" pitchFamily="49" charset="0"/>
                <a:cs typeface="Courier New" pitchFamily="49" charset="0"/>
              </a:rPr>
              <a:t>@</a:t>
            </a:r>
            <a:r>
              <a:rPr lang="en-US" sz="1800" dirty="0" err="1" smtClean="0">
                <a:solidFill>
                  <a:srgbClr val="FF0000"/>
                </a:solidFill>
                <a:latin typeface="Courier New" pitchFamily="49" charset="0"/>
                <a:cs typeface="Courier New" pitchFamily="49" charset="0"/>
              </a:rPr>
              <a:t>PreDestroy</a:t>
            </a:r>
            <a:r>
              <a:rPr lang="en-US" sz="1800" dirty="0" smtClean="0">
                <a:solidFill>
                  <a:srgbClr val="FF0000"/>
                </a:solidFill>
              </a:rPr>
              <a:t>, </a:t>
            </a:r>
            <a:r>
              <a:rPr lang="en-US" sz="1800" dirty="0" smtClean="0"/>
              <a:t>if any. The bean’s instance is then ready for garbage collection.</a:t>
            </a:r>
          </a:p>
        </p:txBody>
      </p:sp>
    </p:spTree>
    <p:extLst>
      <p:ext uri="{BB962C8B-B14F-4D97-AF65-F5344CB8AC3E}">
        <p14:creationId xmlns:p14="http://schemas.microsoft.com/office/powerpoint/2010/main" val="2206323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Discussion:</a:t>
            </a:r>
          </a:p>
          <a:p>
            <a:pPr>
              <a:spcBef>
                <a:spcPts val="400"/>
              </a:spcBef>
              <a:defRPr/>
            </a:pPr>
            <a:endParaRPr lang="en-US" dirty="0"/>
          </a:p>
          <a:p>
            <a:pPr marL="0" indent="0">
              <a:spcBef>
                <a:spcPts val="400"/>
              </a:spcBef>
              <a:buNone/>
              <a:defRPr/>
            </a:pPr>
            <a:r>
              <a:rPr lang="en-US" dirty="0" smtClean="0"/>
              <a:t>In EJB 3.1, no need for the session bean and entity bean to implement any interfaces, but the message driven bean should implement the MessageListener.   Discuss and identify the reasons.</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15</a:t>
            </a:fld>
            <a:endParaRPr lang="en-US" sz="1400" dirty="0"/>
          </a:p>
        </p:txBody>
      </p:sp>
    </p:spTree>
    <p:extLst>
      <p:ext uri="{BB962C8B-B14F-4D97-AF65-F5344CB8AC3E}">
        <p14:creationId xmlns:p14="http://schemas.microsoft.com/office/powerpoint/2010/main" val="73952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64D4505-CFD4-444A-9CD4-125773F295D6}" type="slidenum">
              <a:rPr lang="en-US" b="0" smtClean="0">
                <a:solidFill>
                  <a:srgbClr val="000000"/>
                </a:solidFill>
                <a:latin typeface="Verdana" pitchFamily="34" charset="0"/>
              </a:rPr>
              <a:pPr eaLnBrk="1" hangingPunct="1"/>
              <a:t>16</a:t>
            </a:fld>
            <a:endParaRPr lang="en-US" b="0" smtClean="0">
              <a:solidFill>
                <a:srgbClr val="000000"/>
              </a:solidFill>
              <a:latin typeface="Verdana" pitchFamily="34" charset="0"/>
            </a:endParaRPr>
          </a:p>
        </p:txBody>
      </p:sp>
      <p:sp>
        <p:nvSpPr>
          <p:cNvPr id="14339" name="Rectangle 2"/>
          <p:cNvSpPr>
            <a:spLocks noGrp="1" noChangeArrowheads="1"/>
          </p:cNvSpPr>
          <p:nvPr>
            <p:ph type="title"/>
          </p:nvPr>
        </p:nvSpPr>
        <p:spPr>
          <a:xfrm>
            <a:off x="1600200" y="206375"/>
            <a:ext cx="6858000" cy="533400"/>
          </a:xfrm>
        </p:spPr>
        <p:txBody>
          <a:bodyPr/>
          <a:lstStyle/>
          <a:p>
            <a:r>
              <a:rPr lang="en-US" sz="3600" smtClean="0"/>
              <a:t>Message Driven Bean (Contd.)</a:t>
            </a:r>
            <a:endParaRPr lang="en-US" sz="3600" b="1" smtClean="0"/>
          </a:p>
        </p:txBody>
      </p:sp>
      <p:sp>
        <p:nvSpPr>
          <p:cNvPr id="14340" name="Rectangle 3"/>
          <p:cNvSpPr>
            <a:spLocks noGrp="1" noChangeArrowheads="1"/>
          </p:cNvSpPr>
          <p:nvPr>
            <p:ph type="body" idx="1"/>
          </p:nvPr>
        </p:nvSpPr>
        <p:spPr/>
        <p:txBody>
          <a:bodyPr/>
          <a:lstStyle/>
          <a:p>
            <a:pPr>
              <a:lnSpc>
                <a:spcPct val="90000"/>
              </a:lnSpc>
              <a:buFont typeface="Wingdings" pitchFamily="2" charset="2"/>
              <a:buNone/>
            </a:pPr>
            <a:r>
              <a:rPr lang="en-US" sz="1800" dirty="0" smtClean="0"/>
              <a:t>Messaging Types:</a:t>
            </a:r>
          </a:p>
          <a:p>
            <a:pPr>
              <a:lnSpc>
                <a:spcPct val="90000"/>
              </a:lnSpc>
            </a:pPr>
            <a:r>
              <a:rPr lang="en-US" sz="1800" dirty="0" smtClean="0"/>
              <a:t>There are two types of messaging :</a:t>
            </a:r>
          </a:p>
          <a:p>
            <a:pPr lvl="1">
              <a:lnSpc>
                <a:spcPct val="90000"/>
              </a:lnSpc>
            </a:pPr>
            <a:r>
              <a:rPr lang="en-US" sz="1800" dirty="0" smtClean="0"/>
              <a:t>Queue – Point-to-Point messaging: One Receiver per queue</a:t>
            </a:r>
          </a:p>
          <a:p>
            <a:pPr lvl="1">
              <a:lnSpc>
                <a:spcPct val="90000"/>
              </a:lnSpc>
            </a:pPr>
            <a:r>
              <a:rPr lang="en-US" sz="1800" dirty="0" smtClean="0"/>
              <a:t>Topic – Publish/subscribe messaging: Multiple receivers per topic</a:t>
            </a:r>
          </a:p>
          <a:p>
            <a:pPr>
              <a:lnSpc>
                <a:spcPct val="90000"/>
              </a:lnSpc>
            </a:pPr>
            <a:r>
              <a:rPr lang="fr-FR" sz="1800" dirty="0" smtClean="0"/>
              <a:t>Queue:</a:t>
            </a:r>
          </a:p>
          <a:p>
            <a:pPr>
              <a:lnSpc>
                <a:spcPct val="90000"/>
              </a:lnSpc>
              <a:buFont typeface="Wingdings" pitchFamily="2" charset="2"/>
              <a:buNone/>
            </a:pPr>
            <a:r>
              <a:rPr lang="fr-FR" sz="1800" dirty="0" smtClean="0"/>
              <a:t>	</a:t>
            </a:r>
            <a:r>
              <a:rPr lang="fr-FR" sz="1800" b="1" dirty="0" smtClean="0">
                <a:solidFill>
                  <a:srgbClr val="00B050"/>
                </a:solidFill>
                <a:latin typeface="Courier New" pitchFamily="49" charset="0"/>
                <a:cs typeface="Courier New" pitchFamily="49" charset="0"/>
              </a:rPr>
              <a:t>@</a:t>
            </a:r>
            <a:r>
              <a:rPr lang="fr-FR" sz="1800" b="1" dirty="0" err="1" smtClean="0">
                <a:solidFill>
                  <a:srgbClr val="00B050"/>
                </a:solidFill>
                <a:latin typeface="Courier New" pitchFamily="49" charset="0"/>
                <a:cs typeface="Courier New" pitchFamily="49" charset="0"/>
              </a:rPr>
              <a:t>MessageDriven</a:t>
            </a:r>
            <a:r>
              <a:rPr lang="fr-FR" sz="1800" b="1" dirty="0" smtClean="0">
                <a:solidFill>
                  <a:srgbClr val="00B050"/>
                </a:solidFill>
                <a:latin typeface="Courier New" pitchFamily="49" charset="0"/>
                <a:cs typeface="Courier New" pitchFamily="49" charset="0"/>
              </a:rPr>
              <a:t>(</a:t>
            </a:r>
            <a:r>
              <a:rPr lang="fr-FR" sz="1800" b="1" dirty="0" err="1" smtClean="0">
                <a:solidFill>
                  <a:srgbClr val="00B050"/>
                </a:solidFill>
                <a:latin typeface="Courier New" pitchFamily="49" charset="0"/>
                <a:cs typeface="Courier New" pitchFamily="49" charset="0"/>
              </a:rPr>
              <a:t>activationConfig</a:t>
            </a:r>
            <a:r>
              <a:rPr lang="fr-FR" sz="1800" b="1" dirty="0" smtClean="0">
                <a:solidFill>
                  <a:srgbClr val="00B050"/>
                </a:solidFill>
                <a:latin typeface="Courier New" pitchFamily="49" charset="0"/>
                <a:cs typeface="Courier New" pitchFamily="49" charset="0"/>
              </a:rPr>
              <a:t> = {</a:t>
            </a:r>
          </a:p>
          <a:p>
            <a:pPr>
              <a:lnSpc>
                <a:spcPct val="90000"/>
              </a:lnSpc>
              <a:buFont typeface="Wingdings" pitchFamily="2" charset="2"/>
              <a:buNone/>
            </a:pP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ActivationConfigProperty</a:t>
            </a: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propertyName</a:t>
            </a:r>
            <a:r>
              <a:rPr lang="fr-FR" sz="1800" b="1" dirty="0" smtClean="0">
                <a:solidFill>
                  <a:srgbClr val="00B050"/>
                </a:solidFill>
                <a:latin typeface="Courier New" pitchFamily="49" charset="0"/>
                <a:cs typeface="Courier New" pitchFamily="49" charset="0"/>
              </a:rPr>
              <a:t> = "</a:t>
            </a:r>
            <a:r>
              <a:rPr lang="fr-FR" sz="1800" b="1" dirty="0" err="1" smtClean="0">
                <a:solidFill>
                  <a:srgbClr val="00B050"/>
                </a:solidFill>
                <a:latin typeface="Courier New" pitchFamily="49" charset="0"/>
                <a:cs typeface="Courier New" pitchFamily="49" charset="0"/>
              </a:rPr>
              <a:t>destinationType</a:t>
            </a: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propertyValue</a:t>
            </a:r>
            <a:r>
              <a:rPr lang="fr-FR" sz="1800" b="1" dirty="0" smtClean="0">
                <a:solidFill>
                  <a:srgbClr val="00B050"/>
                </a:solidFill>
                <a:latin typeface="Courier New" pitchFamily="49" charset="0"/>
                <a:cs typeface="Courier New" pitchFamily="49" charset="0"/>
              </a:rPr>
              <a:t> = "</a:t>
            </a:r>
            <a:r>
              <a:rPr lang="fr-FR" sz="1800" b="1" dirty="0" err="1" smtClean="0">
                <a:solidFill>
                  <a:srgbClr val="00B050"/>
                </a:solidFill>
                <a:latin typeface="Courier New" pitchFamily="49" charset="0"/>
                <a:cs typeface="Courier New" pitchFamily="49" charset="0"/>
              </a:rPr>
              <a:t>javax.jms.Queue</a:t>
            </a:r>
            <a:r>
              <a:rPr lang="fr-FR" sz="1800" b="1" dirty="0" smtClean="0">
                <a:solidFill>
                  <a:srgbClr val="00B050"/>
                </a:solidFill>
                <a:latin typeface="Courier New" pitchFamily="49" charset="0"/>
                <a:cs typeface="Courier New" pitchFamily="49" charset="0"/>
              </a:rPr>
              <a:t>"),</a:t>
            </a:r>
          </a:p>
          <a:p>
            <a:pPr>
              <a:lnSpc>
                <a:spcPct val="90000"/>
              </a:lnSpc>
              <a:buFont typeface="Wingdings" pitchFamily="2" charset="2"/>
              <a:buNone/>
            </a:pP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ActivationConfigProperty</a:t>
            </a:r>
            <a:r>
              <a:rPr lang="fr-FR" sz="1800" b="1" dirty="0" smtClean="0">
                <a:solidFill>
                  <a:srgbClr val="00B050"/>
                </a:solidFill>
                <a:latin typeface="Courier New" pitchFamily="49" charset="0"/>
                <a:cs typeface="Courier New" pitchFamily="49" charset="0"/>
              </a:rPr>
              <a:t>(</a:t>
            </a:r>
            <a:r>
              <a:rPr lang="fr-FR" sz="1800" b="1" dirty="0" err="1" smtClean="0">
                <a:solidFill>
                  <a:srgbClr val="00B050"/>
                </a:solidFill>
                <a:latin typeface="Courier New" pitchFamily="49" charset="0"/>
                <a:cs typeface="Courier New" pitchFamily="49" charset="0"/>
              </a:rPr>
              <a:t>propertyName</a:t>
            </a:r>
            <a:r>
              <a:rPr lang="fr-FR" sz="1800" b="1" dirty="0" smtClean="0">
                <a:solidFill>
                  <a:srgbClr val="00B050"/>
                </a:solidFill>
                <a:latin typeface="Courier New" pitchFamily="49" charset="0"/>
                <a:cs typeface="Courier New" pitchFamily="49" charset="0"/>
              </a:rPr>
              <a:t> = "destination",</a:t>
            </a:r>
          </a:p>
          <a:p>
            <a:pPr>
              <a:lnSpc>
                <a:spcPct val="90000"/>
              </a:lnSpc>
              <a:buFont typeface="Wingdings" pitchFamily="2" charset="2"/>
              <a:buNone/>
            </a:pP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propertyValue</a:t>
            </a:r>
            <a:r>
              <a:rPr lang="fr-FR" sz="1800" b="1" dirty="0" smtClean="0">
                <a:solidFill>
                  <a:srgbClr val="00B050"/>
                </a:solidFill>
                <a:latin typeface="Courier New" pitchFamily="49" charset="0"/>
                <a:cs typeface="Courier New" pitchFamily="49" charset="0"/>
              </a:rPr>
              <a:t> ="queue/</a:t>
            </a:r>
            <a:r>
              <a:rPr lang="fr-FR" sz="1800" b="1" dirty="0" err="1" smtClean="0">
                <a:solidFill>
                  <a:srgbClr val="00B050"/>
                </a:solidFill>
                <a:latin typeface="Courier New" pitchFamily="49" charset="0"/>
                <a:cs typeface="Courier New" pitchFamily="49" charset="0"/>
              </a:rPr>
              <a:t>MyQueue</a:t>
            </a:r>
            <a:r>
              <a:rPr lang="fr-FR" sz="1800" b="1" dirty="0" smtClean="0">
                <a:solidFill>
                  <a:srgbClr val="00B050"/>
                </a:solidFill>
                <a:latin typeface="Courier New" pitchFamily="49" charset="0"/>
                <a:cs typeface="Courier New" pitchFamily="49" charset="0"/>
              </a:rPr>
              <a:t>") })</a:t>
            </a:r>
          </a:p>
          <a:p>
            <a:pPr>
              <a:lnSpc>
                <a:spcPct val="90000"/>
              </a:lnSpc>
              <a:buFont typeface="Wingdings" pitchFamily="2" charset="2"/>
              <a:buNone/>
            </a:pPr>
            <a:endParaRPr lang="fr-FR" sz="1800" b="1" dirty="0" smtClean="0">
              <a:solidFill>
                <a:srgbClr val="00B050"/>
              </a:solidFill>
              <a:latin typeface="Courier New" pitchFamily="49" charset="0"/>
              <a:cs typeface="Courier New" pitchFamily="49" charset="0"/>
            </a:endParaRPr>
          </a:p>
          <a:p>
            <a:pPr>
              <a:lnSpc>
                <a:spcPct val="90000"/>
              </a:lnSpc>
              <a:buFont typeface="Wingdings" pitchFamily="2" charset="2"/>
              <a:buNone/>
            </a:pPr>
            <a:r>
              <a:rPr lang="fr-FR" sz="1800" b="1" dirty="0" smtClean="0">
                <a:solidFill>
                  <a:srgbClr val="00B050"/>
                </a:solidFill>
                <a:latin typeface="Courier New" pitchFamily="49" charset="0"/>
                <a:cs typeface="Courier New" pitchFamily="49" charset="0"/>
              </a:rPr>
              <a:t>	public class </a:t>
            </a:r>
            <a:r>
              <a:rPr lang="fr-FR" sz="1800" b="1" dirty="0" err="1" smtClean="0">
                <a:solidFill>
                  <a:srgbClr val="00B050"/>
                </a:solidFill>
                <a:latin typeface="Courier New" pitchFamily="49" charset="0"/>
                <a:cs typeface="Courier New" pitchFamily="49" charset="0"/>
              </a:rPr>
              <a:t>MessageDrivenBeanQueue</a:t>
            </a: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implements</a:t>
            </a: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MessageListener</a:t>
            </a:r>
            <a:r>
              <a:rPr lang="fr-FR" sz="1800" b="1" dirty="0" smtClean="0">
                <a:solidFill>
                  <a:srgbClr val="00B050"/>
                </a:solidFill>
                <a:latin typeface="Courier New" pitchFamily="49" charset="0"/>
                <a:cs typeface="Courier New" pitchFamily="49" charset="0"/>
              </a:rPr>
              <a:t> {</a:t>
            </a:r>
          </a:p>
          <a:p>
            <a:pPr>
              <a:lnSpc>
                <a:spcPct val="90000"/>
              </a:lnSpc>
              <a:buFont typeface="Wingdings" pitchFamily="2" charset="2"/>
              <a:buNone/>
            </a:pPr>
            <a:r>
              <a:rPr lang="fr-FR" sz="1800" b="1" dirty="0" smtClean="0">
                <a:solidFill>
                  <a:srgbClr val="00B050"/>
                </a:solidFill>
                <a:latin typeface="Courier New" pitchFamily="49" charset="0"/>
                <a:cs typeface="Courier New" pitchFamily="49" charset="0"/>
              </a:rPr>
              <a:t>		public </a:t>
            </a:r>
            <a:r>
              <a:rPr lang="fr-FR" sz="1800" b="1" dirty="0" err="1" smtClean="0">
                <a:solidFill>
                  <a:srgbClr val="00B050"/>
                </a:solidFill>
                <a:latin typeface="Courier New" pitchFamily="49" charset="0"/>
                <a:cs typeface="Courier New" pitchFamily="49" charset="0"/>
              </a:rPr>
              <a:t>void</a:t>
            </a: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onMessage</a:t>
            </a:r>
            <a:r>
              <a:rPr lang="fr-FR" sz="1800" b="1" dirty="0" smtClean="0">
                <a:solidFill>
                  <a:srgbClr val="00B050"/>
                </a:solidFill>
                <a:latin typeface="Courier New" pitchFamily="49" charset="0"/>
                <a:cs typeface="Courier New" pitchFamily="49" charset="0"/>
              </a:rPr>
              <a:t>(Message </a:t>
            </a:r>
            <a:r>
              <a:rPr lang="fr-FR" sz="1800" b="1" dirty="0" err="1" smtClean="0">
                <a:solidFill>
                  <a:srgbClr val="00B050"/>
                </a:solidFill>
                <a:latin typeface="Courier New" pitchFamily="49" charset="0"/>
                <a:cs typeface="Courier New" pitchFamily="49" charset="0"/>
              </a:rPr>
              <a:t>msg</a:t>
            </a:r>
            <a:r>
              <a:rPr lang="fr-FR" sz="1800" b="1" dirty="0" smtClean="0">
                <a:solidFill>
                  <a:srgbClr val="00B050"/>
                </a:solidFill>
                <a:latin typeface="Courier New" pitchFamily="49" charset="0"/>
                <a:cs typeface="Courier New" pitchFamily="49" charset="0"/>
              </a:rPr>
              <a:t>) { 	... }</a:t>
            </a:r>
          </a:p>
          <a:p>
            <a:pPr>
              <a:lnSpc>
                <a:spcPct val="90000"/>
              </a:lnSpc>
              <a:buFont typeface="Wingdings" pitchFamily="2" charset="2"/>
              <a:buNone/>
            </a:pPr>
            <a:r>
              <a:rPr lang="fr-FR" sz="1800" b="1" dirty="0" smtClean="0">
                <a:solidFill>
                  <a:srgbClr val="00B050"/>
                </a:solidFill>
                <a:latin typeface="Courier New" pitchFamily="49" charset="0"/>
                <a:cs typeface="Courier New" pitchFamily="49" charset="0"/>
              </a:rPr>
              <a:t>	}</a:t>
            </a:r>
            <a:endParaRPr lang="en-US" sz="1800" b="1" dirty="0" smtClean="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3324680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B1F7B47-DF71-4924-BED7-79AE811B019C}" type="slidenum">
              <a:rPr lang="en-US" b="0" smtClean="0">
                <a:solidFill>
                  <a:srgbClr val="000000"/>
                </a:solidFill>
                <a:latin typeface="Verdana" pitchFamily="34" charset="0"/>
              </a:rPr>
              <a:pPr eaLnBrk="1" hangingPunct="1"/>
              <a:t>17</a:t>
            </a:fld>
            <a:endParaRPr lang="en-US" b="0" smtClean="0">
              <a:solidFill>
                <a:srgbClr val="000000"/>
              </a:solidFill>
              <a:latin typeface="Verdana" pitchFamily="34" charset="0"/>
            </a:endParaRPr>
          </a:p>
        </p:txBody>
      </p:sp>
      <p:sp>
        <p:nvSpPr>
          <p:cNvPr id="15363" name="Rectangle 2"/>
          <p:cNvSpPr>
            <a:spLocks noGrp="1" noChangeArrowheads="1"/>
          </p:cNvSpPr>
          <p:nvPr>
            <p:ph type="title"/>
          </p:nvPr>
        </p:nvSpPr>
        <p:spPr>
          <a:xfrm>
            <a:off x="1676400" y="206375"/>
            <a:ext cx="6858000" cy="533400"/>
          </a:xfrm>
        </p:spPr>
        <p:txBody>
          <a:bodyPr/>
          <a:lstStyle/>
          <a:p>
            <a:r>
              <a:rPr lang="en-US" sz="3600" smtClean="0"/>
              <a:t>Message Driven Bean (Contd.)</a:t>
            </a:r>
            <a:endParaRPr lang="en-US" sz="3600" b="1" smtClean="0"/>
          </a:p>
        </p:txBody>
      </p:sp>
      <p:sp>
        <p:nvSpPr>
          <p:cNvPr id="15364" name="Rectangle 3"/>
          <p:cNvSpPr>
            <a:spLocks noGrp="1" noChangeArrowheads="1"/>
          </p:cNvSpPr>
          <p:nvPr>
            <p:ph type="body" idx="1"/>
          </p:nvPr>
        </p:nvSpPr>
        <p:spPr/>
        <p:txBody>
          <a:bodyPr/>
          <a:lstStyle/>
          <a:p>
            <a:r>
              <a:rPr lang="en-US" sz="2000" dirty="0" smtClean="0"/>
              <a:t>Topic:</a:t>
            </a:r>
          </a:p>
          <a:p>
            <a:pPr lvl="1"/>
            <a:r>
              <a:rPr lang="en-US" sz="1800" dirty="0" smtClean="0"/>
              <a:t>The subscriptions are of two kinds: Durable and nondurable:</a:t>
            </a:r>
          </a:p>
          <a:p>
            <a:pPr lvl="2"/>
            <a:r>
              <a:rPr lang="en-US" sz="1600" dirty="0" smtClean="0"/>
              <a:t>In nondurable subscription the subscriber can consume message only it was up and running.</a:t>
            </a:r>
          </a:p>
          <a:p>
            <a:pPr lvl="2"/>
            <a:r>
              <a:rPr lang="en-US" sz="1600" dirty="0" smtClean="0"/>
              <a:t>In a durable subscription the subscriber will receive the message when it comes up even it was down, when the message arrived.</a:t>
            </a:r>
          </a:p>
          <a:p>
            <a:pPr lvl="2"/>
            <a:endParaRPr lang="en-US" sz="1600" dirty="0" smtClean="0"/>
          </a:p>
          <a:p>
            <a:pPr>
              <a:buFont typeface="Wingdings" pitchFamily="2" charset="2"/>
              <a:buNone/>
            </a:pPr>
            <a:r>
              <a:rPr lang="fr-FR" sz="1400" b="1" dirty="0" smtClean="0">
                <a:solidFill>
                  <a:srgbClr val="00B050"/>
                </a:solidFill>
                <a:latin typeface="Courier New" pitchFamily="49" charset="0"/>
                <a:cs typeface="Courier New" pitchFamily="49" charset="0"/>
              </a:rPr>
              <a:t>@</a:t>
            </a:r>
            <a:r>
              <a:rPr lang="fr-FR" sz="1400" b="1" dirty="0" err="1" smtClean="0">
                <a:solidFill>
                  <a:srgbClr val="00B050"/>
                </a:solidFill>
                <a:latin typeface="Courier New" pitchFamily="49" charset="0"/>
                <a:cs typeface="Courier New" pitchFamily="49" charset="0"/>
              </a:rPr>
              <a:t>MessageDriven</a:t>
            </a:r>
            <a:r>
              <a:rPr lang="fr-FR" sz="1400" b="1" dirty="0" smtClean="0">
                <a:solidFill>
                  <a:srgbClr val="00B050"/>
                </a:solidFill>
                <a:latin typeface="Courier New" pitchFamily="49" charset="0"/>
                <a:cs typeface="Courier New" pitchFamily="49" charset="0"/>
              </a:rPr>
              <a:t>(</a:t>
            </a:r>
            <a:r>
              <a:rPr lang="fr-FR" sz="1400" b="1" dirty="0" err="1" smtClean="0">
                <a:solidFill>
                  <a:srgbClr val="00B050"/>
                </a:solidFill>
                <a:latin typeface="Courier New" pitchFamily="49" charset="0"/>
                <a:cs typeface="Courier New" pitchFamily="49" charset="0"/>
              </a:rPr>
              <a:t>activationConfig</a:t>
            </a:r>
            <a:r>
              <a:rPr lang="fr-FR" sz="1400" b="1" dirty="0" smtClean="0">
                <a:solidFill>
                  <a:srgbClr val="00B050"/>
                </a:solidFill>
                <a:latin typeface="Courier New" pitchFamily="49" charset="0"/>
                <a:cs typeface="Courier New" pitchFamily="49" charset="0"/>
              </a:rPr>
              <a:t> = {</a:t>
            </a:r>
          </a:p>
          <a:p>
            <a:pPr>
              <a:buFont typeface="Wingdings" pitchFamily="2" charset="2"/>
              <a:buNone/>
            </a:pP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ActivationConfigProperty</a:t>
            </a:r>
            <a:r>
              <a:rPr lang="fr-FR" sz="1400" b="1" dirty="0" smtClean="0">
                <a:solidFill>
                  <a:srgbClr val="00B050"/>
                </a:solidFill>
                <a:latin typeface="Courier New" pitchFamily="49" charset="0"/>
                <a:cs typeface="Courier New" pitchFamily="49" charset="0"/>
              </a:rPr>
              <a:t>(</a:t>
            </a:r>
            <a:r>
              <a:rPr lang="fr-FR" sz="1400" b="1" dirty="0" err="1" smtClean="0">
                <a:solidFill>
                  <a:srgbClr val="00B050"/>
                </a:solidFill>
                <a:latin typeface="Courier New" pitchFamily="49" charset="0"/>
                <a:cs typeface="Courier New" pitchFamily="49" charset="0"/>
              </a:rPr>
              <a:t>propertyName</a:t>
            </a:r>
            <a:r>
              <a:rPr lang="fr-FR" sz="1400" b="1" dirty="0" smtClean="0">
                <a:solidFill>
                  <a:srgbClr val="00B050"/>
                </a:solidFill>
                <a:latin typeface="Courier New" pitchFamily="49" charset="0"/>
                <a:cs typeface="Courier New" pitchFamily="49" charset="0"/>
              </a:rPr>
              <a:t> = "</a:t>
            </a:r>
            <a:r>
              <a:rPr lang="fr-FR" sz="1400" b="1" dirty="0" err="1" smtClean="0">
                <a:solidFill>
                  <a:srgbClr val="00B050"/>
                </a:solidFill>
                <a:latin typeface="Courier New" pitchFamily="49" charset="0"/>
                <a:cs typeface="Courier New" pitchFamily="49" charset="0"/>
              </a:rPr>
              <a:t>destinationType</a:t>
            </a: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propertyValue</a:t>
            </a:r>
            <a:r>
              <a:rPr lang="fr-FR" sz="1400" b="1" dirty="0" smtClean="0">
                <a:solidFill>
                  <a:srgbClr val="00B050"/>
                </a:solidFill>
                <a:latin typeface="Courier New" pitchFamily="49" charset="0"/>
                <a:cs typeface="Courier New" pitchFamily="49" charset="0"/>
              </a:rPr>
              <a:t> = "</a:t>
            </a:r>
            <a:r>
              <a:rPr lang="fr-FR" sz="1400" b="1" dirty="0" err="1" smtClean="0">
                <a:solidFill>
                  <a:srgbClr val="00B050"/>
                </a:solidFill>
                <a:latin typeface="Courier New" pitchFamily="49" charset="0"/>
                <a:cs typeface="Courier New" pitchFamily="49" charset="0"/>
              </a:rPr>
              <a:t>javax.jms.Topic</a:t>
            </a:r>
            <a:r>
              <a:rPr lang="fr-FR" sz="1400" b="1" dirty="0" smtClean="0">
                <a:solidFill>
                  <a:srgbClr val="00B050"/>
                </a:solidFill>
                <a:latin typeface="Courier New" pitchFamily="49" charset="0"/>
                <a:cs typeface="Courier New" pitchFamily="49" charset="0"/>
              </a:rPr>
              <a:t>"),</a:t>
            </a:r>
          </a:p>
          <a:p>
            <a:pPr>
              <a:buFont typeface="Wingdings" pitchFamily="2" charset="2"/>
              <a:buNone/>
            </a:pP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ActivationConfigProperty</a:t>
            </a:r>
            <a:r>
              <a:rPr lang="fr-FR" sz="1400" b="1" dirty="0" smtClean="0">
                <a:solidFill>
                  <a:srgbClr val="00B050"/>
                </a:solidFill>
                <a:latin typeface="Courier New" pitchFamily="49" charset="0"/>
                <a:cs typeface="Courier New" pitchFamily="49" charset="0"/>
              </a:rPr>
              <a:t>(</a:t>
            </a:r>
            <a:r>
              <a:rPr lang="fr-FR" sz="1400" b="1" dirty="0" err="1" smtClean="0">
                <a:solidFill>
                  <a:srgbClr val="00B050"/>
                </a:solidFill>
                <a:latin typeface="Courier New" pitchFamily="49" charset="0"/>
                <a:cs typeface="Courier New" pitchFamily="49" charset="0"/>
              </a:rPr>
              <a:t>propertyName</a:t>
            </a:r>
            <a:r>
              <a:rPr lang="fr-FR" sz="1400" b="1" dirty="0" smtClean="0">
                <a:solidFill>
                  <a:srgbClr val="00B050"/>
                </a:solidFill>
                <a:latin typeface="Courier New" pitchFamily="49" charset="0"/>
                <a:cs typeface="Courier New" pitchFamily="49" charset="0"/>
              </a:rPr>
              <a:t> = "destination", </a:t>
            </a:r>
            <a:r>
              <a:rPr lang="fr-FR" sz="1400" b="1" dirty="0" err="1" smtClean="0">
                <a:solidFill>
                  <a:srgbClr val="00B050"/>
                </a:solidFill>
                <a:latin typeface="Courier New" pitchFamily="49" charset="0"/>
                <a:cs typeface="Courier New" pitchFamily="49" charset="0"/>
              </a:rPr>
              <a:t>propertyValue</a:t>
            </a:r>
            <a:r>
              <a:rPr lang="fr-FR" sz="1400" b="1" dirty="0" smtClean="0">
                <a:solidFill>
                  <a:srgbClr val="00B050"/>
                </a:solidFill>
                <a:latin typeface="Courier New" pitchFamily="49" charset="0"/>
                <a:cs typeface="Courier New" pitchFamily="49" charset="0"/>
              </a:rPr>
              <a:t> = "</a:t>
            </a:r>
            <a:r>
              <a:rPr lang="fr-FR" sz="1400" b="1" dirty="0" err="1" smtClean="0">
                <a:solidFill>
                  <a:srgbClr val="00B050"/>
                </a:solidFill>
                <a:latin typeface="Courier New" pitchFamily="49" charset="0"/>
                <a:cs typeface="Courier New" pitchFamily="49" charset="0"/>
              </a:rPr>
              <a:t>topic</a:t>
            </a:r>
            <a:r>
              <a:rPr lang="fr-FR" sz="1400" b="1" dirty="0" smtClean="0">
                <a:solidFill>
                  <a:srgbClr val="00B050"/>
                </a:solidFill>
                <a:latin typeface="Courier New" pitchFamily="49" charset="0"/>
                <a:cs typeface="Courier New" pitchFamily="49" charset="0"/>
              </a:rPr>
              <a:t>/</a:t>
            </a:r>
            <a:r>
              <a:rPr lang="fr-FR" sz="1400" b="1" dirty="0" err="1" smtClean="0">
                <a:solidFill>
                  <a:srgbClr val="00B050"/>
                </a:solidFill>
                <a:latin typeface="Courier New" pitchFamily="49" charset="0"/>
                <a:cs typeface="Courier New" pitchFamily="49" charset="0"/>
              </a:rPr>
              <a:t>MyTopic</a:t>
            </a:r>
            <a:r>
              <a:rPr lang="fr-FR" sz="1400" b="1" dirty="0" smtClean="0">
                <a:solidFill>
                  <a:srgbClr val="00B050"/>
                </a:solidFill>
                <a:latin typeface="Courier New" pitchFamily="49" charset="0"/>
                <a:cs typeface="Courier New" pitchFamily="49" charset="0"/>
              </a:rPr>
              <a:t>"),</a:t>
            </a:r>
          </a:p>
          <a:p>
            <a:pPr>
              <a:buFont typeface="Wingdings" pitchFamily="2" charset="2"/>
              <a:buNone/>
            </a:pP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ActivationConfigProperty</a:t>
            </a:r>
            <a:r>
              <a:rPr lang="fr-FR" sz="1400" b="1" dirty="0" smtClean="0">
                <a:solidFill>
                  <a:srgbClr val="00B050"/>
                </a:solidFill>
                <a:latin typeface="Courier New" pitchFamily="49" charset="0"/>
                <a:cs typeface="Courier New" pitchFamily="49" charset="0"/>
              </a:rPr>
              <a:t>(</a:t>
            </a:r>
            <a:r>
              <a:rPr lang="fr-FR" sz="1400" b="1" dirty="0" err="1" smtClean="0">
                <a:solidFill>
                  <a:srgbClr val="00B050"/>
                </a:solidFill>
                <a:latin typeface="Courier New" pitchFamily="49" charset="0"/>
                <a:cs typeface="Courier New" pitchFamily="49" charset="0"/>
              </a:rPr>
              <a:t>propertyName</a:t>
            </a:r>
            <a:r>
              <a:rPr lang="fr-FR" sz="1400" b="1" dirty="0" smtClean="0">
                <a:solidFill>
                  <a:srgbClr val="00B050"/>
                </a:solidFill>
                <a:latin typeface="Courier New" pitchFamily="49" charset="0"/>
                <a:cs typeface="Courier New" pitchFamily="49" charset="0"/>
              </a:rPr>
              <a:t> = "</a:t>
            </a:r>
            <a:r>
              <a:rPr lang="fr-FR" sz="1400" b="1" dirty="0" err="1" smtClean="0">
                <a:solidFill>
                  <a:srgbClr val="00B050"/>
                </a:solidFill>
                <a:latin typeface="Courier New" pitchFamily="49" charset="0"/>
                <a:cs typeface="Courier New" pitchFamily="49" charset="0"/>
              </a:rPr>
              <a:t>subscriptionDurability</a:t>
            </a: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propertyValue</a:t>
            </a:r>
            <a:r>
              <a:rPr lang="fr-FR" sz="1400" b="1" dirty="0" smtClean="0">
                <a:solidFill>
                  <a:srgbClr val="00B050"/>
                </a:solidFill>
                <a:latin typeface="Courier New" pitchFamily="49" charset="0"/>
                <a:cs typeface="Courier New" pitchFamily="49" charset="0"/>
              </a:rPr>
              <a:t> = "Durable") })</a:t>
            </a:r>
          </a:p>
          <a:p>
            <a:pPr>
              <a:buFont typeface="Wingdings" pitchFamily="2" charset="2"/>
              <a:buNone/>
            </a:pPr>
            <a:endParaRPr lang="fr-FR" sz="1400" b="1" dirty="0" smtClean="0">
              <a:solidFill>
                <a:srgbClr val="00B050"/>
              </a:solidFill>
              <a:latin typeface="Courier New" pitchFamily="49" charset="0"/>
              <a:cs typeface="Courier New" pitchFamily="49" charset="0"/>
            </a:endParaRPr>
          </a:p>
          <a:p>
            <a:pPr>
              <a:buFont typeface="Wingdings" pitchFamily="2" charset="2"/>
              <a:buNone/>
            </a:pPr>
            <a:r>
              <a:rPr lang="fr-FR" sz="1400" b="1" dirty="0" smtClean="0">
                <a:solidFill>
                  <a:srgbClr val="00B050"/>
                </a:solidFill>
                <a:latin typeface="Courier New" pitchFamily="49" charset="0"/>
                <a:cs typeface="Courier New" pitchFamily="49" charset="0"/>
              </a:rPr>
              <a:t>	public class </a:t>
            </a:r>
            <a:r>
              <a:rPr lang="fr-FR" sz="1400" b="1" dirty="0" err="1" smtClean="0">
                <a:solidFill>
                  <a:srgbClr val="00B050"/>
                </a:solidFill>
                <a:latin typeface="Courier New" pitchFamily="49" charset="0"/>
                <a:cs typeface="Courier New" pitchFamily="49" charset="0"/>
              </a:rPr>
              <a:t>MessageDrivenBeanTopic</a:t>
            </a: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implements</a:t>
            </a: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MessageListener</a:t>
            </a:r>
            <a:r>
              <a:rPr lang="fr-FR" sz="1400" b="1" dirty="0" smtClean="0">
                <a:solidFill>
                  <a:srgbClr val="00B050"/>
                </a:solidFill>
                <a:latin typeface="Courier New" pitchFamily="49" charset="0"/>
                <a:cs typeface="Courier New" pitchFamily="49" charset="0"/>
              </a:rPr>
              <a:t> {</a:t>
            </a:r>
          </a:p>
          <a:p>
            <a:pPr>
              <a:buFont typeface="Wingdings" pitchFamily="2" charset="2"/>
              <a:buNone/>
            </a:pPr>
            <a:r>
              <a:rPr lang="fr-FR" sz="1400" b="1" dirty="0" smtClean="0">
                <a:solidFill>
                  <a:srgbClr val="00B050"/>
                </a:solidFill>
                <a:latin typeface="Courier New" pitchFamily="49" charset="0"/>
                <a:cs typeface="Courier New" pitchFamily="49" charset="0"/>
              </a:rPr>
              <a:t>		public </a:t>
            </a:r>
            <a:r>
              <a:rPr lang="fr-FR" sz="1400" b="1" dirty="0" err="1" smtClean="0">
                <a:solidFill>
                  <a:srgbClr val="00B050"/>
                </a:solidFill>
                <a:latin typeface="Courier New" pitchFamily="49" charset="0"/>
                <a:cs typeface="Courier New" pitchFamily="49" charset="0"/>
              </a:rPr>
              <a:t>void</a:t>
            </a: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onMessage</a:t>
            </a:r>
            <a:r>
              <a:rPr lang="fr-FR" sz="1400" b="1" dirty="0" smtClean="0">
                <a:solidFill>
                  <a:srgbClr val="00B050"/>
                </a:solidFill>
                <a:latin typeface="Courier New" pitchFamily="49" charset="0"/>
                <a:cs typeface="Courier New" pitchFamily="49" charset="0"/>
              </a:rPr>
              <a:t>(Message </a:t>
            </a:r>
            <a:r>
              <a:rPr lang="fr-FR" sz="1400" b="1" dirty="0" err="1" smtClean="0">
                <a:solidFill>
                  <a:srgbClr val="00B050"/>
                </a:solidFill>
                <a:latin typeface="Courier New" pitchFamily="49" charset="0"/>
                <a:cs typeface="Courier New" pitchFamily="49" charset="0"/>
              </a:rPr>
              <a:t>msg</a:t>
            </a:r>
            <a:r>
              <a:rPr lang="fr-FR" sz="1400" b="1" dirty="0" smtClean="0">
                <a:solidFill>
                  <a:srgbClr val="00B050"/>
                </a:solidFill>
                <a:latin typeface="Courier New" pitchFamily="49" charset="0"/>
                <a:cs typeface="Courier New" pitchFamily="49" charset="0"/>
              </a:rPr>
              <a:t>) { ... }</a:t>
            </a:r>
          </a:p>
          <a:p>
            <a:pPr>
              <a:buFont typeface="Wingdings" pitchFamily="2" charset="2"/>
              <a:buNone/>
            </a:pPr>
            <a:r>
              <a:rPr lang="fr-FR" sz="1400" b="1" dirty="0" smtClean="0">
                <a:solidFill>
                  <a:srgbClr val="00B050"/>
                </a:solidFill>
                <a:latin typeface="Courier New" pitchFamily="49" charset="0"/>
                <a:cs typeface="Courier New" pitchFamily="49" charset="0"/>
              </a:rPr>
              <a:t>	}</a:t>
            </a:r>
            <a:endParaRPr lang="en-US" sz="1400" b="1" dirty="0" smtClean="0">
              <a:solidFill>
                <a:srgbClr val="00B050"/>
              </a:solidFill>
              <a:latin typeface="Courier New" pitchFamily="49" charset="0"/>
              <a:cs typeface="Courier New" pitchFamily="49" charset="0"/>
            </a:endParaRPr>
          </a:p>
          <a:p>
            <a:pPr lvl="2"/>
            <a:endParaRPr lang="en-US" sz="1000" dirty="0" smtClean="0"/>
          </a:p>
          <a:p>
            <a:pPr>
              <a:buFont typeface="Wingdings" pitchFamily="2" charset="2"/>
              <a:buNone/>
            </a:pPr>
            <a:endParaRPr lang="en-US" sz="1400" dirty="0" smtClean="0">
              <a:latin typeface="Courier New" pitchFamily="49" charset="0"/>
            </a:endParaRPr>
          </a:p>
        </p:txBody>
      </p:sp>
    </p:spTree>
    <p:extLst>
      <p:ext uri="{BB962C8B-B14F-4D97-AF65-F5344CB8AC3E}">
        <p14:creationId xmlns:p14="http://schemas.microsoft.com/office/powerpoint/2010/main" val="1668121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889C27C-51E2-4380-BB89-1412AD8FC2E4}" type="slidenum">
              <a:rPr lang="en-US" b="0" smtClean="0">
                <a:solidFill>
                  <a:srgbClr val="000000"/>
                </a:solidFill>
                <a:latin typeface="Verdana" pitchFamily="34" charset="0"/>
              </a:rPr>
              <a:pPr eaLnBrk="1" hangingPunct="1"/>
              <a:t>18</a:t>
            </a:fld>
            <a:endParaRPr lang="en-US" b="0" smtClean="0">
              <a:solidFill>
                <a:srgbClr val="000000"/>
              </a:solidFill>
              <a:latin typeface="Verdana" pitchFamily="34" charset="0"/>
            </a:endParaRPr>
          </a:p>
        </p:txBody>
      </p:sp>
      <p:sp>
        <p:nvSpPr>
          <p:cNvPr id="16387" name="Rectangle 2"/>
          <p:cNvSpPr>
            <a:spLocks noGrp="1" noChangeArrowheads="1"/>
          </p:cNvSpPr>
          <p:nvPr>
            <p:ph type="title"/>
          </p:nvPr>
        </p:nvSpPr>
        <p:spPr>
          <a:xfrm>
            <a:off x="1600200" y="206375"/>
            <a:ext cx="6858000" cy="533400"/>
          </a:xfrm>
        </p:spPr>
        <p:txBody>
          <a:bodyPr/>
          <a:lstStyle/>
          <a:p>
            <a:r>
              <a:rPr lang="en-US" sz="3600" smtClean="0"/>
              <a:t>Message Acknowledgment</a:t>
            </a:r>
          </a:p>
        </p:txBody>
      </p:sp>
      <p:sp>
        <p:nvSpPr>
          <p:cNvPr id="16388" name="Rectangle 3"/>
          <p:cNvSpPr>
            <a:spLocks noGrp="1" noChangeArrowheads="1"/>
          </p:cNvSpPr>
          <p:nvPr>
            <p:ph type="body" idx="1"/>
          </p:nvPr>
        </p:nvSpPr>
        <p:spPr>
          <a:xfrm>
            <a:off x="228600" y="1371600"/>
            <a:ext cx="8686800" cy="5029200"/>
          </a:xfrm>
        </p:spPr>
        <p:txBody>
          <a:bodyPr/>
          <a:lstStyle/>
          <a:p>
            <a:pPr>
              <a:lnSpc>
                <a:spcPct val="150000"/>
              </a:lnSpc>
            </a:pPr>
            <a:r>
              <a:rPr lang="en-US" sz="2000" dirty="0" smtClean="0"/>
              <a:t>Message Acknowledgement:</a:t>
            </a:r>
          </a:p>
          <a:p>
            <a:pPr lvl="1">
              <a:lnSpc>
                <a:spcPct val="150000"/>
              </a:lnSpc>
            </a:pPr>
            <a:r>
              <a:rPr lang="en-US" sz="1800" dirty="0" smtClean="0"/>
              <a:t>The container provides the acknowledgement to the messaging service once it received the message.  But if later a problem occurs while the MDB processing the message, the bean must provide the information to the container so that the container can inform the messaging service to put message back in the queue.</a:t>
            </a:r>
          </a:p>
          <a:p>
            <a:pPr>
              <a:lnSpc>
                <a:spcPct val="150000"/>
              </a:lnSpc>
            </a:pPr>
            <a:r>
              <a:rPr lang="en-US" sz="2000" dirty="0" smtClean="0"/>
              <a:t>Acknowledgment mode:</a:t>
            </a:r>
          </a:p>
          <a:p>
            <a:pPr lvl="1">
              <a:lnSpc>
                <a:spcPct val="150000"/>
              </a:lnSpc>
            </a:pPr>
            <a:r>
              <a:rPr lang="en-US" sz="1800" dirty="0" smtClean="0">
                <a:solidFill>
                  <a:srgbClr val="FF0000"/>
                </a:solidFill>
              </a:rPr>
              <a:t>Auto-acknowledge :</a:t>
            </a:r>
          </a:p>
          <a:p>
            <a:pPr lvl="2">
              <a:lnSpc>
                <a:spcPct val="150000"/>
              </a:lnSpc>
            </a:pPr>
            <a:r>
              <a:rPr lang="en-US" sz="1600" dirty="0" smtClean="0"/>
              <a:t>Container should send an acknowledgment to the JMS provider soon after the message is given to an MDB instance to process.</a:t>
            </a:r>
          </a:p>
        </p:txBody>
      </p:sp>
    </p:spTree>
    <p:extLst>
      <p:ext uri="{BB962C8B-B14F-4D97-AF65-F5344CB8AC3E}">
        <p14:creationId xmlns:p14="http://schemas.microsoft.com/office/powerpoint/2010/main" val="2897541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3600" smtClean="0"/>
              <a:t>Message Acknowledgment (Contd.)</a:t>
            </a:r>
          </a:p>
        </p:txBody>
      </p:sp>
      <p:sp>
        <p:nvSpPr>
          <p:cNvPr id="17411" name="Content Placeholder 2"/>
          <p:cNvSpPr>
            <a:spLocks noGrp="1"/>
          </p:cNvSpPr>
          <p:nvPr>
            <p:ph idx="1"/>
          </p:nvPr>
        </p:nvSpPr>
        <p:spPr/>
        <p:txBody>
          <a:bodyPr/>
          <a:lstStyle/>
          <a:p>
            <a:pPr lvl="1">
              <a:lnSpc>
                <a:spcPct val="200000"/>
              </a:lnSpc>
            </a:pPr>
            <a:r>
              <a:rPr lang="en-US" sz="1800" dirty="0" smtClean="0">
                <a:solidFill>
                  <a:srgbClr val="FF0000"/>
                </a:solidFill>
              </a:rPr>
              <a:t>Dups-ok-acknowledge:</a:t>
            </a:r>
          </a:p>
          <a:p>
            <a:pPr lvl="2">
              <a:lnSpc>
                <a:spcPct val="200000"/>
              </a:lnSpc>
            </a:pPr>
            <a:r>
              <a:rPr lang="en-US" sz="1600" dirty="0" smtClean="0"/>
              <a:t>Container does not have to send the acknowledgment immediately. In this case,  MDB must be able to handle duplicate messages as JMS provider may assume that the message was not received and send a duplicate message.</a:t>
            </a:r>
            <a:endParaRPr lang="en-US" sz="2800" dirty="0" smtClean="0"/>
          </a:p>
          <a:p>
            <a:pPr>
              <a:lnSpc>
                <a:spcPct val="200000"/>
              </a:lnSpc>
            </a:pPr>
            <a:endParaRPr lang="en-US" dirty="0" smtClean="0"/>
          </a:p>
        </p:txBody>
      </p:sp>
      <p:sp>
        <p:nvSpPr>
          <p:cNvPr id="17412" name="Slide Number Placeholder 3"/>
          <p:cNvSpPr>
            <a:spLocks noGrp="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1977125-BB00-46BC-B16F-F865D35413C1}" type="slidenum">
              <a:rPr lang="en-US" b="0" smtClean="0">
                <a:solidFill>
                  <a:srgbClr val="000000"/>
                </a:solidFill>
                <a:latin typeface="Verdana" pitchFamily="34" charset="0"/>
              </a:rPr>
              <a:pPr eaLnBrk="1" hangingPunct="1"/>
              <a:t>19</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88824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209800" y="2437481"/>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Santhanalakshmi,125233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SCJP 1.4, SCBCD 2.0, SCWCD 1.4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EJB/PPT/0608/1.0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BF43A50-E91E-44B0-A2A1-CD453DB59FD0}" type="slidenum">
              <a:rPr lang="en-US" b="0" smtClean="0">
                <a:solidFill>
                  <a:srgbClr val="000000"/>
                </a:solidFill>
                <a:latin typeface="Verdana" pitchFamily="34" charset="0"/>
              </a:rPr>
              <a:pPr eaLnBrk="1" hangingPunct="1"/>
              <a:t>20</a:t>
            </a:fld>
            <a:endParaRPr lang="en-US" b="0" smtClean="0">
              <a:solidFill>
                <a:srgbClr val="000000"/>
              </a:solidFill>
              <a:latin typeface="Verdana" pitchFamily="34" charset="0"/>
            </a:endParaRPr>
          </a:p>
        </p:txBody>
      </p:sp>
      <p:sp>
        <p:nvSpPr>
          <p:cNvPr id="18435" name="Rectangle 2"/>
          <p:cNvSpPr>
            <a:spLocks noGrp="1" noChangeArrowheads="1"/>
          </p:cNvSpPr>
          <p:nvPr>
            <p:ph type="title"/>
          </p:nvPr>
        </p:nvSpPr>
        <p:spPr/>
        <p:txBody>
          <a:bodyPr/>
          <a:lstStyle/>
          <a:p>
            <a:r>
              <a:rPr lang="en-US" sz="3600" smtClean="0"/>
              <a:t>Sending a Message </a:t>
            </a:r>
          </a:p>
        </p:txBody>
      </p:sp>
      <p:sp>
        <p:nvSpPr>
          <p:cNvPr id="18436" name="Rectangle 3"/>
          <p:cNvSpPr>
            <a:spLocks noGrp="1" noChangeArrowheads="1"/>
          </p:cNvSpPr>
          <p:nvPr>
            <p:ph type="body" idx="1"/>
          </p:nvPr>
        </p:nvSpPr>
        <p:spPr/>
        <p:txBody>
          <a:bodyPr/>
          <a:lstStyle/>
          <a:p>
            <a:pPr>
              <a:buFont typeface="Wingdings" pitchFamily="2" charset="2"/>
              <a:buNone/>
            </a:pPr>
            <a:r>
              <a:rPr lang="en-US" dirty="0" smtClean="0">
                <a:latin typeface="Courier New" pitchFamily="49" charset="0"/>
                <a:cs typeface="Courier New" pitchFamily="49" charset="0"/>
              </a:rPr>
              <a:t>	</a:t>
            </a:r>
          </a:p>
          <a:p>
            <a:pPr>
              <a:buFont typeface="Wingdings" pitchFamily="2" charset="2"/>
              <a:buNone/>
            </a:pPr>
            <a:r>
              <a:rPr lang="en-US" sz="1800" dirty="0" smtClean="0">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InitialContext</a:t>
            </a: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ctx</a:t>
            </a:r>
            <a:r>
              <a:rPr lang="en-US" sz="1800" b="1" dirty="0" smtClean="0">
                <a:solidFill>
                  <a:srgbClr val="00B050"/>
                </a:solidFill>
                <a:latin typeface="Courier New" pitchFamily="49" charset="0"/>
                <a:cs typeface="Courier New" pitchFamily="49" charset="0"/>
              </a:rPr>
              <a:t>=…</a:t>
            </a:r>
          </a:p>
          <a:p>
            <a:pPr>
              <a:buFont typeface="Wingdings" pitchFamily="2" charset="2"/>
              <a:buNone/>
            </a:pPr>
            <a:r>
              <a:rPr lang="en-US" sz="1800" b="1" dirty="0" smtClean="0">
                <a:solidFill>
                  <a:srgbClr val="00B050"/>
                </a:solidFill>
                <a:latin typeface="Courier New" pitchFamily="49" charset="0"/>
                <a:cs typeface="Courier New" pitchFamily="49" charset="0"/>
              </a:rPr>
              <a:t>	Topic </a:t>
            </a:r>
            <a:r>
              <a:rPr lang="en-US" sz="1800" b="1" dirty="0" err="1" smtClean="0">
                <a:solidFill>
                  <a:srgbClr val="00B050"/>
                </a:solidFill>
                <a:latin typeface="Courier New" pitchFamily="49" charset="0"/>
                <a:cs typeface="Courier New" pitchFamily="49" charset="0"/>
              </a:rPr>
              <a:t>topic</a:t>
            </a:r>
            <a:r>
              <a:rPr lang="en-US" sz="1800" b="1" dirty="0" smtClean="0">
                <a:solidFill>
                  <a:srgbClr val="00B050"/>
                </a:solidFill>
                <a:latin typeface="Courier New" pitchFamily="49" charset="0"/>
                <a:cs typeface="Courier New" pitchFamily="49" charset="0"/>
              </a:rPr>
              <a:t> = (Topic)</a:t>
            </a:r>
            <a:r>
              <a:rPr lang="en-US" sz="1800" b="1" dirty="0" err="1" smtClean="0">
                <a:solidFill>
                  <a:srgbClr val="00B050"/>
                </a:solidFill>
                <a:latin typeface="Courier New" pitchFamily="49" charset="0"/>
                <a:cs typeface="Courier New" pitchFamily="49" charset="0"/>
              </a:rPr>
              <a:t>ctx</a:t>
            </a:r>
            <a:r>
              <a:rPr lang="en-US" sz="1800" b="1" dirty="0" smtClean="0">
                <a:solidFill>
                  <a:srgbClr val="00B050"/>
                </a:solidFill>
                <a:latin typeface="Courier New" pitchFamily="49" charset="0"/>
                <a:cs typeface="Courier New" pitchFamily="49" charset="0"/>
              </a:rPr>
              <a:t>. lookup("topic/</a:t>
            </a:r>
            <a:r>
              <a:rPr lang="en-US" sz="1800" b="1" dirty="0" err="1" smtClean="0">
                <a:solidFill>
                  <a:srgbClr val="00B050"/>
                </a:solidFill>
                <a:latin typeface="Courier New" pitchFamily="49" charset="0"/>
                <a:cs typeface="Courier New" pitchFamily="49" charset="0"/>
              </a:rPr>
              <a:t>MyTopic</a:t>
            </a:r>
            <a:r>
              <a:rPr lang="en-US" sz="1800" b="1" dirty="0" smtClean="0">
                <a:solidFill>
                  <a:srgbClr val="00B050"/>
                </a:solidFill>
                <a:latin typeface="Courier New" pitchFamily="49" charset="0"/>
                <a:cs typeface="Courier New" pitchFamily="49" charset="0"/>
              </a:rPr>
              <a:t>");</a:t>
            </a:r>
          </a:p>
          <a:p>
            <a:pPr>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TopicConnectionFactory</a:t>
            </a:r>
            <a:r>
              <a:rPr lang="en-US" sz="1800" b="1" dirty="0" smtClean="0">
                <a:solidFill>
                  <a:srgbClr val="00B050"/>
                </a:solidFill>
                <a:latin typeface="Courier New" pitchFamily="49" charset="0"/>
                <a:cs typeface="Courier New" pitchFamily="49" charset="0"/>
              </a:rPr>
              <a:t> factory = (</a:t>
            </a:r>
            <a:r>
              <a:rPr lang="en-US" sz="1800" b="1" dirty="0" err="1" smtClean="0">
                <a:solidFill>
                  <a:srgbClr val="00B050"/>
                </a:solidFill>
                <a:latin typeface="Courier New" pitchFamily="49" charset="0"/>
                <a:cs typeface="Courier New" pitchFamily="49" charset="0"/>
              </a:rPr>
              <a:t>TopicConnectionFactory</a:t>
            </a: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ctx.lookup</a:t>
            </a:r>
            <a:r>
              <a:rPr lang="en-US" sz="1800" b="1" dirty="0" smtClean="0">
                <a:solidFill>
                  <a:srgbClr val="00B050"/>
                </a:solidFill>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ConnectionFactory</a:t>
            </a:r>
            <a:r>
              <a:rPr lang="en-US" sz="1800" b="1" dirty="0" smtClean="0">
                <a:solidFill>
                  <a:srgbClr val="00B050"/>
                </a:solidFill>
                <a:latin typeface="Courier New" pitchFamily="49" charset="0"/>
                <a:cs typeface="Courier New" pitchFamily="49" charset="0"/>
              </a:rPr>
              <a:t>");</a:t>
            </a:r>
          </a:p>
          <a:p>
            <a:pPr>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cnn</a:t>
            </a:r>
            <a:r>
              <a:rPr lang="en-US" sz="1800" b="1" dirty="0" smtClean="0">
                <a:solidFill>
                  <a:srgbClr val="00B050"/>
                </a:solidFill>
                <a:latin typeface="Courier New" pitchFamily="49" charset="0"/>
                <a:cs typeface="Courier New" pitchFamily="49" charset="0"/>
              </a:rPr>
              <a:t> = </a:t>
            </a:r>
            <a:r>
              <a:rPr lang="en-US" sz="1800" b="1" dirty="0" err="1" smtClean="0">
                <a:solidFill>
                  <a:srgbClr val="00B050"/>
                </a:solidFill>
                <a:latin typeface="Courier New" pitchFamily="49" charset="0"/>
                <a:cs typeface="Courier New" pitchFamily="49" charset="0"/>
              </a:rPr>
              <a:t>factory.createTopicConnection</a:t>
            </a:r>
            <a:r>
              <a:rPr lang="en-US" sz="1800" b="1" dirty="0" smtClean="0">
                <a:solidFill>
                  <a:srgbClr val="00B050"/>
                </a:solidFill>
                <a:latin typeface="Courier New" pitchFamily="49" charset="0"/>
                <a:cs typeface="Courier New" pitchFamily="49" charset="0"/>
              </a:rPr>
              <a:t>();</a:t>
            </a:r>
          </a:p>
          <a:p>
            <a:pPr>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sess</a:t>
            </a:r>
            <a:r>
              <a:rPr lang="en-US" sz="1800" b="1" dirty="0" smtClean="0">
                <a:solidFill>
                  <a:srgbClr val="00B050"/>
                </a:solidFill>
                <a:latin typeface="Courier New" pitchFamily="49" charset="0"/>
                <a:cs typeface="Courier New" pitchFamily="49" charset="0"/>
              </a:rPr>
              <a:t> = </a:t>
            </a:r>
            <a:r>
              <a:rPr lang="en-US" sz="1800" b="1" dirty="0" err="1" smtClean="0">
                <a:solidFill>
                  <a:srgbClr val="00B050"/>
                </a:solidFill>
                <a:latin typeface="Courier New" pitchFamily="49" charset="0"/>
                <a:cs typeface="Courier New" pitchFamily="49" charset="0"/>
              </a:rPr>
              <a:t>cnn.createTopicSession</a:t>
            </a:r>
            <a:r>
              <a:rPr lang="en-US" sz="1800" b="1" dirty="0" smtClean="0">
                <a:solidFill>
                  <a:srgbClr val="00B050"/>
                </a:solidFill>
                <a:latin typeface="Courier New" pitchFamily="49" charset="0"/>
                <a:cs typeface="Courier New" pitchFamily="49" charset="0"/>
              </a:rPr>
              <a:t>(false, </a:t>
            </a:r>
            <a:r>
              <a:rPr lang="en-US" sz="1800" b="1" dirty="0" err="1" smtClean="0">
                <a:solidFill>
                  <a:srgbClr val="00B050"/>
                </a:solidFill>
                <a:latin typeface="Courier New" pitchFamily="49" charset="0"/>
                <a:cs typeface="Courier New" pitchFamily="49" charset="0"/>
              </a:rPr>
              <a:t>QueueSession.AUTO_ACKNOWLEDGE</a:t>
            </a:r>
            <a:r>
              <a:rPr lang="en-US" sz="1800" b="1" dirty="0" smtClean="0">
                <a:solidFill>
                  <a:srgbClr val="00B050"/>
                </a:solidFill>
                <a:latin typeface="Courier New" pitchFamily="49" charset="0"/>
                <a:cs typeface="Courier New" pitchFamily="49" charset="0"/>
              </a:rPr>
              <a:t>);</a:t>
            </a:r>
          </a:p>
          <a:p>
            <a:pPr>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TextMessage</a:t>
            </a:r>
            <a:r>
              <a:rPr lang="en-US" sz="1800" b="1" dirty="0" smtClean="0">
                <a:solidFill>
                  <a:srgbClr val="00B050"/>
                </a:solidFill>
                <a:latin typeface="Courier New" pitchFamily="49" charset="0"/>
                <a:cs typeface="Courier New" pitchFamily="49" charset="0"/>
              </a:rPr>
              <a:t> message = </a:t>
            </a:r>
            <a:r>
              <a:rPr lang="en-US" sz="1800" b="1" dirty="0" err="1" smtClean="0">
                <a:solidFill>
                  <a:srgbClr val="00B050"/>
                </a:solidFill>
                <a:latin typeface="Courier New" pitchFamily="49" charset="0"/>
                <a:cs typeface="Courier New" pitchFamily="49" charset="0"/>
              </a:rPr>
              <a:t>sess.createTextMessage</a:t>
            </a:r>
            <a:r>
              <a:rPr lang="en-US" sz="1800" b="1" dirty="0" smtClean="0">
                <a:solidFill>
                  <a:srgbClr val="00B050"/>
                </a:solidFill>
                <a:latin typeface="Courier New" pitchFamily="49" charset="0"/>
                <a:cs typeface="Courier New" pitchFamily="49" charset="0"/>
              </a:rPr>
              <a:t>();</a:t>
            </a:r>
          </a:p>
          <a:p>
            <a:pPr>
              <a:buFont typeface="Wingdings" pitchFamily="2" charset="2"/>
              <a:buNone/>
            </a:pPr>
            <a:endParaRPr lang="en-US" sz="1800" b="1" dirty="0" smtClean="0">
              <a:solidFill>
                <a:srgbClr val="00B050"/>
              </a:solidFill>
              <a:latin typeface="Courier New" pitchFamily="49" charset="0"/>
              <a:cs typeface="Courier New" pitchFamily="49" charset="0"/>
            </a:endParaRPr>
          </a:p>
          <a:p>
            <a:pPr>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message.setText</a:t>
            </a:r>
            <a:r>
              <a:rPr lang="en-US" sz="1800" b="1" dirty="0" smtClean="0">
                <a:solidFill>
                  <a:srgbClr val="00B050"/>
                </a:solidFill>
                <a:latin typeface="Courier New" pitchFamily="49" charset="0"/>
                <a:cs typeface="Courier New" pitchFamily="49" charset="0"/>
              </a:rPr>
              <a:t>("Hi");</a:t>
            </a:r>
          </a:p>
          <a:p>
            <a:pPr>
              <a:buFont typeface="Wingdings" pitchFamily="2" charset="2"/>
              <a:buNone/>
            </a:pPr>
            <a:r>
              <a:rPr lang="en-US" sz="1800" b="1" dirty="0" smtClean="0">
                <a:solidFill>
                  <a:srgbClr val="00B050"/>
                </a:solidFill>
                <a:latin typeface="Courier New" pitchFamily="49" charset="0"/>
                <a:cs typeface="Courier New" pitchFamily="49" charset="0"/>
              </a:rPr>
              <a:t>	sender = </a:t>
            </a:r>
            <a:r>
              <a:rPr lang="en-US" sz="1800" b="1" dirty="0" err="1" smtClean="0">
                <a:solidFill>
                  <a:srgbClr val="00B050"/>
                </a:solidFill>
                <a:latin typeface="Courier New" pitchFamily="49" charset="0"/>
                <a:cs typeface="Courier New" pitchFamily="49" charset="0"/>
              </a:rPr>
              <a:t>sess.createPublisher</a:t>
            </a:r>
            <a:r>
              <a:rPr lang="en-US" sz="1800" b="1" dirty="0" smtClean="0">
                <a:solidFill>
                  <a:srgbClr val="00B050"/>
                </a:solidFill>
                <a:latin typeface="Courier New" pitchFamily="49" charset="0"/>
                <a:cs typeface="Courier New" pitchFamily="49" charset="0"/>
              </a:rPr>
              <a:t>(topic);</a:t>
            </a:r>
          </a:p>
          <a:p>
            <a:pPr>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sender.publish</a:t>
            </a:r>
            <a:r>
              <a:rPr lang="en-US" sz="1800" b="1" dirty="0" smtClean="0">
                <a:solidFill>
                  <a:srgbClr val="00B050"/>
                </a:solidFill>
                <a:latin typeface="Courier New" pitchFamily="49" charset="0"/>
                <a:cs typeface="Courier New" pitchFamily="49" charset="0"/>
              </a:rPr>
              <a:t>(message);</a:t>
            </a:r>
          </a:p>
          <a:p>
            <a:pPr>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sess.close</a:t>
            </a:r>
            <a:r>
              <a:rPr lang="en-US" sz="1800" b="1" dirty="0" smtClean="0">
                <a:solidFill>
                  <a:srgbClr val="00B050"/>
                </a:solidFill>
                <a:latin typeface="Courier New" pitchFamily="49" charset="0"/>
                <a:cs typeface="Courier New" pitchFamily="49" charset="0"/>
              </a:rPr>
              <a:t>();</a:t>
            </a:r>
          </a:p>
          <a:p>
            <a:pPr>
              <a:buFont typeface="Wingdings" pitchFamily="2" charset="2"/>
              <a:buNone/>
            </a:pPr>
            <a:endParaRPr lang="en-US" sz="1800" dirty="0" smtClean="0">
              <a:latin typeface="Courier New" pitchFamily="49" charset="0"/>
              <a:cs typeface="Courier New" pitchFamily="49" charset="0"/>
            </a:endParaRPr>
          </a:p>
          <a:p>
            <a:endParaRPr lang="en-US" sz="1800" dirty="0" smtClean="0">
              <a:latin typeface="Courier New" pitchFamily="49" charset="0"/>
              <a:cs typeface="Courier New" pitchFamily="49" charset="0"/>
            </a:endParaRPr>
          </a:p>
        </p:txBody>
      </p:sp>
    </p:spTree>
    <p:extLst>
      <p:ext uri="{BB962C8B-B14F-4D97-AF65-F5344CB8AC3E}">
        <p14:creationId xmlns:p14="http://schemas.microsoft.com/office/powerpoint/2010/main" val="123451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Learn How – </a:t>
            </a:r>
            <a:br>
              <a:rPr lang="en-US" sz="3400" dirty="0" smtClean="0">
                <a:solidFill>
                  <a:schemeClr val="tx2">
                    <a:lumMod val="75000"/>
                  </a:schemeClr>
                </a:solidFill>
              </a:rPr>
            </a:br>
            <a:r>
              <a:rPr lang="en-US" sz="3400" dirty="0" smtClean="0">
                <a:solidFill>
                  <a:schemeClr val="tx2">
                    <a:lumMod val="75000"/>
                  </a:schemeClr>
                </a:solidFill>
              </a:rPr>
              <a:t>Demonstration</a:t>
            </a:r>
            <a:endParaRPr lang="en-US" sz="3400" dirty="0">
              <a:solidFill>
                <a:schemeClr val="tx2">
                  <a:lumMod val="75000"/>
                </a:schemeClr>
              </a:solidFill>
            </a:endParaRPr>
          </a:p>
        </p:txBody>
      </p:sp>
      <p:pic>
        <p:nvPicPr>
          <p:cNvPr id="5" name="Picture 31"/>
          <p:cNvPicPr>
            <a:picLocks noChangeAspect="1" noChangeArrowheads="1"/>
          </p:cNvPicPr>
          <p:nvPr/>
        </p:nvPicPr>
        <p:blipFill>
          <a:blip r:embed="rId2" cstate="print"/>
          <a:srcRect/>
          <a:stretch>
            <a:fillRect/>
          </a:stretch>
        </p:blipFill>
        <p:spPr bwMode="auto">
          <a:xfrm>
            <a:off x="3657600" y="2847975"/>
            <a:ext cx="1752600" cy="1419225"/>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21</a:t>
            </a:fld>
            <a:endParaRPr lang="en-US"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22</a:t>
            </a:fld>
            <a:endParaRPr lang="en-US" sz="1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D8843FC-62D4-47E2-85BA-E34FD42C9048}" type="slidenum">
              <a:rPr lang="en-US" b="0" smtClean="0">
                <a:solidFill>
                  <a:srgbClr val="000000"/>
                </a:solidFill>
                <a:latin typeface="Verdana" pitchFamily="34" charset="0"/>
              </a:rPr>
              <a:pPr eaLnBrk="1" hangingPunct="1"/>
              <a:t>23</a:t>
            </a:fld>
            <a:endParaRPr lang="en-US" b="0" smtClean="0">
              <a:solidFill>
                <a:srgbClr val="000000"/>
              </a:solidFill>
              <a:latin typeface="Verdana" pitchFamily="34" charset="0"/>
            </a:endParaRPr>
          </a:p>
        </p:txBody>
      </p:sp>
      <p:sp>
        <p:nvSpPr>
          <p:cNvPr id="20483"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B677733-7F97-4916-8C36-F1E27C818D42}" type="slidenum">
              <a:rPr lang="en-US" sz="800" b="0">
                <a:solidFill>
                  <a:srgbClr val="000000"/>
                </a:solidFill>
                <a:latin typeface="Verdana" pitchFamily="34" charset="0"/>
              </a:rPr>
              <a:pPr eaLnBrk="1" hangingPunct="1"/>
              <a:t>23</a:t>
            </a:fld>
            <a:endParaRPr lang="en-US" sz="800" b="0">
              <a:solidFill>
                <a:srgbClr val="000000"/>
              </a:solidFill>
              <a:latin typeface="Verdana" pitchFamily="34" charset="0"/>
            </a:endParaRPr>
          </a:p>
        </p:txBody>
      </p:sp>
      <p:sp>
        <p:nvSpPr>
          <p:cNvPr id="20484" name="Rectangle 2"/>
          <p:cNvSpPr>
            <a:spLocks noGrp="1" noChangeArrowheads="1"/>
          </p:cNvSpPr>
          <p:nvPr>
            <p:ph type="title"/>
          </p:nvPr>
        </p:nvSpPr>
        <p:spPr/>
        <p:txBody>
          <a:bodyPr/>
          <a:lstStyle/>
          <a:p>
            <a:pPr eaLnBrk="1" hangingPunct="1"/>
            <a:r>
              <a:rPr lang="en-US" sz="3600" smtClean="0"/>
              <a:t>Test Your Understanding</a:t>
            </a:r>
          </a:p>
        </p:txBody>
      </p:sp>
      <p:sp>
        <p:nvSpPr>
          <p:cNvPr id="20485" name="Rectangle 3"/>
          <p:cNvSpPr>
            <a:spLocks noGrp="1" noChangeArrowheads="1"/>
          </p:cNvSpPr>
          <p:nvPr>
            <p:ph type="body" idx="1"/>
          </p:nvPr>
        </p:nvSpPr>
        <p:spPr/>
        <p:txBody>
          <a:bodyPr/>
          <a:lstStyle/>
          <a:p>
            <a:pPr marL="457200" indent="-457200">
              <a:lnSpc>
                <a:spcPct val="200000"/>
              </a:lnSpc>
              <a:buFont typeface="Wingdings" pitchFamily="2" charset="2"/>
              <a:buAutoNum type="arabicPeriod"/>
            </a:pPr>
            <a:r>
              <a:rPr lang="en-US" sz="2000" dirty="0" smtClean="0"/>
              <a:t>What identifies a Java Class as an MDB to the EJB Container? </a:t>
            </a:r>
          </a:p>
          <a:p>
            <a:pPr marL="457200" indent="-457200">
              <a:lnSpc>
                <a:spcPct val="200000"/>
              </a:lnSpc>
              <a:buFont typeface="Wingdings" pitchFamily="2" charset="2"/>
              <a:buAutoNum type="arabicPeriod"/>
            </a:pPr>
            <a:r>
              <a:rPr lang="en-US" sz="2000" dirty="0" smtClean="0"/>
              <a:t>Which messaging can send message to one MDB only?</a:t>
            </a:r>
          </a:p>
          <a:p>
            <a:pPr marL="457200" indent="-457200">
              <a:lnSpc>
                <a:spcPct val="200000"/>
              </a:lnSpc>
              <a:buFont typeface="Wingdings" pitchFamily="2" charset="2"/>
              <a:buAutoNum type="arabicPeriod"/>
            </a:pPr>
            <a:r>
              <a:rPr lang="en-US" sz="2000" dirty="0" smtClean="0"/>
              <a:t>Which messaging can send a single message to multiple MDBs?</a:t>
            </a:r>
          </a:p>
          <a:p>
            <a:pPr marL="457200" indent="-457200">
              <a:lnSpc>
                <a:spcPct val="200000"/>
              </a:lnSpc>
              <a:buFont typeface="Wingdings" pitchFamily="2" charset="2"/>
              <a:buAutoNum type="arabicPeriod"/>
            </a:pPr>
            <a:r>
              <a:rPr lang="en-US" sz="2000" dirty="0" smtClean="0"/>
              <a:t>Which is the method in an MDB that processes messages directed to it?</a:t>
            </a:r>
          </a:p>
          <a:p>
            <a:pPr marL="457200" indent="-457200">
              <a:lnSpc>
                <a:spcPct val="200000"/>
              </a:lnSpc>
              <a:buFont typeface="Wingdings" pitchFamily="2" charset="2"/>
              <a:buAutoNum type="arabicPeriod"/>
            </a:pPr>
            <a:r>
              <a:rPr lang="en-US" sz="2000" dirty="0" smtClean="0"/>
              <a:t>Which acknowledgment mode should be set to avoid the JMS provider from sending duplicate message?</a:t>
            </a:r>
          </a:p>
          <a:p>
            <a:pPr marL="457200" indent="-457200">
              <a:lnSpc>
                <a:spcPct val="200000"/>
              </a:lnSpc>
              <a:buFont typeface="Wingdings" pitchFamily="2" charset="2"/>
              <a:buAutoNum type="arabicPeriod"/>
            </a:pPr>
            <a:endParaRPr lang="en-US" sz="2000" dirty="0" smtClean="0"/>
          </a:p>
          <a:p>
            <a:pPr marL="457200" indent="-457200">
              <a:lnSpc>
                <a:spcPct val="200000"/>
              </a:lnSpc>
              <a:buFont typeface="Wingdings" pitchFamily="2" charset="2"/>
              <a:buAutoNum type="arabicPeriod"/>
            </a:pPr>
            <a:endParaRPr lang="en-US" dirty="0" smtClean="0"/>
          </a:p>
          <a:p>
            <a:pPr marL="457200" indent="-457200">
              <a:lnSpc>
                <a:spcPct val="200000"/>
              </a:lnSpc>
            </a:pPr>
            <a:endParaRPr lang="en-US" sz="2800" dirty="0" smtClean="0"/>
          </a:p>
          <a:p>
            <a:pPr marL="457200" indent="-457200" eaLnBrk="1" hangingPunct="1">
              <a:lnSpc>
                <a:spcPct val="200000"/>
              </a:lnSpc>
            </a:pPr>
            <a:endParaRPr lang="en-US" sz="2800" dirty="0" smtClean="0"/>
          </a:p>
        </p:txBody>
      </p:sp>
      <p:pic>
        <p:nvPicPr>
          <p:cNvPr id="2048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0"/>
            <a:ext cx="942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654101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B27CEBBA-5002-42D0-A1F8-E1A4E4982663}" type="slidenum">
              <a:rPr lang="en-US" b="0" smtClean="0">
                <a:solidFill>
                  <a:srgbClr val="000000"/>
                </a:solidFill>
                <a:latin typeface="Verdana" pitchFamily="34" charset="0"/>
              </a:rPr>
              <a:pPr eaLnBrk="1" hangingPunct="1"/>
              <a:t>24</a:t>
            </a:fld>
            <a:endParaRPr lang="en-US" b="0" smtClean="0">
              <a:solidFill>
                <a:srgbClr val="000000"/>
              </a:solidFill>
              <a:latin typeface="Verdana" pitchFamily="34" charset="0"/>
            </a:endParaRPr>
          </a:p>
        </p:txBody>
      </p:sp>
      <p:sp>
        <p:nvSpPr>
          <p:cNvPr id="2150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AE0CF01-EF32-4763-BFA0-581CB51ECBAA}" type="slidenum">
              <a:rPr lang="en-US" sz="800" b="0">
                <a:solidFill>
                  <a:srgbClr val="000000"/>
                </a:solidFill>
                <a:latin typeface="Verdana" pitchFamily="34" charset="0"/>
              </a:rPr>
              <a:pPr eaLnBrk="1" hangingPunct="1"/>
              <a:t>24</a:t>
            </a:fld>
            <a:endParaRPr lang="en-US" sz="800" b="0">
              <a:solidFill>
                <a:srgbClr val="000000"/>
              </a:solidFill>
              <a:latin typeface="Verdana" pitchFamily="34" charset="0"/>
            </a:endParaRPr>
          </a:p>
        </p:txBody>
      </p:sp>
      <p:sp>
        <p:nvSpPr>
          <p:cNvPr id="21508" name="Rectangle 2"/>
          <p:cNvSpPr>
            <a:spLocks noGrp="1" noChangeArrowheads="1"/>
          </p:cNvSpPr>
          <p:nvPr>
            <p:ph type="title"/>
          </p:nvPr>
        </p:nvSpPr>
        <p:spPr>
          <a:xfrm>
            <a:off x="1676400" y="304800"/>
            <a:ext cx="6858000" cy="533400"/>
          </a:xfrm>
        </p:spPr>
        <p:txBody>
          <a:bodyPr/>
          <a:lstStyle/>
          <a:p>
            <a:pPr eaLnBrk="1" hangingPunct="1"/>
            <a:r>
              <a:rPr lang="en-US" sz="3600" dirty="0" smtClean="0"/>
              <a:t>Message Driven Beans: Summary</a:t>
            </a:r>
          </a:p>
        </p:txBody>
      </p:sp>
      <p:sp>
        <p:nvSpPr>
          <p:cNvPr id="21509" name="Rectangle 3"/>
          <p:cNvSpPr>
            <a:spLocks noGrp="1" noChangeArrowheads="1"/>
          </p:cNvSpPr>
          <p:nvPr>
            <p:ph type="body" idx="1"/>
          </p:nvPr>
        </p:nvSpPr>
        <p:spPr/>
        <p:txBody>
          <a:bodyPr/>
          <a:lstStyle/>
          <a:p>
            <a:pPr eaLnBrk="1" hangingPunct="1">
              <a:lnSpc>
                <a:spcPct val="200000"/>
              </a:lnSpc>
            </a:pPr>
            <a:r>
              <a:rPr lang="en-US" sz="2000" smtClean="0"/>
              <a:t>Message Driven Beans are similar to Session beans except that they are asynchronous in nature.</a:t>
            </a:r>
          </a:p>
          <a:p>
            <a:pPr eaLnBrk="1" hangingPunct="1">
              <a:lnSpc>
                <a:spcPct val="200000"/>
              </a:lnSpc>
            </a:pPr>
            <a:r>
              <a:rPr lang="en-US" sz="2000" smtClean="0"/>
              <a:t>There are of two types of messaging:</a:t>
            </a:r>
          </a:p>
          <a:p>
            <a:pPr marL="742950" lvl="1" indent="-285750">
              <a:lnSpc>
                <a:spcPct val="200000"/>
              </a:lnSpc>
            </a:pPr>
            <a:r>
              <a:rPr lang="en-US" smtClean="0"/>
              <a:t>Queue: Point-to-Point messaging – One Receiver per queue.</a:t>
            </a:r>
          </a:p>
          <a:p>
            <a:pPr marL="742950" lvl="1" indent="-285750">
              <a:lnSpc>
                <a:spcPct val="200000"/>
              </a:lnSpc>
            </a:pPr>
            <a:r>
              <a:rPr lang="en-US" smtClean="0"/>
              <a:t>Topic: Publish/subscribe messaging – Multiple receivers per topic.</a:t>
            </a:r>
          </a:p>
          <a:p>
            <a:pPr>
              <a:lnSpc>
                <a:spcPct val="200000"/>
              </a:lnSpc>
            </a:pPr>
            <a:endParaRPr lang="en-US" sz="2000" smtClean="0"/>
          </a:p>
          <a:p>
            <a:pPr marL="742950" lvl="1" indent="-285750" eaLnBrk="1" hangingPunct="1">
              <a:lnSpc>
                <a:spcPct val="200000"/>
              </a:lnSpc>
            </a:pPr>
            <a:endParaRPr lang="en-US" b="1" smtClean="0">
              <a:solidFill>
                <a:srgbClr val="F71D1D"/>
              </a:solidFill>
            </a:endParaRPr>
          </a:p>
        </p:txBody>
      </p:sp>
    </p:spTree>
    <p:extLst>
      <p:ext uri="{BB962C8B-B14F-4D97-AF65-F5344CB8AC3E}">
        <p14:creationId xmlns:p14="http://schemas.microsoft.com/office/powerpoint/2010/main" val="197288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BB6601BD-064E-4FAB-907A-B68B93008649}" type="slidenum">
              <a:rPr lang="en-US" b="0" smtClean="0">
                <a:solidFill>
                  <a:srgbClr val="000000"/>
                </a:solidFill>
                <a:latin typeface="Verdana" pitchFamily="34" charset="0"/>
              </a:rPr>
              <a:pPr eaLnBrk="1" hangingPunct="1"/>
              <a:t>25</a:t>
            </a:fld>
            <a:endParaRPr lang="en-US" b="0" smtClean="0">
              <a:solidFill>
                <a:srgbClr val="000000"/>
              </a:solidFill>
              <a:latin typeface="Verdana" pitchFamily="34" charset="0"/>
            </a:endParaRPr>
          </a:p>
        </p:txBody>
      </p:sp>
      <p:sp>
        <p:nvSpPr>
          <p:cNvPr id="2253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37B979B-840E-42C0-BB25-5F129DB1118B}" type="slidenum">
              <a:rPr lang="en-US" sz="800" b="0">
                <a:solidFill>
                  <a:srgbClr val="000000"/>
                </a:solidFill>
                <a:latin typeface="Verdana" pitchFamily="34" charset="0"/>
              </a:rPr>
              <a:pPr eaLnBrk="1" hangingPunct="1"/>
              <a:t>25</a:t>
            </a:fld>
            <a:endParaRPr lang="en-US" sz="800" b="0">
              <a:solidFill>
                <a:srgbClr val="000000"/>
              </a:solidFill>
              <a:latin typeface="Verdana" pitchFamily="34" charset="0"/>
            </a:endParaRPr>
          </a:p>
        </p:txBody>
      </p:sp>
      <p:sp>
        <p:nvSpPr>
          <p:cNvPr id="22532" name="Rectangle 2"/>
          <p:cNvSpPr>
            <a:spLocks noGrp="1" noChangeArrowheads="1"/>
          </p:cNvSpPr>
          <p:nvPr>
            <p:ph type="title"/>
          </p:nvPr>
        </p:nvSpPr>
        <p:spPr/>
        <p:txBody>
          <a:bodyPr/>
          <a:lstStyle/>
          <a:p>
            <a:pPr eaLnBrk="1" hangingPunct="1"/>
            <a:r>
              <a:rPr lang="en-US" sz="3600" dirty="0" smtClean="0"/>
              <a:t>Message Driven Beans: </a:t>
            </a:r>
            <a:br>
              <a:rPr lang="en-US" sz="3600" dirty="0" smtClean="0"/>
            </a:br>
            <a:r>
              <a:rPr lang="en-US" sz="3600" dirty="0" smtClean="0"/>
              <a:t>Source</a:t>
            </a:r>
          </a:p>
        </p:txBody>
      </p:sp>
      <p:sp>
        <p:nvSpPr>
          <p:cNvPr id="22533" name="Rectangle 3"/>
          <p:cNvSpPr>
            <a:spLocks noGrp="1" noChangeArrowheads="1"/>
          </p:cNvSpPr>
          <p:nvPr>
            <p:ph type="body" idx="1"/>
          </p:nvPr>
        </p:nvSpPr>
        <p:spPr/>
        <p:txBody>
          <a:bodyPr/>
          <a:lstStyle/>
          <a:p>
            <a:pPr eaLnBrk="1" hangingPunct="1">
              <a:lnSpc>
                <a:spcPct val="180000"/>
              </a:lnSpc>
            </a:pPr>
            <a:r>
              <a:rPr lang="en-US" sz="2000" smtClean="0"/>
              <a:t>Pro EJB3.0 by Mike Keith and Merrick Schincariol</a:t>
            </a:r>
          </a:p>
          <a:p>
            <a:pPr eaLnBrk="1" hangingPunct="1">
              <a:lnSpc>
                <a:spcPct val="180000"/>
              </a:lnSpc>
            </a:pPr>
            <a:r>
              <a:rPr lang="en-US" sz="2000" smtClean="0"/>
              <a:t>Mastering Enterprise JavaBeans 3.0 by Rima Patel Sriganesh, Gerald Bose and Micah Silverman.</a:t>
            </a:r>
          </a:p>
          <a:p>
            <a:pPr eaLnBrk="1" hangingPunct="1">
              <a:lnSpc>
                <a:spcPct val="180000"/>
              </a:lnSpc>
            </a:pPr>
            <a:r>
              <a:rPr lang="en-US" sz="2000" smtClean="0">
                <a:hlinkClick r:id="rId2"/>
              </a:rPr>
              <a:t>http://java.sun.com/</a:t>
            </a:r>
            <a:endParaRPr lang="en-US" sz="2000" smtClean="0"/>
          </a:p>
          <a:p>
            <a:pPr eaLnBrk="1" hangingPunct="1">
              <a:lnSpc>
                <a:spcPct val="180000"/>
              </a:lnSpc>
            </a:pPr>
            <a:endParaRPr lang="en-US" sz="2000" smtClean="0"/>
          </a:p>
          <a:p>
            <a:pPr eaLnBrk="1" hangingPunct="1">
              <a:lnSpc>
                <a:spcPct val="180000"/>
              </a:lnSpc>
            </a:pPr>
            <a:endParaRPr lang="en-US" sz="2000" smtClean="0"/>
          </a:p>
        </p:txBody>
      </p:sp>
      <p:sp>
        <p:nvSpPr>
          <p:cNvPr id="22534"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algn="l"/>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25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202928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Working with Enterprise JavaBeans (EJB)</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b="1"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b="1" dirty="0">
                <a:solidFill>
                  <a:schemeClr val="bg1"/>
                </a:solidFill>
                <a:latin typeface="Cambria" pitchFamily="18" charset="0"/>
                <a:ea typeface="+mj-ea"/>
                <a:cs typeface="+mj-cs"/>
              </a:rPr>
              <a:t>Message Driven Beans</a:t>
            </a:r>
          </a:p>
        </p:txBody>
      </p:sp>
    </p:spTree>
    <p:extLst>
      <p:ext uri="{BB962C8B-B14F-4D97-AF65-F5344CB8AC3E}">
        <p14:creationId xmlns:p14="http://schemas.microsoft.com/office/powerpoint/2010/main" val="2702952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400" dirty="0">
                <a:solidFill>
                  <a:schemeClr val="tx2">
                    <a:lumMod val="75000"/>
                  </a:schemeClr>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grpSp>
        <p:nvGrpSpPr>
          <p:cNvPr id="23" name="Group 22"/>
          <p:cNvGrpSpPr/>
          <p:nvPr/>
        </p:nvGrpSpPr>
        <p:grpSpPr>
          <a:xfrm>
            <a:off x="381000" y="1646843"/>
            <a:ext cx="1600200" cy="1108648"/>
            <a:chOff x="587566" y="1676400"/>
            <a:chExt cx="1600200" cy="1108648"/>
          </a:xfrm>
        </p:grpSpPr>
        <p:pic>
          <p:nvPicPr>
            <p:cNvPr id="4104" name="Picture 6"/>
            <p:cNvPicPr>
              <a:picLocks noChangeAspect="1" noChangeArrowheads="1"/>
            </p:cNvPicPr>
            <p:nvPr/>
          </p:nvPicPr>
          <p:blipFill>
            <a:blip r:embed="rId3" cstate="print"/>
            <a:srcRect/>
            <a:stretch>
              <a:fillRect/>
            </a:stretch>
          </p:blipFill>
          <p:spPr bwMode="auto">
            <a:xfrm>
              <a:off x="967361" y="1676400"/>
              <a:ext cx="861439" cy="861439"/>
            </a:xfrm>
            <a:prstGeom prst="rect">
              <a:avLst/>
            </a:prstGeom>
            <a:noFill/>
            <a:ln w="9525" algn="ctr">
              <a:noFill/>
              <a:miter lim="800000"/>
              <a:headEnd/>
              <a:tailEnd/>
            </a:ln>
          </p:spPr>
        </p:pic>
        <p:sp>
          <p:nvSpPr>
            <p:cNvPr id="9"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29" name="Group 28"/>
          <p:cNvGrpSpPr/>
          <p:nvPr/>
        </p:nvGrpSpPr>
        <p:grpSpPr>
          <a:xfrm>
            <a:off x="6998464" y="1590675"/>
            <a:ext cx="1295400" cy="1430024"/>
            <a:chOff x="7031515" y="1829018"/>
            <a:chExt cx="1295400" cy="1430024"/>
          </a:xfrm>
        </p:grpSpPr>
        <p:sp>
          <p:nvSpPr>
            <p:cNvPr id="18"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24" name="Group 23"/>
          <p:cNvGrpSpPr/>
          <p:nvPr/>
        </p:nvGrpSpPr>
        <p:grpSpPr>
          <a:xfrm>
            <a:off x="2895600" y="1648359"/>
            <a:ext cx="1066800" cy="1183332"/>
            <a:chOff x="3494183" y="1678835"/>
            <a:chExt cx="1066800" cy="1183332"/>
          </a:xfrm>
        </p:grpSpPr>
        <p:pic>
          <p:nvPicPr>
            <p:cNvPr id="4110" name="Picture 13"/>
            <p:cNvPicPr>
              <a:picLocks noChangeAspect="1" noChangeArrowheads="1"/>
            </p:cNvPicPr>
            <p:nvPr/>
          </p:nvPicPr>
          <p:blipFill>
            <a:blip r:embed="rId5" cstate="print"/>
            <a:srcRect/>
            <a:stretch>
              <a:fillRect/>
            </a:stretch>
          </p:blipFill>
          <p:spPr bwMode="auto">
            <a:xfrm>
              <a:off x="3603625" y="1678835"/>
              <a:ext cx="891257" cy="908790"/>
            </a:xfrm>
            <a:prstGeom prst="rect">
              <a:avLst/>
            </a:prstGeom>
            <a:noFill/>
            <a:ln w="9525" algn="ctr">
              <a:noFill/>
              <a:miter lim="800000"/>
              <a:headEnd/>
              <a:tailEnd/>
            </a:ln>
          </p:spPr>
        </p:pic>
        <p:sp>
          <p:nvSpPr>
            <p:cNvPr id="21"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34" name="Group 33"/>
          <p:cNvGrpSpPr/>
          <p:nvPr/>
        </p:nvGrpSpPr>
        <p:grpSpPr>
          <a:xfrm>
            <a:off x="4702175" y="3222221"/>
            <a:ext cx="1698625" cy="1177601"/>
            <a:chOff x="4572000" y="3502349"/>
            <a:chExt cx="1698625" cy="1177601"/>
          </a:xfrm>
        </p:grpSpPr>
        <p:sp>
          <p:nvSpPr>
            <p:cNvPr id="15"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4120" name="Picture 31"/>
            <p:cNvPicPr>
              <a:picLocks noChangeAspect="1" noChangeArrowheads="1"/>
            </p:cNvPicPr>
            <p:nvPr/>
          </p:nvPicPr>
          <p:blipFill>
            <a:blip r:embed="rId6"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25" name="Group 24"/>
          <p:cNvGrpSpPr/>
          <p:nvPr/>
        </p:nvGrpSpPr>
        <p:grpSpPr>
          <a:xfrm>
            <a:off x="4800600" y="1600749"/>
            <a:ext cx="1447800" cy="1430967"/>
            <a:chOff x="6118034" y="1817058"/>
            <a:chExt cx="1447800" cy="1430967"/>
          </a:xfrm>
        </p:grpSpPr>
        <p:sp>
          <p:nvSpPr>
            <p:cNvPr id="17"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4121" name="Picture 32"/>
            <p:cNvPicPr>
              <a:picLocks noChangeAspect="1" noChangeArrowheads="1"/>
            </p:cNvPicPr>
            <p:nvPr/>
          </p:nvPicPr>
          <p:blipFill>
            <a:blip r:embed="rId7"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33" name="Group 32"/>
          <p:cNvGrpSpPr/>
          <p:nvPr/>
        </p:nvGrpSpPr>
        <p:grpSpPr>
          <a:xfrm>
            <a:off x="2721166" y="3148872"/>
            <a:ext cx="1447800" cy="1208988"/>
            <a:chOff x="2590800" y="3320566"/>
            <a:chExt cx="1447800" cy="1208988"/>
          </a:xfrm>
        </p:grpSpPr>
        <p:pic>
          <p:nvPicPr>
            <p:cNvPr id="2050" name="Picture 2" descr="C:\Users\120891\Desktop\Case Study.png"/>
            <p:cNvPicPr>
              <a:picLocks noChangeAspect="1" noChangeArrowheads="1"/>
            </p:cNvPicPr>
            <p:nvPr/>
          </p:nvPicPr>
          <p:blipFill>
            <a:blip r:embed="rId8" cstate="print"/>
            <a:srcRect/>
            <a:stretch>
              <a:fillRect/>
            </a:stretch>
          </p:blipFill>
          <p:spPr bwMode="auto">
            <a:xfrm>
              <a:off x="2819400" y="3320566"/>
              <a:ext cx="981419" cy="898247"/>
            </a:xfrm>
            <a:prstGeom prst="rect">
              <a:avLst/>
            </a:prstGeom>
            <a:noFill/>
          </p:spPr>
        </p:pic>
        <p:sp>
          <p:nvSpPr>
            <p:cNvPr id="31"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45" name="Group 44"/>
          <p:cNvGrpSpPr/>
          <p:nvPr/>
        </p:nvGrpSpPr>
        <p:grpSpPr>
          <a:xfrm>
            <a:off x="6672549" y="3225072"/>
            <a:ext cx="1905000" cy="1292609"/>
            <a:chOff x="6672549" y="3527234"/>
            <a:chExt cx="1905000" cy="1292609"/>
          </a:xfrm>
        </p:grpSpPr>
        <p:sp>
          <p:nvSpPr>
            <p:cNvPr id="2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7184834" y="3527234"/>
              <a:ext cx="839118" cy="839118"/>
            </a:xfrm>
            <a:prstGeom prst="rect">
              <a:avLst/>
            </a:prstGeom>
            <a:noFill/>
          </p:spPr>
        </p:pic>
      </p:grpSp>
      <p:grpSp>
        <p:nvGrpSpPr>
          <p:cNvPr id="32" name="Group 31"/>
          <p:cNvGrpSpPr/>
          <p:nvPr/>
        </p:nvGrpSpPr>
        <p:grpSpPr>
          <a:xfrm>
            <a:off x="424149" y="3095625"/>
            <a:ext cx="1447800" cy="1427010"/>
            <a:chOff x="424149" y="3525990"/>
            <a:chExt cx="1447800" cy="1427010"/>
          </a:xfrm>
        </p:grpSpPr>
        <p:pic>
          <p:nvPicPr>
            <p:cNvPr id="4119" name="Picture 29"/>
            <p:cNvPicPr>
              <a:picLocks noChangeAspect="1" noChangeArrowheads="1"/>
            </p:cNvPicPr>
            <p:nvPr/>
          </p:nvPicPr>
          <p:blipFill>
            <a:blip r:embed="rId10" cstate="print"/>
            <a:srcRect/>
            <a:stretch>
              <a:fillRect/>
            </a:stretch>
          </p:blipFill>
          <p:spPr bwMode="auto">
            <a:xfrm>
              <a:off x="762000" y="3525990"/>
              <a:ext cx="912564" cy="958697"/>
            </a:xfrm>
            <a:prstGeom prst="rect">
              <a:avLst/>
            </a:prstGeom>
            <a:noFill/>
            <a:ln w="9525" algn="ctr">
              <a:noFill/>
              <a:miter lim="800000"/>
              <a:headEnd/>
              <a:tailEnd/>
            </a:ln>
          </p:spPr>
        </p:pic>
        <p:sp>
          <p:nvSpPr>
            <p:cNvPr id="27"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35" name="Group 34"/>
          <p:cNvGrpSpPr/>
          <p:nvPr/>
        </p:nvGrpSpPr>
        <p:grpSpPr>
          <a:xfrm>
            <a:off x="304800" y="4914761"/>
            <a:ext cx="1219200" cy="1098256"/>
            <a:chOff x="533400" y="5260098"/>
            <a:chExt cx="1219200" cy="1098256"/>
          </a:xfrm>
        </p:grpSpPr>
        <p:pic>
          <p:nvPicPr>
            <p:cNvPr id="28" name="Picture 2" descr="C:\Users\120891\Desktop\Workshop.png"/>
            <p:cNvPicPr>
              <a:picLocks noChangeAspect="1" noChangeArrowheads="1"/>
            </p:cNvPicPr>
            <p:nvPr/>
          </p:nvPicPr>
          <p:blipFill>
            <a:blip r:embed="rId11" cstate="print"/>
            <a:srcRect/>
            <a:stretch>
              <a:fillRect/>
            </a:stretch>
          </p:blipFill>
          <p:spPr bwMode="auto">
            <a:xfrm>
              <a:off x="728949" y="5260098"/>
              <a:ext cx="838200" cy="753319"/>
            </a:xfrm>
            <a:prstGeom prst="rect">
              <a:avLst/>
            </a:prstGeom>
            <a:noFill/>
          </p:spPr>
        </p:pic>
        <p:sp>
          <p:nvSpPr>
            <p:cNvPr id="30" name="TextBox 29"/>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46" name="Group 45"/>
          <p:cNvGrpSpPr/>
          <p:nvPr/>
        </p:nvGrpSpPr>
        <p:grpSpPr>
          <a:xfrm>
            <a:off x="1878376" y="4828690"/>
            <a:ext cx="1626824" cy="1270398"/>
            <a:chOff x="2106976" y="4935556"/>
            <a:chExt cx="1626824" cy="1270398"/>
          </a:xfrm>
        </p:grpSpPr>
        <p:sp>
          <p:nvSpPr>
            <p:cNvPr id="38" name="TextBox 37"/>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26" name="Picture 2" descr="C:\Documents and Settings\148282\Desktop\rules.png"/>
            <p:cNvPicPr>
              <a:picLocks noChangeAspect="1" noChangeArrowheads="1"/>
            </p:cNvPicPr>
            <p:nvPr/>
          </p:nvPicPr>
          <p:blipFill>
            <a:blip r:embed="rId12" cstate="print"/>
            <a:srcRect/>
            <a:stretch>
              <a:fillRect/>
            </a:stretch>
          </p:blipFill>
          <p:spPr bwMode="auto">
            <a:xfrm>
              <a:off x="2411777" y="4935556"/>
              <a:ext cx="856482" cy="971531"/>
            </a:xfrm>
            <a:prstGeom prst="rect">
              <a:avLst/>
            </a:prstGeom>
            <a:noFill/>
          </p:spPr>
        </p:pic>
      </p:grpSp>
      <p:grpSp>
        <p:nvGrpSpPr>
          <p:cNvPr id="47" name="Group 46"/>
          <p:cNvGrpSpPr/>
          <p:nvPr/>
        </p:nvGrpSpPr>
        <p:grpSpPr>
          <a:xfrm>
            <a:off x="3737472" y="4752402"/>
            <a:ext cx="1367928" cy="1422975"/>
            <a:chOff x="3886200" y="5105400"/>
            <a:chExt cx="1367928" cy="1422975"/>
          </a:xfrm>
        </p:grpSpPr>
        <p:sp>
          <p:nvSpPr>
            <p:cNvPr id="41" name="TextBox 40"/>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27" name="Picture 3" descr="C:\Documents and Settings\148282\Desktop\Icebreaker-Activity.png"/>
            <p:cNvPicPr>
              <a:picLocks noChangeAspect="1" noChangeArrowheads="1"/>
            </p:cNvPicPr>
            <p:nvPr/>
          </p:nvPicPr>
          <p:blipFill>
            <a:blip r:embed="rId13" cstate="print"/>
            <a:srcRect/>
            <a:stretch>
              <a:fillRect/>
            </a:stretch>
          </p:blipFill>
          <p:spPr bwMode="auto">
            <a:xfrm>
              <a:off x="3886200" y="5105400"/>
              <a:ext cx="1367928" cy="861753"/>
            </a:xfrm>
            <a:prstGeom prst="rect">
              <a:avLst/>
            </a:prstGeom>
            <a:noFill/>
          </p:spPr>
        </p:pic>
      </p:grpSp>
      <p:grpSp>
        <p:nvGrpSpPr>
          <p:cNvPr id="51" name="Group 50"/>
          <p:cNvGrpSpPr/>
          <p:nvPr/>
        </p:nvGrpSpPr>
        <p:grpSpPr>
          <a:xfrm>
            <a:off x="5486400" y="4714302"/>
            <a:ext cx="1219200" cy="1499175"/>
            <a:chOff x="5656243" y="5029200"/>
            <a:chExt cx="1219200" cy="1499175"/>
          </a:xfrm>
        </p:grpSpPr>
        <p:sp>
          <p:nvSpPr>
            <p:cNvPr id="49" name="TextBox 48"/>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28" name="Picture 4" descr="C:\Documents and Settings\148282\Desktop\interactive-Activity.png"/>
            <p:cNvPicPr>
              <a:picLocks noChangeAspect="1" noChangeArrowheads="1"/>
            </p:cNvPicPr>
            <p:nvPr/>
          </p:nvPicPr>
          <p:blipFill>
            <a:blip r:embed="rId14" cstate="print"/>
            <a:srcRect/>
            <a:stretch>
              <a:fillRect/>
            </a:stretch>
          </p:blipFill>
          <p:spPr bwMode="auto">
            <a:xfrm>
              <a:off x="5791200" y="5029200"/>
              <a:ext cx="914400" cy="1000593"/>
            </a:xfrm>
            <a:prstGeom prst="rect">
              <a:avLst/>
            </a:prstGeom>
            <a:noFill/>
          </p:spPr>
        </p:pic>
      </p:grpSp>
      <p:grpSp>
        <p:nvGrpSpPr>
          <p:cNvPr id="52" name="Group 51"/>
          <p:cNvGrpSpPr/>
          <p:nvPr/>
        </p:nvGrpSpPr>
        <p:grpSpPr>
          <a:xfrm>
            <a:off x="6934200" y="4815621"/>
            <a:ext cx="1912344" cy="1296537"/>
            <a:chOff x="7231656" y="5079438"/>
            <a:chExt cx="1912344" cy="1296537"/>
          </a:xfrm>
        </p:grpSpPr>
        <p:sp>
          <p:nvSpPr>
            <p:cNvPr id="44" name="TextBox 43"/>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29" name="Picture 5" descr="C:\Documents and Settings\148282\Desktop\additional-resources.png"/>
            <p:cNvPicPr>
              <a:picLocks noChangeAspect="1" noChangeArrowheads="1"/>
            </p:cNvPicPr>
            <p:nvPr/>
          </p:nvPicPr>
          <p:blipFill>
            <a:blip r:embed="rId15" cstate="print"/>
            <a:srcRect/>
            <a:stretch>
              <a:fillRect/>
            </a:stretch>
          </p:blipFill>
          <p:spPr bwMode="auto">
            <a:xfrm>
              <a:off x="7770062" y="5079438"/>
              <a:ext cx="835533" cy="741925"/>
            </a:xfrm>
            <a:prstGeom prst="rect">
              <a:avLst/>
            </a:prstGeom>
            <a:noFill/>
          </p:spPr>
        </p:pic>
      </p:grpSp>
      <p:sp>
        <p:nvSpPr>
          <p:cNvPr id="48"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3</a:t>
            </a:fld>
            <a:endParaRPr lang="en-US" sz="14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8950"/>
            <a:ext cx="5105400" cy="4946650"/>
          </a:xfrm>
        </p:spPr>
        <p:txBody>
          <a:bodyPr/>
          <a:lstStyle/>
          <a:p>
            <a:r>
              <a:rPr sz="2200" dirty="0" smtClean="0"/>
              <a:t>Please keep your phone on mute during the session.</a:t>
            </a:r>
          </a:p>
          <a:p>
            <a:endParaRPr sz="2200" dirty="0" smtClean="0"/>
          </a:p>
          <a:p>
            <a:r>
              <a:rPr sz="2200" dirty="0" smtClean="0"/>
              <a:t>Please wait for the trainer to pause to take your question.</a:t>
            </a:r>
          </a:p>
          <a:p>
            <a:endParaRPr sz="2200" dirty="0" smtClean="0"/>
          </a:p>
          <a:p>
            <a:r>
              <a:rPr lang="en-US" sz="2200" dirty="0" smtClean="0"/>
              <a:t>Please participate in the discussions and quizzes in the session.</a:t>
            </a:r>
            <a:endParaRPr sz="2200" dirty="0" smtClean="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solidFill>
              </a:rPr>
              <a:t>Session Rules</a:t>
            </a:r>
            <a:endParaRPr lang="en-US" sz="3400" dirty="0">
              <a:solidFill>
                <a:schemeClr val="tx2"/>
              </a:solidFill>
            </a:endParaRPr>
          </a:p>
        </p:txBody>
      </p:sp>
      <p:pic>
        <p:nvPicPr>
          <p:cNvPr id="5122" name="Picture 2" descr="C:\Documents and Settings\148282\Desktop\rules.png"/>
          <p:cNvPicPr>
            <a:picLocks noChangeAspect="1" noChangeArrowheads="1"/>
          </p:cNvPicPr>
          <p:nvPr/>
        </p:nvPicPr>
        <p:blipFill>
          <a:blip r:embed="rId3" cstate="print"/>
          <a:srcRect/>
          <a:stretch>
            <a:fillRect/>
          </a:stretch>
        </p:blipFill>
        <p:spPr bwMode="auto">
          <a:xfrm>
            <a:off x="7565834" y="141383"/>
            <a:ext cx="990600" cy="112366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4</a:t>
            </a:fld>
            <a:endParaRPr lang="en-US" sz="1400" dirty="0"/>
          </a:p>
        </p:txBody>
      </p:sp>
      <p:pic>
        <p:nvPicPr>
          <p:cNvPr id="8" name="Picture 7" descr="MC900433838.PNG"/>
          <p:cNvPicPr>
            <a:picLocks noChangeAspect="1"/>
          </p:cNvPicPr>
          <p:nvPr/>
        </p:nvPicPr>
        <p:blipFill>
          <a:blip r:embed="rId4"/>
          <a:stretch>
            <a:fillRect/>
          </a:stretch>
        </p:blipFill>
        <p:spPr>
          <a:xfrm rot="19709527">
            <a:off x="5791200" y="1752600"/>
            <a:ext cx="2590800" cy="2590800"/>
          </a:xfrm>
          <a:prstGeom prst="rect">
            <a:avLst/>
          </a:prstGeom>
        </p:spPr>
      </p:pic>
    </p:spTree>
    <p:extLst>
      <p:ext uri="{BB962C8B-B14F-4D97-AF65-F5344CB8AC3E}">
        <p14:creationId xmlns:p14="http://schemas.microsoft.com/office/powerpoint/2010/main" val="3268647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Explain how mail system works? </a:t>
            </a:r>
            <a:endParaRPr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Icebreaker Activity</a:t>
            </a:r>
            <a:endParaRPr lang="en-US" sz="3400" dirty="0">
              <a:solidFill>
                <a:schemeClr val="tx2">
                  <a:lumMod val="75000"/>
                </a:schemeClr>
              </a:solidFill>
            </a:endParaRPr>
          </a:p>
        </p:txBody>
      </p:sp>
      <p:pic>
        <p:nvPicPr>
          <p:cNvPr id="2050" name="Picture 2" descr="C:\Documents and Settings\148282\Desktop\Icebreaker-Activity.png"/>
          <p:cNvPicPr>
            <a:picLocks noChangeAspect="1" noChangeArrowheads="1"/>
          </p:cNvPicPr>
          <p:nvPr/>
        </p:nvPicPr>
        <p:blipFill>
          <a:blip r:embed="rId3" cstate="print"/>
          <a:srcRect/>
          <a:stretch>
            <a:fillRect/>
          </a:stretch>
        </p:blipFill>
        <p:spPr bwMode="auto">
          <a:xfrm>
            <a:off x="7162800" y="304800"/>
            <a:ext cx="1524000" cy="960073"/>
          </a:xfrm>
          <a:prstGeom prst="rect">
            <a:avLst/>
          </a:prstGeom>
          <a:noFill/>
          <a:effectLst>
            <a:outerShdw blurRad="50800" dist="38100" dir="5400000" algn="t" rotWithShape="0">
              <a:prstClr val="black">
                <a:alpha val="40000"/>
              </a:prstClr>
            </a:outerShdw>
          </a:effectLst>
        </p:spPr>
      </p:pic>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5</a:t>
            </a:fld>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57338B7-EDE0-4D03-9A5B-56F87D05723D}" type="slidenum">
              <a:rPr lang="en-US" b="0" smtClean="0">
                <a:solidFill>
                  <a:srgbClr val="000000"/>
                </a:solidFill>
                <a:latin typeface="Verdana" pitchFamily="34" charset="0"/>
              </a:rPr>
              <a:pPr eaLnBrk="1" hangingPunct="1"/>
              <a:t>6</a:t>
            </a:fld>
            <a:endParaRPr lang="en-US" b="0" smtClean="0">
              <a:solidFill>
                <a:srgbClr val="000000"/>
              </a:solidFill>
              <a:latin typeface="Verdana" pitchFamily="34" charset="0"/>
            </a:endParaRPr>
          </a:p>
        </p:txBody>
      </p:sp>
      <p:sp>
        <p:nvSpPr>
          <p:cNvPr id="614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07BF78A-8E51-4AD0-A4DA-ED040D841E25}" type="slidenum">
              <a:rPr lang="en-US" sz="800" b="0">
                <a:solidFill>
                  <a:srgbClr val="000000"/>
                </a:solidFill>
                <a:latin typeface="Verdana" pitchFamily="34" charset="0"/>
              </a:rPr>
              <a:pPr eaLnBrk="1" hangingPunct="1"/>
              <a:t>6</a:t>
            </a:fld>
            <a:endParaRPr lang="en-US" sz="800" b="0">
              <a:solidFill>
                <a:srgbClr val="000000"/>
              </a:solidFill>
              <a:latin typeface="Verdana" pitchFamily="34" charset="0"/>
            </a:endParaRPr>
          </a:p>
        </p:txBody>
      </p:sp>
      <p:sp>
        <p:nvSpPr>
          <p:cNvPr id="6148" name="Rectangle 2"/>
          <p:cNvSpPr>
            <a:spLocks noGrp="1" noChangeArrowheads="1"/>
          </p:cNvSpPr>
          <p:nvPr>
            <p:ph type="title"/>
          </p:nvPr>
        </p:nvSpPr>
        <p:spPr>
          <a:xfrm>
            <a:off x="1600200" y="304800"/>
            <a:ext cx="6858000" cy="533400"/>
          </a:xfrm>
        </p:spPr>
        <p:txBody>
          <a:bodyPr/>
          <a:lstStyle/>
          <a:p>
            <a:r>
              <a:rPr lang="en-US" dirty="0"/>
              <a:t>Working with Enterprise JavaBeans (EJB): </a:t>
            </a:r>
            <a:r>
              <a:rPr lang="en-US" sz="3600" dirty="0" smtClean="0"/>
              <a:t>Overview</a:t>
            </a:r>
          </a:p>
        </p:txBody>
      </p:sp>
      <p:sp>
        <p:nvSpPr>
          <p:cNvPr id="6149" name="Rectangle 3"/>
          <p:cNvSpPr>
            <a:spLocks noGrp="1" noChangeArrowheads="1"/>
          </p:cNvSpPr>
          <p:nvPr>
            <p:ph type="body" idx="1"/>
          </p:nvPr>
        </p:nvSpPr>
        <p:spPr/>
        <p:txBody>
          <a:bodyPr/>
          <a:lstStyle/>
          <a:p>
            <a:pPr eaLnBrk="1" hangingPunct="1">
              <a:lnSpc>
                <a:spcPct val="160000"/>
              </a:lnSpc>
            </a:pPr>
            <a:r>
              <a:rPr lang="en-US" sz="2000" dirty="0" smtClean="0">
                <a:solidFill>
                  <a:srgbClr val="FF0000"/>
                </a:solidFill>
              </a:rPr>
              <a:t>A message-driven bean is an enterprise bean that allows J2EE applications to process messages asynchronously.</a:t>
            </a:r>
          </a:p>
        </p:txBody>
      </p:sp>
    </p:spTree>
    <p:extLst>
      <p:ext uri="{BB962C8B-B14F-4D97-AF65-F5344CB8AC3E}">
        <p14:creationId xmlns:p14="http://schemas.microsoft.com/office/powerpoint/2010/main" val="1473106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A5EABF0-326A-427F-807B-2A49CFB6475F}" type="slidenum">
              <a:rPr lang="en-US" b="0" smtClean="0">
                <a:solidFill>
                  <a:srgbClr val="000000"/>
                </a:solidFill>
                <a:latin typeface="Verdana" pitchFamily="34" charset="0"/>
              </a:rPr>
              <a:pPr eaLnBrk="1" hangingPunct="1"/>
              <a:t>7</a:t>
            </a:fld>
            <a:endParaRPr lang="en-US" b="0" smtClean="0">
              <a:solidFill>
                <a:srgbClr val="000000"/>
              </a:solidFill>
              <a:latin typeface="Verdana" pitchFamily="34" charset="0"/>
            </a:endParaRPr>
          </a:p>
        </p:txBody>
      </p:sp>
      <p:sp>
        <p:nvSpPr>
          <p:cNvPr id="717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4611E93-9B75-44D8-B99D-21AFC24EAF3F}" type="slidenum">
              <a:rPr lang="en-US" sz="800" b="0">
                <a:solidFill>
                  <a:srgbClr val="000000"/>
                </a:solidFill>
                <a:latin typeface="Verdana" pitchFamily="34" charset="0"/>
              </a:rPr>
              <a:pPr eaLnBrk="1" hangingPunct="1"/>
              <a:t>7</a:t>
            </a:fld>
            <a:endParaRPr lang="en-US" sz="800" b="0">
              <a:solidFill>
                <a:srgbClr val="000000"/>
              </a:solidFill>
              <a:latin typeface="Verdana" pitchFamily="34" charset="0"/>
            </a:endParaRPr>
          </a:p>
        </p:txBody>
      </p:sp>
      <p:sp>
        <p:nvSpPr>
          <p:cNvPr id="7172" name="Rectangle 2"/>
          <p:cNvSpPr>
            <a:spLocks noGrp="1" noChangeArrowheads="1"/>
          </p:cNvSpPr>
          <p:nvPr>
            <p:ph type="title"/>
          </p:nvPr>
        </p:nvSpPr>
        <p:spPr>
          <a:xfrm>
            <a:off x="1524000" y="206375"/>
            <a:ext cx="6858000" cy="533400"/>
          </a:xfrm>
        </p:spPr>
        <p:txBody>
          <a:bodyPr/>
          <a:lstStyle/>
          <a:p>
            <a:pPr eaLnBrk="1" hangingPunct="1"/>
            <a:r>
              <a:rPr lang="en-US" sz="3600" smtClean="0"/>
              <a:t>Message Driven Beans: Objectives</a:t>
            </a:r>
          </a:p>
        </p:txBody>
      </p:sp>
      <p:sp>
        <p:nvSpPr>
          <p:cNvPr id="7173" name="Rectangle 3"/>
          <p:cNvSpPr>
            <a:spLocks noGrp="1" noChangeArrowheads="1"/>
          </p:cNvSpPr>
          <p:nvPr>
            <p:ph type="body" idx="1"/>
          </p:nvPr>
        </p:nvSpPr>
        <p:spPr/>
        <p:txBody>
          <a:bodyPr/>
          <a:lstStyle/>
          <a:p>
            <a:pPr eaLnBrk="1" hangingPunct="1">
              <a:lnSpc>
                <a:spcPct val="200000"/>
              </a:lnSpc>
            </a:pPr>
            <a:r>
              <a:rPr lang="en-US" sz="2000" smtClean="0"/>
              <a:t>Objective:</a:t>
            </a:r>
          </a:p>
          <a:p>
            <a:pPr eaLnBrk="1" hangingPunct="1">
              <a:lnSpc>
                <a:spcPct val="200000"/>
              </a:lnSpc>
              <a:buFont typeface="Wingdings" pitchFamily="2" charset="2"/>
              <a:buNone/>
            </a:pPr>
            <a:r>
              <a:rPr lang="en-US" sz="1800" smtClean="0"/>
              <a:t>After completing this chapter, you will be able to:</a:t>
            </a:r>
          </a:p>
          <a:p>
            <a:pPr lvl="1">
              <a:lnSpc>
                <a:spcPct val="200000"/>
              </a:lnSpc>
            </a:pPr>
            <a:r>
              <a:rPr lang="en-US" sz="1800" smtClean="0"/>
              <a:t>Comprehend  Java Messaging Service</a:t>
            </a:r>
          </a:p>
          <a:p>
            <a:pPr lvl="1">
              <a:lnSpc>
                <a:spcPct val="200000"/>
              </a:lnSpc>
            </a:pPr>
            <a:r>
              <a:rPr lang="en-US" sz="1800" smtClean="0"/>
              <a:t>Define message driven bean</a:t>
            </a:r>
          </a:p>
          <a:p>
            <a:pPr lvl="1">
              <a:lnSpc>
                <a:spcPct val="200000"/>
              </a:lnSpc>
            </a:pPr>
            <a:r>
              <a:rPr lang="en-US" sz="1800" smtClean="0"/>
              <a:t>Demonstrate an Asynchronous communication between a Client and a bean</a:t>
            </a:r>
          </a:p>
          <a:p>
            <a:pPr lvl="1" eaLnBrk="1" hangingPunct="1">
              <a:lnSpc>
                <a:spcPct val="200000"/>
              </a:lnSpc>
            </a:pPr>
            <a:endParaRPr lang="en-US" sz="1800" smtClean="0"/>
          </a:p>
          <a:p>
            <a:pPr lvl="1" eaLnBrk="1" hangingPunct="1">
              <a:lnSpc>
                <a:spcPct val="200000"/>
              </a:lnSpc>
              <a:buFont typeface="Wingdings 2" pitchFamily="18" charset="2"/>
              <a:buNone/>
            </a:pPr>
            <a:endParaRPr lang="en-US" sz="1800" smtClean="0"/>
          </a:p>
        </p:txBody>
      </p:sp>
    </p:spTree>
    <p:extLst>
      <p:ext uri="{BB962C8B-B14F-4D97-AF65-F5344CB8AC3E}">
        <p14:creationId xmlns:p14="http://schemas.microsoft.com/office/powerpoint/2010/main" val="2099184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pPr lvl="1"/>
            <a:r>
              <a:rPr lang="en-US" dirty="0" smtClean="0"/>
              <a:t>Asynchronous communication</a:t>
            </a:r>
          </a:p>
          <a:p>
            <a:pPr lvl="1"/>
            <a:r>
              <a:rPr lang="en-US" dirty="0" smtClean="0"/>
              <a:t>Work with Session beans</a:t>
            </a:r>
          </a:p>
          <a:p>
            <a:pPr lvl="1"/>
            <a:r>
              <a:rPr lang="en-US" dirty="0" smtClean="0"/>
              <a:t>EJB Transaction</a:t>
            </a:r>
          </a:p>
          <a:p>
            <a:pPr lvl="1"/>
            <a:r>
              <a:rPr lang="en-US" dirty="0" smtClean="0"/>
              <a:t>Working of Messaging Services</a:t>
            </a:r>
          </a:p>
          <a:p>
            <a:pPr lvl="3">
              <a:buNone/>
            </a:pPr>
            <a:endParaRPr lang="en-US" dirty="0" smtClean="0"/>
          </a:p>
        </p:txBody>
      </p:sp>
      <p:sp>
        <p:nvSpPr>
          <p:cNvPr id="8194" name="Title 1"/>
          <p:cNvSpPr>
            <a:spLocks noGrp="1"/>
          </p:cNvSpPr>
          <p:nvPr>
            <p:ph type="title"/>
          </p:nvPr>
        </p:nvSpPr>
        <p:spPr/>
        <p:txBody>
          <a:bodyPr/>
          <a:lstStyle/>
          <a:p>
            <a:r>
              <a:rPr lang="en-US" dirty="0" smtClean="0">
                <a:solidFill>
                  <a:schemeClr val="tx1"/>
                </a:solidFill>
              </a:rPr>
              <a:t>Message Driven Bean: Do You Know</a:t>
            </a:r>
          </a:p>
        </p:txBody>
      </p:sp>
      <p:sp>
        <p:nvSpPr>
          <p:cNvPr id="8196" name="Slide Number Placeholder 3"/>
          <p:cNvSpPr>
            <a:spLocks noGrp="1"/>
          </p:cNvSpPr>
          <p:nvPr>
            <p:ph type="sldNum" sz="quarter" idx="10"/>
          </p:nvPr>
        </p:nvSpPr>
        <p:spPr>
          <a:prstGeom prst="rect">
            <a:avLst/>
          </a:prstGeom>
          <a:noFill/>
        </p:spPr>
        <p:txBody>
          <a:bodyPr/>
          <a:lstStyle/>
          <a:p>
            <a:fld id="{1A2CB8CC-2431-4EEA-AFD5-310DD0885688}" type="slidenum">
              <a:rPr lang="en-US" smtClean="0"/>
              <a:pPr/>
              <a:t>8</a:t>
            </a:fld>
            <a:endParaRPr lang="en-US" smtClean="0"/>
          </a:p>
        </p:txBody>
      </p:sp>
    </p:spTree>
    <p:extLst>
      <p:ext uri="{BB962C8B-B14F-4D97-AF65-F5344CB8AC3E}">
        <p14:creationId xmlns:p14="http://schemas.microsoft.com/office/powerpoint/2010/main" val="3133703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3BECC06-B390-4C7A-BA81-3AF590CE273D}" type="slidenum">
              <a:rPr lang="en-US" b="0" smtClean="0">
                <a:solidFill>
                  <a:srgbClr val="000000"/>
                </a:solidFill>
                <a:latin typeface="Verdana" pitchFamily="34" charset="0"/>
              </a:rPr>
              <a:pPr eaLnBrk="1" hangingPunct="1"/>
              <a:t>9</a:t>
            </a:fld>
            <a:endParaRPr lang="en-US" b="0" smtClean="0">
              <a:solidFill>
                <a:srgbClr val="000000"/>
              </a:solidFill>
              <a:latin typeface="Verdana" pitchFamily="34" charset="0"/>
            </a:endParaRPr>
          </a:p>
        </p:txBody>
      </p:sp>
      <p:sp>
        <p:nvSpPr>
          <p:cNvPr id="8195" name="Rectangle 2"/>
          <p:cNvSpPr>
            <a:spLocks noGrp="1" noChangeArrowheads="1"/>
          </p:cNvSpPr>
          <p:nvPr>
            <p:ph type="title"/>
          </p:nvPr>
        </p:nvSpPr>
        <p:spPr/>
        <p:txBody>
          <a:bodyPr/>
          <a:lstStyle/>
          <a:p>
            <a:r>
              <a:rPr lang="en-US" sz="3600" smtClean="0"/>
              <a:t>Message Driven Bean</a:t>
            </a:r>
          </a:p>
        </p:txBody>
      </p:sp>
      <p:sp>
        <p:nvSpPr>
          <p:cNvPr id="8196" name="Rectangle 3"/>
          <p:cNvSpPr>
            <a:spLocks noGrp="1" noChangeArrowheads="1"/>
          </p:cNvSpPr>
          <p:nvPr>
            <p:ph type="body" idx="1"/>
          </p:nvPr>
        </p:nvSpPr>
        <p:spPr/>
        <p:txBody>
          <a:bodyPr/>
          <a:lstStyle/>
          <a:p>
            <a:pPr>
              <a:lnSpc>
                <a:spcPct val="120000"/>
              </a:lnSpc>
            </a:pPr>
            <a:r>
              <a:rPr lang="en-US" sz="2000" smtClean="0"/>
              <a:t>Java Messaging Service:</a:t>
            </a:r>
          </a:p>
          <a:p>
            <a:pPr marL="742950" lvl="1" indent="-285750">
              <a:lnSpc>
                <a:spcPct val="120000"/>
              </a:lnSpc>
            </a:pPr>
            <a:r>
              <a:rPr lang="en-US" sz="1800" smtClean="0"/>
              <a:t>JMS is a vendor-independent Java API that can be used on the J2EE platform for messaging in enterprise applications.</a:t>
            </a:r>
          </a:p>
          <a:p>
            <a:pPr marL="742950" lvl="1" indent="-285750">
              <a:lnSpc>
                <a:spcPct val="120000"/>
              </a:lnSpc>
            </a:pPr>
            <a:r>
              <a:rPr lang="en-US" sz="1800" smtClean="0"/>
              <a:t>The messages may be sent by any J2EE component—an application client, another enterprise bean, or a Web component or by a JMS application or a system that does not use J2EE technology.</a:t>
            </a:r>
          </a:p>
          <a:p>
            <a:pPr marL="742950" lvl="1" indent="-285750">
              <a:lnSpc>
                <a:spcPct val="120000"/>
              </a:lnSpc>
            </a:pPr>
            <a:r>
              <a:rPr lang="en-US" sz="1800" smtClean="0"/>
              <a:t>A JMS client that generates the messages is called JMS producer and the application that receives the messages is called JMS consumer.</a:t>
            </a:r>
          </a:p>
          <a:p>
            <a:pPr marL="742950" lvl="1" indent="-285750">
              <a:lnSpc>
                <a:spcPct val="120000"/>
              </a:lnSpc>
            </a:pPr>
            <a:r>
              <a:rPr lang="en-US" sz="1800" smtClean="0"/>
              <a:t>The JMS server receives the message requests from the JMS producers and stores them. The JMS consumer connects to the JMS server and receives the message.</a:t>
            </a:r>
          </a:p>
          <a:p>
            <a:pPr marL="742950" lvl="1" indent="-285750">
              <a:lnSpc>
                <a:spcPct val="120000"/>
              </a:lnSpc>
            </a:pPr>
            <a:r>
              <a:rPr lang="en-US" sz="1800" smtClean="0"/>
              <a:t>The JMS decouples the message producer from the consumer and thus allows the asynchronous communication.</a:t>
            </a:r>
          </a:p>
        </p:txBody>
      </p:sp>
    </p:spTree>
    <p:extLst>
      <p:ext uri="{BB962C8B-B14F-4D97-AF65-F5344CB8AC3E}">
        <p14:creationId xmlns:p14="http://schemas.microsoft.com/office/powerpoint/2010/main" val="2632331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rtual_Lear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8FCE96-C8A4-4E92-8467-18B7198B1C7C}">
  <ds:schemaRefs>
    <ds:schemaRef ds:uri="http://schemas.microsoft.com/office/2006/metadata/properties"/>
  </ds:schemaRefs>
</ds:datastoreItem>
</file>

<file path=customXml/itemProps2.xml><?xml version="1.0" encoding="utf-8"?>
<ds:datastoreItem xmlns:ds="http://schemas.openxmlformats.org/officeDocument/2006/customXml" ds:itemID="{3102D8C9-17F7-43A0-BA63-9F0AAEFA22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AAEEA49-3EED-4488-A043-7D1DC7843D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Virtual_Learning</Template>
  <TotalTime>53</TotalTime>
  <Words>1208</Words>
  <Application>Microsoft Office PowerPoint</Application>
  <PresentationFormat>On-screen Show (4:3)</PresentationFormat>
  <Paragraphs>195</Paragraphs>
  <Slides>26</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Arial Narrow</vt:lpstr>
      <vt:lpstr>Calibri</vt:lpstr>
      <vt:lpstr>Cambria</vt:lpstr>
      <vt:lpstr>Courier New</vt:lpstr>
      <vt:lpstr>Monotype Corsiva</vt:lpstr>
      <vt:lpstr>Myriad Pro</vt:lpstr>
      <vt:lpstr>Tw Cen MT Condensed</vt:lpstr>
      <vt:lpstr>Verdana</vt:lpstr>
      <vt:lpstr>Wingdings</vt:lpstr>
      <vt:lpstr>Wingdings 2</vt:lpstr>
      <vt:lpstr>Virtual_Learning</vt:lpstr>
      <vt:lpstr>PowerPoint Presentation</vt:lpstr>
      <vt:lpstr>PowerPoint Presentation</vt:lpstr>
      <vt:lpstr>PowerPoint Presentation</vt:lpstr>
      <vt:lpstr>Session Rules</vt:lpstr>
      <vt:lpstr>Icebreaker Activity</vt:lpstr>
      <vt:lpstr>Working with Enterprise JavaBeans (EJB): Overview</vt:lpstr>
      <vt:lpstr>Message Driven Beans: Objectives</vt:lpstr>
      <vt:lpstr>Message Driven Bean: Do You Know</vt:lpstr>
      <vt:lpstr>Message Driven Bean</vt:lpstr>
      <vt:lpstr>Message Driven Bean (Contd.)</vt:lpstr>
      <vt:lpstr>Message Driven Bean (Contd.)</vt:lpstr>
      <vt:lpstr>Message Driven Bean (Contd.)</vt:lpstr>
      <vt:lpstr>Message Driven Bean (Contd.)</vt:lpstr>
      <vt:lpstr>Message Driven Bean (Contd.)</vt:lpstr>
      <vt:lpstr>Interactive Activity</vt:lpstr>
      <vt:lpstr>Message Driven Bean (Contd.)</vt:lpstr>
      <vt:lpstr>Message Driven Bean (Contd.)</vt:lpstr>
      <vt:lpstr>Message Acknowledgment</vt:lpstr>
      <vt:lpstr>Message Acknowledgment (Contd.)</vt:lpstr>
      <vt:lpstr>Sending a Message </vt:lpstr>
      <vt:lpstr>Learn How –  Demonstration</vt:lpstr>
      <vt:lpstr>Questions</vt:lpstr>
      <vt:lpstr>Test Your Understanding</vt:lpstr>
      <vt:lpstr>Message Driven Beans: Summary</vt:lpstr>
      <vt:lpstr>Message Driven Beans:  Source</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Majumder, Suvra (Cognizant)</cp:lastModifiedBy>
  <cp:revision>7</cp:revision>
  <dcterms:created xsi:type="dcterms:W3CDTF">2013-02-22T07:14:52Z</dcterms:created>
  <dcterms:modified xsi:type="dcterms:W3CDTF">2016-05-13T10:31:34Z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