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handoutMasterIdLst>
    <p:handoutMasterId r:id="rId36"/>
  </p:handoutMasterIdLst>
  <p:sldIdLst>
    <p:sldId id="291" r:id="rId5"/>
    <p:sldId id="261" r:id="rId6"/>
    <p:sldId id="262" r:id="rId7"/>
    <p:sldId id="290" r:id="rId8"/>
    <p:sldId id="287" r:id="rId9"/>
    <p:sldId id="292" r:id="rId10"/>
    <p:sldId id="293" r:id="rId11"/>
    <p:sldId id="294" r:id="rId12"/>
    <p:sldId id="296" r:id="rId13"/>
    <p:sldId id="297" r:id="rId14"/>
    <p:sldId id="300" r:id="rId15"/>
    <p:sldId id="311" r:id="rId16"/>
    <p:sldId id="301" r:id="rId17"/>
    <p:sldId id="302" r:id="rId18"/>
    <p:sldId id="314" r:id="rId19"/>
    <p:sldId id="315" r:id="rId20"/>
    <p:sldId id="303" r:id="rId21"/>
    <p:sldId id="304" r:id="rId22"/>
    <p:sldId id="305" r:id="rId23"/>
    <p:sldId id="306" r:id="rId24"/>
    <p:sldId id="312" r:id="rId25"/>
    <p:sldId id="313" r:id="rId26"/>
    <p:sldId id="274" r:id="rId27"/>
    <p:sldId id="286" r:id="rId28"/>
    <p:sldId id="268" r:id="rId29"/>
    <p:sldId id="307" r:id="rId30"/>
    <p:sldId id="308" r:id="rId31"/>
    <p:sldId id="289" r:id="rId32"/>
    <p:sldId id="309" r:id="rId33"/>
    <p:sldId id="31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3F79"/>
    <a:srgbClr val="692D56"/>
    <a:srgbClr val="682252"/>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80824" autoAdjust="0"/>
  </p:normalViewPr>
  <p:slideViewPr>
    <p:cSldViewPr>
      <p:cViewPr varScale="1">
        <p:scale>
          <a:sx n="88" d="100"/>
          <a:sy n="88" d="100"/>
        </p:scale>
        <p:origin x="-87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204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CF6D54-13FE-4331-920C-3902CC4B38FB}" type="datetimeFigureOut">
              <a:rPr lang="en-US" smtClean="0"/>
              <a:pPr/>
              <a:t>4/22/2013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AA43ED-30EE-4A47-8A12-3C1BA09B6988}" type="slidenum">
              <a:rPr lang="en-US" smtClean="0"/>
              <a:pPr/>
              <a:t>‹#›</a:t>
            </a:fld>
            <a:endParaRPr lang="en-US"/>
          </a:p>
        </p:txBody>
      </p:sp>
    </p:spTree>
    <p:extLst>
      <p:ext uri="{BB962C8B-B14F-4D97-AF65-F5344CB8AC3E}">
        <p14:creationId xmlns:p14="http://schemas.microsoft.com/office/powerpoint/2010/main" val="1898078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4/22/2013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183136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a:p>
        </p:txBody>
      </p:sp>
    </p:spTree>
    <p:extLst>
      <p:ext uri="{BB962C8B-B14F-4D97-AF65-F5344CB8AC3E}">
        <p14:creationId xmlns:p14="http://schemas.microsoft.com/office/powerpoint/2010/main" val="2904597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6233" indent="-216233"/>
            <a:r>
              <a:rPr lang="en-US" smtClean="0"/>
              <a:t>Answer : </a:t>
            </a:r>
          </a:p>
          <a:p>
            <a:pPr marL="216233" indent="-216233">
              <a:buFontTx/>
              <a:buAutoNum type="arabicPeriod"/>
            </a:pPr>
            <a:r>
              <a:rPr lang="en-US" smtClean="0"/>
              <a:t>Distributed application, transaction management and reusable components</a:t>
            </a:r>
          </a:p>
          <a:p>
            <a:pPr marL="216233" indent="-216233">
              <a:buFontTx/>
              <a:buAutoNum type="arabicPeriod"/>
            </a:pPr>
            <a:r>
              <a:rPr lang="en-US" smtClean="0"/>
              <a:t> Session bean, entity bean, message driven bean</a:t>
            </a:r>
          </a:p>
          <a:p>
            <a:pPr marL="216233" indent="-216233">
              <a:buFontTx/>
              <a:buAutoNum type="arabicPeriod"/>
            </a:pPr>
            <a:r>
              <a:rPr lang="en-US" smtClean="0"/>
              <a:t> </a:t>
            </a:r>
          </a:p>
          <a:p>
            <a:pPr marL="216233" indent="-216233">
              <a:buFontTx/>
              <a:buAutoNum type="alphaLcPeriod"/>
            </a:pPr>
            <a:r>
              <a:rPr lang="en-US" smtClean="0"/>
              <a:t>False</a:t>
            </a:r>
          </a:p>
          <a:p>
            <a:pPr marL="216233" indent="-216233">
              <a:buFontTx/>
              <a:buAutoNum type="alphaLcPeriod"/>
            </a:pPr>
            <a:r>
              <a:rPr lang="en-US" smtClean="0"/>
              <a:t>False</a:t>
            </a:r>
          </a:p>
          <a:p>
            <a:pPr marL="216233" indent="-216233">
              <a:buFontTx/>
              <a:buAutoNum type="alphaLcPeriod"/>
            </a:pPr>
            <a:endParaRPr lang="en-US" smtClean="0"/>
          </a:p>
          <a:p>
            <a:pPr marL="216233" indent="-216233"/>
            <a:r>
              <a:rPr lang="en-US" smtClean="0"/>
              <a:t> </a:t>
            </a:r>
          </a:p>
          <a:p>
            <a:pPr marL="216233" indent="-216233"/>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28</a:t>
            </a:fld>
            <a:endParaRPr lang="en-US"/>
          </a:p>
        </p:txBody>
      </p:sp>
    </p:spTree>
    <p:extLst>
      <p:ext uri="{BB962C8B-B14F-4D97-AF65-F5344CB8AC3E}">
        <p14:creationId xmlns:p14="http://schemas.microsoft.com/office/powerpoint/2010/main" val="1012331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Singleton Session beans</a:t>
            </a:r>
          </a:p>
          <a:p>
            <a:r>
              <a:rPr lang="en-US" baseline="0" dirty="0" smtClean="0"/>
              <a:t>Asynchronous session bean invocations</a:t>
            </a:r>
          </a:p>
          <a:p>
            <a:r>
              <a:rPr lang="en-US" baseline="0" dirty="0" smtClean="0"/>
              <a:t>EJB Timer Service</a:t>
            </a:r>
          </a:p>
          <a:p>
            <a:r>
              <a:rPr lang="en-US" baseline="0" dirty="0" smtClean="0"/>
              <a:t>Portable JNDI Names</a:t>
            </a:r>
          </a:p>
          <a:p>
            <a:r>
              <a:rPr lang="en-US" baseline="0" dirty="0" smtClean="0"/>
              <a:t>Embeddable EJB container</a:t>
            </a:r>
          </a:p>
          <a:p>
            <a:r>
              <a:rPr lang="en-US" baseline="0" dirty="0" smtClean="0"/>
              <a:t>EJB 3.1 Lite</a:t>
            </a:r>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a:p>
        </p:txBody>
      </p:sp>
    </p:spTree>
    <p:extLst>
      <p:ext uri="{BB962C8B-B14F-4D97-AF65-F5344CB8AC3E}">
        <p14:creationId xmlns:p14="http://schemas.microsoft.com/office/powerpoint/2010/main" val="355265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3312157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1696734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a:p>
        </p:txBody>
      </p:sp>
    </p:spTree>
    <p:extLst>
      <p:ext uri="{BB962C8B-B14F-4D97-AF65-F5344CB8AC3E}">
        <p14:creationId xmlns:p14="http://schemas.microsoft.com/office/powerpoint/2010/main" val="1892268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r>
              <a:rPr lang="en-US" baseline="0" dirty="0" err="1" smtClean="0"/>
              <a:t>Ans:Container</a:t>
            </a:r>
            <a:r>
              <a:rPr lang="en-US" baseline="0" dirty="0" smtClean="0"/>
              <a:t> Managed Concurrency</a:t>
            </a:r>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8950"/>
            <a:ext cx="8686800" cy="4946650"/>
          </a:xfrm>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16764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200" b="0" dirty="0" smtClean="0">
                <a:solidFill>
                  <a:schemeClr val="tx2">
                    <a:lumMod val="75000"/>
                  </a:schemeClr>
                </a:solidFill>
                <a:latin typeface="Verdana" pitchFamily="34" charset="0"/>
              </a:rPr>
              <a:t>About the Author</a:t>
            </a:r>
            <a:endParaRPr lang="en-US" sz="3200" b="0" dirty="0">
              <a:solidFill>
                <a:schemeClr val="tx2">
                  <a:lumMod val="75000"/>
                </a:schemeClr>
              </a:solidFill>
              <a:latin typeface="Verdana" pitchFamily="34" charset="0"/>
            </a:endParaRPr>
          </a:p>
        </p:txBody>
      </p:sp>
      <p:graphicFrame>
        <p:nvGraphicFramePr>
          <p:cNvPr id="8" name="Group 81"/>
          <p:cNvGraphicFramePr>
            <a:graphicFrameLocks noGrp="1"/>
          </p:cNvGraphicFramePr>
          <p:nvPr userDrawn="1"/>
        </p:nvGraphicFramePr>
        <p:xfrm>
          <a:off x="533400" y="24384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4384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3056546"/>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784362"/>
            <a:ext cx="6477000" cy="609600"/>
          </a:xfrm>
        </p:spPr>
        <p:txBody>
          <a:bodyPr/>
          <a:lstStyle>
            <a:lvl1pPr>
              <a:buNone/>
              <a:defRPr sz="1600"/>
            </a:lvl1pPr>
          </a:lstStyle>
          <a:p>
            <a:pPr lvl="0"/>
            <a:r>
              <a:rPr lang="en-US" dirty="0" smtClean="0"/>
              <a:t>Click to edit Version and Date</a:t>
            </a:r>
            <a:endParaRPr lang="en-GB" dirty="0"/>
          </a:p>
        </p:txBody>
      </p:sp>
      <p:sp>
        <p:nvSpPr>
          <p:cNvPr id="10"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400">
                <a:solidFill>
                  <a:schemeClr val="tx2">
                    <a:lumMod val="75000"/>
                  </a:schemeClr>
                </a:solidFill>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hop.oreilly.com/product/9780596158033.do"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publib.boulder.ibm.com/infocenter/radhelp/v8/index.jsp?topic=/com.ibm.rad.samptut.doc/tutorials/ejb/topics/index.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developer.com/java/ejb/article.php/3881841/EJB-31-The-EJB-Application-Gets-Simpler-More-Flexible.htm" TargetMode="External"/><Relationship Id="rId2" Type="http://schemas.openxmlformats.org/officeDocument/2006/relationships/hyperlink" Target="http://www.oracle.com/technetwork/java/ejb-141389.htm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chemeClr val="tx1"/>
                </a:solidFill>
                <a:latin typeface="Myriad Pro" pitchFamily="34" charset="0"/>
                <a:cs typeface="Arial" pitchFamily="34" charset="0"/>
              </a:rPr>
              <a:t>Working with Enterprise JavaBeans (EJB</a:t>
            </a:r>
            <a:r>
              <a:rPr lang="en-US" sz="2200" b="1" dirty="0" smtClean="0">
                <a:solidFill>
                  <a:schemeClr val="tx1"/>
                </a:solidFill>
                <a:latin typeface="Myriad Pro" pitchFamily="34" charset="0"/>
                <a:cs typeface="Arial" pitchFamily="34" charset="0"/>
              </a:rPr>
              <a:t>)	</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b="1" dirty="0" smtClean="0">
                <a:solidFill>
                  <a:schemeClr val="bg1"/>
                </a:solidFill>
                <a:latin typeface="Cambria" pitchFamily="18" charset="0"/>
                <a:ea typeface="+mj-ea"/>
                <a:cs typeface="+mj-cs"/>
              </a:rPr>
              <a:t>New Features of EJB 3.1</a:t>
            </a:r>
            <a:endParaRPr lang="en-US" sz="2400" b="1"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extLst>
      <p:ext uri="{BB962C8B-B14F-4D97-AF65-F5344CB8AC3E}">
        <p14:creationId xmlns:p14="http://schemas.microsoft.com/office/powerpoint/2010/main" val="2428010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8951066-3E1C-410C-815B-9F2458747956}" type="slidenum">
              <a:rPr lang="en-US" b="0" smtClean="0">
                <a:solidFill>
                  <a:srgbClr val="000000"/>
                </a:solidFill>
                <a:latin typeface="Verdana" pitchFamily="34" charset="0"/>
              </a:rPr>
              <a:pPr eaLnBrk="1" hangingPunct="1"/>
              <a:t>10</a:t>
            </a:fld>
            <a:endParaRPr lang="en-US" b="0" smtClean="0">
              <a:solidFill>
                <a:srgbClr val="000000"/>
              </a:solidFill>
              <a:latin typeface="Verdana" pitchFamily="34" charset="0"/>
            </a:endParaRPr>
          </a:p>
        </p:txBody>
      </p:sp>
      <p:sp>
        <p:nvSpPr>
          <p:cNvPr id="11267" name="Rectangle 2"/>
          <p:cNvSpPr>
            <a:spLocks noGrp="1" noChangeArrowheads="1"/>
          </p:cNvSpPr>
          <p:nvPr>
            <p:ph type="title"/>
          </p:nvPr>
        </p:nvSpPr>
        <p:spPr/>
        <p:txBody>
          <a:bodyPr/>
          <a:lstStyle/>
          <a:p>
            <a:r>
              <a:rPr lang="en-US" sz="3600" dirty="0" smtClean="0"/>
              <a:t>Singleton Session Bean</a:t>
            </a:r>
          </a:p>
        </p:txBody>
      </p:sp>
      <p:sp>
        <p:nvSpPr>
          <p:cNvPr id="11268" name="Rectangle 3"/>
          <p:cNvSpPr>
            <a:spLocks noGrp="1" noChangeArrowheads="1"/>
          </p:cNvSpPr>
          <p:nvPr>
            <p:ph type="body" idx="1"/>
          </p:nvPr>
        </p:nvSpPr>
        <p:spPr>
          <a:xfrm>
            <a:off x="228600" y="1371600"/>
            <a:ext cx="8686800" cy="5029200"/>
          </a:xfrm>
        </p:spPr>
        <p:txBody>
          <a:bodyPr/>
          <a:lstStyle/>
          <a:p>
            <a:pPr marL="114300" indent="0">
              <a:lnSpc>
                <a:spcPct val="150000"/>
              </a:lnSpc>
              <a:buNone/>
            </a:pPr>
            <a:r>
              <a:rPr lang="en-US" sz="2400" dirty="0" smtClean="0"/>
              <a:t>Concurrency options</a:t>
            </a:r>
            <a:endParaRPr lang="en-US" sz="2400" dirty="0"/>
          </a:p>
          <a:p>
            <a:pPr lvl="1">
              <a:lnSpc>
                <a:spcPct val="150000"/>
              </a:lnSpc>
            </a:pPr>
            <a:r>
              <a:rPr lang="en-US" sz="1800" b="1" dirty="0" smtClean="0">
                <a:solidFill>
                  <a:srgbClr val="92D050"/>
                </a:solidFill>
              </a:rPr>
              <a:t>Container Managed Concurrency (CMC) - default</a:t>
            </a:r>
          </a:p>
          <a:p>
            <a:pPr lvl="1">
              <a:lnSpc>
                <a:spcPct val="150000"/>
              </a:lnSpc>
            </a:pPr>
            <a:r>
              <a:rPr lang="en-US" sz="1800" b="1" dirty="0" smtClean="0">
                <a:solidFill>
                  <a:srgbClr val="92D050"/>
                </a:solidFill>
              </a:rPr>
              <a:t>Bean Managed Concurrency (BMC)</a:t>
            </a:r>
          </a:p>
          <a:p>
            <a:pPr marL="0" indent="0">
              <a:lnSpc>
                <a:spcPct val="150000"/>
              </a:lnSpc>
              <a:buNone/>
            </a:pPr>
            <a:r>
              <a:rPr lang="en-US" sz="2200" dirty="0" smtClean="0"/>
              <a:t>Container Managed Concurrency (CMC)</a:t>
            </a:r>
            <a:br>
              <a:rPr lang="en-US" sz="2200" dirty="0" smtClean="0"/>
            </a:br>
            <a:r>
              <a:rPr lang="en-US" sz="2200" dirty="0" smtClean="0"/>
              <a:t>        - </a:t>
            </a:r>
            <a:r>
              <a:rPr lang="en-US" sz="1800" dirty="0" smtClean="0"/>
              <a:t>Container </a:t>
            </a:r>
            <a:r>
              <a:rPr lang="en-US" sz="1800" dirty="0"/>
              <a:t>takes care of the concurrent access of the bean based on metadata </a:t>
            </a:r>
            <a:r>
              <a:rPr lang="en-US" sz="1800" dirty="0" smtClean="0"/>
              <a:t>	information </a:t>
            </a:r>
            <a:r>
              <a:rPr lang="en-US" sz="1800" dirty="0"/>
              <a:t>provided in the XML or annotation.</a:t>
            </a:r>
          </a:p>
          <a:p>
            <a:pPr lvl="1">
              <a:lnSpc>
                <a:spcPct val="150000"/>
              </a:lnSpc>
            </a:pPr>
            <a:r>
              <a:rPr lang="en-US" sz="1800" b="1" dirty="0" err="1" smtClean="0">
                <a:solidFill>
                  <a:srgbClr val="92D050"/>
                </a:solidFill>
              </a:rPr>
              <a:t>LockType.WRITE</a:t>
            </a:r>
            <a:r>
              <a:rPr lang="en-US" sz="1800" b="1" dirty="0" smtClean="0">
                <a:solidFill>
                  <a:srgbClr val="92D050"/>
                </a:solidFill>
              </a:rPr>
              <a:t>, </a:t>
            </a:r>
            <a:r>
              <a:rPr lang="en-US" sz="1800" b="1" dirty="0" err="1" smtClean="0">
                <a:solidFill>
                  <a:srgbClr val="92D050"/>
                </a:solidFill>
              </a:rPr>
              <a:t>LockType.READ</a:t>
            </a:r>
            <a:r>
              <a:rPr lang="en-US" sz="1800" b="1" dirty="0" smtClean="0">
                <a:solidFill>
                  <a:srgbClr val="92D050"/>
                </a:solidFill>
              </a:rPr>
              <a:t> </a:t>
            </a:r>
            <a:r>
              <a:rPr lang="en-US" sz="1800" dirty="0" smtClean="0"/>
              <a:t>are the two locking meta data which can be configured at Class and Method level</a:t>
            </a:r>
          </a:p>
          <a:p>
            <a:pPr lvl="1">
              <a:lnSpc>
                <a:spcPct val="150000"/>
              </a:lnSpc>
            </a:pPr>
            <a:r>
              <a:rPr lang="en-US" sz="1800" dirty="0" smtClean="0"/>
              <a:t>Methods default to </a:t>
            </a:r>
            <a:r>
              <a:rPr lang="en-US" sz="1800" b="1" dirty="0" err="1">
                <a:solidFill>
                  <a:srgbClr val="92D050"/>
                </a:solidFill>
              </a:rPr>
              <a:t>LockType.WRITE</a:t>
            </a:r>
            <a:endParaRPr lang="en-US" sz="1800" b="1" dirty="0" smtClean="0">
              <a:solidFill>
                <a:srgbClr val="92D050"/>
              </a:solidFill>
            </a:endParaRPr>
          </a:p>
          <a:p>
            <a:pPr>
              <a:lnSpc>
                <a:spcPct val="150000"/>
              </a:lnSpc>
            </a:pPr>
            <a:endParaRPr lang="en-US" sz="2000" dirty="0" smtClean="0"/>
          </a:p>
        </p:txBody>
      </p:sp>
    </p:spTree>
    <p:extLst>
      <p:ext uri="{BB962C8B-B14F-4D97-AF65-F5344CB8AC3E}">
        <p14:creationId xmlns:p14="http://schemas.microsoft.com/office/powerpoint/2010/main" val="1216561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DD958C0-CA4C-4393-9DC5-8D9AFE8DEE85}" type="slidenum">
              <a:rPr lang="en-US" b="0" smtClean="0">
                <a:solidFill>
                  <a:srgbClr val="000000"/>
                </a:solidFill>
                <a:latin typeface="Verdana" pitchFamily="34" charset="0"/>
              </a:rPr>
              <a:pPr eaLnBrk="1" hangingPunct="1"/>
              <a:t>11</a:t>
            </a:fld>
            <a:endParaRPr lang="en-US" b="0" smtClean="0">
              <a:solidFill>
                <a:srgbClr val="000000"/>
              </a:solidFill>
              <a:latin typeface="Verdana" pitchFamily="34" charset="0"/>
            </a:endParaRPr>
          </a:p>
        </p:txBody>
      </p:sp>
      <p:sp>
        <p:nvSpPr>
          <p:cNvPr id="14339" name="Rectangle 2"/>
          <p:cNvSpPr>
            <a:spLocks noGrp="1" noChangeArrowheads="1"/>
          </p:cNvSpPr>
          <p:nvPr>
            <p:ph type="title"/>
          </p:nvPr>
        </p:nvSpPr>
        <p:spPr/>
        <p:txBody>
          <a:bodyPr/>
          <a:lstStyle/>
          <a:p>
            <a:r>
              <a:rPr lang="en-US" sz="3600" dirty="0" smtClean="0"/>
              <a:t>Singleton Session Bean</a:t>
            </a:r>
          </a:p>
        </p:txBody>
      </p:sp>
      <p:sp>
        <p:nvSpPr>
          <p:cNvPr id="14340" name="Rectangle 3"/>
          <p:cNvSpPr>
            <a:spLocks noGrp="1" noChangeArrowheads="1"/>
          </p:cNvSpPr>
          <p:nvPr>
            <p:ph type="body" idx="1"/>
          </p:nvPr>
        </p:nvSpPr>
        <p:spPr>
          <a:xfrm>
            <a:off x="268288" y="1469708"/>
            <a:ext cx="8686800" cy="4946650"/>
          </a:xfrm>
        </p:spPr>
        <p:txBody>
          <a:bodyPr/>
          <a:lstStyle/>
          <a:p>
            <a:pPr marL="0" indent="0">
              <a:buNone/>
            </a:pPr>
            <a:r>
              <a:rPr lang="en-US" sz="2400" dirty="0" smtClean="0"/>
              <a:t>Bean Managed Concurrency</a:t>
            </a:r>
          </a:p>
          <a:p>
            <a:pPr marL="0" indent="0">
              <a:buNone/>
            </a:pPr>
            <a:endParaRPr lang="en-US" sz="2000" dirty="0" smtClean="0"/>
          </a:p>
          <a:p>
            <a:r>
              <a:rPr lang="en-US" sz="2000" dirty="0" smtClean="0"/>
              <a:t>Bean developer is responsible for integrity of instance state</a:t>
            </a:r>
          </a:p>
          <a:p>
            <a:r>
              <a:rPr lang="en-US" sz="2000" dirty="0" smtClean="0"/>
              <a:t>Allows finer concurrency control of instance state</a:t>
            </a:r>
          </a:p>
          <a:p>
            <a:r>
              <a:rPr lang="en-US" sz="2000" dirty="0" smtClean="0"/>
              <a:t>The implementation can use </a:t>
            </a:r>
          </a:p>
          <a:p>
            <a:pPr lvl="1"/>
            <a:r>
              <a:rPr lang="en-US" sz="2000" dirty="0" err="1" smtClean="0"/>
              <a:t>Java.util</a:t>
            </a:r>
            <a:r>
              <a:rPr lang="en-US" sz="2000" dirty="0" smtClean="0"/>
              <a:t>. concurrency.locks.* API</a:t>
            </a:r>
          </a:p>
          <a:p>
            <a:pPr lvl="1"/>
            <a:r>
              <a:rPr lang="en-US" sz="2000" dirty="0" smtClean="0"/>
              <a:t>Synchronized keyword </a:t>
            </a:r>
          </a:p>
          <a:p>
            <a:endParaRPr lang="en-US" sz="2400" dirty="0" smtClean="0"/>
          </a:p>
        </p:txBody>
      </p:sp>
      <p:sp>
        <p:nvSpPr>
          <p:cNvPr id="14341" name="Rectangle 4"/>
          <p:cNvSpPr>
            <a:spLocks noChangeArrowheads="1"/>
          </p:cNvSpPr>
          <p:nvPr/>
        </p:nvSpPr>
        <p:spPr bwMode="auto">
          <a:xfrm>
            <a:off x="1182688" y="2017713"/>
            <a:ext cx="77724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0" hangingPunct="0">
              <a:spcBef>
                <a:spcPct val="20000"/>
              </a:spcBef>
              <a:buSzPct val="95000"/>
              <a:buFont typeface="Wingdings" pitchFamily="2" charset="2"/>
              <a:buChar char="v"/>
            </a:pPr>
            <a:endParaRPr lang="en-US" sz="2000">
              <a:latin typeface="Cambria" pitchFamily="18" charset="0"/>
            </a:endParaRPr>
          </a:p>
        </p:txBody>
      </p:sp>
      <p:sp>
        <p:nvSpPr>
          <p:cNvPr id="2" name="Rectangle 1"/>
          <p:cNvSpPr/>
          <p:nvPr/>
        </p:nvSpPr>
        <p:spPr>
          <a:xfrm>
            <a:off x="3124200" y="6445052"/>
            <a:ext cx="1721240" cy="307777"/>
          </a:xfrm>
          <a:prstGeom prst="rect">
            <a:avLst/>
          </a:prstGeom>
        </p:spPr>
        <p:txBody>
          <a:bodyPr wrap="none">
            <a:spAutoFit/>
          </a:bodyPr>
          <a:lstStyle/>
          <a:p>
            <a:r>
              <a:rPr lang="en-US" sz="1400" dirty="0"/>
              <a:t>Courtesy :oracle.com</a:t>
            </a:r>
          </a:p>
        </p:txBody>
      </p:sp>
    </p:spTree>
    <p:extLst>
      <p:ext uri="{BB962C8B-B14F-4D97-AF65-F5344CB8AC3E}">
        <p14:creationId xmlns:p14="http://schemas.microsoft.com/office/powerpoint/2010/main" val="4195125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Session Bean </a:t>
            </a:r>
            <a:endParaRPr lang="en-US" dirty="0"/>
          </a:p>
        </p:txBody>
      </p:sp>
      <p:sp>
        <p:nvSpPr>
          <p:cNvPr id="3" name="Content Placeholder 2"/>
          <p:cNvSpPr>
            <a:spLocks noGrp="1"/>
          </p:cNvSpPr>
          <p:nvPr>
            <p:ph idx="1"/>
          </p:nvPr>
        </p:nvSpPr>
        <p:spPr/>
        <p:txBody>
          <a:bodyPr/>
          <a:lstStyle/>
          <a:p>
            <a:pPr marL="0" indent="0">
              <a:buNone/>
            </a:pPr>
            <a:r>
              <a:rPr lang="en-US" dirty="0" smtClean="0"/>
              <a:t>Bean Managed Concurrency Example</a:t>
            </a:r>
          </a:p>
          <a:p>
            <a:pPr marL="0" indent="0">
              <a:buNone/>
            </a:pPr>
            <a:r>
              <a:rPr lang="en-US" sz="2000" b="1" dirty="0" smtClean="0">
                <a:solidFill>
                  <a:srgbClr val="00B050"/>
                </a:solidFill>
              </a:rPr>
              <a:t>@Singleton</a:t>
            </a:r>
          </a:p>
          <a:p>
            <a:pPr marL="0" indent="0">
              <a:buNone/>
            </a:pPr>
            <a:r>
              <a:rPr lang="en-US" sz="2000" b="1" dirty="0" smtClean="0">
                <a:solidFill>
                  <a:srgbClr val="00B050"/>
                </a:solidFill>
              </a:rPr>
              <a:t>@</a:t>
            </a:r>
            <a:r>
              <a:rPr lang="en-US" sz="2000" b="1" dirty="0" err="1" smtClean="0">
                <a:solidFill>
                  <a:srgbClr val="00B050"/>
                </a:solidFill>
              </a:rPr>
              <a:t>ConcurrencyManagement</a:t>
            </a:r>
            <a:r>
              <a:rPr lang="en-US" sz="2000" b="1" dirty="0" smtClean="0">
                <a:solidFill>
                  <a:srgbClr val="00B050"/>
                </a:solidFill>
              </a:rPr>
              <a:t>(BEAN)</a:t>
            </a:r>
          </a:p>
          <a:p>
            <a:pPr marL="0" indent="0">
              <a:buNone/>
            </a:pPr>
            <a:r>
              <a:rPr lang="en-US" sz="2000" dirty="0"/>
              <a:t>p</a:t>
            </a:r>
            <a:r>
              <a:rPr lang="en-US" sz="2000" dirty="0" smtClean="0"/>
              <a:t>ublic class </a:t>
            </a:r>
            <a:r>
              <a:rPr lang="en-US" sz="2000" dirty="0" err="1" smtClean="0"/>
              <a:t>CacheBean</a:t>
            </a:r>
            <a:r>
              <a:rPr lang="en-US" sz="2000" dirty="0" smtClean="0"/>
              <a:t> {</a:t>
            </a:r>
          </a:p>
          <a:p>
            <a:pPr marL="0" indent="0">
              <a:buNone/>
            </a:pPr>
            <a:r>
              <a:rPr lang="en-US" sz="2000" dirty="0" smtClean="0"/>
              <a:t>public </a:t>
            </a:r>
            <a:r>
              <a:rPr lang="en-US" sz="2000" b="1" dirty="0" smtClean="0">
                <a:solidFill>
                  <a:srgbClr val="00B050"/>
                </a:solidFill>
              </a:rPr>
              <a:t>synchronized</a:t>
            </a:r>
            <a:r>
              <a:rPr lang="en-US" sz="2000" dirty="0" smtClean="0"/>
              <a:t> in </a:t>
            </a:r>
            <a:r>
              <a:rPr lang="en-US" sz="2000" dirty="0" err="1" smtClean="0"/>
              <a:t>getData</a:t>
            </a:r>
            <a:r>
              <a:rPr lang="en-US" sz="2000" dirty="0" smtClean="0"/>
              <a:t>(</a:t>
            </a:r>
            <a:r>
              <a:rPr lang="en-US" sz="2000" dirty="0" err="1" smtClean="0"/>
              <a:t>int</a:t>
            </a:r>
            <a:r>
              <a:rPr lang="en-US" sz="2000" dirty="0" smtClean="0"/>
              <a:t> key){</a:t>
            </a:r>
          </a:p>
          <a:p>
            <a:pPr marL="0" indent="0">
              <a:buNone/>
            </a:pPr>
            <a:r>
              <a:rPr lang="en-US" sz="2000" dirty="0" smtClean="0"/>
              <a:t>	return </a:t>
            </a:r>
            <a:r>
              <a:rPr lang="en-US" sz="2000" dirty="0" err="1" smtClean="0"/>
              <a:t>cache.getValue</a:t>
            </a:r>
            <a:r>
              <a:rPr lang="en-US" sz="2000" dirty="0" smtClean="0"/>
              <a:t>();</a:t>
            </a:r>
          </a:p>
          <a:p>
            <a:pPr marL="0" indent="0">
              <a:buNone/>
            </a:pPr>
            <a:r>
              <a:rPr lang="en-US" sz="2000" dirty="0" smtClean="0"/>
              <a:t>}</a:t>
            </a:r>
          </a:p>
          <a:p>
            <a:pPr marL="0" indent="0">
              <a:buNone/>
            </a:pPr>
            <a:r>
              <a:rPr lang="en-US" sz="2000" dirty="0" smtClean="0"/>
              <a:t>public void update(</a:t>
            </a:r>
            <a:r>
              <a:rPr lang="en-US" sz="2000" dirty="0" err="1" smtClean="0"/>
              <a:t>int</a:t>
            </a:r>
            <a:r>
              <a:rPr lang="en-US" sz="2000" dirty="0" smtClean="0"/>
              <a:t> key, </a:t>
            </a:r>
            <a:r>
              <a:rPr lang="en-US" sz="2000" dirty="0" err="1" smtClean="0"/>
              <a:t>int</a:t>
            </a:r>
            <a:r>
              <a:rPr lang="en-US" sz="2000" dirty="0" smtClean="0"/>
              <a:t> value){</a:t>
            </a:r>
          </a:p>
          <a:p>
            <a:pPr marL="0" indent="0">
              <a:buNone/>
            </a:pPr>
            <a:r>
              <a:rPr lang="en-US" sz="2000" dirty="0" smtClean="0"/>
              <a:t>	</a:t>
            </a:r>
            <a:r>
              <a:rPr lang="en-US" sz="2000" b="1" dirty="0">
                <a:solidFill>
                  <a:srgbClr val="00B050"/>
                </a:solidFill>
              </a:rPr>
              <a:t>s</a:t>
            </a:r>
            <a:r>
              <a:rPr lang="en-US" sz="2000" b="1" dirty="0" smtClean="0">
                <a:solidFill>
                  <a:srgbClr val="00B050"/>
                </a:solidFill>
              </a:rPr>
              <a:t>ynchronized (this){</a:t>
            </a:r>
          </a:p>
          <a:p>
            <a:pPr marL="0" indent="0">
              <a:buNone/>
            </a:pPr>
            <a:r>
              <a:rPr lang="en-US" sz="2000" dirty="0" smtClean="0"/>
              <a:t>		</a:t>
            </a:r>
            <a:r>
              <a:rPr lang="en-US" sz="2000" dirty="0" err="1" smtClean="0"/>
              <a:t>cache.setValue</a:t>
            </a:r>
            <a:r>
              <a:rPr lang="en-US" sz="2000" dirty="0" smtClean="0"/>
              <a:t>(key, value);</a:t>
            </a:r>
          </a:p>
          <a:p>
            <a:pPr marL="0" indent="0">
              <a:buNone/>
            </a:pPr>
            <a:r>
              <a:rPr lang="en-US" sz="2000" dirty="0" smtClean="0"/>
              <a:t>	}</a:t>
            </a:r>
          </a:p>
          <a:p>
            <a:pPr marL="0" indent="0">
              <a:buNone/>
            </a:pPr>
            <a:r>
              <a:rPr lang="en-US" sz="2000" dirty="0" smtClean="0"/>
              <a:t>}</a:t>
            </a:r>
          </a:p>
          <a:p>
            <a:pPr marL="0" indent="0">
              <a:buNone/>
            </a:pPr>
            <a:r>
              <a:rPr lang="en-US" sz="2000" dirty="0"/>
              <a:t>}</a:t>
            </a:r>
            <a:endParaRPr lang="en-US" sz="2000" dirty="0" smtClean="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Tree>
    <p:extLst>
      <p:ext uri="{BB962C8B-B14F-4D97-AF65-F5344CB8AC3E}">
        <p14:creationId xmlns:p14="http://schemas.microsoft.com/office/powerpoint/2010/main" val="3972537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sz="3600" dirty="0" smtClean="0">
                <a:solidFill>
                  <a:schemeClr val="tx1"/>
                </a:solidFill>
              </a:rPr>
              <a:t>No Interface View</a:t>
            </a:r>
          </a:p>
        </p:txBody>
      </p:sp>
      <p:sp>
        <p:nvSpPr>
          <p:cNvPr id="15364" name="Rectangle 3"/>
          <p:cNvSpPr>
            <a:spLocks noGrp="1" noChangeArrowheads="1"/>
          </p:cNvSpPr>
          <p:nvPr>
            <p:ph sz="half" idx="1"/>
          </p:nvPr>
        </p:nvSpPr>
        <p:spPr>
          <a:xfrm>
            <a:off x="457200" y="1676401"/>
            <a:ext cx="8001000" cy="1828800"/>
          </a:xfrm>
        </p:spPr>
        <p:txBody>
          <a:bodyPr/>
          <a:lstStyle/>
          <a:p>
            <a:pPr>
              <a:lnSpc>
                <a:spcPct val="130000"/>
              </a:lnSpc>
            </a:pPr>
            <a:r>
              <a:rPr lang="en-US" sz="2000" dirty="0" smtClean="0"/>
              <a:t>No interface view is similar to EJB3.0 local view</a:t>
            </a:r>
          </a:p>
          <a:p>
            <a:pPr>
              <a:lnSpc>
                <a:spcPct val="130000"/>
              </a:lnSpc>
            </a:pPr>
            <a:r>
              <a:rPr lang="en-US" sz="2000" dirty="0" smtClean="0"/>
              <a:t>All public methods of the bean are automatically exposed to local client</a:t>
            </a:r>
          </a:p>
          <a:p>
            <a:pPr marL="0" indent="0">
              <a:lnSpc>
                <a:spcPct val="130000"/>
              </a:lnSpc>
              <a:buNone/>
            </a:pPr>
            <a:r>
              <a:rPr lang="en-US" sz="1800" dirty="0" smtClean="0"/>
              <a:t>Example </a:t>
            </a:r>
          </a:p>
          <a:p>
            <a:pPr marL="0" indent="0">
              <a:lnSpc>
                <a:spcPct val="130000"/>
              </a:lnSpc>
              <a:buNone/>
            </a:pPr>
            <a:r>
              <a:rPr lang="en-US" sz="1800" b="1" dirty="0" smtClean="0">
                <a:solidFill>
                  <a:srgbClr val="00B050"/>
                </a:solidFill>
              </a:rPr>
              <a:t>@Stateless</a:t>
            </a:r>
          </a:p>
          <a:p>
            <a:pPr marL="0" indent="0">
              <a:lnSpc>
                <a:spcPct val="130000"/>
              </a:lnSpc>
              <a:buNone/>
            </a:pPr>
            <a:r>
              <a:rPr lang="en-US" sz="1800" dirty="0" smtClean="0"/>
              <a:t>       Public class TestBean{</a:t>
            </a:r>
          </a:p>
          <a:p>
            <a:pPr marL="0" indent="0">
              <a:lnSpc>
                <a:spcPct val="130000"/>
              </a:lnSpc>
              <a:buNone/>
            </a:pPr>
            <a:r>
              <a:rPr lang="en-US" sz="1800" dirty="0"/>
              <a:t>  </a:t>
            </a:r>
            <a:r>
              <a:rPr lang="en-US" sz="1800" dirty="0" smtClean="0"/>
              <a:t>        public String </a:t>
            </a:r>
            <a:r>
              <a:rPr lang="en-US" sz="1800" dirty="0" err="1" smtClean="0"/>
              <a:t>testData</a:t>
            </a:r>
            <a:r>
              <a:rPr lang="en-US" sz="1800" dirty="0" smtClean="0"/>
              <a:t>(String data){</a:t>
            </a:r>
          </a:p>
          <a:p>
            <a:pPr marL="457200" lvl="1" indent="0">
              <a:lnSpc>
                <a:spcPct val="130000"/>
              </a:lnSpc>
              <a:buNone/>
            </a:pPr>
            <a:r>
              <a:rPr lang="en-US" sz="1600" dirty="0" smtClean="0"/>
              <a:t>		 ….</a:t>
            </a:r>
          </a:p>
          <a:p>
            <a:pPr marL="457200" lvl="1" indent="0">
              <a:lnSpc>
                <a:spcPct val="130000"/>
              </a:lnSpc>
              <a:buNone/>
            </a:pPr>
            <a:r>
              <a:rPr lang="en-US" sz="1600" dirty="0" smtClean="0"/>
              <a:t>}</a:t>
            </a:r>
            <a:endParaRPr lang="en-US" sz="1600" dirty="0"/>
          </a:p>
          <a:p>
            <a:pPr marL="457200" lvl="1" indent="0">
              <a:lnSpc>
                <a:spcPct val="130000"/>
              </a:lnSpc>
              <a:buNone/>
            </a:pPr>
            <a:r>
              <a:rPr lang="en-US" sz="1600" dirty="0" smtClean="0"/>
              <a:t>}</a:t>
            </a:r>
          </a:p>
          <a:p>
            <a:pPr marL="457200" lvl="1" indent="0">
              <a:lnSpc>
                <a:spcPct val="130000"/>
              </a:lnSpc>
              <a:buNone/>
            </a:pPr>
            <a:endParaRPr lang="en-US" sz="1600" dirty="0" smtClean="0"/>
          </a:p>
        </p:txBody>
      </p:sp>
      <p:sp>
        <p:nvSpPr>
          <p:cNvPr id="2" name="Content Placeholder 1"/>
          <p:cNvSpPr>
            <a:spLocks noGrp="1"/>
          </p:cNvSpPr>
          <p:nvPr>
            <p:ph sz="half" idx="2"/>
          </p:nvPr>
        </p:nvSpPr>
        <p:spPr>
          <a:xfrm>
            <a:off x="4648200" y="2895600"/>
            <a:ext cx="4038600" cy="3230563"/>
          </a:xfrm>
        </p:spPr>
        <p:txBody>
          <a:bodyPr/>
          <a:lstStyle/>
          <a:p>
            <a:pPr marL="0" indent="0">
              <a:buNone/>
            </a:pPr>
            <a:r>
              <a:rPr lang="en-US" sz="1800" dirty="0" smtClean="0"/>
              <a:t>Client code </a:t>
            </a:r>
          </a:p>
          <a:p>
            <a:pPr marL="0" indent="0">
              <a:buNone/>
            </a:pPr>
            <a:r>
              <a:rPr lang="en-US" sz="1800" b="1" dirty="0" smtClean="0">
                <a:solidFill>
                  <a:srgbClr val="00B050"/>
                </a:solidFill>
              </a:rPr>
              <a:t>@EJB</a:t>
            </a:r>
          </a:p>
          <a:p>
            <a:pPr marL="0" indent="0">
              <a:buNone/>
            </a:pPr>
            <a:r>
              <a:rPr lang="en-US" sz="1800" dirty="0" smtClean="0"/>
              <a:t>Private TestBean </a:t>
            </a:r>
            <a:r>
              <a:rPr lang="en-US" sz="1800" dirty="0" err="1" smtClean="0"/>
              <a:t>testBean</a:t>
            </a:r>
            <a:r>
              <a:rPr lang="en-US" sz="1800" dirty="0" smtClean="0"/>
              <a:t>;</a:t>
            </a:r>
          </a:p>
          <a:p>
            <a:pPr marL="0" indent="0">
              <a:buNone/>
            </a:pPr>
            <a:endParaRPr lang="en-US" sz="1800" dirty="0"/>
          </a:p>
          <a:p>
            <a:pPr marL="0" indent="0">
              <a:buNone/>
            </a:pPr>
            <a:r>
              <a:rPr lang="en-US" sz="1800" dirty="0" smtClean="0"/>
              <a:t>….</a:t>
            </a:r>
          </a:p>
          <a:p>
            <a:pPr marL="0" indent="0">
              <a:buNone/>
            </a:pPr>
            <a:r>
              <a:rPr lang="en-US" sz="1800" dirty="0" smtClean="0"/>
              <a:t>String data=</a:t>
            </a:r>
            <a:r>
              <a:rPr lang="en-US" sz="1800" dirty="0" err="1" smtClean="0"/>
              <a:t>testBean.testData</a:t>
            </a:r>
            <a:r>
              <a:rPr lang="en-US" sz="1800" dirty="0" smtClean="0"/>
              <a:t>(“input”);</a:t>
            </a:r>
            <a:endParaRPr lang="en-US" sz="1800" dirty="0"/>
          </a:p>
          <a:p>
            <a:pPr marL="0" indent="0">
              <a:buNone/>
            </a:pPr>
            <a:endParaRPr lang="en-US" sz="1800" dirty="0" smtClean="0"/>
          </a:p>
          <a:p>
            <a:pPr marL="0" indent="0">
              <a:buNone/>
            </a:pPr>
            <a:endParaRPr lang="en-US" sz="1800" dirty="0"/>
          </a:p>
        </p:txBody>
      </p:sp>
      <p:sp>
        <p:nvSpPr>
          <p:cNvPr id="15362" name="Rectangle 57"/>
          <p:cNvSpPr>
            <a:spLocks noGrp="1" noChangeArrowheads="1"/>
          </p:cNvSpPr>
          <p:nvPr>
            <p:ph type="sldNum" sz="quarter" idx="10"/>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9A49C4D-AFAE-4DF3-966C-0BBBD01B4F6C}" type="slidenum">
              <a:rPr lang="en-US" b="0" smtClean="0">
                <a:solidFill>
                  <a:srgbClr val="000000"/>
                </a:solidFill>
                <a:latin typeface="Verdana" pitchFamily="34" charset="0"/>
              </a:rPr>
              <a:pPr eaLnBrk="1" hangingPunct="1"/>
              <a:t>13</a:t>
            </a:fld>
            <a:endParaRPr lang="en-US" b="0" smtClean="0">
              <a:solidFill>
                <a:srgbClr val="000000"/>
              </a:solidFill>
              <a:latin typeface="Verdana" pitchFamily="34" charset="0"/>
            </a:endParaRPr>
          </a:p>
        </p:txBody>
      </p:sp>
    </p:spTree>
    <p:extLst>
      <p:ext uri="{BB962C8B-B14F-4D97-AF65-F5344CB8AC3E}">
        <p14:creationId xmlns:p14="http://schemas.microsoft.com/office/powerpoint/2010/main" val="2903648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C32B57B-AA5D-4112-8D83-11E589CC2B39}" type="slidenum">
              <a:rPr lang="en-US" b="0" smtClean="0">
                <a:solidFill>
                  <a:srgbClr val="000000"/>
                </a:solidFill>
                <a:latin typeface="Verdana" pitchFamily="34" charset="0"/>
              </a:rPr>
              <a:pPr eaLnBrk="1" hangingPunct="1"/>
              <a:t>14</a:t>
            </a:fld>
            <a:endParaRPr lang="en-US" b="0" smtClean="0">
              <a:solidFill>
                <a:srgbClr val="000000"/>
              </a:solidFill>
              <a:latin typeface="Verdana" pitchFamily="34" charset="0"/>
            </a:endParaRPr>
          </a:p>
        </p:txBody>
      </p:sp>
      <p:sp>
        <p:nvSpPr>
          <p:cNvPr id="16387" name="Rectangle 2"/>
          <p:cNvSpPr>
            <a:spLocks noGrp="1" noChangeArrowheads="1"/>
          </p:cNvSpPr>
          <p:nvPr>
            <p:ph type="title"/>
          </p:nvPr>
        </p:nvSpPr>
        <p:spPr/>
        <p:txBody>
          <a:bodyPr/>
          <a:lstStyle/>
          <a:p>
            <a:r>
              <a:rPr lang="en-US" sz="3600" dirty="0" smtClean="0"/>
              <a:t>Simplified Packaging</a:t>
            </a:r>
          </a:p>
        </p:txBody>
      </p:sp>
      <p:sp>
        <p:nvSpPr>
          <p:cNvPr id="16388" name="Rectangle 3"/>
          <p:cNvSpPr>
            <a:spLocks noGrp="1" noChangeArrowheads="1"/>
          </p:cNvSpPr>
          <p:nvPr>
            <p:ph type="body" idx="1"/>
          </p:nvPr>
        </p:nvSpPr>
        <p:spPr/>
        <p:txBody>
          <a:bodyPr/>
          <a:lstStyle/>
          <a:p>
            <a:pPr marL="0" indent="0">
              <a:lnSpc>
                <a:spcPct val="150000"/>
              </a:lnSpc>
              <a:buNone/>
            </a:pPr>
            <a:r>
              <a:rPr lang="en-US" sz="2000" dirty="0" smtClean="0"/>
              <a:t>EJB classes can be packaged directly in WARs</a:t>
            </a:r>
            <a:endParaRPr lang="en-US" sz="2000" dirty="0"/>
          </a:p>
          <a:p>
            <a:pPr>
              <a:lnSpc>
                <a:spcPct val="150000"/>
              </a:lnSpc>
            </a:pPr>
            <a:endParaRPr lang="en-US" sz="2000" dirty="0" smtClean="0"/>
          </a:p>
        </p:txBody>
      </p:sp>
      <p:pic>
        <p:nvPicPr>
          <p:cNvPr id="1026" name="Picture 2" descr="C:\Users\125233\Desktop\JavaEEPackageStru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514600"/>
            <a:ext cx="3962400" cy="400812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25233\Desktop\EJB3_1PackageStru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3422" y="2327910"/>
            <a:ext cx="4038600" cy="42252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181600" y="1756434"/>
            <a:ext cx="3124200" cy="464871"/>
          </a:xfrm>
          <a:prstGeom prst="rect">
            <a:avLst/>
          </a:prstGeom>
          <a:noFill/>
        </p:spPr>
        <p:txBody>
          <a:bodyPr wrap="square" rtlCol="0">
            <a:spAutoFit/>
          </a:bodyPr>
          <a:lstStyle/>
          <a:p>
            <a:pPr>
              <a:lnSpc>
                <a:spcPct val="150000"/>
              </a:lnSpc>
            </a:pPr>
            <a:r>
              <a:rPr lang="en-US" dirty="0" smtClean="0"/>
              <a:t>EJB 3.1 package Structure</a:t>
            </a:r>
            <a:endParaRPr lang="en-US" dirty="0"/>
          </a:p>
        </p:txBody>
      </p:sp>
      <p:sp>
        <p:nvSpPr>
          <p:cNvPr id="8" name="TextBox 7"/>
          <p:cNvSpPr txBox="1"/>
          <p:nvPr/>
        </p:nvSpPr>
        <p:spPr>
          <a:xfrm>
            <a:off x="3771900" y="5737809"/>
            <a:ext cx="3124200" cy="320024"/>
          </a:xfrm>
          <a:prstGeom prst="rect">
            <a:avLst/>
          </a:prstGeom>
          <a:noFill/>
        </p:spPr>
        <p:txBody>
          <a:bodyPr wrap="square" rtlCol="0">
            <a:spAutoFit/>
          </a:bodyPr>
          <a:lstStyle/>
          <a:p>
            <a:pPr>
              <a:lnSpc>
                <a:spcPct val="150000"/>
              </a:lnSpc>
            </a:pPr>
            <a:r>
              <a:rPr lang="en-US" sz="1100" dirty="0" smtClean="0"/>
              <a:t>Courtesy: developer.com</a:t>
            </a:r>
            <a:endParaRPr lang="en-US" sz="1100" dirty="0"/>
          </a:p>
        </p:txBody>
      </p:sp>
      <p:sp>
        <p:nvSpPr>
          <p:cNvPr id="9" name="TextBox 8"/>
          <p:cNvSpPr txBox="1"/>
          <p:nvPr/>
        </p:nvSpPr>
        <p:spPr>
          <a:xfrm>
            <a:off x="647700" y="1988870"/>
            <a:ext cx="3124200" cy="464871"/>
          </a:xfrm>
          <a:prstGeom prst="rect">
            <a:avLst/>
          </a:prstGeom>
          <a:noFill/>
        </p:spPr>
        <p:txBody>
          <a:bodyPr wrap="square" rtlCol="0">
            <a:spAutoFit/>
          </a:bodyPr>
          <a:lstStyle/>
          <a:p>
            <a:pPr>
              <a:lnSpc>
                <a:spcPct val="150000"/>
              </a:lnSpc>
            </a:pPr>
            <a:r>
              <a:rPr lang="en-US" dirty="0" smtClean="0"/>
              <a:t>JEE package Structure</a:t>
            </a:r>
            <a:endParaRPr lang="en-US" dirty="0"/>
          </a:p>
        </p:txBody>
      </p:sp>
    </p:spTree>
    <p:extLst>
      <p:ext uri="{BB962C8B-B14F-4D97-AF65-F5344CB8AC3E}">
        <p14:creationId xmlns:p14="http://schemas.microsoft.com/office/powerpoint/2010/main" val="2175161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a:spcBef>
                <a:spcPts val="400"/>
              </a:spcBef>
              <a:defRPr/>
            </a:pPr>
            <a:r>
              <a:rPr lang="en-US" dirty="0" smtClean="0"/>
              <a:t>State True of False</a:t>
            </a:r>
          </a:p>
          <a:p>
            <a:pPr>
              <a:spcBef>
                <a:spcPts val="400"/>
              </a:spcBef>
              <a:defRPr/>
            </a:pPr>
            <a:r>
              <a:rPr lang="en-US" dirty="0" smtClean="0"/>
              <a:t>The No Interface view applicable for remote client of enterprise beans</a:t>
            </a:r>
            <a:endParaRPr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15</a:t>
            </a:fld>
            <a:endParaRPr lang="en-US" sz="1400" dirty="0"/>
          </a:p>
        </p:txBody>
      </p:sp>
    </p:spTree>
    <p:extLst>
      <p:ext uri="{BB962C8B-B14F-4D97-AF65-F5344CB8AC3E}">
        <p14:creationId xmlns:p14="http://schemas.microsoft.com/office/powerpoint/2010/main" val="1613840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a:spcBef>
                <a:spcPts val="400"/>
              </a:spcBef>
              <a:defRPr/>
            </a:pPr>
            <a:r>
              <a:rPr lang="en-US" dirty="0" smtClean="0"/>
              <a:t>Which is the default concurrency  option ?</a:t>
            </a:r>
          </a:p>
          <a:p>
            <a:pPr lvl="1">
              <a:spcBef>
                <a:spcPts val="400"/>
              </a:spcBef>
              <a:defRPr/>
            </a:pPr>
            <a:r>
              <a:rPr lang="en-US" dirty="0" smtClean="0"/>
              <a:t>BMC</a:t>
            </a:r>
          </a:p>
          <a:p>
            <a:pPr lvl="1">
              <a:spcBef>
                <a:spcPts val="400"/>
              </a:spcBef>
              <a:defRPr/>
            </a:pPr>
            <a:r>
              <a:rPr lang="en-US" dirty="0" smtClean="0"/>
              <a:t>CMC</a:t>
            </a:r>
            <a:endParaRPr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16</a:t>
            </a:fld>
            <a:endParaRPr lang="en-US" sz="1400" dirty="0"/>
          </a:p>
        </p:txBody>
      </p:sp>
    </p:spTree>
    <p:extLst>
      <p:ext uri="{BB962C8B-B14F-4D97-AF65-F5344CB8AC3E}">
        <p14:creationId xmlns:p14="http://schemas.microsoft.com/office/powerpoint/2010/main" val="1269218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A830EB40-24E6-4599-BB34-86E2BA76DDE5}" type="slidenum">
              <a:rPr lang="en-US" b="0" smtClean="0">
                <a:solidFill>
                  <a:srgbClr val="000000"/>
                </a:solidFill>
                <a:latin typeface="Verdana" pitchFamily="34" charset="0"/>
              </a:rPr>
              <a:pPr eaLnBrk="1" hangingPunct="1"/>
              <a:t>17</a:t>
            </a:fld>
            <a:endParaRPr lang="en-US" b="0" smtClean="0">
              <a:solidFill>
                <a:srgbClr val="000000"/>
              </a:solidFill>
              <a:latin typeface="Verdana" pitchFamily="34" charset="0"/>
            </a:endParaRPr>
          </a:p>
        </p:txBody>
      </p:sp>
      <p:sp>
        <p:nvSpPr>
          <p:cNvPr id="17411" name="Rectangle 2"/>
          <p:cNvSpPr>
            <a:spLocks noGrp="1" noChangeArrowheads="1"/>
          </p:cNvSpPr>
          <p:nvPr>
            <p:ph type="title"/>
          </p:nvPr>
        </p:nvSpPr>
        <p:spPr/>
        <p:txBody>
          <a:bodyPr/>
          <a:lstStyle/>
          <a:p>
            <a:r>
              <a:rPr lang="en-US" sz="3600" dirty="0" smtClean="0"/>
              <a:t>Asynchronous Session Bean Invocation</a:t>
            </a:r>
          </a:p>
        </p:txBody>
      </p:sp>
      <p:sp>
        <p:nvSpPr>
          <p:cNvPr id="17412" name="Rectangle 3"/>
          <p:cNvSpPr>
            <a:spLocks noGrp="1" noChangeArrowheads="1"/>
          </p:cNvSpPr>
          <p:nvPr>
            <p:ph type="body" idx="1"/>
          </p:nvPr>
        </p:nvSpPr>
        <p:spPr/>
        <p:txBody>
          <a:bodyPr/>
          <a:lstStyle/>
          <a:p>
            <a:pPr>
              <a:lnSpc>
                <a:spcPct val="200000"/>
              </a:lnSpc>
            </a:pPr>
            <a:r>
              <a:rPr lang="en-US" sz="1800" dirty="0" smtClean="0"/>
              <a:t>EJB 3.1, the session bean can support asynchronous method invocations.</a:t>
            </a:r>
          </a:p>
          <a:p>
            <a:pPr>
              <a:lnSpc>
                <a:spcPct val="200000"/>
              </a:lnSpc>
            </a:pPr>
            <a:r>
              <a:rPr lang="en-US" sz="1800" dirty="0" smtClean="0"/>
              <a:t>@Asynchronous annotation in the session bean method</a:t>
            </a:r>
          </a:p>
          <a:p>
            <a:pPr>
              <a:lnSpc>
                <a:spcPct val="200000"/>
              </a:lnSpc>
            </a:pPr>
            <a:r>
              <a:rPr lang="en-US" sz="1800" dirty="0" smtClean="0"/>
              <a:t>Control returns to client before actual business method invoked </a:t>
            </a:r>
          </a:p>
          <a:p>
            <a:pPr>
              <a:lnSpc>
                <a:spcPct val="200000"/>
              </a:lnSpc>
            </a:pPr>
            <a:r>
              <a:rPr lang="en-US" sz="1800" dirty="0" smtClean="0"/>
              <a:t>No persistence guarantee as of MDB</a:t>
            </a:r>
          </a:p>
          <a:p>
            <a:pPr>
              <a:lnSpc>
                <a:spcPct val="200000"/>
              </a:lnSpc>
            </a:pPr>
            <a:r>
              <a:rPr lang="en-US" sz="1800" dirty="0" smtClean="0"/>
              <a:t>No Transaction propagation from caller to callee (as invocation is asynchronous)</a:t>
            </a:r>
          </a:p>
          <a:p>
            <a:pPr>
              <a:lnSpc>
                <a:spcPct val="200000"/>
              </a:lnSpc>
            </a:pPr>
            <a:r>
              <a:rPr lang="en-US" sz="1800" dirty="0" smtClean="0"/>
              <a:t>Return Values</a:t>
            </a:r>
          </a:p>
          <a:p>
            <a:pPr lvl="1">
              <a:lnSpc>
                <a:spcPct val="200000"/>
              </a:lnSpc>
            </a:pPr>
            <a:r>
              <a:rPr lang="en-US" sz="1600" dirty="0" smtClean="0"/>
              <a:t>Void type (similar to onMessage method)</a:t>
            </a:r>
          </a:p>
          <a:p>
            <a:pPr lvl="1">
              <a:lnSpc>
                <a:spcPct val="200000"/>
              </a:lnSpc>
            </a:pPr>
            <a:r>
              <a:rPr lang="en-US" sz="1600" dirty="0" smtClean="0"/>
              <a:t>Java.util.concurrent.Future</a:t>
            </a:r>
          </a:p>
        </p:txBody>
      </p:sp>
    </p:spTree>
    <p:extLst>
      <p:ext uri="{BB962C8B-B14F-4D97-AF65-F5344CB8AC3E}">
        <p14:creationId xmlns:p14="http://schemas.microsoft.com/office/powerpoint/2010/main" val="23011383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CEBA930-9FF7-4ACA-981B-CCBC4486AB66}" type="slidenum">
              <a:rPr lang="en-US" b="0" smtClean="0">
                <a:solidFill>
                  <a:srgbClr val="000000"/>
                </a:solidFill>
                <a:latin typeface="Verdana" pitchFamily="34" charset="0"/>
              </a:rPr>
              <a:pPr eaLnBrk="1" hangingPunct="1"/>
              <a:t>18</a:t>
            </a:fld>
            <a:endParaRPr lang="en-US" b="0" smtClean="0">
              <a:solidFill>
                <a:srgbClr val="000000"/>
              </a:solidFill>
              <a:latin typeface="Verdana" pitchFamily="34" charset="0"/>
            </a:endParaRPr>
          </a:p>
        </p:txBody>
      </p:sp>
      <p:sp>
        <p:nvSpPr>
          <p:cNvPr id="18435"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4C329AC1-53E3-4291-8B06-EA2D380E7963}" type="slidenum">
              <a:rPr lang="en-US" sz="800" b="0">
                <a:solidFill>
                  <a:srgbClr val="000000"/>
                </a:solidFill>
                <a:latin typeface="Verdana" pitchFamily="34" charset="0"/>
              </a:rPr>
              <a:pPr eaLnBrk="1" hangingPunct="1"/>
              <a:t>18</a:t>
            </a:fld>
            <a:endParaRPr lang="en-US" sz="800" b="0">
              <a:solidFill>
                <a:srgbClr val="000000"/>
              </a:solidFill>
              <a:latin typeface="Verdana" pitchFamily="34" charset="0"/>
            </a:endParaRPr>
          </a:p>
        </p:txBody>
      </p:sp>
      <p:sp>
        <p:nvSpPr>
          <p:cNvPr id="18436" name="Rectangle 2"/>
          <p:cNvSpPr>
            <a:spLocks noGrp="1" noChangeArrowheads="1"/>
          </p:cNvSpPr>
          <p:nvPr>
            <p:ph type="title"/>
          </p:nvPr>
        </p:nvSpPr>
        <p:spPr/>
        <p:txBody>
          <a:bodyPr/>
          <a:lstStyle/>
          <a:p>
            <a:pPr eaLnBrk="1" hangingPunct="1"/>
            <a:r>
              <a:rPr lang="en-US" sz="3600" dirty="0" smtClean="0"/>
              <a:t>Asynchronous Session Bean Invocation</a:t>
            </a:r>
          </a:p>
        </p:txBody>
      </p:sp>
      <p:sp>
        <p:nvSpPr>
          <p:cNvPr id="18437" name="Rectangle 3"/>
          <p:cNvSpPr>
            <a:spLocks noGrp="1" noChangeArrowheads="1"/>
          </p:cNvSpPr>
          <p:nvPr>
            <p:ph type="body" idx="1"/>
          </p:nvPr>
        </p:nvSpPr>
        <p:spPr/>
        <p:txBody>
          <a:bodyPr/>
          <a:lstStyle/>
          <a:p>
            <a:pPr marL="0" indent="0">
              <a:buNone/>
            </a:pPr>
            <a:r>
              <a:rPr lang="en-US" sz="2000" b="1" dirty="0">
                <a:solidFill>
                  <a:srgbClr val="00B050"/>
                </a:solidFill>
              </a:rPr>
              <a:t>@Stateless</a:t>
            </a:r>
          </a:p>
          <a:p>
            <a:pPr marL="0" indent="0">
              <a:buNone/>
            </a:pPr>
            <a:r>
              <a:rPr lang="en-US" sz="2000" dirty="0"/>
              <a:t>   Public class </a:t>
            </a:r>
            <a:r>
              <a:rPr lang="en-US" sz="2000" dirty="0" err="1"/>
              <a:t>CalculatorBean</a:t>
            </a:r>
            <a:r>
              <a:rPr lang="en-US" sz="2000" dirty="0"/>
              <a:t> implements </a:t>
            </a:r>
            <a:r>
              <a:rPr lang="en-US" sz="2000" dirty="0" err="1"/>
              <a:t>CalculatorService</a:t>
            </a:r>
            <a:r>
              <a:rPr lang="en-US" sz="2000" dirty="0"/>
              <a:t> {</a:t>
            </a:r>
          </a:p>
          <a:p>
            <a:pPr marL="0" indent="0">
              <a:buNone/>
            </a:pPr>
            <a:r>
              <a:rPr lang="en-US" sz="2000" dirty="0"/>
              <a:t>      ...</a:t>
            </a:r>
          </a:p>
          <a:p>
            <a:pPr marL="0" indent="0">
              <a:buNone/>
            </a:pPr>
            <a:r>
              <a:rPr lang="en-US" sz="2000" dirty="0"/>
              <a:t> </a:t>
            </a:r>
          </a:p>
          <a:p>
            <a:pPr marL="0" indent="0">
              <a:buNone/>
            </a:pPr>
            <a:r>
              <a:rPr lang="en-US" sz="2000" dirty="0"/>
              <a:t>      </a:t>
            </a:r>
            <a:r>
              <a:rPr lang="en-US" sz="2000" b="1" dirty="0">
                <a:solidFill>
                  <a:srgbClr val="00B050"/>
                </a:solidFill>
              </a:rPr>
              <a:t>@Asynchronous</a:t>
            </a:r>
          </a:p>
          <a:p>
            <a:pPr marL="0" indent="0">
              <a:buNone/>
            </a:pPr>
            <a:r>
              <a:rPr lang="en-US" sz="2000" dirty="0"/>
              <a:t>      public </a:t>
            </a:r>
            <a:r>
              <a:rPr lang="en-US" sz="2000" b="1" dirty="0">
                <a:solidFill>
                  <a:srgbClr val="00B050"/>
                </a:solidFill>
              </a:rPr>
              <a:t>Future&lt;Integer&gt; </a:t>
            </a:r>
            <a:r>
              <a:rPr lang="en-US" sz="2000" dirty="0" err="1"/>
              <a:t>performCalculation</a:t>
            </a:r>
            <a:r>
              <a:rPr lang="en-US" sz="2000" dirty="0"/>
              <a:t>(...) {</a:t>
            </a:r>
          </a:p>
          <a:p>
            <a:pPr marL="0" indent="0">
              <a:buNone/>
            </a:pPr>
            <a:r>
              <a:rPr lang="en-US" sz="2000" dirty="0"/>
              <a:t> </a:t>
            </a:r>
          </a:p>
          <a:p>
            <a:pPr marL="0" indent="0">
              <a:buNone/>
            </a:pPr>
            <a:r>
              <a:rPr lang="en-US" sz="2000" dirty="0"/>
              <a:t>         // ... do calculation</a:t>
            </a:r>
          </a:p>
          <a:p>
            <a:pPr marL="0" indent="0">
              <a:buNone/>
            </a:pPr>
            <a:r>
              <a:rPr lang="en-US" sz="2000" dirty="0"/>
              <a:t> </a:t>
            </a:r>
          </a:p>
          <a:p>
            <a:pPr marL="0" indent="0">
              <a:buNone/>
            </a:pPr>
            <a:r>
              <a:rPr lang="en-US" sz="2000" dirty="0"/>
              <a:t>         Integer result = ...;</a:t>
            </a:r>
          </a:p>
          <a:p>
            <a:pPr marL="0" indent="0">
              <a:buNone/>
            </a:pPr>
            <a:r>
              <a:rPr lang="en-US" sz="2000" dirty="0"/>
              <a:t>         return new </a:t>
            </a:r>
            <a:r>
              <a:rPr lang="en-US" sz="2000" dirty="0" err="1"/>
              <a:t>AsyncResult</a:t>
            </a:r>
            <a:r>
              <a:rPr lang="en-US" sz="2000" dirty="0"/>
              <a:t>&lt;Integer&gt;(result);</a:t>
            </a:r>
          </a:p>
          <a:p>
            <a:pPr marL="0" indent="0">
              <a:buNone/>
            </a:pPr>
            <a:r>
              <a:rPr lang="en-US" sz="2000" dirty="0"/>
              <a:t>      }</a:t>
            </a:r>
          </a:p>
          <a:p>
            <a:pPr marL="0" indent="0">
              <a:buNone/>
            </a:pPr>
            <a:r>
              <a:rPr lang="en-US" sz="2000" dirty="0"/>
              <a:t>   }</a:t>
            </a:r>
          </a:p>
          <a:p>
            <a:pPr>
              <a:lnSpc>
                <a:spcPct val="250000"/>
              </a:lnSpc>
            </a:pPr>
            <a:endParaRPr lang="en-US" sz="2000" dirty="0" smtClean="0"/>
          </a:p>
        </p:txBody>
      </p:sp>
    </p:spTree>
    <p:extLst>
      <p:ext uri="{BB962C8B-B14F-4D97-AF65-F5344CB8AC3E}">
        <p14:creationId xmlns:p14="http://schemas.microsoft.com/office/powerpoint/2010/main" val="3535267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BAAF7C5-9692-4352-A225-E7E142313162}" type="slidenum">
              <a:rPr lang="en-US" b="0" smtClean="0">
                <a:solidFill>
                  <a:srgbClr val="000000"/>
                </a:solidFill>
                <a:latin typeface="Verdana" pitchFamily="34" charset="0"/>
              </a:rPr>
              <a:pPr eaLnBrk="1" hangingPunct="1"/>
              <a:t>19</a:t>
            </a:fld>
            <a:endParaRPr lang="en-US" b="0" smtClean="0">
              <a:solidFill>
                <a:srgbClr val="000000"/>
              </a:solidFill>
              <a:latin typeface="Verdana" pitchFamily="34" charset="0"/>
            </a:endParaRPr>
          </a:p>
        </p:txBody>
      </p:sp>
      <p:sp>
        <p:nvSpPr>
          <p:cNvPr id="19459" name="Rectangle 2"/>
          <p:cNvSpPr>
            <a:spLocks noGrp="1" noChangeArrowheads="1"/>
          </p:cNvSpPr>
          <p:nvPr>
            <p:ph type="title"/>
          </p:nvPr>
        </p:nvSpPr>
        <p:spPr/>
        <p:txBody>
          <a:bodyPr/>
          <a:lstStyle/>
          <a:p>
            <a:r>
              <a:rPr lang="en-US" sz="3600" dirty="0" smtClean="0"/>
              <a:t>Portable JNDI Names</a:t>
            </a:r>
          </a:p>
        </p:txBody>
      </p:sp>
      <p:sp>
        <p:nvSpPr>
          <p:cNvPr id="19460" name="Rectangle 3"/>
          <p:cNvSpPr>
            <a:spLocks noGrp="1" noChangeArrowheads="1"/>
          </p:cNvSpPr>
          <p:nvPr>
            <p:ph type="body" idx="1"/>
          </p:nvPr>
        </p:nvSpPr>
        <p:spPr/>
        <p:txBody>
          <a:bodyPr/>
          <a:lstStyle/>
          <a:p>
            <a:pPr>
              <a:lnSpc>
                <a:spcPct val="200000"/>
              </a:lnSpc>
            </a:pPr>
            <a:r>
              <a:rPr lang="en-US" sz="2000" dirty="0" smtClean="0"/>
              <a:t>No Need to learn vendor specific JNDI Names</a:t>
            </a:r>
          </a:p>
          <a:p>
            <a:pPr marL="0" indent="0">
              <a:lnSpc>
                <a:spcPct val="200000"/>
              </a:lnSpc>
              <a:buNone/>
            </a:pPr>
            <a:r>
              <a:rPr lang="en-US" sz="2000" b="1" i="1" dirty="0" smtClean="0">
                <a:solidFill>
                  <a:srgbClr val="00B050"/>
                </a:solidFill>
              </a:rPr>
              <a:t> </a:t>
            </a:r>
            <a:r>
              <a:rPr lang="en-US" sz="2000" b="1" i="1" dirty="0" err="1" smtClean="0">
                <a:solidFill>
                  <a:srgbClr val="00B050"/>
                </a:solidFill>
              </a:rPr>
              <a:t>java:global</a:t>
            </a:r>
            <a:r>
              <a:rPr lang="en-US" sz="2000" b="1" i="1" dirty="0" smtClean="0">
                <a:solidFill>
                  <a:srgbClr val="00B050"/>
                </a:solidFill>
              </a:rPr>
              <a:t>/&lt;App-Name&gt;/&lt;Module-Name&gt;/&lt;Bean-Name&gt; /&lt;Fully-Qualified- Interface-Name&gt;</a:t>
            </a:r>
          </a:p>
        </p:txBody>
      </p:sp>
      <p:sp>
        <p:nvSpPr>
          <p:cNvPr id="2" name="TextBox 1"/>
          <p:cNvSpPr txBox="1"/>
          <p:nvPr/>
        </p:nvSpPr>
        <p:spPr>
          <a:xfrm>
            <a:off x="381000" y="3581400"/>
            <a:ext cx="8001000" cy="2862322"/>
          </a:xfrm>
          <a:prstGeom prst="rect">
            <a:avLst/>
          </a:prstGeom>
          <a:noFill/>
        </p:spPr>
        <p:txBody>
          <a:bodyPr wrap="square" rtlCol="0">
            <a:spAutoFit/>
          </a:bodyPr>
          <a:lstStyle/>
          <a:p>
            <a:pPr>
              <a:lnSpc>
                <a:spcPct val="200000"/>
              </a:lnSpc>
            </a:pPr>
            <a:r>
              <a:rPr lang="en-US" dirty="0"/>
              <a:t>Example </a:t>
            </a:r>
            <a:endParaRPr lang="en-US" dirty="0" smtClean="0"/>
          </a:p>
          <a:p>
            <a:pPr>
              <a:lnSpc>
                <a:spcPct val="200000"/>
              </a:lnSpc>
            </a:pPr>
            <a:r>
              <a:rPr lang="en-US" dirty="0" smtClean="0"/>
              <a:t>If TestBean is packaged in myModule.jar in </a:t>
            </a:r>
            <a:r>
              <a:rPr lang="en-US" dirty="0" err="1" smtClean="0"/>
              <a:t>test.ear</a:t>
            </a:r>
            <a:r>
              <a:rPr lang="en-US" dirty="0" smtClean="0"/>
              <a:t>, then JNDI entries </a:t>
            </a:r>
          </a:p>
          <a:p>
            <a:pPr>
              <a:lnSpc>
                <a:spcPct val="200000"/>
              </a:lnSpc>
            </a:pPr>
            <a:r>
              <a:rPr lang="en-US" b="1" dirty="0" err="1" smtClean="0">
                <a:solidFill>
                  <a:srgbClr val="00B050"/>
                </a:solidFill>
              </a:rPr>
              <a:t>Java:global</a:t>
            </a:r>
            <a:r>
              <a:rPr lang="en-US" b="1" dirty="0" smtClean="0">
                <a:solidFill>
                  <a:srgbClr val="00B050"/>
                </a:solidFill>
              </a:rPr>
              <a:t>/test/</a:t>
            </a:r>
            <a:r>
              <a:rPr lang="en-US" b="1" dirty="0" err="1" smtClean="0">
                <a:solidFill>
                  <a:srgbClr val="00B050"/>
                </a:solidFill>
              </a:rPr>
              <a:t>myModule</a:t>
            </a:r>
            <a:r>
              <a:rPr lang="en-US" b="1" dirty="0" smtClean="0">
                <a:solidFill>
                  <a:srgbClr val="00B050"/>
                </a:solidFill>
              </a:rPr>
              <a:t>/TestBean</a:t>
            </a:r>
          </a:p>
          <a:p>
            <a:pPr>
              <a:lnSpc>
                <a:spcPct val="200000"/>
              </a:lnSpc>
            </a:pPr>
            <a:r>
              <a:rPr lang="en-US" b="1" dirty="0" err="1" smtClean="0">
                <a:solidFill>
                  <a:srgbClr val="00B050"/>
                </a:solidFill>
              </a:rPr>
              <a:t>Java:app</a:t>
            </a:r>
            <a:r>
              <a:rPr lang="en-US" b="1" dirty="0" smtClean="0">
                <a:solidFill>
                  <a:srgbClr val="00B050"/>
                </a:solidFill>
              </a:rPr>
              <a:t>/</a:t>
            </a:r>
            <a:r>
              <a:rPr lang="en-US" b="1" dirty="0" err="1" smtClean="0">
                <a:solidFill>
                  <a:srgbClr val="00B050"/>
                </a:solidFill>
              </a:rPr>
              <a:t>myModule</a:t>
            </a:r>
            <a:r>
              <a:rPr lang="en-US" b="1" dirty="0" smtClean="0">
                <a:solidFill>
                  <a:srgbClr val="00B050"/>
                </a:solidFill>
              </a:rPr>
              <a:t>/TestBean</a:t>
            </a:r>
          </a:p>
          <a:p>
            <a:pPr>
              <a:lnSpc>
                <a:spcPct val="200000"/>
              </a:lnSpc>
            </a:pPr>
            <a:r>
              <a:rPr lang="en-US" b="1" dirty="0" err="1" smtClean="0">
                <a:solidFill>
                  <a:srgbClr val="00B050"/>
                </a:solidFill>
              </a:rPr>
              <a:t>Java:module</a:t>
            </a:r>
            <a:r>
              <a:rPr lang="en-US" b="1" dirty="0" smtClean="0">
                <a:solidFill>
                  <a:srgbClr val="00B050"/>
                </a:solidFill>
              </a:rPr>
              <a:t>/TestBean</a:t>
            </a:r>
            <a:endParaRPr lang="en-US" b="1" dirty="0">
              <a:solidFill>
                <a:srgbClr val="00B050"/>
              </a:solidFill>
            </a:endParaRPr>
          </a:p>
        </p:txBody>
      </p:sp>
    </p:spTree>
    <p:extLst>
      <p:ext uri="{BB962C8B-B14F-4D97-AF65-F5344CB8AC3E}">
        <p14:creationId xmlns:p14="http://schemas.microsoft.com/office/powerpoint/2010/main" val="3139442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66821932"/>
              </p:ext>
            </p:extLst>
          </p:nvPr>
        </p:nvGraphicFramePr>
        <p:xfrm>
          <a:off x="2209800" y="2437481"/>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fi-FI" sz="1600" b="0" i="0" u="none" strike="noStrike" cap="none" normalizeH="0" baseline="0" dirty="0" smtClean="0">
                          <a:ln>
                            <a:noFill/>
                          </a:ln>
                          <a:solidFill>
                            <a:schemeClr val="tx1"/>
                          </a:solidFill>
                          <a:effectLst/>
                          <a:latin typeface="+mj-lt"/>
                        </a:rPr>
                        <a:t>Santhanalakshmi Natarajan</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SCJP , SCBCD , SCWCD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j-lt"/>
                          <a:ea typeface="+mn-ea"/>
                          <a:cs typeface="+mn-cs"/>
                        </a:rPr>
                        <a:t>EJB/PPT/0608/1.0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2</a:t>
            </a:fld>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4838373-6C12-4959-AB6B-D4A2CE31A229}" type="slidenum">
              <a:rPr lang="en-US" b="0" smtClean="0">
                <a:solidFill>
                  <a:srgbClr val="000000"/>
                </a:solidFill>
                <a:latin typeface="Verdana" pitchFamily="34" charset="0"/>
              </a:rPr>
              <a:pPr eaLnBrk="1" hangingPunct="1"/>
              <a:t>20</a:t>
            </a:fld>
            <a:endParaRPr lang="en-US" b="0" smtClean="0">
              <a:solidFill>
                <a:srgbClr val="000000"/>
              </a:solidFill>
              <a:latin typeface="Verdana" pitchFamily="34" charset="0"/>
            </a:endParaRPr>
          </a:p>
        </p:txBody>
      </p:sp>
      <p:sp>
        <p:nvSpPr>
          <p:cNvPr id="20483" name="Rectangle 2"/>
          <p:cNvSpPr>
            <a:spLocks noGrp="1" noChangeArrowheads="1"/>
          </p:cNvSpPr>
          <p:nvPr>
            <p:ph type="title"/>
          </p:nvPr>
        </p:nvSpPr>
        <p:spPr/>
        <p:txBody>
          <a:bodyPr/>
          <a:lstStyle/>
          <a:p>
            <a:r>
              <a:rPr lang="en-US" sz="3600" dirty="0" smtClean="0"/>
              <a:t>EJB Lite</a:t>
            </a:r>
          </a:p>
        </p:txBody>
      </p:sp>
      <p:sp>
        <p:nvSpPr>
          <p:cNvPr id="20484" name="Rectangle 3"/>
          <p:cNvSpPr>
            <a:spLocks noGrp="1" noChangeArrowheads="1"/>
          </p:cNvSpPr>
          <p:nvPr>
            <p:ph type="body" idx="1"/>
          </p:nvPr>
        </p:nvSpPr>
        <p:spPr/>
        <p:txBody>
          <a:bodyPr/>
          <a:lstStyle/>
          <a:p>
            <a:pPr>
              <a:lnSpc>
                <a:spcPct val="150000"/>
              </a:lnSpc>
            </a:pPr>
            <a:r>
              <a:rPr lang="en-US" sz="2000" dirty="0"/>
              <a:t>The EJB specification has large set of features for developing a wide variety of enterprise </a:t>
            </a:r>
            <a:r>
              <a:rPr lang="en-US" sz="2000" dirty="0" smtClean="0"/>
              <a:t>applications</a:t>
            </a:r>
          </a:p>
          <a:p>
            <a:pPr>
              <a:lnSpc>
                <a:spcPct val="150000"/>
              </a:lnSpc>
            </a:pPr>
            <a:r>
              <a:rPr lang="en-US" sz="2000" dirty="0"/>
              <a:t>EJB 3.1 introduced EJB Lite, a minimal subset of EJB APIs that still includes all the required features for creating an enterprise </a:t>
            </a:r>
            <a:r>
              <a:rPr lang="en-US" sz="2000" dirty="0" err="1" smtClean="0"/>
              <a:t>ap</a:t>
            </a:r>
            <a:endParaRPr lang="en-US" sz="2000" dirty="0" smtClean="0"/>
          </a:p>
        </p:txBody>
      </p:sp>
    </p:spTree>
    <p:extLst>
      <p:ext uri="{BB962C8B-B14F-4D97-AF65-F5344CB8AC3E}">
        <p14:creationId xmlns:p14="http://schemas.microsoft.com/office/powerpoint/2010/main" val="2026060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EJB Lite</a:t>
            </a:r>
            <a:endParaRPr lang="en-US" dirty="0"/>
          </a:p>
        </p:txBody>
      </p:sp>
      <p:sp>
        <p:nvSpPr>
          <p:cNvPr id="3" name="Content Placeholder 2"/>
          <p:cNvSpPr>
            <a:spLocks noGrp="1"/>
          </p:cNvSpPr>
          <p:nvPr>
            <p:ph idx="1"/>
          </p:nvPr>
        </p:nvSpPr>
        <p:spPr/>
        <p:txBody>
          <a:bodyPr/>
          <a:lstStyle/>
          <a:p>
            <a:r>
              <a:rPr lang="en-US" sz="2000" dirty="0"/>
              <a:t>EJB Lite has the following subset of EJB APIs: </a:t>
            </a:r>
          </a:p>
          <a:p>
            <a:r>
              <a:rPr lang="en-US" sz="2000" dirty="0"/>
              <a:t>Session bean components </a:t>
            </a:r>
          </a:p>
          <a:p>
            <a:pPr lvl="1"/>
            <a:r>
              <a:rPr lang="en-US" sz="2000" dirty="0"/>
              <a:t>Stateless</a:t>
            </a:r>
          </a:p>
          <a:p>
            <a:pPr lvl="1"/>
            <a:r>
              <a:rPr lang="en-US" sz="2000" dirty="0"/>
              <a:t>Stateful</a:t>
            </a:r>
          </a:p>
          <a:p>
            <a:pPr lvl="1"/>
            <a:r>
              <a:rPr lang="en-US" sz="2000" dirty="0"/>
              <a:t>Singleton session beans</a:t>
            </a:r>
          </a:p>
          <a:p>
            <a:r>
              <a:rPr lang="en-US" sz="2000" dirty="0"/>
              <a:t>Supports only </a:t>
            </a:r>
            <a:r>
              <a:rPr lang="en-US" sz="2000" i="1" dirty="0"/>
              <a:t>synchronous</a:t>
            </a:r>
            <a:r>
              <a:rPr lang="en-US" sz="2000" dirty="0"/>
              <a:t> invocation</a:t>
            </a:r>
          </a:p>
          <a:p>
            <a:r>
              <a:rPr lang="en-US" sz="2000" dirty="0"/>
              <a:t>Transaction </a:t>
            </a:r>
          </a:p>
          <a:p>
            <a:pPr lvl="1"/>
            <a:r>
              <a:rPr lang="en-US" sz="2000" dirty="0"/>
              <a:t>Container-managed transaction and bean-managed transaction</a:t>
            </a:r>
          </a:p>
          <a:p>
            <a:r>
              <a:rPr lang="en-US" sz="2000" dirty="0"/>
              <a:t>Security </a:t>
            </a:r>
          </a:p>
          <a:p>
            <a:pPr lvl="1"/>
            <a:r>
              <a:rPr lang="en-US" sz="2000" dirty="0"/>
              <a:t>Declarative and programmatic security</a:t>
            </a:r>
          </a:p>
          <a:p>
            <a:r>
              <a:rPr lang="en-US" sz="2000" dirty="0"/>
              <a:t>Interceptors</a:t>
            </a:r>
          </a:p>
          <a:p>
            <a:r>
              <a:rPr lang="en-US" sz="2000" dirty="0"/>
              <a:t>Support for deployment descriptor (ejb-jar.xml)</a:t>
            </a:r>
          </a:p>
          <a:p>
            <a:pPr marL="0" indent="0">
              <a:lnSpc>
                <a:spcPct val="150000"/>
              </a:lnSpc>
              <a:buNone/>
            </a:pPr>
            <a:endParaRPr lang="en-US" sz="1600" dirty="0"/>
          </a:p>
          <a:p>
            <a:endParaRPr lang="en-US" sz="20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spTree>
    <p:extLst>
      <p:ext uri="{BB962C8B-B14F-4D97-AF65-F5344CB8AC3E}">
        <p14:creationId xmlns:p14="http://schemas.microsoft.com/office/powerpoint/2010/main" val="1277569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a:spcBef>
                <a:spcPts val="400"/>
              </a:spcBef>
              <a:defRPr/>
            </a:pPr>
            <a:r>
              <a:rPr lang="en-US" dirty="0" smtClean="0"/>
              <a:t>Discussion</a:t>
            </a:r>
          </a:p>
          <a:p>
            <a:pPr>
              <a:spcBef>
                <a:spcPts val="400"/>
              </a:spcBef>
              <a:defRPr/>
            </a:pPr>
            <a:r>
              <a:rPr lang="en-US" dirty="0" smtClean="0"/>
              <a:t>In Asynchronous session bean method invocation, is it recommended to return void instead of Future object?</a:t>
            </a:r>
          </a:p>
          <a:p>
            <a:pPr>
              <a:spcBef>
                <a:spcPts val="400"/>
              </a:spcBef>
              <a:defRPr/>
            </a:pPr>
            <a:r>
              <a:rPr lang="en-US" dirty="0" smtClean="0"/>
              <a:t>Justify your answer</a:t>
            </a:r>
            <a:endParaRPr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22</a:t>
            </a:fld>
            <a:endParaRPr lang="en-US" sz="1400" dirty="0"/>
          </a:p>
        </p:txBody>
      </p:sp>
    </p:spTree>
    <p:extLst>
      <p:ext uri="{BB962C8B-B14F-4D97-AF65-F5344CB8AC3E}">
        <p14:creationId xmlns:p14="http://schemas.microsoft.com/office/powerpoint/2010/main" val="16138408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Learn How – </a:t>
            </a:r>
            <a:br>
              <a:rPr lang="en-US" sz="3400" dirty="0" smtClean="0">
                <a:solidFill>
                  <a:schemeClr val="tx2">
                    <a:lumMod val="75000"/>
                  </a:schemeClr>
                </a:solidFill>
              </a:rPr>
            </a:br>
            <a:r>
              <a:rPr lang="en-US" sz="3400" dirty="0" smtClean="0">
                <a:solidFill>
                  <a:schemeClr val="tx2">
                    <a:lumMod val="75000"/>
                  </a:schemeClr>
                </a:solidFill>
              </a:rPr>
              <a:t>Demonstration</a:t>
            </a:r>
            <a:endParaRPr lang="en-US" sz="3400" dirty="0">
              <a:solidFill>
                <a:schemeClr val="tx2">
                  <a:lumMod val="75000"/>
                </a:schemeClr>
              </a:solidFill>
            </a:endParaRPr>
          </a:p>
        </p:txBody>
      </p:sp>
      <p:pic>
        <p:nvPicPr>
          <p:cNvPr id="5" name="Picture 31"/>
          <p:cNvPicPr>
            <a:picLocks noChangeAspect="1" noChangeArrowheads="1"/>
          </p:cNvPicPr>
          <p:nvPr/>
        </p:nvPicPr>
        <p:blipFill>
          <a:blip r:embed="rId2" cstate="print"/>
          <a:srcRect/>
          <a:stretch>
            <a:fillRect/>
          </a:stretch>
        </p:blipFill>
        <p:spPr bwMode="auto">
          <a:xfrm>
            <a:off x="3657600" y="2847975"/>
            <a:ext cx="1752600" cy="1419225"/>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23</a:t>
            </a:fld>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a:spcBef>
                <a:spcPts val="400"/>
              </a:spcBef>
              <a:defRPr/>
            </a:pPr>
            <a:r>
              <a:rPr dirty="0" smtClean="0"/>
              <a:t>Instructions:</a:t>
            </a:r>
          </a:p>
          <a:p>
            <a:pPr lvl="1">
              <a:spcBef>
                <a:spcPts val="400"/>
              </a:spcBef>
              <a:defRPr/>
            </a:pPr>
            <a:r>
              <a:rPr dirty="0" smtClean="0"/>
              <a:t>Enter details of an interactive exercise that the participants can perform.</a:t>
            </a:r>
          </a:p>
          <a:p>
            <a:pPr lvl="1">
              <a:spcBef>
                <a:spcPts val="400"/>
              </a:spcBef>
              <a:defRPr/>
            </a:pPr>
            <a:r>
              <a:rPr dirty="0" smtClean="0"/>
              <a:t>Provide an interactive activity for every 10-15 slides of session. The interactive activity can be any of the following:</a:t>
            </a:r>
          </a:p>
          <a:p>
            <a:pPr lvl="2">
              <a:spcBef>
                <a:spcPts val="400"/>
              </a:spcBef>
              <a:defRPr/>
            </a:pPr>
            <a:r>
              <a:rPr dirty="0" smtClean="0"/>
              <a:t>Quiz</a:t>
            </a:r>
          </a:p>
          <a:p>
            <a:pPr lvl="2">
              <a:spcBef>
                <a:spcPts val="400"/>
              </a:spcBef>
              <a:defRPr/>
            </a:pPr>
            <a:r>
              <a:rPr dirty="0" smtClean="0"/>
              <a:t>Polls</a:t>
            </a:r>
          </a:p>
          <a:p>
            <a:pPr lvl="2">
              <a:spcBef>
                <a:spcPts val="400"/>
              </a:spcBef>
              <a:defRPr/>
            </a:pPr>
            <a:r>
              <a:rPr dirty="0" smtClean="0"/>
              <a:t>Role play</a:t>
            </a:r>
          </a:p>
          <a:p>
            <a:pPr lvl="2">
              <a:spcBef>
                <a:spcPts val="400"/>
              </a:spcBef>
              <a:defRPr/>
            </a:pPr>
            <a:r>
              <a:rPr dirty="0" smtClean="0"/>
              <a:t>Games</a:t>
            </a:r>
          </a:p>
          <a:p>
            <a:pPr lvl="2">
              <a:spcBef>
                <a:spcPts val="400"/>
              </a:spcBef>
              <a:defRPr/>
            </a:pPr>
            <a:r>
              <a:rPr dirty="0" smtClean="0"/>
              <a:t>Practical exercises</a:t>
            </a:r>
          </a:p>
          <a:p>
            <a:pPr lvl="2">
              <a:spcBef>
                <a:spcPts val="400"/>
              </a:spcBef>
              <a:defRPr/>
            </a:pPr>
            <a:r>
              <a:rPr dirty="0" smtClean="0"/>
              <a:t>Discussions</a:t>
            </a:r>
          </a:p>
          <a:p>
            <a:pPr lvl="1">
              <a:spcBef>
                <a:spcPts val="400"/>
              </a:spcBef>
              <a:defRPr/>
            </a:pPr>
            <a:r>
              <a:rPr dirty="0" smtClean="0"/>
              <a:t>Use chat/ annotations/whiteboard/polls/raise hand or change status/application sharing/breakout rooms/audio/icons.</a:t>
            </a:r>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24</a:t>
            </a:fld>
            <a:endParaRPr lang="en-US" sz="1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Questions</a:t>
            </a:r>
            <a:endParaRPr lang="en-US" sz="3400" dirty="0">
              <a:solidFill>
                <a:schemeClr val="tx2">
                  <a:lumMod val="75000"/>
                </a:schemeClr>
              </a:solidFill>
            </a:endParaRPr>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25</a:t>
            </a:fld>
            <a:endParaRPr lang="en-US" sz="1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A5A45941-7348-483B-8027-F45AF55E00D9}" type="slidenum">
              <a:rPr lang="en-US" b="0" smtClean="0">
                <a:solidFill>
                  <a:srgbClr val="000000"/>
                </a:solidFill>
                <a:latin typeface="Verdana" pitchFamily="34" charset="0"/>
              </a:rPr>
              <a:pPr eaLnBrk="1" hangingPunct="1"/>
              <a:t>26</a:t>
            </a:fld>
            <a:endParaRPr lang="en-US" b="0" smtClean="0">
              <a:solidFill>
                <a:srgbClr val="000000"/>
              </a:solidFill>
              <a:latin typeface="Verdana" pitchFamily="34" charset="0"/>
            </a:endParaRPr>
          </a:p>
        </p:txBody>
      </p:sp>
      <p:sp>
        <p:nvSpPr>
          <p:cNvPr id="22531"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505E954-299D-4A2C-B1A2-85A40E64BFE8}" type="slidenum">
              <a:rPr lang="en-US" sz="800" b="0">
                <a:solidFill>
                  <a:srgbClr val="000000"/>
                </a:solidFill>
                <a:latin typeface="Verdana" pitchFamily="34" charset="0"/>
              </a:rPr>
              <a:pPr eaLnBrk="1" hangingPunct="1"/>
              <a:t>26</a:t>
            </a:fld>
            <a:endParaRPr lang="en-US" sz="800" b="0">
              <a:solidFill>
                <a:srgbClr val="000000"/>
              </a:solidFill>
              <a:latin typeface="Verdana" pitchFamily="34" charset="0"/>
            </a:endParaRPr>
          </a:p>
        </p:txBody>
      </p:sp>
      <p:sp>
        <p:nvSpPr>
          <p:cNvPr id="22532" name="Rectangle 2"/>
          <p:cNvSpPr>
            <a:spLocks noGrp="1" noChangeArrowheads="1"/>
          </p:cNvSpPr>
          <p:nvPr>
            <p:ph type="title"/>
          </p:nvPr>
        </p:nvSpPr>
        <p:spPr/>
        <p:txBody>
          <a:bodyPr/>
          <a:lstStyle/>
          <a:p>
            <a:pPr eaLnBrk="1" hangingPunct="1"/>
            <a:r>
              <a:rPr lang="en-US" sz="3600" smtClean="0"/>
              <a:t>Test Your Understanding</a:t>
            </a:r>
          </a:p>
        </p:txBody>
      </p:sp>
      <p:sp>
        <p:nvSpPr>
          <p:cNvPr id="22533" name="Rectangle 3"/>
          <p:cNvSpPr>
            <a:spLocks noGrp="1" noChangeArrowheads="1"/>
          </p:cNvSpPr>
          <p:nvPr>
            <p:ph type="body" idx="1"/>
          </p:nvPr>
        </p:nvSpPr>
        <p:spPr/>
        <p:txBody>
          <a:bodyPr/>
          <a:lstStyle/>
          <a:p>
            <a:pPr marL="1371600" lvl="2" indent="-457200">
              <a:lnSpc>
                <a:spcPct val="200000"/>
              </a:lnSpc>
              <a:buClr>
                <a:schemeClr val="accent1"/>
              </a:buClr>
              <a:buFont typeface="Wingdings" pitchFamily="2" charset="2"/>
              <a:buNone/>
            </a:pPr>
            <a:endParaRPr lang="en-US" sz="2000" dirty="0" smtClean="0"/>
          </a:p>
          <a:p>
            <a:pPr marL="1371600" lvl="2" indent="-457200">
              <a:lnSpc>
                <a:spcPct val="200000"/>
              </a:lnSpc>
              <a:buClr>
                <a:schemeClr val="accent1"/>
              </a:buClr>
            </a:pPr>
            <a:endParaRPr lang="en-US" sz="2000" dirty="0" smtClean="0"/>
          </a:p>
          <a:p>
            <a:pPr marL="1371600" lvl="2" indent="-457200">
              <a:lnSpc>
                <a:spcPct val="200000"/>
              </a:lnSpc>
              <a:buFont typeface="Wingdings" pitchFamily="2" charset="2"/>
              <a:buAutoNum type="arabicPeriod"/>
            </a:pPr>
            <a:endParaRPr lang="en-US" dirty="0" smtClean="0"/>
          </a:p>
          <a:p>
            <a:pPr marL="838200" lvl="1" indent="-381000">
              <a:lnSpc>
                <a:spcPct val="200000"/>
              </a:lnSpc>
            </a:pPr>
            <a:endParaRPr lang="en-US" dirty="0" smtClean="0"/>
          </a:p>
        </p:txBody>
      </p:sp>
      <p:pic>
        <p:nvPicPr>
          <p:cNvPr id="2253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025" y="0"/>
            <a:ext cx="9429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5150899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85FF50EF-6A74-467F-B96B-CB73CF9EB84C}" type="slidenum">
              <a:rPr lang="en-US" b="0" smtClean="0">
                <a:solidFill>
                  <a:srgbClr val="000000"/>
                </a:solidFill>
                <a:latin typeface="Verdana" pitchFamily="34" charset="0"/>
              </a:rPr>
              <a:pPr eaLnBrk="1" hangingPunct="1"/>
              <a:t>27</a:t>
            </a:fld>
            <a:endParaRPr lang="en-US" b="0" smtClean="0">
              <a:solidFill>
                <a:srgbClr val="000000"/>
              </a:solidFill>
              <a:latin typeface="Verdana" pitchFamily="34" charset="0"/>
            </a:endParaRPr>
          </a:p>
        </p:txBody>
      </p:sp>
      <p:sp>
        <p:nvSpPr>
          <p:cNvPr id="23555"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5A30517-D5E0-4F72-88D6-A6DF2CBD3FA0}" type="slidenum">
              <a:rPr lang="en-US" sz="800" b="0">
                <a:solidFill>
                  <a:srgbClr val="000000"/>
                </a:solidFill>
                <a:latin typeface="Verdana" pitchFamily="34" charset="0"/>
              </a:rPr>
              <a:pPr eaLnBrk="1" hangingPunct="1"/>
              <a:t>27</a:t>
            </a:fld>
            <a:endParaRPr lang="en-US" sz="800" b="0">
              <a:solidFill>
                <a:srgbClr val="000000"/>
              </a:solidFill>
              <a:latin typeface="Verdana" pitchFamily="34" charset="0"/>
            </a:endParaRPr>
          </a:p>
        </p:txBody>
      </p:sp>
      <p:sp>
        <p:nvSpPr>
          <p:cNvPr id="23556" name="Rectangle 2"/>
          <p:cNvSpPr>
            <a:spLocks noGrp="1" noChangeArrowheads="1"/>
          </p:cNvSpPr>
          <p:nvPr>
            <p:ph type="title"/>
          </p:nvPr>
        </p:nvSpPr>
        <p:spPr/>
        <p:txBody>
          <a:bodyPr/>
          <a:lstStyle/>
          <a:p>
            <a:pPr eaLnBrk="1" hangingPunct="1"/>
            <a:r>
              <a:rPr lang="en-US" sz="3600" dirty="0" smtClean="0"/>
              <a:t>EJB 3.1 Features: Summary</a:t>
            </a:r>
          </a:p>
        </p:txBody>
      </p:sp>
      <p:sp>
        <p:nvSpPr>
          <p:cNvPr id="23557" name="Rectangle 3"/>
          <p:cNvSpPr>
            <a:spLocks noGrp="1" noChangeArrowheads="1"/>
          </p:cNvSpPr>
          <p:nvPr>
            <p:ph type="body" idx="1"/>
          </p:nvPr>
        </p:nvSpPr>
        <p:spPr/>
        <p:txBody>
          <a:bodyPr/>
          <a:lstStyle/>
          <a:p>
            <a:pPr marL="914400" lvl="2" indent="0">
              <a:buNone/>
            </a:pPr>
            <a:r>
              <a:rPr lang="en-US" dirty="0" smtClean="0"/>
              <a:t>The following features are introduced in EJB3.1</a:t>
            </a:r>
            <a:endParaRPr lang="en-US" dirty="0"/>
          </a:p>
          <a:p>
            <a:pPr lvl="2"/>
            <a:r>
              <a:rPr lang="en-US" dirty="0" smtClean="0"/>
              <a:t>Singleton </a:t>
            </a:r>
            <a:r>
              <a:rPr lang="en-US" dirty="0"/>
              <a:t>Session beans</a:t>
            </a:r>
          </a:p>
          <a:p>
            <a:pPr lvl="2"/>
            <a:r>
              <a:rPr lang="en-US" dirty="0" smtClean="0"/>
              <a:t>EJB </a:t>
            </a:r>
            <a:r>
              <a:rPr lang="en-US" dirty="0"/>
              <a:t>packaging  in war file</a:t>
            </a:r>
          </a:p>
          <a:p>
            <a:pPr lvl="2"/>
            <a:r>
              <a:rPr lang="en-US" dirty="0" smtClean="0"/>
              <a:t>No </a:t>
            </a:r>
            <a:r>
              <a:rPr lang="en-US" dirty="0"/>
              <a:t>Interface </a:t>
            </a:r>
            <a:r>
              <a:rPr lang="en-US" dirty="0" smtClean="0"/>
              <a:t>View for local access</a:t>
            </a:r>
          </a:p>
          <a:p>
            <a:pPr lvl="2"/>
            <a:r>
              <a:rPr lang="en-US" dirty="0" smtClean="0"/>
              <a:t>asynchronous </a:t>
            </a:r>
            <a:r>
              <a:rPr lang="en-US" dirty="0"/>
              <a:t>session bean invocations</a:t>
            </a:r>
          </a:p>
          <a:p>
            <a:pPr lvl="2"/>
            <a:r>
              <a:rPr lang="en-US" dirty="0"/>
              <a:t>E</a:t>
            </a:r>
            <a:r>
              <a:rPr lang="en-US" dirty="0" smtClean="0"/>
              <a:t>JB </a:t>
            </a:r>
            <a:r>
              <a:rPr lang="en-US" dirty="0"/>
              <a:t>3.1 Lite</a:t>
            </a:r>
          </a:p>
          <a:p>
            <a:pPr marL="914400" lvl="2" indent="0">
              <a:lnSpc>
                <a:spcPct val="150000"/>
              </a:lnSpc>
              <a:buNone/>
            </a:pPr>
            <a:endParaRPr lang="en-US" sz="2000" dirty="0" smtClean="0"/>
          </a:p>
        </p:txBody>
      </p:sp>
    </p:spTree>
    <p:extLst>
      <p:ext uri="{BB962C8B-B14F-4D97-AF65-F5344CB8AC3E}">
        <p14:creationId xmlns:p14="http://schemas.microsoft.com/office/powerpoint/2010/main" val="12547847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0200"/>
            <a:ext cx="8686800" cy="4946650"/>
          </a:xfrm>
        </p:spPr>
        <p:txBody>
          <a:bodyPr/>
          <a:lstStyle/>
          <a:p>
            <a:pPr>
              <a:defRPr/>
            </a:pPr>
            <a:r>
              <a:rPr lang="en-US" sz="2400" dirty="0">
                <a:hlinkClick r:id="rId3"/>
              </a:rPr>
              <a:t>Enterprise JavaBeans </a:t>
            </a:r>
            <a:r>
              <a:rPr lang="en-US" sz="2400" i="1" dirty="0">
                <a:hlinkClick r:id="rId3"/>
              </a:rPr>
              <a:t>3.1</a:t>
            </a:r>
            <a:r>
              <a:rPr lang="en-US" sz="2400" dirty="0">
                <a:hlinkClick r:id="rId3"/>
              </a:rPr>
              <a:t>, 6th Edition - O'Reilly Media</a:t>
            </a:r>
            <a:endParaRPr lang="en-US" sz="2400" dirty="0"/>
          </a:p>
          <a:p>
            <a:pPr>
              <a:defRPr/>
            </a:pPr>
            <a:r>
              <a:rPr lang="en-US" sz="2400" dirty="0">
                <a:hlinkClick r:id="rId4"/>
              </a:rPr>
              <a:t>http://publib.boulder.ibm.com/infocenter/radhelp/v8/index.jsp?topic=%</a:t>
            </a:r>
            <a:r>
              <a:rPr lang="en-US" sz="2400" dirty="0" smtClean="0">
                <a:hlinkClick r:id="rId4"/>
              </a:rPr>
              <a:t>2Fcom.ibm.rad.samptut.doc%2Ftutorials%2Fejb%2Ftopics%2Findex.html</a:t>
            </a:r>
            <a:endParaRPr lang="en-US" sz="2400" dirty="0" smtClean="0"/>
          </a:p>
          <a:p>
            <a:pPr>
              <a:defRPr/>
            </a:pPr>
            <a:endParaRPr sz="2400"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Additional Learning</a:t>
            </a:r>
            <a:br>
              <a:rPr lang="en-US" sz="3400" dirty="0" smtClean="0">
                <a:solidFill>
                  <a:schemeClr val="tx2">
                    <a:lumMod val="75000"/>
                  </a:schemeClr>
                </a:solidFill>
              </a:rPr>
            </a:br>
            <a:r>
              <a:rPr lang="en-US" sz="3400" dirty="0" smtClean="0">
                <a:solidFill>
                  <a:schemeClr val="tx2">
                    <a:lumMod val="75000"/>
                  </a:schemeClr>
                </a:solidFill>
              </a:rPr>
              <a:t>Sources</a:t>
            </a:r>
            <a:endParaRPr lang="en-US" sz="3400" dirty="0">
              <a:solidFill>
                <a:schemeClr val="tx2">
                  <a:lumMod val="75000"/>
                </a:schemeClr>
              </a:solidFill>
            </a:endParaRPr>
          </a:p>
        </p:txBody>
      </p:sp>
      <p:pic>
        <p:nvPicPr>
          <p:cNvPr id="4098" name="Picture 2" descr="C:\Documents and Settings\148282\Desktop\additional-resources.png"/>
          <p:cNvPicPr>
            <a:picLocks noChangeAspect="1" noChangeArrowheads="1"/>
          </p:cNvPicPr>
          <p:nvPr/>
        </p:nvPicPr>
        <p:blipFill>
          <a:blip r:embed="rId5" cstate="print"/>
          <a:srcRect/>
          <a:stretch>
            <a:fillRect/>
          </a:stretch>
        </p:blipFill>
        <p:spPr bwMode="auto">
          <a:xfrm>
            <a:off x="7391400" y="228600"/>
            <a:ext cx="1219200" cy="1082609"/>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28</a:t>
            </a:fld>
            <a:endParaRPr lang="en-US" sz="1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77E33A2-2CC4-40A4-8D34-5BFD6491314C}" type="slidenum">
              <a:rPr lang="en-US" b="0" smtClean="0">
                <a:solidFill>
                  <a:srgbClr val="000000"/>
                </a:solidFill>
                <a:latin typeface="Verdana" pitchFamily="34" charset="0"/>
              </a:rPr>
              <a:pPr eaLnBrk="1" hangingPunct="1"/>
              <a:t>29</a:t>
            </a:fld>
            <a:endParaRPr lang="en-US" b="0" smtClean="0">
              <a:solidFill>
                <a:srgbClr val="000000"/>
              </a:solidFill>
              <a:latin typeface="Verdana" pitchFamily="34" charset="0"/>
            </a:endParaRPr>
          </a:p>
        </p:txBody>
      </p:sp>
      <p:sp>
        <p:nvSpPr>
          <p:cNvPr id="24579"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9688B77-A404-4165-80D8-A7AE9C7A8EE3}" type="slidenum">
              <a:rPr lang="en-US" sz="800" b="0">
                <a:solidFill>
                  <a:srgbClr val="000000"/>
                </a:solidFill>
                <a:latin typeface="Verdana" pitchFamily="34" charset="0"/>
              </a:rPr>
              <a:pPr eaLnBrk="1" hangingPunct="1"/>
              <a:t>29</a:t>
            </a:fld>
            <a:endParaRPr lang="en-US" sz="800" b="0">
              <a:solidFill>
                <a:srgbClr val="000000"/>
              </a:solidFill>
              <a:latin typeface="Verdana" pitchFamily="34" charset="0"/>
            </a:endParaRPr>
          </a:p>
        </p:txBody>
      </p:sp>
      <p:sp>
        <p:nvSpPr>
          <p:cNvPr id="24580" name="Rectangle 2"/>
          <p:cNvSpPr>
            <a:spLocks noGrp="1" noChangeArrowheads="1"/>
          </p:cNvSpPr>
          <p:nvPr>
            <p:ph type="title"/>
          </p:nvPr>
        </p:nvSpPr>
        <p:spPr/>
        <p:txBody>
          <a:bodyPr/>
          <a:lstStyle/>
          <a:p>
            <a:pPr eaLnBrk="1" hangingPunct="1"/>
            <a:r>
              <a:rPr lang="en-US" sz="3600" smtClean="0"/>
              <a:t>Introduction to EJB: Source</a:t>
            </a:r>
          </a:p>
        </p:txBody>
      </p:sp>
      <p:sp>
        <p:nvSpPr>
          <p:cNvPr id="24581" name="Rectangle 3"/>
          <p:cNvSpPr>
            <a:spLocks noGrp="1" noChangeArrowheads="1"/>
          </p:cNvSpPr>
          <p:nvPr>
            <p:ph type="body" idx="1"/>
          </p:nvPr>
        </p:nvSpPr>
        <p:spPr/>
        <p:txBody>
          <a:bodyPr/>
          <a:lstStyle/>
          <a:p>
            <a:r>
              <a:rPr lang="en-US" sz="2000" dirty="0">
                <a:hlinkClick r:id="rId2"/>
              </a:rPr>
              <a:t>http://</a:t>
            </a:r>
            <a:r>
              <a:rPr lang="en-US" sz="2000" dirty="0" smtClean="0">
                <a:hlinkClick r:id="rId2"/>
              </a:rPr>
              <a:t>www.oracle.com/technetwork/java/ejb-141389.html</a:t>
            </a:r>
            <a:endParaRPr lang="en-US" sz="2000" dirty="0" smtClean="0"/>
          </a:p>
          <a:p>
            <a:r>
              <a:rPr lang="en-US" sz="2000" dirty="0">
                <a:hlinkClick r:id="rId3"/>
              </a:rPr>
              <a:t>http://</a:t>
            </a:r>
            <a:r>
              <a:rPr lang="en-US" sz="2000" dirty="0" smtClean="0">
                <a:hlinkClick r:id="rId3"/>
              </a:rPr>
              <a:t>www.developer.com/java/ejb/article.php/3881841/EJB-31-The-EJB-Application-Gets-Simpler-More-Flexible.htm</a:t>
            </a:r>
            <a:endParaRPr lang="en-US" sz="2000" dirty="0" smtClean="0"/>
          </a:p>
        </p:txBody>
      </p:sp>
      <p:sp>
        <p:nvSpPr>
          <p:cNvPr id="24582"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algn="l"/>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2458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822695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400" dirty="0">
                <a:solidFill>
                  <a:schemeClr val="tx2">
                    <a:lumMod val="75000"/>
                  </a:schemeClr>
                </a:solidFill>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grpSp>
        <p:nvGrpSpPr>
          <p:cNvPr id="23" name="Group 22"/>
          <p:cNvGrpSpPr/>
          <p:nvPr/>
        </p:nvGrpSpPr>
        <p:grpSpPr>
          <a:xfrm>
            <a:off x="381000" y="1646843"/>
            <a:ext cx="1600200" cy="1108648"/>
            <a:chOff x="587566" y="1676400"/>
            <a:chExt cx="1600200" cy="1108648"/>
          </a:xfrm>
        </p:grpSpPr>
        <p:pic>
          <p:nvPicPr>
            <p:cNvPr id="4104" name="Picture 6"/>
            <p:cNvPicPr>
              <a:picLocks noChangeAspect="1" noChangeArrowheads="1"/>
            </p:cNvPicPr>
            <p:nvPr/>
          </p:nvPicPr>
          <p:blipFill>
            <a:blip r:embed="rId3" cstate="print"/>
            <a:srcRect/>
            <a:stretch>
              <a:fillRect/>
            </a:stretch>
          </p:blipFill>
          <p:spPr bwMode="auto">
            <a:xfrm>
              <a:off x="967361" y="1676400"/>
              <a:ext cx="861439" cy="861439"/>
            </a:xfrm>
            <a:prstGeom prst="rect">
              <a:avLst/>
            </a:prstGeom>
            <a:noFill/>
            <a:ln w="9525" algn="ctr">
              <a:noFill/>
              <a:miter lim="800000"/>
              <a:headEnd/>
              <a:tailEnd/>
            </a:ln>
          </p:spPr>
        </p:pic>
        <p:sp>
          <p:nvSpPr>
            <p:cNvPr id="9" name="Text Box 7"/>
            <p:cNvSpPr txBox="1">
              <a:spLocks noChangeArrowheads="1"/>
            </p:cNvSpPr>
            <p:nvPr/>
          </p:nvSpPr>
          <p:spPr bwMode="auto">
            <a:xfrm>
              <a:off x="587566" y="2448498"/>
              <a:ext cx="16002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Questions</a:t>
              </a:r>
            </a:p>
          </p:txBody>
        </p:sp>
      </p:grpSp>
      <p:grpSp>
        <p:nvGrpSpPr>
          <p:cNvPr id="29" name="Group 28"/>
          <p:cNvGrpSpPr/>
          <p:nvPr/>
        </p:nvGrpSpPr>
        <p:grpSpPr>
          <a:xfrm>
            <a:off x="6998464" y="1590675"/>
            <a:ext cx="1295400" cy="1430024"/>
            <a:chOff x="7031515" y="1829018"/>
            <a:chExt cx="1295400" cy="1430024"/>
          </a:xfrm>
        </p:grpSpPr>
        <p:sp>
          <p:nvSpPr>
            <p:cNvPr id="18" name="Text Box 16"/>
            <p:cNvSpPr txBox="1">
              <a:spLocks noChangeArrowheads="1"/>
            </p:cNvSpPr>
            <p:nvPr/>
          </p:nvSpPr>
          <p:spPr bwMode="auto">
            <a:xfrm>
              <a:off x="7031515" y="2678017"/>
              <a:ext cx="12954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7326217" y="1829018"/>
              <a:ext cx="692166" cy="914182"/>
            </a:xfrm>
            <a:prstGeom prst="rect">
              <a:avLst/>
            </a:prstGeom>
            <a:noFill/>
            <a:ln w="9525" algn="ctr">
              <a:noFill/>
              <a:miter lim="800000"/>
              <a:headEnd/>
              <a:tailEnd/>
            </a:ln>
          </p:spPr>
        </p:pic>
      </p:grpSp>
      <p:grpSp>
        <p:nvGrpSpPr>
          <p:cNvPr id="24" name="Group 23"/>
          <p:cNvGrpSpPr/>
          <p:nvPr/>
        </p:nvGrpSpPr>
        <p:grpSpPr>
          <a:xfrm>
            <a:off x="2895600" y="1648359"/>
            <a:ext cx="1066800" cy="1183332"/>
            <a:chOff x="3494183" y="1678835"/>
            <a:chExt cx="1066800" cy="1183332"/>
          </a:xfrm>
        </p:grpSpPr>
        <p:pic>
          <p:nvPicPr>
            <p:cNvPr id="4110" name="Picture 13"/>
            <p:cNvPicPr>
              <a:picLocks noChangeAspect="1" noChangeArrowheads="1"/>
            </p:cNvPicPr>
            <p:nvPr/>
          </p:nvPicPr>
          <p:blipFill>
            <a:blip r:embed="rId5" cstate="print"/>
            <a:srcRect/>
            <a:stretch>
              <a:fillRect/>
            </a:stretch>
          </p:blipFill>
          <p:spPr bwMode="auto">
            <a:xfrm>
              <a:off x="3603625" y="1678835"/>
              <a:ext cx="891257" cy="908790"/>
            </a:xfrm>
            <a:prstGeom prst="rect">
              <a:avLst/>
            </a:prstGeom>
            <a:noFill/>
            <a:ln w="9525" algn="ctr">
              <a:noFill/>
              <a:miter lim="800000"/>
              <a:headEnd/>
              <a:tailEnd/>
            </a:ln>
          </p:spPr>
        </p:pic>
        <p:sp>
          <p:nvSpPr>
            <p:cNvPr id="21" name="Text Box 19"/>
            <p:cNvSpPr txBox="1">
              <a:spLocks noChangeArrowheads="1"/>
            </p:cNvSpPr>
            <p:nvPr/>
          </p:nvSpPr>
          <p:spPr bwMode="auto">
            <a:xfrm>
              <a:off x="3494183" y="2525617"/>
              <a:ext cx="10668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Tools</a:t>
              </a:r>
            </a:p>
          </p:txBody>
        </p:sp>
      </p:grpSp>
      <p:grpSp>
        <p:nvGrpSpPr>
          <p:cNvPr id="34" name="Group 33"/>
          <p:cNvGrpSpPr/>
          <p:nvPr/>
        </p:nvGrpSpPr>
        <p:grpSpPr>
          <a:xfrm>
            <a:off x="4702175" y="3222221"/>
            <a:ext cx="1698625" cy="1177601"/>
            <a:chOff x="4572000" y="3502349"/>
            <a:chExt cx="1698625" cy="1177601"/>
          </a:xfrm>
        </p:grpSpPr>
        <p:sp>
          <p:nvSpPr>
            <p:cNvPr id="15" name="Text Box 12"/>
            <p:cNvSpPr txBox="1">
              <a:spLocks noChangeArrowheads="1"/>
            </p:cNvSpPr>
            <p:nvPr/>
          </p:nvSpPr>
          <p:spPr bwMode="auto">
            <a:xfrm>
              <a:off x="4572000" y="4343400"/>
              <a:ext cx="1698625"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Demonstration</a:t>
              </a:r>
            </a:p>
          </p:txBody>
        </p:sp>
        <p:pic>
          <p:nvPicPr>
            <p:cNvPr id="4120" name="Picture 31"/>
            <p:cNvPicPr>
              <a:picLocks noChangeAspect="1" noChangeArrowheads="1"/>
            </p:cNvPicPr>
            <p:nvPr/>
          </p:nvPicPr>
          <p:blipFill>
            <a:blip r:embed="rId6" cstate="print"/>
            <a:srcRect/>
            <a:stretch>
              <a:fillRect/>
            </a:stretch>
          </p:blipFill>
          <p:spPr bwMode="auto">
            <a:xfrm>
              <a:off x="4953000" y="3502349"/>
              <a:ext cx="914400" cy="812476"/>
            </a:xfrm>
            <a:prstGeom prst="rect">
              <a:avLst/>
            </a:prstGeom>
            <a:noFill/>
            <a:ln w="9525" algn="ctr">
              <a:noFill/>
              <a:miter lim="800000"/>
              <a:headEnd/>
              <a:tailEnd/>
            </a:ln>
          </p:spPr>
        </p:pic>
      </p:grpSp>
      <p:grpSp>
        <p:nvGrpSpPr>
          <p:cNvPr id="25" name="Group 24"/>
          <p:cNvGrpSpPr/>
          <p:nvPr/>
        </p:nvGrpSpPr>
        <p:grpSpPr>
          <a:xfrm>
            <a:off x="4800600" y="1600749"/>
            <a:ext cx="1447800" cy="1430967"/>
            <a:chOff x="6118034" y="1817058"/>
            <a:chExt cx="1447800" cy="1430967"/>
          </a:xfrm>
        </p:grpSpPr>
        <p:sp>
          <p:nvSpPr>
            <p:cNvPr id="17" name="Text Box 14"/>
            <p:cNvSpPr txBox="1">
              <a:spLocks noChangeArrowheads="1"/>
            </p:cNvSpPr>
            <p:nvPr/>
          </p:nvSpPr>
          <p:spPr bwMode="auto">
            <a:xfrm>
              <a:off x="6118034" y="2667000"/>
              <a:ext cx="14478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Hands on Exercise</a:t>
              </a:r>
            </a:p>
          </p:txBody>
        </p:sp>
        <p:pic>
          <p:nvPicPr>
            <p:cNvPr id="4121" name="Picture 32"/>
            <p:cNvPicPr>
              <a:picLocks noChangeAspect="1" noChangeArrowheads="1"/>
            </p:cNvPicPr>
            <p:nvPr/>
          </p:nvPicPr>
          <p:blipFill>
            <a:blip r:embed="rId7" cstate="print"/>
            <a:srcRect/>
            <a:stretch>
              <a:fillRect/>
            </a:stretch>
          </p:blipFill>
          <p:spPr bwMode="auto">
            <a:xfrm>
              <a:off x="6410325" y="1817058"/>
              <a:ext cx="1004027" cy="930905"/>
            </a:xfrm>
            <a:prstGeom prst="rect">
              <a:avLst/>
            </a:prstGeom>
            <a:noFill/>
            <a:ln w="9525" algn="ctr">
              <a:noFill/>
              <a:miter lim="800000"/>
              <a:headEnd/>
              <a:tailEnd/>
            </a:ln>
          </p:spPr>
        </p:pic>
      </p:grpSp>
      <p:grpSp>
        <p:nvGrpSpPr>
          <p:cNvPr id="33" name="Group 32"/>
          <p:cNvGrpSpPr/>
          <p:nvPr/>
        </p:nvGrpSpPr>
        <p:grpSpPr>
          <a:xfrm>
            <a:off x="2721166" y="3148872"/>
            <a:ext cx="1447800" cy="1208988"/>
            <a:chOff x="2590800" y="3320566"/>
            <a:chExt cx="1447800" cy="1208988"/>
          </a:xfrm>
        </p:grpSpPr>
        <p:pic>
          <p:nvPicPr>
            <p:cNvPr id="2050" name="Picture 2" descr="C:\Users\120891\Desktop\Case Study.png"/>
            <p:cNvPicPr>
              <a:picLocks noChangeAspect="1" noChangeArrowheads="1"/>
            </p:cNvPicPr>
            <p:nvPr/>
          </p:nvPicPr>
          <p:blipFill>
            <a:blip r:embed="rId8" cstate="print"/>
            <a:srcRect/>
            <a:stretch>
              <a:fillRect/>
            </a:stretch>
          </p:blipFill>
          <p:spPr bwMode="auto">
            <a:xfrm>
              <a:off x="2819400" y="3320566"/>
              <a:ext cx="981419" cy="898247"/>
            </a:xfrm>
            <a:prstGeom prst="rect">
              <a:avLst/>
            </a:prstGeom>
            <a:noFill/>
          </p:spPr>
        </p:pic>
        <p:sp>
          <p:nvSpPr>
            <p:cNvPr id="31" name="Text Box 14"/>
            <p:cNvSpPr txBox="1">
              <a:spLocks noChangeArrowheads="1"/>
            </p:cNvSpPr>
            <p:nvPr/>
          </p:nvSpPr>
          <p:spPr bwMode="auto">
            <a:xfrm>
              <a:off x="2590800" y="4191000"/>
              <a:ext cx="1447800" cy="338554"/>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smtClean="0">
                  <a:latin typeface="+mn-lt"/>
                </a:rPr>
                <a:t>  Case Study</a:t>
              </a:r>
              <a:endParaRPr lang="en-US" sz="1600" dirty="0">
                <a:latin typeface="+mn-lt"/>
              </a:endParaRPr>
            </a:p>
          </p:txBody>
        </p:sp>
      </p:grpSp>
      <p:grpSp>
        <p:nvGrpSpPr>
          <p:cNvPr id="45" name="Group 44"/>
          <p:cNvGrpSpPr/>
          <p:nvPr/>
        </p:nvGrpSpPr>
        <p:grpSpPr>
          <a:xfrm>
            <a:off x="6672549" y="3225072"/>
            <a:ext cx="1905000" cy="1292609"/>
            <a:chOff x="6672549" y="3527234"/>
            <a:chExt cx="1905000" cy="1292609"/>
          </a:xfrm>
        </p:grpSpPr>
        <p:sp>
          <p:nvSpPr>
            <p:cNvPr id="20" name="Text Box 18"/>
            <p:cNvSpPr txBox="1">
              <a:spLocks noChangeArrowheads="1"/>
            </p:cNvSpPr>
            <p:nvPr/>
          </p:nvSpPr>
          <p:spPr bwMode="auto">
            <a:xfrm>
              <a:off x="6672549" y="4235068"/>
              <a:ext cx="1905000" cy="584775"/>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sz="1600" dirty="0" smtClean="0">
                  <a:latin typeface="+mn-lt"/>
                </a:rPr>
                <a:t>Best Practices &amp; Industry Standards</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7184834" y="3527234"/>
              <a:ext cx="839118" cy="839118"/>
            </a:xfrm>
            <a:prstGeom prst="rect">
              <a:avLst/>
            </a:prstGeom>
            <a:noFill/>
          </p:spPr>
        </p:pic>
      </p:grpSp>
      <p:grpSp>
        <p:nvGrpSpPr>
          <p:cNvPr id="32" name="Group 31"/>
          <p:cNvGrpSpPr/>
          <p:nvPr/>
        </p:nvGrpSpPr>
        <p:grpSpPr>
          <a:xfrm>
            <a:off x="424149" y="3095625"/>
            <a:ext cx="1447800" cy="1427010"/>
            <a:chOff x="424149" y="3525990"/>
            <a:chExt cx="1447800" cy="1427010"/>
          </a:xfrm>
        </p:grpSpPr>
        <p:pic>
          <p:nvPicPr>
            <p:cNvPr id="4119" name="Picture 29"/>
            <p:cNvPicPr>
              <a:picLocks noChangeAspect="1" noChangeArrowheads="1"/>
            </p:cNvPicPr>
            <p:nvPr/>
          </p:nvPicPr>
          <p:blipFill>
            <a:blip r:embed="rId10" cstate="print"/>
            <a:srcRect/>
            <a:stretch>
              <a:fillRect/>
            </a:stretch>
          </p:blipFill>
          <p:spPr bwMode="auto">
            <a:xfrm>
              <a:off x="762000" y="3525990"/>
              <a:ext cx="912564" cy="958697"/>
            </a:xfrm>
            <a:prstGeom prst="rect">
              <a:avLst/>
            </a:prstGeom>
            <a:noFill/>
            <a:ln w="9525" algn="ctr">
              <a:noFill/>
              <a:miter lim="800000"/>
              <a:headEnd/>
              <a:tailEnd/>
            </a:ln>
          </p:spPr>
        </p:pic>
        <p:sp>
          <p:nvSpPr>
            <p:cNvPr id="27" name="Text Box 18"/>
            <p:cNvSpPr txBox="1">
              <a:spLocks noChangeArrowheads="1"/>
            </p:cNvSpPr>
            <p:nvPr/>
          </p:nvSpPr>
          <p:spPr bwMode="auto">
            <a:xfrm>
              <a:off x="424149" y="4368225"/>
              <a:ext cx="1447800" cy="58477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Test Your Understanding</a:t>
              </a:r>
            </a:p>
          </p:txBody>
        </p:sp>
      </p:grpSp>
      <p:grpSp>
        <p:nvGrpSpPr>
          <p:cNvPr id="35" name="Group 34"/>
          <p:cNvGrpSpPr/>
          <p:nvPr/>
        </p:nvGrpSpPr>
        <p:grpSpPr>
          <a:xfrm>
            <a:off x="304800" y="4914761"/>
            <a:ext cx="1219200" cy="1098256"/>
            <a:chOff x="533400" y="5260098"/>
            <a:chExt cx="1219200" cy="1098256"/>
          </a:xfrm>
        </p:grpSpPr>
        <p:pic>
          <p:nvPicPr>
            <p:cNvPr id="28" name="Picture 2" descr="C:\Users\120891\Desktop\Workshop.png"/>
            <p:cNvPicPr>
              <a:picLocks noChangeAspect="1" noChangeArrowheads="1"/>
            </p:cNvPicPr>
            <p:nvPr/>
          </p:nvPicPr>
          <p:blipFill>
            <a:blip r:embed="rId11" cstate="print"/>
            <a:srcRect/>
            <a:stretch>
              <a:fillRect/>
            </a:stretch>
          </p:blipFill>
          <p:spPr bwMode="auto">
            <a:xfrm>
              <a:off x="728949" y="5260098"/>
              <a:ext cx="838200" cy="753319"/>
            </a:xfrm>
            <a:prstGeom prst="rect">
              <a:avLst/>
            </a:prstGeom>
            <a:noFill/>
          </p:spPr>
        </p:pic>
        <p:sp>
          <p:nvSpPr>
            <p:cNvPr id="30" name="TextBox 29"/>
            <p:cNvSpPr txBox="1"/>
            <p:nvPr/>
          </p:nvSpPr>
          <p:spPr>
            <a:xfrm>
              <a:off x="533400" y="6019800"/>
              <a:ext cx="1219200" cy="338554"/>
            </a:xfrm>
            <a:prstGeom prst="rect">
              <a:avLst/>
            </a:prstGeom>
            <a:noFill/>
          </p:spPr>
          <p:txBody>
            <a:bodyPr wrap="square" rtlCol="0">
              <a:spAutoFit/>
            </a:bodyPr>
            <a:lstStyle/>
            <a:p>
              <a:pPr algn="ctr"/>
              <a:r>
                <a:rPr lang="en-US" sz="1600" dirty="0" smtClean="0">
                  <a:latin typeface="+mn-lt"/>
                </a:rPr>
                <a:t>Workshop</a:t>
              </a:r>
              <a:endParaRPr lang="en-US" sz="1600" dirty="0">
                <a:latin typeface="+mn-lt"/>
              </a:endParaRPr>
            </a:p>
          </p:txBody>
        </p:sp>
      </p:grpSp>
      <p:grpSp>
        <p:nvGrpSpPr>
          <p:cNvPr id="46" name="Group 45"/>
          <p:cNvGrpSpPr/>
          <p:nvPr/>
        </p:nvGrpSpPr>
        <p:grpSpPr>
          <a:xfrm>
            <a:off x="1878376" y="4828690"/>
            <a:ext cx="1626824" cy="1270398"/>
            <a:chOff x="2106976" y="4935556"/>
            <a:chExt cx="1626824" cy="1270398"/>
          </a:xfrm>
        </p:grpSpPr>
        <p:sp>
          <p:nvSpPr>
            <p:cNvPr id="38" name="TextBox 37"/>
            <p:cNvSpPr txBox="1"/>
            <p:nvPr/>
          </p:nvSpPr>
          <p:spPr>
            <a:xfrm>
              <a:off x="2106976" y="5867400"/>
              <a:ext cx="1626824" cy="338554"/>
            </a:xfrm>
            <a:prstGeom prst="rect">
              <a:avLst/>
            </a:prstGeom>
            <a:noFill/>
          </p:spPr>
          <p:txBody>
            <a:bodyPr wrap="square" rtlCol="0">
              <a:spAutoFit/>
            </a:bodyPr>
            <a:lstStyle/>
            <a:p>
              <a:pPr lvl="0" algn="ctr"/>
              <a:r>
                <a:rPr lang="en-US" sz="1600" dirty="0" smtClean="0"/>
                <a:t>Session Rules</a:t>
              </a:r>
              <a:endParaRPr lang="en-US" sz="1600" dirty="0">
                <a:latin typeface="+mn-lt"/>
              </a:endParaRPr>
            </a:p>
          </p:txBody>
        </p:sp>
        <p:pic>
          <p:nvPicPr>
            <p:cNvPr id="1026" name="Picture 2" descr="C:\Documents and Settings\148282\Desktop\rules.png"/>
            <p:cNvPicPr>
              <a:picLocks noChangeAspect="1" noChangeArrowheads="1"/>
            </p:cNvPicPr>
            <p:nvPr/>
          </p:nvPicPr>
          <p:blipFill>
            <a:blip r:embed="rId12" cstate="print"/>
            <a:srcRect/>
            <a:stretch>
              <a:fillRect/>
            </a:stretch>
          </p:blipFill>
          <p:spPr bwMode="auto">
            <a:xfrm>
              <a:off x="2411777" y="4935556"/>
              <a:ext cx="856482" cy="971531"/>
            </a:xfrm>
            <a:prstGeom prst="rect">
              <a:avLst/>
            </a:prstGeom>
            <a:noFill/>
          </p:spPr>
        </p:pic>
      </p:grpSp>
      <p:grpSp>
        <p:nvGrpSpPr>
          <p:cNvPr id="47" name="Group 46"/>
          <p:cNvGrpSpPr/>
          <p:nvPr/>
        </p:nvGrpSpPr>
        <p:grpSpPr>
          <a:xfrm>
            <a:off x="3737472" y="4752402"/>
            <a:ext cx="1367928" cy="1422975"/>
            <a:chOff x="3886200" y="5105400"/>
            <a:chExt cx="1367928" cy="1422975"/>
          </a:xfrm>
        </p:grpSpPr>
        <p:sp>
          <p:nvSpPr>
            <p:cNvPr id="41" name="TextBox 40"/>
            <p:cNvSpPr txBox="1"/>
            <p:nvPr/>
          </p:nvSpPr>
          <p:spPr>
            <a:xfrm>
              <a:off x="3960564" y="5943600"/>
              <a:ext cx="1219200" cy="584775"/>
            </a:xfrm>
            <a:prstGeom prst="rect">
              <a:avLst/>
            </a:prstGeom>
            <a:noFill/>
          </p:spPr>
          <p:txBody>
            <a:bodyPr wrap="square" rtlCol="0">
              <a:spAutoFit/>
            </a:bodyPr>
            <a:lstStyle/>
            <a:p>
              <a:pPr lvl="0" algn="ctr"/>
              <a:r>
                <a:rPr lang="en-US" sz="1600" dirty="0" smtClean="0"/>
                <a:t>Icebreaker Activity</a:t>
              </a:r>
            </a:p>
          </p:txBody>
        </p:sp>
        <p:pic>
          <p:nvPicPr>
            <p:cNvPr id="1027" name="Picture 3" descr="C:\Documents and Settings\148282\Desktop\Icebreaker-Activity.png"/>
            <p:cNvPicPr>
              <a:picLocks noChangeAspect="1" noChangeArrowheads="1"/>
            </p:cNvPicPr>
            <p:nvPr/>
          </p:nvPicPr>
          <p:blipFill>
            <a:blip r:embed="rId13" cstate="print"/>
            <a:srcRect/>
            <a:stretch>
              <a:fillRect/>
            </a:stretch>
          </p:blipFill>
          <p:spPr bwMode="auto">
            <a:xfrm>
              <a:off x="3886200" y="5105400"/>
              <a:ext cx="1367928" cy="861753"/>
            </a:xfrm>
            <a:prstGeom prst="rect">
              <a:avLst/>
            </a:prstGeom>
            <a:noFill/>
          </p:spPr>
        </p:pic>
      </p:grpSp>
      <p:grpSp>
        <p:nvGrpSpPr>
          <p:cNvPr id="51" name="Group 50"/>
          <p:cNvGrpSpPr/>
          <p:nvPr/>
        </p:nvGrpSpPr>
        <p:grpSpPr>
          <a:xfrm>
            <a:off x="5486400" y="4714302"/>
            <a:ext cx="1219200" cy="1499175"/>
            <a:chOff x="5656243" y="5029200"/>
            <a:chExt cx="1219200" cy="1499175"/>
          </a:xfrm>
        </p:grpSpPr>
        <p:sp>
          <p:nvSpPr>
            <p:cNvPr id="49" name="TextBox 48"/>
            <p:cNvSpPr txBox="1"/>
            <p:nvPr/>
          </p:nvSpPr>
          <p:spPr>
            <a:xfrm>
              <a:off x="5656243" y="5943600"/>
              <a:ext cx="1219200" cy="584775"/>
            </a:xfrm>
            <a:prstGeom prst="rect">
              <a:avLst/>
            </a:prstGeom>
            <a:noFill/>
          </p:spPr>
          <p:txBody>
            <a:bodyPr wrap="square" rtlCol="0">
              <a:spAutoFit/>
            </a:bodyPr>
            <a:lstStyle/>
            <a:p>
              <a:pPr lvl="0" algn="ctr"/>
              <a:r>
                <a:rPr lang="en-US" sz="1600" dirty="0" smtClean="0"/>
                <a:t>Interactive Activity</a:t>
              </a:r>
              <a:endParaRPr lang="en-US" sz="1600" dirty="0"/>
            </a:p>
          </p:txBody>
        </p:sp>
        <p:pic>
          <p:nvPicPr>
            <p:cNvPr id="1028" name="Picture 4" descr="C:\Documents and Settings\148282\Desktop\interactive-Activity.png"/>
            <p:cNvPicPr>
              <a:picLocks noChangeAspect="1" noChangeArrowheads="1"/>
            </p:cNvPicPr>
            <p:nvPr/>
          </p:nvPicPr>
          <p:blipFill>
            <a:blip r:embed="rId14" cstate="print"/>
            <a:srcRect/>
            <a:stretch>
              <a:fillRect/>
            </a:stretch>
          </p:blipFill>
          <p:spPr bwMode="auto">
            <a:xfrm>
              <a:off x="5791200" y="5029200"/>
              <a:ext cx="914400" cy="1000593"/>
            </a:xfrm>
            <a:prstGeom prst="rect">
              <a:avLst/>
            </a:prstGeom>
            <a:noFill/>
          </p:spPr>
        </p:pic>
      </p:grpSp>
      <p:grpSp>
        <p:nvGrpSpPr>
          <p:cNvPr id="52" name="Group 51"/>
          <p:cNvGrpSpPr/>
          <p:nvPr/>
        </p:nvGrpSpPr>
        <p:grpSpPr>
          <a:xfrm>
            <a:off x="6934200" y="4815621"/>
            <a:ext cx="1912344" cy="1296537"/>
            <a:chOff x="7231656" y="5079438"/>
            <a:chExt cx="1912344" cy="1296537"/>
          </a:xfrm>
        </p:grpSpPr>
        <p:sp>
          <p:nvSpPr>
            <p:cNvPr id="44" name="TextBox 43"/>
            <p:cNvSpPr txBox="1"/>
            <p:nvPr/>
          </p:nvSpPr>
          <p:spPr>
            <a:xfrm>
              <a:off x="7231656" y="5791200"/>
              <a:ext cx="1912344" cy="584775"/>
            </a:xfrm>
            <a:prstGeom prst="rect">
              <a:avLst/>
            </a:prstGeom>
            <a:noFill/>
          </p:spPr>
          <p:txBody>
            <a:bodyPr wrap="square" rtlCol="0">
              <a:spAutoFit/>
            </a:bodyPr>
            <a:lstStyle/>
            <a:p>
              <a:pPr lvl="0" algn="ctr"/>
              <a:r>
                <a:rPr lang="en-US" sz="1600" dirty="0" smtClean="0"/>
                <a:t>Additional Learning Sources</a:t>
              </a:r>
              <a:endParaRPr lang="en-US" sz="1600" dirty="0">
                <a:latin typeface="+mn-lt"/>
              </a:endParaRPr>
            </a:p>
          </p:txBody>
        </p:sp>
        <p:pic>
          <p:nvPicPr>
            <p:cNvPr id="1029" name="Picture 5" descr="C:\Documents and Settings\148282\Desktop\additional-resources.png"/>
            <p:cNvPicPr>
              <a:picLocks noChangeAspect="1" noChangeArrowheads="1"/>
            </p:cNvPicPr>
            <p:nvPr/>
          </p:nvPicPr>
          <p:blipFill>
            <a:blip r:embed="rId15" cstate="print"/>
            <a:srcRect/>
            <a:stretch>
              <a:fillRect/>
            </a:stretch>
          </p:blipFill>
          <p:spPr bwMode="auto">
            <a:xfrm>
              <a:off x="7770062" y="5079438"/>
              <a:ext cx="835533" cy="741925"/>
            </a:xfrm>
            <a:prstGeom prst="rect">
              <a:avLst/>
            </a:prstGeom>
            <a:noFill/>
          </p:spPr>
        </p:pic>
      </p:grpSp>
      <p:sp>
        <p:nvSpPr>
          <p:cNvPr id="48"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3</a:t>
            </a:fld>
            <a:endParaRPr lang="en-US" sz="14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rgbClr val="682252"/>
                </a:solidFill>
                <a:latin typeface="Myriad Pro" pitchFamily="34" charset="0"/>
                <a:cs typeface="Arial" pitchFamily="34" charset="0"/>
              </a:rPr>
              <a:t>Working with Enterprise JavaBeans (EJB</a:t>
            </a:r>
            <a:r>
              <a:rPr lang="en-US" sz="2200" b="1" dirty="0" smtClean="0">
                <a:solidFill>
                  <a:srgbClr val="682252"/>
                </a:solidFill>
                <a:latin typeface="Myriad Pro" pitchFamily="34" charset="0"/>
                <a:cs typeface="Arial" pitchFamily="34" charset="0"/>
              </a:rPr>
              <a:t>)</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b="1"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b="1" smtClean="0">
                <a:solidFill>
                  <a:schemeClr val="bg1"/>
                </a:solidFill>
                <a:latin typeface="Cambria" pitchFamily="18" charset="0"/>
                <a:ea typeface="+mj-ea"/>
                <a:cs typeface="+mj-cs"/>
              </a:rPr>
              <a:t>New Features of EJB 3.1</a:t>
            </a:r>
            <a:endParaRPr lang="en-US" sz="2400" b="1" dirty="0">
              <a:solidFill>
                <a:schemeClr val="bg1"/>
              </a:solidFill>
              <a:latin typeface="Cambria" pitchFamily="18" charset="0"/>
              <a:ea typeface="+mj-ea"/>
              <a:cs typeface="+mj-cs"/>
            </a:endParaRPr>
          </a:p>
        </p:txBody>
      </p:sp>
    </p:spTree>
    <p:extLst>
      <p:ext uri="{BB962C8B-B14F-4D97-AF65-F5344CB8AC3E}">
        <p14:creationId xmlns:p14="http://schemas.microsoft.com/office/powerpoint/2010/main" val="3651190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58950"/>
            <a:ext cx="5105400" cy="4946650"/>
          </a:xfrm>
        </p:spPr>
        <p:txBody>
          <a:bodyPr/>
          <a:lstStyle/>
          <a:p>
            <a:r>
              <a:rPr lang="en-US" sz="2800" dirty="0"/>
              <a:t>Please keep your phone on mute during the session.</a:t>
            </a:r>
          </a:p>
          <a:p>
            <a:endParaRPr lang="en-US" sz="2800" dirty="0"/>
          </a:p>
          <a:p>
            <a:r>
              <a:rPr lang="en-US" sz="2800" dirty="0"/>
              <a:t>Please wait for the trainer to pause to take your question.</a:t>
            </a:r>
          </a:p>
          <a:p>
            <a:endParaRPr lang="en-US" sz="2800" dirty="0"/>
          </a:p>
          <a:p>
            <a:r>
              <a:rPr lang="en-US" sz="2800" dirty="0"/>
              <a:t>Please participate in all the quizzes and discussions in the session.</a:t>
            </a:r>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solidFill>
              </a:rPr>
              <a:t>Session Rules</a:t>
            </a:r>
            <a:endParaRPr lang="en-US" sz="3400" dirty="0">
              <a:solidFill>
                <a:schemeClr val="tx2"/>
              </a:solidFill>
            </a:endParaRPr>
          </a:p>
        </p:txBody>
      </p:sp>
      <p:pic>
        <p:nvPicPr>
          <p:cNvPr id="5122" name="Picture 2" descr="C:\Documents and Settings\148282\Desktop\rules.png"/>
          <p:cNvPicPr>
            <a:picLocks noChangeAspect="1" noChangeArrowheads="1"/>
          </p:cNvPicPr>
          <p:nvPr/>
        </p:nvPicPr>
        <p:blipFill>
          <a:blip r:embed="rId3" cstate="print"/>
          <a:srcRect/>
          <a:stretch>
            <a:fillRect/>
          </a:stretch>
        </p:blipFill>
        <p:spPr bwMode="auto">
          <a:xfrm>
            <a:off x="7565834" y="141383"/>
            <a:ext cx="990600" cy="112366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4</a:t>
            </a:fld>
            <a:endParaRPr lang="en-US" sz="1400" dirty="0"/>
          </a:p>
        </p:txBody>
      </p:sp>
      <p:pic>
        <p:nvPicPr>
          <p:cNvPr id="8" name="Picture 7" descr="MC900433838.PNG"/>
          <p:cNvPicPr>
            <a:picLocks noChangeAspect="1"/>
          </p:cNvPicPr>
          <p:nvPr/>
        </p:nvPicPr>
        <p:blipFill>
          <a:blip r:embed="rId4"/>
          <a:stretch>
            <a:fillRect/>
          </a:stretch>
        </p:blipFill>
        <p:spPr>
          <a:xfrm rot="19709527">
            <a:off x="5791200" y="1752600"/>
            <a:ext cx="2590800" cy="2590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dirty="0" smtClean="0"/>
              <a:t>We have discussed about the new features introduced in EJB 3.1 in day 1 session, Please list out the features in Chat area</a:t>
            </a:r>
            <a:r>
              <a:rPr lang="en-US" dirty="0" smtClean="0"/>
              <a:t>…</a:t>
            </a:r>
            <a:r>
              <a:rPr dirty="0" smtClean="0"/>
              <a:t> </a:t>
            </a:r>
          </a:p>
          <a:p>
            <a:endParaRPr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Icebreaker Activity</a:t>
            </a:r>
            <a:endParaRPr lang="en-US" sz="3400" dirty="0">
              <a:solidFill>
                <a:schemeClr val="tx2">
                  <a:lumMod val="75000"/>
                </a:schemeClr>
              </a:solidFill>
            </a:endParaRPr>
          </a:p>
        </p:txBody>
      </p:sp>
      <p:pic>
        <p:nvPicPr>
          <p:cNvPr id="2050" name="Picture 2" descr="C:\Documents and Settings\148282\Desktop\Icebreaker-Activity.png"/>
          <p:cNvPicPr>
            <a:picLocks noChangeAspect="1" noChangeArrowheads="1"/>
          </p:cNvPicPr>
          <p:nvPr/>
        </p:nvPicPr>
        <p:blipFill>
          <a:blip r:embed="rId3" cstate="print"/>
          <a:srcRect/>
          <a:stretch>
            <a:fillRect/>
          </a:stretch>
        </p:blipFill>
        <p:spPr bwMode="auto">
          <a:xfrm>
            <a:off x="7162800" y="304800"/>
            <a:ext cx="1524000" cy="960073"/>
          </a:xfrm>
          <a:prstGeom prst="rect">
            <a:avLst/>
          </a:prstGeom>
          <a:noFill/>
          <a:effectLst>
            <a:outerShdw blurRad="50800" dist="38100" dir="5400000" algn="t" rotWithShape="0">
              <a:prstClr val="black">
                <a:alpha val="40000"/>
              </a:prstClr>
            </a:outerShdw>
          </a:effectLst>
        </p:spPr>
      </p:pic>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5</a:t>
            </a:fld>
            <a:endParaRPr 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EA5DB79-4529-41BA-BBE2-C46905DC97E6}" type="slidenum">
              <a:rPr lang="en-US" b="0" smtClean="0">
                <a:solidFill>
                  <a:srgbClr val="000000"/>
                </a:solidFill>
                <a:latin typeface="Verdana" pitchFamily="34" charset="0"/>
              </a:rPr>
              <a:pPr eaLnBrk="1" hangingPunct="1"/>
              <a:t>6</a:t>
            </a:fld>
            <a:endParaRPr lang="en-US" b="0" smtClean="0">
              <a:solidFill>
                <a:srgbClr val="000000"/>
              </a:solidFill>
              <a:latin typeface="Verdana" pitchFamily="34" charset="0"/>
            </a:endParaRPr>
          </a:p>
        </p:txBody>
      </p:sp>
      <p:sp>
        <p:nvSpPr>
          <p:cNvPr id="6147" name="Rectangle 2"/>
          <p:cNvSpPr>
            <a:spLocks noGrp="1" noChangeArrowheads="1"/>
          </p:cNvSpPr>
          <p:nvPr>
            <p:ph type="title"/>
          </p:nvPr>
        </p:nvSpPr>
        <p:spPr/>
        <p:txBody>
          <a:bodyPr/>
          <a:lstStyle/>
          <a:p>
            <a:r>
              <a:rPr lang="en-US" dirty="0" smtClean="0"/>
              <a:t>EJB 3.1 Features :</a:t>
            </a:r>
            <a:r>
              <a:rPr lang="en-US" sz="3600" dirty="0" smtClean="0"/>
              <a:t>Overview</a:t>
            </a:r>
          </a:p>
        </p:txBody>
      </p:sp>
      <p:sp>
        <p:nvSpPr>
          <p:cNvPr id="6148" name="Rectangle 3"/>
          <p:cNvSpPr>
            <a:spLocks noGrp="1" noChangeArrowheads="1"/>
          </p:cNvSpPr>
          <p:nvPr>
            <p:ph type="body" idx="1"/>
          </p:nvPr>
        </p:nvSpPr>
        <p:spPr/>
        <p:txBody>
          <a:bodyPr/>
          <a:lstStyle/>
          <a:p>
            <a:pPr>
              <a:lnSpc>
                <a:spcPct val="200000"/>
              </a:lnSpc>
            </a:pPr>
            <a:r>
              <a:rPr lang="en-US" sz="2000" dirty="0" smtClean="0"/>
              <a:t>Introduction:</a:t>
            </a:r>
          </a:p>
          <a:p>
            <a:pPr marL="0" indent="0">
              <a:buNone/>
            </a:pPr>
            <a:r>
              <a:rPr lang="en-US" sz="2000" dirty="0" smtClean="0"/>
              <a:t>       The following new features are introduced in EJB 3.1 version</a:t>
            </a:r>
          </a:p>
          <a:p>
            <a:pPr lvl="2"/>
            <a:r>
              <a:rPr lang="en-US" dirty="0" smtClean="0"/>
              <a:t>Singleton Session beans</a:t>
            </a:r>
          </a:p>
          <a:p>
            <a:pPr lvl="2"/>
            <a:r>
              <a:rPr lang="en-US" dirty="0" smtClean="0"/>
              <a:t>No Interface View</a:t>
            </a:r>
          </a:p>
          <a:p>
            <a:pPr lvl="2"/>
            <a:r>
              <a:rPr lang="en-US" dirty="0" smtClean="0"/>
              <a:t>Simplified Packaging</a:t>
            </a:r>
          </a:p>
          <a:p>
            <a:pPr lvl="2"/>
            <a:r>
              <a:rPr lang="en-US" dirty="0" smtClean="0"/>
              <a:t>Asynchronous session bean invocations</a:t>
            </a:r>
          </a:p>
          <a:p>
            <a:pPr lvl="2"/>
            <a:r>
              <a:rPr lang="en-US" dirty="0" smtClean="0"/>
              <a:t>EJB Timer Service (Not covered in the training)</a:t>
            </a:r>
          </a:p>
          <a:p>
            <a:pPr lvl="2"/>
            <a:r>
              <a:rPr lang="en-US" dirty="0" smtClean="0"/>
              <a:t>EJB 3.1 Lite</a:t>
            </a:r>
          </a:p>
          <a:p>
            <a:pPr marL="0" indent="0">
              <a:buNone/>
            </a:pPr>
            <a:endParaRPr lang="en-US" sz="2000" dirty="0"/>
          </a:p>
        </p:txBody>
      </p:sp>
    </p:spTree>
    <p:extLst>
      <p:ext uri="{BB962C8B-B14F-4D97-AF65-F5344CB8AC3E}">
        <p14:creationId xmlns:p14="http://schemas.microsoft.com/office/powerpoint/2010/main" val="2329190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C94BA9A-30A7-4772-84C1-FBE61AE10258}" type="slidenum">
              <a:rPr lang="en-US" b="0" smtClean="0">
                <a:solidFill>
                  <a:srgbClr val="000000"/>
                </a:solidFill>
                <a:latin typeface="Verdana" pitchFamily="34" charset="0"/>
              </a:rPr>
              <a:pPr eaLnBrk="1" hangingPunct="1"/>
              <a:t>7</a:t>
            </a:fld>
            <a:endParaRPr lang="en-US" b="0" smtClean="0">
              <a:solidFill>
                <a:srgbClr val="000000"/>
              </a:solidFill>
              <a:latin typeface="Verdana" pitchFamily="34" charset="0"/>
            </a:endParaRPr>
          </a:p>
        </p:txBody>
      </p:sp>
      <p:sp>
        <p:nvSpPr>
          <p:cNvPr id="7171"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DF13DAE-31F9-42CD-9295-BB38D319B2B8}" type="slidenum">
              <a:rPr lang="en-US" sz="800" b="0">
                <a:solidFill>
                  <a:srgbClr val="000000"/>
                </a:solidFill>
                <a:latin typeface="Verdana" pitchFamily="34" charset="0"/>
              </a:rPr>
              <a:pPr eaLnBrk="1" hangingPunct="1"/>
              <a:t>7</a:t>
            </a:fld>
            <a:endParaRPr lang="en-US" sz="800" b="0">
              <a:solidFill>
                <a:srgbClr val="000000"/>
              </a:solidFill>
              <a:latin typeface="Verdana" pitchFamily="34" charset="0"/>
            </a:endParaRPr>
          </a:p>
        </p:txBody>
      </p:sp>
      <p:sp>
        <p:nvSpPr>
          <p:cNvPr id="7172" name="Rectangle 2"/>
          <p:cNvSpPr>
            <a:spLocks noGrp="1" noChangeArrowheads="1"/>
          </p:cNvSpPr>
          <p:nvPr>
            <p:ph type="title"/>
          </p:nvPr>
        </p:nvSpPr>
        <p:spPr/>
        <p:txBody>
          <a:bodyPr/>
          <a:lstStyle/>
          <a:p>
            <a:pPr eaLnBrk="1" hangingPunct="1"/>
            <a:r>
              <a:rPr lang="en-US" sz="3600" dirty="0" smtClean="0"/>
              <a:t>EJB 3.1 Features: Objectives</a:t>
            </a:r>
          </a:p>
        </p:txBody>
      </p:sp>
      <p:sp>
        <p:nvSpPr>
          <p:cNvPr id="7173" name="Rectangle 3"/>
          <p:cNvSpPr>
            <a:spLocks noGrp="1" noChangeArrowheads="1"/>
          </p:cNvSpPr>
          <p:nvPr>
            <p:ph type="body" idx="1"/>
          </p:nvPr>
        </p:nvSpPr>
        <p:spPr/>
        <p:txBody>
          <a:bodyPr/>
          <a:lstStyle/>
          <a:p>
            <a:pPr eaLnBrk="1" hangingPunct="1">
              <a:lnSpc>
                <a:spcPct val="170000"/>
              </a:lnSpc>
            </a:pPr>
            <a:r>
              <a:rPr lang="en-US" sz="2000" dirty="0" smtClean="0"/>
              <a:t>Objective:</a:t>
            </a:r>
          </a:p>
          <a:p>
            <a:pPr eaLnBrk="1" hangingPunct="1">
              <a:lnSpc>
                <a:spcPct val="170000"/>
              </a:lnSpc>
              <a:buFont typeface="Wingdings" pitchFamily="2" charset="2"/>
              <a:buNone/>
            </a:pPr>
            <a:r>
              <a:rPr lang="en-US" sz="1800" dirty="0" smtClean="0"/>
              <a:t>After completing this chapter, you will be able to:</a:t>
            </a:r>
          </a:p>
          <a:p>
            <a:pPr lvl="2"/>
            <a:r>
              <a:rPr lang="en-US" sz="1800" dirty="0" smtClean="0"/>
              <a:t>Use Singleton </a:t>
            </a:r>
            <a:r>
              <a:rPr lang="en-US" sz="1800" dirty="0"/>
              <a:t>Session </a:t>
            </a:r>
            <a:r>
              <a:rPr lang="en-US" sz="1800" dirty="0" smtClean="0"/>
              <a:t>beans</a:t>
            </a:r>
          </a:p>
          <a:p>
            <a:pPr lvl="2"/>
            <a:r>
              <a:rPr lang="en-US" sz="1800" dirty="0" smtClean="0"/>
              <a:t>Simplify the EJB packaging  in war file</a:t>
            </a:r>
          </a:p>
          <a:p>
            <a:pPr lvl="2"/>
            <a:r>
              <a:rPr lang="en-US" sz="1800" dirty="0" smtClean="0"/>
              <a:t>Understand No Interface View</a:t>
            </a:r>
            <a:endParaRPr lang="en-US" sz="1800" dirty="0"/>
          </a:p>
          <a:p>
            <a:pPr lvl="2"/>
            <a:r>
              <a:rPr lang="en-US" sz="1800" dirty="0" smtClean="0"/>
              <a:t>Understand the asynchronous </a:t>
            </a:r>
            <a:r>
              <a:rPr lang="en-US" sz="1800" dirty="0"/>
              <a:t>session bean invocations</a:t>
            </a:r>
          </a:p>
          <a:p>
            <a:pPr lvl="2"/>
            <a:r>
              <a:rPr lang="en-US" sz="1800" dirty="0" smtClean="0"/>
              <a:t>Understand the Usage and limitation of EJB </a:t>
            </a:r>
            <a:r>
              <a:rPr lang="en-US" sz="1800" dirty="0"/>
              <a:t>3.1 Lite</a:t>
            </a:r>
          </a:p>
          <a:p>
            <a:pPr lvl="1">
              <a:lnSpc>
                <a:spcPct val="170000"/>
              </a:lnSpc>
            </a:pPr>
            <a:endParaRPr lang="en-US" sz="1800" dirty="0" smtClean="0"/>
          </a:p>
        </p:txBody>
      </p:sp>
    </p:spTree>
    <p:extLst>
      <p:ext uri="{BB962C8B-B14F-4D97-AF65-F5344CB8AC3E}">
        <p14:creationId xmlns:p14="http://schemas.microsoft.com/office/powerpoint/2010/main" val="2781287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8126437-9665-459A-B14F-9AFE25A1D963}" type="slidenum">
              <a:rPr lang="en-US" b="0" smtClean="0">
                <a:solidFill>
                  <a:srgbClr val="000000"/>
                </a:solidFill>
                <a:latin typeface="Verdana" pitchFamily="34" charset="0"/>
              </a:rPr>
              <a:pPr eaLnBrk="1" hangingPunct="1"/>
              <a:t>8</a:t>
            </a:fld>
            <a:endParaRPr lang="en-US" b="0" smtClean="0">
              <a:solidFill>
                <a:srgbClr val="000000"/>
              </a:solidFill>
              <a:latin typeface="Verdana" pitchFamily="34" charset="0"/>
            </a:endParaRPr>
          </a:p>
        </p:txBody>
      </p:sp>
      <p:sp>
        <p:nvSpPr>
          <p:cNvPr id="8195" name="Rectangle 2"/>
          <p:cNvSpPr>
            <a:spLocks noGrp="1" noChangeArrowheads="1"/>
          </p:cNvSpPr>
          <p:nvPr>
            <p:ph type="title"/>
          </p:nvPr>
        </p:nvSpPr>
        <p:spPr/>
        <p:txBody>
          <a:bodyPr/>
          <a:lstStyle/>
          <a:p>
            <a:r>
              <a:rPr lang="en-US" sz="3600" dirty="0" smtClean="0"/>
              <a:t>Singleton Session Bean</a:t>
            </a:r>
          </a:p>
        </p:txBody>
      </p:sp>
      <p:sp>
        <p:nvSpPr>
          <p:cNvPr id="8196" name="Rectangle 3"/>
          <p:cNvSpPr>
            <a:spLocks noGrp="1" noChangeArrowheads="1"/>
          </p:cNvSpPr>
          <p:nvPr>
            <p:ph type="body" idx="1"/>
          </p:nvPr>
        </p:nvSpPr>
        <p:spPr>
          <a:xfrm>
            <a:off x="228600" y="1295400"/>
            <a:ext cx="8686800" cy="5105400"/>
          </a:xfrm>
        </p:spPr>
        <p:txBody>
          <a:bodyPr/>
          <a:lstStyle/>
          <a:p>
            <a:pPr>
              <a:lnSpc>
                <a:spcPct val="150000"/>
              </a:lnSpc>
            </a:pPr>
            <a:r>
              <a:rPr lang="en-US" sz="2000" dirty="0" smtClean="0"/>
              <a:t>One instance per bean type per JVM</a:t>
            </a:r>
          </a:p>
          <a:p>
            <a:pPr>
              <a:lnSpc>
                <a:spcPct val="150000"/>
              </a:lnSpc>
            </a:pPr>
            <a:r>
              <a:rPr lang="en-US" sz="2000" dirty="0" smtClean="0"/>
              <a:t>Provides easy sharing of State</a:t>
            </a:r>
          </a:p>
          <a:p>
            <a:pPr>
              <a:lnSpc>
                <a:spcPct val="150000"/>
              </a:lnSpc>
            </a:pPr>
            <a:r>
              <a:rPr lang="en-US" sz="2000" dirty="0" smtClean="0"/>
              <a:t>Designed for Concurrent access</a:t>
            </a:r>
          </a:p>
          <a:p>
            <a:pPr>
              <a:lnSpc>
                <a:spcPct val="150000"/>
              </a:lnSpc>
            </a:pPr>
            <a:r>
              <a:rPr lang="en-US" sz="2000" dirty="0" smtClean="0"/>
              <a:t>Similar to other session beans on other functionalities such as </a:t>
            </a:r>
          </a:p>
          <a:p>
            <a:pPr lvl="1">
              <a:lnSpc>
                <a:spcPct val="150000"/>
              </a:lnSpc>
            </a:pPr>
            <a:r>
              <a:rPr lang="en-US" sz="1800" dirty="0" smtClean="0"/>
              <a:t>Support to Container Managed Transaction and Bean Managed Transaction </a:t>
            </a:r>
          </a:p>
          <a:p>
            <a:pPr lvl="1">
              <a:lnSpc>
                <a:spcPct val="150000"/>
              </a:lnSpc>
            </a:pPr>
            <a:r>
              <a:rPr lang="en-US" sz="1800" dirty="0" smtClean="0"/>
              <a:t>No Interface, Local , Remote views are supported</a:t>
            </a:r>
          </a:p>
          <a:p>
            <a:pPr lvl="1">
              <a:lnSpc>
                <a:spcPct val="150000"/>
              </a:lnSpc>
            </a:pPr>
            <a:r>
              <a:rPr lang="en-US" sz="1800" dirty="0" smtClean="0"/>
              <a:t>Container services which are available to session beans </a:t>
            </a:r>
          </a:p>
          <a:p>
            <a:pPr>
              <a:lnSpc>
                <a:spcPct val="150000"/>
              </a:lnSpc>
            </a:pPr>
            <a:r>
              <a:rPr lang="en-US" sz="2000" b="1" dirty="0" smtClean="0">
                <a:solidFill>
                  <a:srgbClr val="00B050"/>
                </a:solidFill>
              </a:rPr>
              <a:t>@startup </a:t>
            </a:r>
            <a:r>
              <a:rPr lang="en-US" sz="2000" dirty="0" smtClean="0"/>
              <a:t>– to specify  the singleton be initialized eagerly</a:t>
            </a:r>
          </a:p>
          <a:p>
            <a:pPr marL="457200" lvl="1" indent="0">
              <a:lnSpc>
                <a:spcPct val="150000"/>
              </a:lnSpc>
              <a:buNone/>
            </a:pPr>
            <a:endParaRPr lang="en-US" sz="1800" dirty="0" smtClean="0"/>
          </a:p>
          <a:p>
            <a:pPr marL="457200" lvl="1" indent="0">
              <a:lnSpc>
                <a:spcPct val="150000"/>
              </a:lnSpc>
              <a:buNone/>
            </a:pPr>
            <a:endParaRPr lang="en-US" sz="1600" dirty="0"/>
          </a:p>
        </p:txBody>
      </p:sp>
    </p:spTree>
    <p:extLst>
      <p:ext uri="{BB962C8B-B14F-4D97-AF65-F5344CB8AC3E}">
        <p14:creationId xmlns:p14="http://schemas.microsoft.com/office/powerpoint/2010/main" val="2334696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sz="3600" dirty="0" smtClean="0">
                <a:solidFill>
                  <a:schemeClr val="tx1"/>
                </a:solidFill>
              </a:rPr>
              <a:t>Singleton Session Bean </a:t>
            </a:r>
          </a:p>
        </p:txBody>
      </p:sp>
      <p:sp>
        <p:nvSpPr>
          <p:cNvPr id="10244" name="Rectangle 3"/>
          <p:cNvSpPr>
            <a:spLocks noGrp="1" noChangeArrowheads="1"/>
          </p:cNvSpPr>
          <p:nvPr>
            <p:ph sz="half" idx="1"/>
          </p:nvPr>
        </p:nvSpPr>
        <p:spPr>
          <a:xfrm>
            <a:off x="457200" y="1447800"/>
            <a:ext cx="4114800" cy="4800600"/>
          </a:xfr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txBody>
          <a:bodyPr/>
          <a:lstStyle/>
          <a:p>
            <a:pPr lvl="1">
              <a:lnSpc>
                <a:spcPct val="150000"/>
              </a:lnSpc>
              <a:buFont typeface="Wingdings 2" pitchFamily="18" charset="2"/>
              <a:buNone/>
            </a:pPr>
            <a:r>
              <a:rPr lang="en-US" sz="1400" b="1" dirty="0">
                <a:solidFill>
                  <a:srgbClr val="00B050"/>
                </a:solidFill>
              </a:rPr>
              <a:t>@Singleton</a:t>
            </a:r>
          </a:p>
          <a:p>
            <a:pPr lvl="1">
              <a:lnSpc>
                <a:spcPct val="150000"/>
              </a:lnSpc>
              <a:buFont typeface="Wingdings 2" pitchFamily="18" charset="2"/>
              <a:buNone/>
            </a:pPr>
            <a:r>
              <a:rPr lang="en-US" sz="1400" b="1" dirty="0">
                <a:solidFill>
                  <a:srgbClr val="00B050"/>
                </a:solidFill>
              </a:rPr>
              <a:t>@Startup</a:t>
            </a:r>
          </a:p>
          <a:p>
            <a:pPr lvl="1">
              <a:lnSpc>
                <a:spcPct val="150000"/>
              </a:lnSpc>
              <a:buFont typeface="Wingdings 2" pitchFamily="18" charset="2"/>
              <a:buNone/>
            </a:pPr>
            <a:r>
              <a:rPr lang="en-US" sz="1400" dirty="0"/>
              <a:t>public class </a:t>
            </a:r>
            <a:r>
              <a:rPr lang="en-US" sz="1400" dirty="0" err="1"/>
              <a:t>PropertyRegistry</a:t>
            </a:r>
            <a:r>
              <a:rPr lang="en-US" sz="1400" dirty="0"/>
              <a:t> {</a:t>
            </a:r>
          </a:p>
          <a:p>
            <a:pPr lvl="1">
              <a:lnSpc>
                <a:spcPct val="150000"/>
              </a:lnSpc>
              <a:buFont typeface="Wingdings 2" pitchFamily="18" charset="2"/>
              <a:buNone/>
            </a:pPr>
            <a:r>
              <a:rPr lang="en-US" sz="1400" dirty="0" smtClean="0"/>
              <a:t>  </a:t>
            </a:r>
            <a:r>
              <a:rPr lang="en-US" sz="1400" dirty="0"/>
              <a:t>private final Properties </a:t>
            </a:r>
            <a:r>
              <a:rPr lang="en-US" sz="1400" dirty="0" err="1"/>
              <a:t>properties</a:t>
            </a:r>
            <a:r>
              <a:rPr lang="en-US" sz="1400" dirty="0"/>
              <a:t> = new Properties();</a:t>
            </a:r>
          </a:p>
          <a:p>
            <a:pPr lvl="1">
              <a:lnSpc>
                <a:spcPct val="150000"/>
              </a:lnSpc>
              <a:buFont typeface="Wingdings 2" pitchFamily="18" charset="2"/>
              <a:buNone/>
            </a:pPr>
            <a:r>
              <a:rPr lang="en-US" sz="1400" dirty="0" smtClean="0"/>
              <a:t>    </a:t>
            </a:r>
            <a:r>
              <a:rPr lang="en-US" sz="1400" dirty="0"/>
              <a:t>@</a:t>
            </a:r>
            <a:r>
              <a:rPr lang="en-US" sz="1400" dirty="0" err="1"/>
              <a:t>PostConstruct</a:t>
            </a:r>
            <a:endParaRPr lang="en-US" sz="1400" dirty="0"/>
          </a:p>
          <a:p>
            <a:pPr lvl="1">
              <a:lnSpc>
                <a:spcPct val="150000"/>
              </a:lnSpc>
              <a:buFont typeface="Wingdings 2" pitchFamily="18" charset="2"/>
              <a:buNone/>
            </a:pPr>
            <a:r>
              <a:rPr lang="en-US" sz="1400" dirty="0"/>
              <a:t>    public void </a:t>
            </a:r>
            <a:r>
              <a:rPr lang="en-US" sz="1400" dirty="0" err="1"/>
              <a:t>applicationStartup</a:t>
            </a:r>
            <a:r>
              <a:rPr lang="en-US" sz="1400" dirty="0"/>
              <a:t>() {</a:t>
            </a:r>
          </a:p>
          <a:p>
            <a:pPr lvl="1">
              <a:lnSpc>
                <a:spcPct val="150000"/>
              </a:lnSpc>
              <a:buFont typeface="Wingdings 2" pitchFamily="18" charset="2"/>
              <a:buNone/>
            </a:pPr>
            <a:r>
              <a:rPr lang="en-US" sz="1400" dirty="0"/>
              <a:t>        </a:t>
            </a:r>
            <a:r>
              <a:rPr lang="en-US" sz="1400" dirty="0" err="1"/>
              <a:t>properties.putAll</a:t>
            </a:r>
            <a:r>
              <a:rPr lang="en-US" sz="1400" dirty="0"/>
              <a:t>(</a:t>
            </a:r>
            <a:r>
              <a:rPr lang="en-US" sz="1400" dirty="0" err="1"/>
              <a:t>System.getProperties</a:t>
            </a:r>
            <a:r>
              <a:rPr lang="en-US" sz="1400" dirty="0"/>
              <a:t>());</a:t>
            </a:r>
          </a:p>
          <a:p>
            <a:pPr lvl="1">
              <a:lnSpc>
                <a:spcPct val="150000"/>
              </a:lnSpc>
              <a:buFont typeface="Wingdings 2" pitchFamily="18" charset="2"/>
              <a:buNone/>
            </a:pPr>
            <a:r>
              <a:rPr lang="en-US" sz="1400" dirty="0"/>
              <a:t>    }</a:t>
            </a:r>
          </a:p>
          <a:p>
            <a:pPr lvl="1">
              <a:lnSpc>
                <a:spcPct val="150000"/>
              </a:lnSpc>
              <a:buFont typeface="Wingdings 2" pitchFamily="18" charset="2"/>
              <a:buNone/>
            </a:pPr>
            <a:r>
              <a:rPr lang="en-US" sz="1400" dirty="0" smtClean="0"/>
              <a:t>    </a:t>
            </a:r>
            <a:r>
              <a:rPr lang="en-US" sz="1400" dirty="0"/>
              <a:t>@</a:t>
            </a:r>
            <a:r>
              <a:rPr lang="en-US" sz="1400" dirty="0" err="1"/>
              <a:t>PreDestroy</a:t>
            </a:r>
            <a:endParaRPr lang="en-US" sz="1400" dirty="0"/>
          </a:p>
          <a:p>
            <a:pPr lvl="1">
              <a:lnSpc>
                <a:spcPct val="150000"/>
              </a:lnSpc>
              <a:buFont typeface="Wingdings 2" pitchFamily="18" charset="2"/>
              <a:buNone/>
            </a:pPr>
            <a:r>
              <a:rPr lang="en-US" sz="1400" dirty="0"/>
              <a:t>    public void </a:t>
            </a:r>
            <a:r>
              <a:rPr lang="en-US" sz="1400" dirty="0" err="1"/>
              <a:t>applicationShutdown</a:t>
            </a:r>
            <a:r>
              <a:rPr lang="en-US" sz="1400" dirty="0"/>
              <a:t>() {</a:t>
            </a:r>
          </a:p>
          <a:p>
            <a:pPr lvl="1">
              <a:lnSpc>
                <a:spcPct val="150000"/>
              </a:lnSpc>
              <a:buFont typeface="Wingdings 2" pitchFamily="18" charset="2"/>
              <a:buNone/>
            </a:pPr>
            <a:r>
              <a:rPr lang="en-US" sz="1400" dirty="0"/>
              <a:t>        </a:t>
            </a:r>
            <a:r>
              <a:rPr lang="en-US" sz="1400" dirty="0" err="1"/>
              <a:t>properties.clear</a:t>
            </a:r>
            <a:r>
              <a:rPr lang="en-US" sz="1400" dirty="0"/>
              <a:t>();</a:t>
            </a:r>
          </a:p>
          <a:p>
            <a:pPr lvl="1">
              <a:lnSpc>
                <a:spcPct val="150000"/>
              </a:lnSpc>
              <a:buFont typeface="Wingdings 2" pitchFamily="18" charset="2"/>
              <a:buNone/>
            </a:pPr>
            <a:r>
              <a:rPr lang="en-US" sz="1400" dirty="0"/>
              <a:t>    }</a:t>
            </a:r>
          </a:p>
          <a:p>
            <a:pPr lvl="1">
              <a:lnSpc>
                <a:spcPct val="150000"/>
              </a:lnSpc>
              <a:buFont typeface="Wingdings 2" pitchFamily="18" charset="2"/>
              <a:buNone/>
            </a:pPr>
            <a:endParaRPr lang="en-US" sz="1200" dirty="0" smtClean="0"/>
          </a:p>
          <a:p>
            <a:pPr>
              <a:lnSpc>
                <a:spcPct val="150000"/>
              </a:lnSpc>
            </a:pPr>
            <a:endParaRPr lang="en-US" sz="1100" dirty="0" smtClean="0"/>
          </a:p>
        </p:txBody>
      </p:sp>
      <p:sp>
        <p:nvSpPr>
          <p:cNvPr id="5" name="Content Placeholder 4"/>
          <p:cNvSpPr>
            <a:spLocks noGrp="1"/>
          </p:cNvSpPr>
          <p:nvPr>
            <p:ph sz="half" idx="2"/>
          </p:nvPr>
        </p:nvSpPr>
        <p:spPr>
          <a:xfrm>
            <a:off x="4648200" y="1447800"/>
            <a:ext cx="4191000" cy="4800600"/>
          </a:xfr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txBody>
          <a:bodyPr/>
          <a:lstStyle/>
          <a:p>
            <a:pPr lvl="1">
              <a:lnSpc>
                <a:spcPct val="150000"/>
              </a:lnSpc>
              <a:buFont typeface="Wingdings 2" pitchFamily="18" charset="2"/>
              <a:buNone/>
            </a:pPr>
            <a:r>
              <a:rPr lang="en-US" sz="1400" dirty="0" smtClean="0"/>
              <a:t>   public </a:t>
            </a:r>
            <a:r>
              <a:rPr lang="en-US" sz="1400" dirty="0"/>
              <a:t>String </a:t>
            </a:r>
            <a:r>
              <a:rPr lang="en-US" sz="1400" dirty="0" err="1"/>
              <a:t>getProperty</a:t>
            </a:r>
            <a:r>
              <a:rPr lang="en-US" sz="1400" dirty="0"/>
              <a:t>(String key) {</a:t>
            </a:r>
          </a:p>
          <a:p>
            <a:pPr lvl="1">
              <a:lnSpc>
                <a:spcPct val="150000"/>
              </a:lnSpc>
              <a:buFont typeface="Wingdings 2" pitchFamily="18" charset="2"/>
              <a:buNone/>
            </a:pPr>
            <a:r>
              <a:rPr lang="en-US" sz="1400" dirty="0"/>
              <a:t>        return </a:t>
            </a:r>
            <a:r>
              <a:rPr lang="en-US" sz="1400" dirty="0" err="1"/>
              <a:t>properties.getProperty</a:t>
            </a:r>
            <a:r>
              <a:rPr lang="en-US" sz="1400" dirty="0"/>
              <a:t>(key);</a:t>
            </a:r>
          </a:p>
          <a:p>
            <a:pPr lvl="1">
              <a:lnSpc>
                <a:spcPct val="150000"/>
              </a:lnSpc>
              <a:buFont typeface="Wingdings 2" pitchFamily="18" charset="2"/>
              <a:buNone/>
            </a:pPr>
            <a:r>
              <a:rPr lang="en-US" sz="1400" dirty="0"/>
              <a:t>    }</a:t>
            </a:r>
          </a:p>
          <a:p>
            <a:pPr lvl="1">
              <a:lnSpc>
                <a:spcPct val="150000"/>
              </a:lnSpc>
              <a:buFont typeface="Wingdings 2" pitchFamily="18" charset="2"/>
              <a:buNone/>
            </a:pPr>
            <a:endParaRPr lang="en-US" sz="1400" dirty="0"/>
          </a:p>
          <a:p>
            <a:pPr lvl="1">
              <a:lnSpc>
                <a:spcPct val="150000"/>
              </a:lnSpc>
              <a:buFont typeface="Wingdings 2" pitchFamily="18" charset="2"/>
              <a:buNone/>
            </a:pPr>
            <a:r>
              <a:rPr lang="en-US" sz="1400" dirty="0"/>
              <a:t>    public String </a:t>
            </a:r>
            <a:r>
              <a:rPr lang="en-US" sz="1400" dirty="0" err="1"/>
              <a:t>setProperty</a:t>
            </a:r>
            <a:r>
              <a:rPr lang="en-US" sz="1400" dirty="0"/>
              <a:t>(String key, String value) {</a:t>
            </a:r>
          </a:p>
          <a:p>
            <a:pPr lvl="1">
              <a:lnSpc>
                <a:spcPct val="150000"/>
              </a:lnSpc>
              <a:buFont typeface="Wingdings 2" pitchFamily="18" charset="2"/>
              <a:buNone/>
            </a:pPr>
            <a:r>
              <a:rPr lang="en-US" sz="1400" dirty="0"/>
              <a:t>        return (String) </a:t>
            </a:r>
            <a:r>
              <a:rPr lang="en-US" sz="1400" dirty="0" err="1"/>
              <a:t>properties.setProperty</a:t>
            </a:r>
            <a:r>
              <a:rPr lang="en-US" sz="1400" dirty="0"/>
              <a:t>(key, value);</a:t>
            </a:r>
          </a:p>
          <a:p>
            <a:pPr lvl="1">
              <a:lnSpc>
                <a:spcPct val="150000"/>
              </a:lnSpc>
              <a:buFont typeface="Wingdings 2" pitchFamily="18" charset="2"/>
              <a:buNone/>
            </a:pPr>
            <a:r>
              <a:rPr lang="en-US" sz="1400" dirty="0"/>
              <a:t>    }</a:t>
            </a:r>
          </a:p>
          <a:p>
            <a:pPr lvl="1">
              <a:lnSpc>
                <a:spcPct val="150000"/>
              </a:lnSpc>
              <a:buFont typeface="Wingdings 2" pitchFamily="18" charset="2"/>
              <a:buNone/>
            </a:pPr>
            <a:endParaRPr lang="en-US" sz="1400" dirty="0"/>
          </a:p>
          <a:p>
            <a:pPr lvl="1">
              <a:lnSpc>
                <a:spcPct val="150000"/>
              </a:lnSpc>
              <a:buFont typeface="Wingdings 2" pitchFamily="18" charset="2"/>
              <a:buNone/>
            </a:pPr>
            <a:r>
              <a:rPr lang="en-US" sz="1400" dirty="0"/>
              <a:t>    public String </a:t>
            </a:r>
            <a:r>
              <a:rPr lang="en-US" sz="1400" dirty="0" err="1"/>
              <a:t>removeProperty</a:t>
            </a:r>
            <a:r>
              <a:rPr lang="en-US" sz="1400" dirty="0"/>
              <a:t>(String key) {</a:t>
            </a:r>
          </a:p>
          <a:p>
            <a:pPr lvl="1">
              <a:lnSpc>
                <a:spcPct val="150000"/>
              </a:lnSpc>
              <a:buFont typeface="Wingdings 2" pitchFamily="18" charset="2"/>
              <a:buNone/>
            </a:pPr>
            <a:r>
              <a:rPr lang="en-US" sz="1400" dirty="0"/>
              <a:t>        return (String) </a:t>
            </a:r>
            <a:r>
              <a:rPr lang="en-US" sz="1400" dirty="0" err="1"/>
              <a:t>properties.remove</a:t>
            </a:r>
            <a:r>
              <a:rPr lang="en-US" sz="1400" dirty="0"/>
              <a:t>(key);</a:t>
            </a:r>
          </a:p>
          <a:p>
            <a:pPr lvl="1">
              <a:lnSpc>
                <a:spcPct val="150000"/>
              </a:lnSpc>
              <a:buFont typeface="Wingdings 2" pitchFamily="18" charset="2"/>
              <a:buNone/>
            </a:pPr>
            <a:r>
              <a:rPr lang="en-US" sz="1400" dirty="0"/>
              <a:t>    }</a:t>
            </a:r>
          </a:p>
          <a:p>
            <a:endParaRPr lang="en-US" sz="3200" dirty="0"/>
          </a:p>
        </p:txBody>
      </p:sp>
      <p:sp>
        <p:nvSpPr>
          <p:cNvPr id="10242" name="Rectangle 57"/>
          <p:cNvSpPr>
            <a:spLocks noGrp="1" noChangeArrowheads="1"/>
          </p:cNvSpPr>
          <p:nvPr>
            <p:ph type="sldNum" sz="quarter" idx="10"/>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2852719-5037-4F01-B696-68414253C36D}" type="slidenum">
              <a:rPr lang="en-US" b="0" smtClean="0">
                <a:solidFill>
                  <a:srgbClr val="000000"/>
                </a:solidFill>
                <a:latin typeface="Verdana" pitchFamily="34" charset="0"/>
              </a:rPr>
              <a:pPr eaLnBrk="1" hangingPunct="1"/>
              <a:t>9</a:t>
            </a:fld>
            <a:endParaRPr lang="en-US" b="0" smtClean="0">
              <a:solidFill>
                <a:srgbClr val="000000"/>
              </a:solidFill>
              <a:latin typeface="Verdana" pitchFamily="34" charset="0"/>
            </a:endParaRPr>
          </a:p>
        </p:txBody>
      </p:sp>
    </p:spTree>
    <p:extLst>
      <p:ext uri="{BB962C8B-B14F-4D97-AF65-F5344CB8AC3E}">
        <p14:creationId xmlns:p14="http://schemas.microsoft.com/office/powerpoint/2010/main" val="1020132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Virtual_Lear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AEEA49-3EED-4488-A043-7D1DC7843D7D}"/>
</file>

<file path=customXml/itemProps2.xml><?xml version="1.0" encoding="utf-8"?>
<ds:datastoreItem xmlns:ds="http://schemas.openxmlformats.org/officeDocument/2006/customXml" ds:itemID="{F78FCE96-C8A4-4E92-8467-18B7198B1C7C}"/>
</file>

<file path=customXml/itemProps3.xml><?xml version="1.0" encoding="utf-8"?>
<ds:datastoreItem xmlns:ds="http://schemas.openxmlformats.org/officeDocument/2006/customXml" ds:itemID="{454B6F08-1559-4190-A91E-6CDBBF10A5BC}"/>
</file>

<file path=docProps/app.xml><?xml version="1.0" encoding="utf-8"?>
<Properties xmlns="http://schemas.openxmlformats.org/officeDocument/2006/extended-properties" xmlns:vt="http://schemas.openxmlformats.org/officeDocument/2006/docPropsVTypes">
  <Template>Virtual_Learning</Template>
  <TotalTime>3563</TotalTime>
  <Words>1122</Words>
  <Application>Microsoft Office PowerPoint</Application>
  <PresentationFormat>On-screen Show (4:3)</PresentationFormat>
  <Paragraphs>295</Paragraphs>
  <Slides>30</Slides>
  <Notes>14</Notes>
  <HiddenSlides>1</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Virtual_Learning</vt:lpstr>
      <vt:lpstr>PowerPoint Presentation</vt:lpstr>
      <vt:lpstr>PowerPoint Presentation</vt:lpstr>
      <vt:lpstr>PowerPoint Presentation</vt:lpstr>
      <vt:lpstr>Session Rules</vt:lpstr>
      <vt:lpstr>Icebreaker Activity</vt:lpstr>
      <vt:lpstr>EJB 3.1 Features :Overview</vt:lpstr>
      <vt:lpstr>EJB 3.1 Features: Objectives</vt:lpstr>
      <vt:lpstr>Singleton Session Bean</vt:lpstr>
      <vt:lpstr>Singleton Session Bean </vt:lpstr>
      <vt:lpstr>Singleton Session Bean</vt:lpstr>
      <vt:lpstr>Singleton Session Bean</vt:lpstr>
      <vt:lpstr>Singleton Session Bean </vt:lpstr>
      <vt:lpstr>No Interface View</vt:lpstr>
      <vt:lpstr>Simplified Packaging</vt:lpstr>
      <vt:lpstr>Interactive Activity</vt:lpstr>
      <vt:lpstr>Interactive Activity</vt:lpstr>
      <vt:lpstr>Asynchronous Session Bean Invocation</vt:lpstr>
      <vt:lpstr>Asynchronous Session Bean Invocation</vt:lpstr>
      <vt:lpstr>Portable JNDI Names</vt:lpstr>
      <vt:lpstr>EJB Lite</vt:lpstr>
      <vt:lpstr>EJB Lite</vt:lpstr>
      <vt:lpstr>Interactive Activity</vt:lpstr>
      <vt:lpstr>Learn How –  Demonstration</vt:lpstr>
      <vt:lpstr>Interactive Activity</vt:lpstr>
      <vt:lpstr>Questions</vt:lpstr>
      <vt:lpstr>Test Your Understanding</vt:lpstr>
      <vt:lpstr>EJB 3.1 Features: Summary</vt:lpstr>
      <vt:lpstr>Additional Learning Sources</vt:lpstr>
      <vt:lpstr>Introduction to EJB: Source</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Partheeban, Cynthia (Cognizant)</dc:creator>
  <cp:lastModifiedBy>Kamath, Poonam (Cognizant)</cp:lastModifiedBy>
  <cp:revision>72</cp:revision>
  <dcterms:created xsi:type="dcterms:W3CDTF">2013-02-22T06:43:39Z</dcterms:created>
  <dcterms:modified xsi:type="dcterms:W3CDTF">2013-04-22T10:30:22Z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