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71" r:id="rId2"/>
    <p:sldId id="272" r:id="rId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58aef3aad9_1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58aef3aad9_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58aef3aad9_17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58aef3aad9_17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a:spLocks noGrp="1"/>
          </p:cNvSpPr>
          <p:nvPr>
            <p:ph type="body" idx="1"/>
          </p:nvPr>
        </p:nvSpPr>
        <p:spPr>
          <a:xfrm>
            <a:off x="82850" y="312725"/>
            <a:ext cx="4232400" cy="43728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1200">
              <a:latin typeface="Times New Roman"/>
              <a:ea typeface="Times New Roman"/>
              <a:cs typeface="Times New Roman"/>
              <a:sym typeface="Times New Roman"/>
            </a:endParaRPr>
          </a:p>
          <a:p>
            <a:pPr marL="457200" lvl="0" indent="0" algn="l" rtl="0">
              <a:spcBef>
                <a:spcPts val="1200"/>
              </a:spcBef>
              <a:spcAft>
                <a:spcPts val="0"/>
              </a:spcAft>
              <a:buNone/>
            </a:pPr>
            <a:r>
              <a:rPr lang="en" sz="1200" b="1">
                <a:latin typeface="Times New Roman"/>
                <a:ea typeface="Times New Roman"/>
                <a:cs typeface="Times New Roman"/>
                <a:sym typeface="Times New Roman"/>
              </a:rPr>
              <a:t>Design Thesis Prompt: </a:t>
            </a:r>
            <a:r>
              <a:rPr lang="en" sz="1200">
                <a:latin typeface="Times New Roman"/>
                <a:ea typeface="Times New Roman"/>
                <a:cs typeface="Times New Roman"/>
                <a:sym typeface="Times New Roman"/>
              </a:rPr>
              <a:t>What are strategies to build more pleasure into transportation networks?</a:t>
            </a:r>
            <a:endParaRPr sz="1200">
              <a:latin typeface="Times New Roman"/>
              <a:ea typeface="Times New Roman"/>
              <a:cs typeface="Times New Roman"/>
              <a:sym typeface="Times New Roman"/>
            </a:endParaRPr>
          </a:p>
          <a:p>
            <a:pPr marL="457200" lvl="0" indent="0" algn="l" rtl="0">
              <a:spcBef>
                <a:spcPts val="1200"/>
              </a:spcBef>
              <a:spcAft>
                <a:spcPts val="0"/>
              </a:spcAft>
              <a:buNone/>
            </a:pPr>
            <a:r>
              <a:rPr lang="en" sz="1200">
                <a:latin typeface="Times New Roman"/>
                <a:ea typeface="Times New Roman"/>
                <a:cs typeface="Times New Roman"/>
                <a:sym typeface="Times New Roman"/>
              </a:rPr>
              <a:t>In this thesis, I want to look at three separate dimensions of pleasure by asking the sub-questions</a:t>
            </a:r>
            <a:endParaRPr sz="1200">
              <a:latin typeface="Times New Roman"/>
              <a:ea typeface="Times New Roman"/>
              <a:cs typeface="Times New Roman"/>
              <a:sym typeface="Times New Roman"/>
            </a:endParaRPr>
          </a:p>
          <a:p>
            <a:pPr marL="914400" lvl="0" indent="-304800" algn="l" rtl="0">
              <a:spcBef>
                <a:spcPts val="1200"/>
              </a:spcBef>
              <a:spcAft>
                <a:spcPts val="0"/>
              </a:spcAft>
              <a:buSzPts val="1200"/>
              <a:buFont typeface="Times New Roman"/>
              <a:buAutoNum type="arabicPeriod"/>
            </a:pPr>
            <a:r>
              <a:rPr lang="en" sz="1200">
                <a:latin typeface="Times New Roman"/>
                <a:ea typeface="Times New Roman"/>
                <a:cs typeface="Times New Roman"/>
                <a:sym typeface="Times New Roman"/>
              </a:rPr>
              <a:t>What strategies are there to make public transportation systems more pleasurable in light of </a:t>
            </a:r>
            <a:r>
              <a:rPr lang="en" sz="1200" b="1">
                <a:latin typeface="Times New Roman"/>
                <a:ea typeface="Times New Roman"/>
                <a:cs typeface="Times New Roman"/>
                <a:sym typeface="Times New Roman"/>
              </a:rPr>
              <a:t>extreme temperatures?</a:t>
            </a:r>
            <a:r>
              <a:rPr lang="en" sz="1200">
                <a:latin typeface="Times New Roman"/>
                <a:ea typeface="Times New Roman"/>
                <a:cs typeface="Times New Roman"/>
                <a:sym typeface="Times New Roman"/>
              </a:rPr>
              <a:t> What are the costs and challenges associated with implementing these strategies?</a:t>
            </a:r>
            <a:endParaRPr sz="1200">
              <a:latin typeface="Times New Roman"/>
              <a:ea typeface="Times New Roman"/>
              <a:cs typeface="Times New Roman"/>
              <a:sym typeface="Times New Roman"/>
            </a:endParaRPr>
          </a:p>
          <a:p>
            <a:pPr marL="914400" lvl="0" indent="-304800" algn="l" rtl="0">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What are ways to </a:t>
            </a:r>
            <a:r>
              <a:rPr lang="en" sz="1200" b="1">
                <a:latin typeface="Times New Roman"/>
                <a:ea typeface="Times New Roman"/>
                <a:cs typeface="Times New Roman"/>
                <a:sym typeface="Times New Roman"/>
              </a:rPr>
              <a:t>narrow the autonomy gap </a:t>
            </a:r>
            <a:r>
              <a:rPr lang="en" sz="1200">
                <a:latin typeface="Times New Roman"/>
                <a:ea typeface="Times New Roman"/>
                <a:cs typeface="Times New Roman"/>
                <a:sym typeface="Times New Roman"/>
              </a:rPr>
              <a:t>between public transit and single occupancy vehicles?</a:t>
            </a:r>
            <a:endParaRPr sz="1200">
              <a:latin typeface="Times New Roman"/>
              <a:ea typeface="Times New Roman"/>
              <a:cs typeface="Times New Roman"/>
              <a:sym typeface="Times New Roman"/>
            </a:endParaRPr>
          </a:p>
          <a:p>
            <a:pPr marL="914400" lvl="0" indent="-304800" algn="l" rtl="0">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How could public transportation center </a:t>
            </a:r>
            <a:r>
              <a:rPr lang="en" sz="1200" b="1">
                <a:latin typeface="Times New Roman"/>
                <a:ea typeface="Times New Roman"/>
                <a:cs typeface="Times New Roman"/>
                <a:sym typeface="Times New Roman"/>
              </a:rPr>
              <a:t>‘leisure’ as well as ‘commuting’?</a:t>
            </a:r>
            <a:endParaRPr sz="1200" b="1">
              <a:latin typeface="Times New Roman"/>
              <a:ea typeface="Times New Roman"/>
              <a:cs typeface="Times New Roman"/>
              <a:sym typeface="Times New Roman"/>
            </a:endParaRPr>
          </a:p>
        </p:txBody>
      </p:sp>
      <p:pic>
        <p:nvPicPr>
          <p:cNvPr id="215" name="Google Shape;215;p28"/>
          <p:cNvPicPr preferRelativeResize="0"/>
          <p:nvPr/>
        </p:nvPicPr>
        <p:blipFill>
          <a:blip r:embed="rId3">
            <a:alphaModFix/>
          </a:blip>
          <a:stretch>
            <a:fillRect/>
          </a:stretch>
        </p:blipFill>
        <p:spPr>
          <a:xfrm>
            <a:off x="5451050" y="1223538"/>
            <a:ext cx="2908403" cy="490574"/>
          </a:xfrm>
          <a:prstGeom prst="rect">
            <a:avLst/>
          </a:prstGeom>
          <a:noFill/>
          <a:ln>
            <a:noFill/>
          </a:ln>
        </p:spPr>
      </p:pic>
      <p:pic>
        <p:nvPicPr>
          <p:cNvPr id="216" name="Google Shape;216;p28"/>
          <p:cNvPicPr preferRelativeResize="0"/>
          <p:nvPr/>
        </p:nvPicPr>
        <p:blipFill>
          <a:blip r:embed="rId4">
            <a:alphaModFix/>
          </a:blip>
          <a:stretch>
            <a:fillRect/>
          </a:stretch>
        </p:blipFill>
        <p:spPr>
          <a:xfrm>
            <a:off x="4457296" y="1775663"/>
            <a:ext cx="4686698" cy="1446900"/>
          </a:xfrm>
          <a:prstGeom prst="rect">
            <a:avLst/>
          </a:prstGeom>
          <a:noFill/>
          <a:ln>
            <a:noFill/>
          </a:ln>
        </p:spPr>
      </p:pic>
      <p:sp>
        <p:nvSpPr>
          <p:cNvPr id="217" name="Google Shape;217;p28"/>
          <p:cNvSpPr txBox="1">
            <a:spLocks noGrp="1"/>
          </p:cNvSpPr>
          <p:nvPr>
            <p:ph type="body" idx="1"/>
          </p:nvPr>
        </p:nvSpPr>
        <p:spPr>
          <a:xfrm>
            <a:off x="4789050" y="3685375"/>
            <a:ext cx="4232400" cy="117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latin typeface="Times New Roman"/>
                <a:ea typeface="Times New Roman"/>
                <a:cs typeface="Times New Roman"/>
                <a:sym typeface="Times New Roman"/>
              </a:rPr>
              <a:t>Hypothesis: </a:t>
            </a:r>
            <a:endParaRPr sz="1200" b="1">
              <a:latin typeface="Times New Roman"/>
              <a:ea typeface="Times New Roman"/>
              <a:cs typeface="Times New Roman"/>
              <a:sym typeface="Times New Roman"/>
            </a:endParaRPr>
          </a:p>
          <a:p>
            <a:pPr marL="0" lvl="0" indent="0" algn="l" rtl="0">
              <a:spcBef>
                <a:spcPts val="1200"/>
              </a:spcBef>
              <a:spcAft>
                <a:spcPts val="1200"/>
              </a:spcAft>
              <a:buNone/>
            </a:pPr>
            <a:r>
              <a:rPr lang="en" sz="1200">
                <a:latin typeface="Times New Roman"/>
                <a:ea typeface="Times New Roman"/>
                <a:cs typeface="Times New Roman"/>
                <a:sym typeface="Times New Roman"/>
              </a:rPr>
              <a:t>There are ways that planners can make transportation more pleasurable and liberatory. </a:t>
            </a:r>
            <a:r>
              <a:rPr lang="en" sz="1200" b="1">
                <a:latin typeface="Times New Roman"/>
                <a:ea typeface="Times New Roman"/>
                <a:cs typeface="Times New Roman"/>
                <a:sym typeface="Times New Roman"/>
              </a:rPr>
              <a:t> </a:t>
            </a:r>
            <a:endParaRPr sz="1200" b="1">
              <a:latin typeface="Times New Roman"/>
              <a:ea typeface="Times New Roman"/>
              <a:cs typeface="Times New Roman"/>
              <a:sym typeface="Times New Roman"/>
            </a:endParaRPr>
          </a:p>
        </p:txBody>
      </p:sp>
      <p:sp>
        <p:nvSpPr>
          <p:cNvPr id="218" name="Google Shape;218;p28"/>
          <p:cNvSpPr txBox="1"/>
          <p:nvPr/>
        </p:nvSpPr>
        <p:spPr>
          <a:xfrm>
            <a:off x="8761225" y="4838550"/>
            <a:ext cx="535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sage</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9"/>
          <p:cNvSpPr txBox="1">
            <a:spLocks noGrp="1"/>
          </p:cNvSpPr>
          <p:nvPr>
            <p:ph type="body" idx="1"/>
          </p:nvPr>
        </p:nvSpPr>
        <p:spPr>
          <a:xfrm>
            <a:off x="212225" y="230950"/>
            <a:ext cx="2697300" cy="4640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200" b="1">
                <a:latin typeface="Times New Roman"/>
                <a:ea typeface="Times New Roman"/>
                <a:cs typeface="Times New Roman"/>
                <a:sym typeface="Times New Roman"/>
              </a:rPr>
              <a:t>Extreme Temperatures: </a:t>
            </a:r>
            <a:endParaRPr sz="1200" b="1">
              <a:latin typeface="Times New Roman"/>
              <a:ea typeface="Times New Roman"/>
              <a:cs typeface="Times New Roman"/>
              <a:sym typeface="Times New Roman"/>
            </a:endParaRPr>
          </a:p>
          <a:p>
            <a:pPr marL="0" lvl="0" indent="0" algn="l" rtl="0">
              <a:spcBef>
                <a:spcPts val="1200"/>
              </a:spcBef>
              <a:spcAft>
                <a:spcPts val="0"/>
              </a:spcAft>
              <a:buNone/>
            </a:pPr>
            <a:r>
              <a:rPr lang="en" sz="1200">
                <a:latin typeface="Times New Roman"/>
                <a:ea typeface="Times New Roman"/>
                <a:cs typeface="Times New Roman"/>
                <a:sym typeface="Times New Roman"/>
              </a:rPr>
              <a:t>What are current strategies to cool or heat bodies in transportation systems?</a:t>
            </a:r>
            <a:endParaRPr sz="1200">
              <a:latin typeface="Times New Roman"/>
              <a:ea typeface="Times New Roman"/>
              <a:cs typeface="Times New Roman"/>
              <a:sym typeface="Times New Roman"/>
            </a:endParaRPr>
          </a:p>
          <a:p>
            <a:pPr marL="457200" lvl="0" indent="-299085" algn="l" rtl="0">
              <a:spcBef>
                <a:spcPts val="1200"/>
              </a:spcBef>
              <a:spcAft>
                <a:spcPts val="0"/>
              </a:spcAft>
              <a:buSzPct val="100000"/>
              <a:buFont typeface="Times New Roman"/>
              <a:buChar char="●"/>
            </a:pPr>
            <a:r>
              <a:rPr lang="en" sz="1200">
                <a:latin typeface="Times New Roman"/>
                <a:ea typeface="Times New Roman"/>
                <a:cs typeface="Times New Roman"/>
                <a:sym typeface="Times New Roman"/>
              </a:rPr>
              <a:t>What were some ways that humans cooled or heated bodies prior to electrification (public fountains, OvenStoves/HeatWalls)</a:t>
            </a:r>
            <a:endParaRPr sz="1200">
              <a:latin typeface="Times New Roman"/>
              <a:ea typeface="Times New Roman"/>
              <a:cs typeface="Times New Roman"/>
              <a:sym typeface="Times New Roman"/>
            </a:endParaRPr>
          </a:p>
          <a:p>
            <a:pPr marL="457200" lvl="0" indent="-299085" algn="l" rtl="0">
              <a:spcBef>
                <a:spcPts val="0"/>
              </a:spcBef>
              <a:spcAft>
                <a:spcPts val="0"/>
              </a:spcAft>
              <a:buSzPct val="100000"/>
              <a:buFont typeface="Times New Roman"/>
              <a:buChar char="●"/>
            </a:pPr>
            <a:r>
              <a:rPr lang="en" sz="1200">
                <a:latin typeface="Times New Roman"/>
                <a:ea typeface="Times New Roman"/>
                <a:cs typeface="Times New Roman"/>
                <a:sym typeface="Times New Roman"/>
              </a:rPr>
              <a:t>What are formal/informal ways that are currently used to cool/heat transportation stops? </a:t>
            </a:r>
            <a:endParaRPr sz="1200">
              <a:latin typeface="Times New Roman"/>
              <a:ea typeface="Times New Roman"/>
              <a:cs typeface="Times New Roman"/>
              <a:sym typeface="Times New Roman"/>
            </a:endParaRPr>
          </a:p>
          <a:p>
            <a:pPr marL="457200" lvl="0" indent="-299085" algn="l" rtl="0">
              <a:spcBef>
                <a:spcPts val="0"/>
              </a:spcBef>
              <a:spcAft>
                <a:spcPts val="0"/>
              </a:spcAft>
              <a:buSzPct val="100000"/>
              <a:buFont typeface="Times New Roman"/>
              <a:buChar char="●"/>
            </a:pPr>
            <a:r>
              <a:rPr lang="en" sz="1200">
                <a:latin typeface="Times New Roman"/>
                <a:ea typeface="Times New Roman"/>
                <a:cs typeface="Times New Roman"/>
                <a:sym typeface="Times New Roman"/>
              </a:rPr>
              <a:t>What are other places transportation planners could turn to for inspiration? What are amusement parks/sports stadiums doing to manage weather? </a:t>
            </a:r>
            <a:endParaRPr sz="1200">
              <a:latin typeface="Times New Roman"/>
              <a:ea typeface="Times New Roman"/>
              <a:cs typeface="Times New Roman"/>
              <a:sym typeface="Times New Roman"/>
            </a:endParaRPr>
          </a:p>
          <a:p>
            <a:pPr marL="0" lvl="0" indent="0" algn="l" rtl="0">
              <a:spcBef>
                <a:spcPts val="1200"/>
              </a:spcBef>
              <a:spcAft>
                <a:spcPts val="0"/>
              </a:spcAft>
              <a:buNone/>
            </a:pPr>
            <a:r>
              <a:rPr lang="en" sz="1200">
                <a:latin typeface="Times New Roman"/>
                <a:ea typeface="Times New Roman"/>
                <a:cs typeface="Times New Roman"/>
                <a:sym typeface="Times New Roman"/>
              </a:rPr>
              <a:t>References: </a:t>
            </a:r>
            <a:endParaRPr sz="800">
              <a:latin typeface="Times New Roman"/>
              <a:ea typeface="Times New Roman"/>
              <a:cs typeface="Times New Roman"/>
              <a:sym typeface="Times New Roman"/>
            </a:endParaRPr>
          </a:p>
          <a:p>
            <a:pPr marL="0" lvl="0" indent="0" algn="l" rtl="0">
              <a:spcBef>
                <a:spcPts val="1200"/>
              </a:spcBef>
              <a:spcAft>
                <a:spcPts val="0"/>
              </a:spcAft>
              <a:buNone/>
            </a:pPr>
            <a:r>
              <a:rPr lang="en" sz="800">
                <a:latin typeface="Times New Roman"/>
                <a:ea typeface="Times New Roman"/>
                <a:cs typeface="Times New Roman"/>
                <a:sym typeface="Times New Roman"/>
              </a:rPr>
              <a:t>Kris De Decker, Low-tech magazine</a:t>
            </a:r>
            <a:endParaRPr sz="800">
              <a:latin typeface="Times New Roman"/>
              <a:ea typeface="Times New Roman"/>
              <a:cs typeface="Times New Roman"/>
              <a:sym typeface="Times New Roman"/>
            </a:endParaRPr>
          </a:p>
          <a:p>
            <a:pPr marL="0" lvl="0" indent="0" algn="l" rtl="0">
              <a:spcBef>
                <a:spcPts val="1200"/>
              </a:spcBef>
              <a:spcAft>
                <a:spcPts val="0"/>
              </a:spcAft>
              <a:buNone/>
            </a:pPr>
            <a:r>
              <a:rPr lang="en" sz="800">
                <a:solidFill>
                  <a:schemeClr val="dk1"/>
                </a:solidFill>
              </a:rPr>
              <a:t>Guo, Qinghua. “The Chinese Domestic Architectural Heating System [Kang]: Origins, Applications and Techniques.” </a:t>
            </a:r>
            <a:r>
              <a:rPr lang="en" sz="800" i="1">
                <a:solidFill>
                  <a:schemeClr val="dk1"/>
                </a:solidFill>
              </a:rPr>
              <a:t>Architectural History</a:t>
            </a:r>
            <a:r>
              <a:rPr lang="en" sz="800">
                <a:solidFill>
                  <a:schemeClr val="dk1"/>
                </a:solidFill>
              </a:rPr>
              <a:t>, vol. 45, 2002, pp. 32–48. </a:t>
            </a:r>
            <a:r>
              <a:rPr lang="en" sz="800" i="1">
                <a:solidFill>
                  <a:schemeClr val="dk1"/>
                </a:solidFill>
              </a:rPr>
              <a:t>JSTOR</a:t>
            </a:r>
            <a:r>
              <a:rPr lang="en" sz="800">
                <a:solidFill>
                  <a:schemeClr val="dk1"/>
                </a:solidFill>
              </a:rPr>
              <a:t>, https://doi.org/10.2307/1568775. Accessed 23 Sep. 2022.</a:t>
            </a:r>
            <a:endParaRPr sz="800">
              <a:solidFill>
                <a:schemeClr val="dk1"/>
              </a:solidFill>
            </a:endParaRPr>
          </a:p>
          <a:p>
            <a:pPr marL="0" lvl="0" indent="0" algn="l" rtl="0">
              <a:spcBef>
                <a:spcPts val="1200"/>
              </a:spcBef>
              <a:spcAft>
                <a:spcPts val="1200"/>
              </a:spcAft>
              <a:buNone/>
            </a:pPr>
            <a:endParaRPr sz="1200">
              <a:latin typeface="Times New Roman"/>
              <a:ea typeface="Times New Roman"/>
              <a:cs typeface="Times New Roman"/>
              <a:sym typeface="Times New Roman"/>
            </a:endParaRPr>
          </a:p>
        </p:txBody>
      </p:sp>
      <p:sp>
        <p:nvSpPr>
          <p:cNvPr id="224" name="Google Shape;224;p29"/>
          <p:cNvSpPr txBox="1"/>
          <p:nvPr/>
        </p:nvSpPr>
        <p:spPr>
          <a:xfrm>
            <a:off x="8761225" y="4838550"/>
            <a:ext cx="535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sage</a:t>
            </a:r>
            <a:endParaRPr sz="800"/>
          </a:p>
        </p:txBody>
      </p:sp>
      <p:sp>
        <p:nvSpPr>
          <p:cNvPr id="225" name="Google Shape;225;p29"/>
          <p:cNvSpPr txBox="1">
            <a:spLocks noGrp="1"/>
          </p:cNvSpPr>
          <p:nvPr>
            <p:ph type="body" idx="1"/>
          </p:nvPr>
        </p:nvSpPr>
        <p:spPr>
          <a:xfrm>
            <a:off x="3121800" y="220050"/>
            <a:ext cx="2697300" cy="4640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b="1">
                <a:latin typeface="Times New Roman"/>
                <a:ea typeface="Times New Roman"/>
                <a:cs typeface="Times New Roman"/>
                <a:sym typeface="Times New Roman"/>
              </a:rPr>
              <a:t>Autonomy Gap:</a:t>
            </a:r>
            <a:endParaRPr sz="1200" b="1">
              <a:latin typeface="Times New Roman"/>
              <a:ea typeface="Times New Roman"/>
              <a:cs typeface="Times New Roman"/>
              <a:sym typeface="Times New Roman"/>
            </a:endParaRPr>
          </a:p>
          <a:p>
            <a:pPr marL="0" lvl="0" indent="0" algn="l" rtl="0">
              <a:spcBef>
                <a:spcPts val="1200"/>
              </a:spcBef>
              <a:spcAft>
                <a:spcPts val="0"/>
              </a:spcAft>
              <a:buNone/>
            </a:pPr>
            <a:r>
              <a:rPr lang="en" sz="1200">
                <a:latin typeface="Times New Roman"/>
                <a:ea typeface="Times New Roman"/>
                <a:cs typeface="Times New Roman"/>
                <a:sym typeface="Times New Roman"/>
              </a:rPr>
              <a:t>Roughly speaking, a person with a car has an analogous amount of agency over the street grid as a transit rider has about the layout of transit stops. But the car owner has an enormous advantage in that they can set what time the vehicle runs and what places they want to connect. How could transit riders acquire more of this kind of autonomy? </a:t>
            </a:r>
            <a:endParaRPr sz="1200">
              <a:latin typeface="Times New Roman"/>
              <a:ea typeface="Times New Roman"/>
              <a:cs typeface="Times New Roman"/>
              <a:sym typeface="Times New Roman"/>
            </a:endParaRPr>
          </a:p>
          <a:p>
            <a:pPr marL="457200" lvl="0" indent="-304800" algn="l" rtl="0">
              <a:spcBef>
                <a:spcPts val="1200"/>
              </a:spcBef>
              <a:spcAft>
                <a:spcPts val="0"/>
              </a:spcAft>
              <a:buSzPts val="1200"/>
              <a:buFont typeface="Times New Roman"/>
              <a:buChar char="●"/>
            </a:pPr>
            <a:r>
              <a:rPr lang="en" sz="1200">
                <a:latin typeface="Times New Roman"/>
                <a:ea typeface="Times New Roman"/>
                <a:cs typeface="Times New Roman"/>
                <a:sym typeface="Times New Roman"/>
              </a:rPr>
              <a:t>What is the precedent for participatory voting for transit routes? </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Is there precedent for some form of “chartered”  or on-demand public transit?     </a:t>
            </a:r>
            <a:r>
              <a:rPr lang="en" sz="1200" b="1">
                <a:latin typeface="Times New Roman"/>
                <a:ea typeface="Times New Roman"/>
                <a:cs typeface="Times New Roman"/>
                <a:sym typeface="Times New Roman"/>
              </a:rPr>
              <a:t> </a:t>
            </a:r>
            <a:endParaRPr sz="1200" b="1">
              <a:latin typeface="Times New Roman"/>
              <a:ea typeface="Times New Roman"/>
              <a:cs typeface="Times New Roman"/>
              <a:sym typeface="Times New Roman"/>
            </a:endParaRPr>
          </a:p>
        </p:txBody>
      </p:sp>
      <p:sp>
        <p:nvSpPr>
          <p:cNvPr id="226" name="Google Shape;226;p29"/>
          <p:cNvSpPr txBox="1">
            <a:spLocks noGrp="1"/>
          </p:cNvSpPr>
          <p:nvPr>
            <p:ph type="body" idx="1"/>
          </p:nvPr>
        </p:nvSpPr>
        <p:spPr>
          <a:xfrm>
            <a:off x="6042250" y="220050"/>
            <a:ext cx="2697300" cy="4640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b="1">
                <a:latin typeface="Times New Roman"/>
                <a:ea typeface="Times New Roman"/>
                <a:cs typeface="Times New Roman"/>
                <a:sym typeface="Times New Roman"/>
              </a:rPr>
              <a:t>Centering Leisure</a:t>
            </a:r>
            <a:endParaRPr sz="1200" b="1">
              <a:latin typeface="Times New Roman"/>
              <a:ea typeface="Times New Roman"/>
              <a:cs typeface="Times New Roman"/>
              <a:sym typeface="Times New Roman"/>
            </a:endParaRPr>
          </a:p>
          <a:p>
            <a:pPr marL="0" lvl="0" indent="0" algn="l" rtl="0">
              <a:spcBef>
                <a:spcPts val="1200"/>
              </a:spcBef>
              <a:spcAft>
                <a:spcPts val="0"/>
              </a:spcAft>
              <a:buNone/>
            </a:pPr>
            <a:r>
              <a:rPr lang="en" sz="1200">
                <a:latin typeface="Times New Roman"/>
                <a:ea typeface="Times New Roman"/>
                <a:cs typeface="Times New Roman"/>
                <a:sym typeface="Times New Roman"/>
              </a:rPr>
              <a:t>How could public transportation center </a:t>
            </a:r>
            <a:r>
              <a:rPr lang="en" sz="1200" b="1">
                <a:latin typeface="Times New Roman"/>
                <a:ea typeface="Times New Roman"/>
                <a:cs typeface="Times New Roman"/>
                <a:sym typeface="Times New Roman"/>
              </a:rPr>
              <a:t>‘leisure’ as well as ‘commuting’?</a:t>
            </a:r>
            <a:endParaRPr sz="1200" b="1">
              <a:latin typeface="Times New Roman"/>
              <a:ea typeface="Times New Roman"/>
              <a:cs typeface="Times New Roman"/>
              <a:sym typeface="Times New Roman"/>
            </a:endParaRPr>
          </a:p>
          <a:p>
            <a:pPr marL="457200" lvl="0" indent="-304800" algn="l" rtl="0">
              <a:spcBef>
                <a:spcPts val="1200"/>
              </a:spcBef>
              <a:spcAft>
                <a:spcPts val="0"/>
              </a:spcAft>
              <a:buSzPts val="1200"/>
              <a:buFont typeface="Times New Roman"/>
              <a:buChar char="●"/>
            </a:pPr>
            <a:r>
              <a:rPr lang="en" sz="1200">
                <a:latin typeface="Times New Roman"/>
                <a:ea typeface="Times New Roman"/>
                <a:cs typeface="Times New Roman"/>
                <a:sym typeface="Times New Roman"/>
              </a:rPr>
              <a:t>What are the trade-offs of having the last bus depart before last-call? </a:t>
            </a:r>
            <a:endParaRPr sz="1200">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a:latin typeface="Times New Roman"/>
                <a:ea typeface="Times New Roman"/>
                <a:cs typeface="Times New Roman"/>
                <a:sym typeface="Times New Roman"/>
              </a:rPr>
              <a:t>What are best practices for having public transit serve big events such as concerts, sports games, or festivals? </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391</Words>
  <Application>Microsoft Office PowerPoint</Application>
  <PresentationFormat>On-screen Show (16:9)</PresentationFormat>
  <Paragraphs>26</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Times New Roman</vt:lpstr>
      <vt:lpstr>Arial</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Sage Voorhees</cp:lastModifiedBy>
  <cp:revision>1</cp:revision>
  <dcterms:modified xsi:type="dcterms:W3CDTF">2022-09-23T05:29:47Z</dcterms:modified>
</cp:coreProperties>
</file>