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571" r:id="rId3"/>
    <p:sldId id="522" r:id="rId4"/>
    <p:sldId id="618" r:id="rId5"/>
    <p:sldId id="616" r:id="rId6"/>
    <p:sldId id="617" r:id="rId7"/>
    <p:sldId id="653" r:id="rId8"/>
    <p:sldId id="633" r:id="rId9"/>
    <p:sldId id="635" r:id="rId10"/>
    <p:sldId id="593" r:id="rId11"/>
    <p:sldId id="564" r:id="rId12"/>
    <p:sldId id="566" r:id="rId13"/>
    <p:sldId id="568" r:id="rId14"/>
    <p:sldId id="594" r:id="rId15"/>
    <p:sldId id="596" r:id="rId16"/>
    <p:sldId id="634" r:id="rId17"/>
    <p:sldId id="652" r:id="rId18"/>
    <p:sldId id="647" r:id="rId19"/>
    <p:sldId id="648" r:id="rId20"/>
    <p:sldId id="649" r:id="rId21"/>
    <p:sldId id="650" r:id="rId22"/>
    <p:sldId id="651" r:id="rId23"/>
    <p:sldId id="645" r:id="rId24"/>
    <p:sldId id="55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59" d="100"/>
          <a:sy n="59" d="100"/>
        </p:scale>
        <p:origin x="1286" y="24"/>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300" b="1" dirty="0">
              <a:solidFill>
                <a:srgbClr val="00D639"/>
              </a:solidFill>
            </a:rPr>
            <a:t>REST</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300" b="1" dirty="0">
              <a:solidFill>
                <a:srgbClr val="00D639"/>
              </a:solidFill>
            </a:rPr>
            <a:t>OData</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300" b="1" dirty="0">
              <a:solidFill>
                <a:srgbClr val="00D639"/>
              </a:solidFill>
            </a:rPr>
            <a:t>Install</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dgm:spPr>
        <a:solidFill>
          <a:schemeClr val="tx1"/>
        </a:solidFill>
        <a:ln>
          <a:solidFill>
            <a:schemeClr val="tx1"/>
          </a:solidFill>
        </a:ln>
      </dgm:spPr>
      <dgm:t>
        <a:bodyPr/>
        <a:lstStyle/>
        <a:p>
          <a:r>
            <a:rPr lang="en-US" b="1" dirty="0">
              <a:solidFill>
                <a:srgbClr val="00D639"/>
              </a:solidFill>
            </a:rPr>
            <a:t>Payloads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dgm:spPr>
        <a:solidFill>
          <a:schemeClr val="tx1"/>
        </a:solidFill>
        <a:ln>
          <a:solidFill>
            <a:schemeClr val="tx1"/>
          </a:solidFill>
        </a:ln>
      </dgm:spPr>
      <dgm:t>
        <a:bodyPr/>
        <a:lstStyle/>
        <a:p>
          <a:r>
            <a:rPr lang="en-US" b="1" dirty="0">
              <a:solidFill>
                <a:srgbClr val="00D639"/>
              </a:solidFill>
            </a:rPr>
            <a:t>Access</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r>
            <a:rPr lang="en-US" b="1" dirty="0">
              <a:solidFill>
                <a:srgbClr val="00D639"/>
              </a:solidFill>
            </a:rPr>
            <a:t>Security</a:t>
          </a: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dgm:spPr>
        <a:solidFill>
          <a:schemeClr val="tx1"/>
        </a:solidFill>
        <a:ln>
          <a:solidFill>
            <a:schemeClr val="tx1"/>
          </a:solidFill>
        </a:ln>
      </dgm:spPr>
      <dgm:t>
        <a:bodyPr/>
        <a:lstStyle/>
        <a:p>
          <a:r>
            <a:rPr lang="en-US" b="1" dirty="0">
              <a:solidFill>
                <a:srgbClr val="00D639"/>
              </a:solidFill>
            </a:rPr>
            <a:t>OpenAPI</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7"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7"/>
      <dgm:spPr/>
    </dgm:pt>
    <dgm:pt modelId="{9C4EA9E5-2A53-41B8-BC2A-031326C63500}" type="pres">
      <dgm:prSet presAssocID="{64010188-C97E-46AB-AF66-DF358E217259}" presName="node" presStyleLbl="node1" presStyleIdx="1" presStyleCnt="7"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7" custLinFactNeighborX="-2131" custLinFactNeighborY="-513"/>
      <dgm:spPr/>
    </dgm:pt>
    <dgm:pt modelId="{17388E66-98B8-4965-A152-49057F29840B}" type="pres">
      <dgm:prSet presAssocID="{C32EDB3C-1AB9-4715-A75E-79566B9350B8}" presName="node" presStyleLbl="node1" presStyleIdx="2" presStyleCnt="7"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7"/>
      <dgm:spPr/>
    </dgm:pt>
    <dgm:pt modelId="{1B467276-DD8B-4991-9D82-822A3967DE08}" type="pres">
      <dgm:prSet presAssocID="{114ABAD4-047C-49E4-A4C5-6B157CEFB7A1}" presName="node" presStyleLbl="node1" presStyleIdx="3" presStyleCnt="7">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7"/>
      <dgm:spPr/>
    </dgm:pt>
    <dgm:pt modelId="{EA9174CD-6FA4-4509-8F2B-235BE5512201}" type="pres">
      <dgm:prSet presAssocID="{DE545655-2A71-48E5-ABEC-E9C9D2C22040}" presName="node" presStyleLbl="node1" presStyleIdx="4" presStyleCnt="7">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7"/>
      <dgm:spPr/>
    </dgm:pt>
    <dgm:pt modelId="{B5E3C351-F55D-47FB-B391-E9E3BE14F842}" type="pres">
      <dgm:prSet presAssocID="{A58C0C52-C4E4-4B77-B691-989FD935DAA0}" presName="node" presStyleLbl="node1" presStyleIdx="5" presStyleCnt="7">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7"/>
      <dgm:spPr/>
    </dgm:pt>
    <dgm:pt modelId="{EA80E518-9CCD-4EBA-95EB-C5085A87AF73}" type="pres">
      <dgm:prSet presAssocID="{AC60693D-B8B8-48CF-8629-E0FAB1ECA6DC}" presName="node" presStyleLbl="node1" presStyleIdx="6" presStyleCnt="7" custRadScaleRad="98289" custRadScaleInc="2942">
        <dgm:presLayoutVars>
          <dgm:bulletEnabled val="1"/>
        </dgm:presLayoutVars>
      </dgm:prSet>
      <dgm:spPr/>
    </dgm:pt>
    <dgm:pt modelId="{23E454D6-DA49-45A2-959D-2B755C2801A9}" type="pres">
      <dgm:prSet presAssocID="{AC60693D-B8B8-48CF-8629-E0FAB1ECA6DC}" presName="dummy" presStyleCnt="0"/>
      <dgm:spPr/>
    </dgm:pt>
    <dgm:pt modelId="{F853BFA5-6DBE-48AD-A8D8-D70291B8678A}" type="pres">
      <dgm:prSet presAssocID="{905EE988-26BC-4A56-86D9-6197547CFBB0}" presName="sibTrans" presStyleLbl="sibTrans2D1" presStyleIdx="6" presStyleCnt="7"/>
      <dgm:spPr/>
    </dgm:pt>
  </dgm:ptLst>
  <dgm:cxnLst>
    <dgm:cxn modelId="{30F54F1E-CA0B-47A5-AB95-B98D8C88024F}" type="presOf" srcId="{905EE988-26BC-4A56-86D9-6197547CFBB0}" destId="{F853BFA5-6DBE-48AD-A8D8-D70291B8678A}" srcOrd="0" destOrd="0" presId="urn:microsoft.com/office/officeart/2005/8/layout/radial6"/>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4A9B2C24-5161-4AFE-B14C-FFBD5848393B}" type="presOf" srcId="{AC60693D-B8B8-48CF-8629-E0FAB1ECA6DC}" destId="{EA80E518-9CCD-4EBA-95EB-C5085A87AF73}"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3B0A1E61-B13C-43D6-A077-9308B9FF4E25}" destId="{AC60693D-B8B8-48CF-8629-E0FAB1ECA6DC}" srcOrd="6"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 modelId="{5128C7BF-53D0-40C6-B96C-ECCCF67368B9}" type="presParOf" srcId="{E2F95EF2-71B4-4D60-9DFC-16601EF0A621}" destId="{EA80E518-9CCD-4EBA-95EB-C5085A87AF73}" srcOrd="19" destOrd="0" presId="urn:microsoft.com/office/officeart/2005/8/layout/radial6"/>
    <dgm:cxn modelId="{A9DA5731-E39C-482F-B53B-E9BAE9AE2646}" type="presParOf" srcId="{E2F95EF2-71B4-4D60-9DFC-16601EF0A621}" destId="{23E454D6-DA49-45A2-959D-2B755C2801A9}" srcOrd="20" destOrd="0" presId="urn:microsoft.com/office/officeart/2005/8/layout/radial6"/>
    <dgm:cxn modelId="{E33125AF-E258-4C4E-B9D3-9FC4FE6CD9BA}" type="presParOf" srcId="{E2F95EF2-71B4-4D60-9DFC-16601EF0A621}" destId="{F853BFA5-6DBE-48AD-A8D8-D70291B8678A}" srcOrd="21"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Easy to use</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Less data transfer</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Consistent</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No UI</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custT="1"/>
      <dgm:spPr>
        <a:solidFill>
          <a:schemeClr val="tx1"/>
        </a:solidFill>
        <a:ln>
          <a:solidFill>
            <a:schemeClr val="tx1"/>
          </a:solidFill>
        </a:ln>
      </dgm:spPr>
      <dgm:t>
        <a:bodyPr/>
        <a:lstStyle/>
        <a:p>
          <a:r>
            <a:rPr lang="en-US" sz="1050" b="1" dirty="0">
              <a:solidFill>
                <a:srgbClr val="00D639"/>
              </a:solidFill>
            </a:rPr>
            <a:t>Integration</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endParaRPr lang="en-US" b="1" dirty="0">
            <a:solidFill>
              <a:srgbClr val="00D639"/>
            </a:solidFill>
          </a:endParaRP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JSON</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6"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6"/>
      <dgm:spPr/>
    </dgm:pt>
    <dgm:pt modelId="{9C4EA9E5-2A53-41B8-BC2A-031326C63500}" type="pres">
      <dgm:prSet presAssocID="{64010188-C97E-46AB-AF66-DF358E217259}" presName="node" presStyleLbl="node1" presStyleIdx="1" presStyleCnt="6"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6" custLinFactNeighborX="-2131" custLinFactNeighborY="-513"/>
      <dgm:spPr/>
    </dgm:pt>
    <dgm:pt modelId="{17388E66-98B8-4965-A152-49057F29840B}" type="pres">
      <dgm:prSet presAssocID="{C32EDB3C-1AB9-4715-A75E-79566B9350B8}" presName="node" presStyleLbl="node1" presStyleIdx="2" presStyleCnt="6"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6"/>
      <dgm:spPr/>
    </dgm:pt>
    <dgm:pt modelId="{1B467276-DD8B-4991-9D82-822A3967DE08}" type="pres">
      <dgm:prSet presAssocID="{114ABAD4-047C-49E4-A4C5-6B157CEFB7A1}" presName="node" presStyleLbl="node1" presStyleIdx="3" presStyleCnt="6">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6"/>
      <dgm:spPr/>
    </dgm:pt>
    <dgm:pt modelId="{EA9174CD-6FA4-4509-8F2B-235BE5512201}" type="pres">
      <dgm:prSet presAssocID="{DE545655-2A71-48E5-ABEC-E9C9D2C22040}" presName="node" presStyleLbl="node1" presStyleIdx="4" presStyleCnt="6">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6"/>
      <dgm:spPr/>
    </dgm:pt>
    <dgm:pt modelId="{B5E3C351-F55D-47FB-B391-E9E3BE14F842}" type="pres">
      <dgm:prSet presAssocID="{A58C0C52-C4E4-4B77-B691-989FD935DAA0}" presName="node" presStyleLbl="node1" presStyleIdx="5" presStyleCnt="6">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6"/>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69168B82-A711-4FF1-B4DB-E6632591D2C4}" destId="{AC60693D-B8B8-48CF-8629-E0FAB1ECA6DC}" srcOrd="1"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BFA5-6DBE-48AD-A8D8-D70291B8678A}">
      <dsp:nvSpPr>
        <dsp:cNvPr id="0" name=""/>
        <dsp:cNvSpPr/>
      </dsp:nvSpPr>
      <dsp:spPr>
        <a:xfrm>
          <a:off x="1283978" y="494286"/>
          <a:ext cx="3865725" cy="3865725"/>
        </a:xfrm>
        <a:prstGeom prst="blockArc">
          <a:avLst>
            <a:gd name="adj1" fmla="val 13114285"/>
            <a:gd name="adj2" fmla="val 1619999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37117B8-59FC-4216-84A2-FF6BAA566D89}">
      <dsp:nvSpPr>
        <dsp:cNvPr id="0" name=""/>
        <dsp:cNvSpPr/>
      </dsp:nvSpPr>
      <dsp:spPr>
        <a:xfrm>
          <a:off x="1257101" y="527225"/>
          <a:ext cx="3865725" cy="3865725"/>
        </a:xfrm>
        <a:prstGeom prst="blockArc">
          <a:avLst>
            <a:gd name="adj1" fmla="val 10103524"/>
            <a:gd name="adj2" fmla="val 13191402"/>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248346" y="486843"/>
          <a:ext cx="3865725" cy="3865725"/>
        </a:xfrm>
        <a:prstGeom prst="blockArc">
          <a:avLst>
            <a:gd name="adj1" fmla="val 6942857"/>
            <a:gd name="adj2" fmla="val 1002857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48346" y="486843"/>
          <a:ext cx="3865725" cy="3865725"/>
        </a:xfrm>
        <a:prstGeom prst="blockArc">
          <a:avLst>
            <a:gd name="adj1" fmla="val 3857143"/>
            <a:gd name="adj2" fmla="val 694285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0352" y="467243"/>
          <a:ext cx="3865725" cy="3865725"/>
        </a:xfrm>
        <a:prstGeom prst="blockArc">
          <a:avLst>
            <a:gd name="adj1" fmla="val 821820"/>
            <a:gd name="adj2" fmla="val 394122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01595" y="474445"/>
          <a:ext cx="3865725" cy="3865725"/>
        </a:xfrm>
        <a:prstGeom prst="blockArc">
          <a:avLst>
            <a:gd name="adj1" fmla="val 19285724"/>
            <a:gd name="adj2" fmla="val 771438"/>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83981" y="494286"/>
          <a:ext cx="3865725" cy="3865725"/>
        </a:xfrm>
        <a:prstGeom prst="blockArc">
          <a:avLst>
            <a:gd name="adj1" fmla="val 16199986"/>
            <a:gd name="adj2" fmla="val 1928570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434060" y="1672556"/>
          <a:ext cx="1494298" cy="1494298"/>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solidFill>
                <a:schemeClr val="tx1"/>
              </a:solidFill>
            </a:rPr>
            <a:t>API</a:t>
          </a:r>
        </a:p>
      </dsp:txBody>
      <dsp:txXfrm>
        <a:off x="2652895" y="1891391"/>
        <a:ext cx="1056628" cy="1056628"/>
      </dsp:txXfrm>
    </dsp:sp>
    <dsp:sp modelId="{B4EE9724-9902-4C62-AC5C-C33D16195096}">
      <dsp:nvSpPr>
        <dsp:cNvPr id="0" name=""/>
        <dsp:cNvSpPr/>
      </dsp:nvSpPr>
      <dsp:spPr>
        <a:xfrm>
          <a:off x="2693832" y="8938"/>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REST</a:t>
          </a:r>
        </a:p>
      </dsp:txBody>
      <dsp:txXfrm>
        <a:off x="2847016" y="162122"/>
        <a:ext cx="739641" cy="739641"/>
      </dsp:txXfrm>
    </dsp:sp>
    <dsp:sp modelId="{9C4EA9E5-2A53-41B8-BC2A-031326C63500}">
      <dsp:nvSpPr>
        <dsp:cNvPr id="0" name=""/>
        <dsp:cNvSpPr/>
      </dsp:nvSpPr>
      <dsp:spPr>
        <a:xfrm>
          <a:off x="4175567" y="722497"/>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OData</a:t>
          </a:r>
        </a:p>
      </dsp:txBody>
      <dsp:txXfrm>
        <a:off x="4328751" y="875681"/>
        <a:ext cx="739641" cy="739641"/>
      </dsp:txXfrm>
    </dsp:sp>
    <dsp:sp modelId="{17388E66-98B8-4965-A152-49057F29840B}">
      <dsp:nvSpPr>
        <dsp:cNvPr id="0" name=""/>
        <dsp:cNvSpPr/>
      </dsp:nvSpPr>
      <dsp:spPr>
        <a:xfrm>
          <a:off x="4541520" y="2325862"/>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Install</a:t>
          </a:r>
        </a:p>
      </dsp:txBody>
      <dsp:txXfrm>
        <a:off x="4694704" y="2479046"/>
        <a:ext cx="739641" cy="739641"/>
      </dsp:txXfrm>
    </dsp:sp>
    <dsp:sp modelId="{1B467276-DD8B-4991-9D82-822A3967DE08}">
      <dsp:nvSpPr>
        <dsp:cNvPr id="0" name=""/>
        <dsp:cNvSpPr/>
      </dsp:nvSpPr>
      <dsp:spPr>
        <a:xfrm>
          <a:off x="3480504"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Payloads</a:t>
          </a:r>
        </a:p>
      </dsp:txBody>
      <dsp:txXfrm>
        <a:off x="3633688" y="3757407"/>
        <a:ext cx="739641" cy="739641"/>
      </dsp:txXfrm>
    </dsp:sp>
    <dsp:sp modelId="{EA9174CD-6FA4-4509-8F2B-235BE5512201}">
      <dsp:nvSpPr>
        <dsp:cNvPr id="0" name=""/>
        <dsp:cNvSpPr/>
      </dsp:nvSpPr>
      <dsp:spPr>
        <a:xfrm>
          <a:off x="1835905"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OpenAPI</a:t>
          </a:r>
        </a:p>
      </dsp:txBody>
      <dsp:txXfrm>
        <a:off x="1989089" y="3757407"/>
        <a:ext cx="739641" cy="739641"/>
      </dsp:txXfrm>
    </dsp:sp>
    <dsp:sp modelId="{B5E3C351-F55D-47FB-B391-E9E3BE14F842}">
      <dsp:nvSpPr>
        <dsp:cNvPr id="0" name=""/>
        <dsp:cNvSpPr/>
      </dsp:nvSpPr>
      <dsp:spPr>
        <a:xfrm>
          <a:off x="810515" y="2318424"/>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Access</a:t>
          </a:r>
        </a:p>
      </dsp:txBody>
      <dsp:txXfrm>
        <a:off x="963699" y="2471608"/>
        <a:ext cx="739641" cy="739641"/>
      </dsp:txXfrm>
    </dsp:sp>
    <dsp:sp modelId="{EA80E518-9CCD-4EBA-95EB-C5085A87AF73}">
      <dsp:nvSpPr>
        <dsp:cNvPr id="0" name=""/>
        <dsp:cNvSpPr/>
      </dsp:nvSpPr>
      <dsp:spPr>
        <a:xfrm>
          <a:off x="1212105" y="72250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Security</a:t>
          </a:r>
        </a:p>
      </dsp:txBody>
      <dsp:txXfrm>
        <a:off x="1365289" y="875687"/>
        <a:ext cx="739641" cy="739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17B8-59FC-4216-84A2-FF6BAA566D89}">
      <dsp:nvSpPr>
        <dsp:cNvPr id="0" name=""/>
        <dsp:cNvSpPr/>
      </dsp:nvSpPr>
      <dsp:spPr>
        <a:xfrm>
          <a:off x="1465653" y="557124"/>
          <a:ext cx="3770576" cy="3770576"/>
        </a:xfrm>
        <a:prstGeom prst="blockArc">
          <a:avLst>
            <a:gd name="adj1" fmla="val 12614712"/>
            <a:gd name="adj2" fmla="val 16282785"/>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469610" y="550303"/>
          <a:ext cx="3770576" cy="3770576"/>
        </a:xfrm>
        <a:prstGeom prst="blockArc">
          <a:avLst>
            <a:gd name="adj1" fmla="val 9000000"/>
            <a:gd name="adj2" fmla="val 126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469610" y="550303"/>
          <a:ext cx="3770576" cy="3770576"/>
        </a:xfrm>
        <a:prstGeom prst="blockArc">
          <a:avLst>
            <a:gd name="adj1" fmla="val 5400000"/>
            <a:gd name="adj2" fmla="val 90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510319" y="550753"/>
          <a:ext cx="3770576" cy="3770576"/>
        </a:xfrm>
        <a:prstGeom prst="blockArc">
          <a:avLst>
            <a:gd name="adj1" fmla="val 1835816"/>
            <a:gd name="adj2" fmla="val 5475953"/>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422685" y="543837"/>
          <a:ext cx="3770576" cy="3770576"/>
        </a:xfrm>
        <a:prstGeom prst="blockArc">
          <a:avLst>
            <a:gd name="adj1" fmla="val 19807333"/>
            <a:gd name="adj2" fmla="val 1808944"/>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499860" y="557630"/>
          <a:ext cx="3770576" cy="3770576"/>
        </a:xfrm>
        <a:prstGeom prst="blockArc">
          <a:avLst>
            <a:gd name="adj1" fmla="val 16218960"/>
            <a:gd name="adj2" fmla="val 19819262"/>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509621" y="1590314"/>
          <a:ext cx="1690554" cy="1690554"/>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n-US" sz="5200" b="1" kern="1200" dirty="0">
              <a:solidFill>
                <a:schemeClr val="tx1"/>
              </a:solidFill>
            </a:rPr>
            <a:t>API</a:t>
          </a:r>
        </a:p>
      </dsp:txBody>
      <dsp:txXfrm>
        <a:off x="2757197" y="1837890"/>
        <a:ext cx="1195402" cy="1195402"/>
      </dsp:txXfrm>
    </dsp:sp>
    <dsp:sp modelId="{B4EE9724-9902-4C62-AC5C-C33D16195096}">
      <dsp:nvSpPr>
        <dsp:cNvPr id="0" name=""/>
        <dsp:cNvSpPr/>
      </dsp:nvSpPr>
      <dsp:spPr>
        <a:xfrm>
          <a:off x="2803617" y="85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Easy to use</a:t>
          </a:r>
        </a:p>
      </dsp:txBody>
      <dsp:txXfrm>
        <a:off x="2976920" y="181869"/>
        <a:ext cx="836782" cy="836782"/>
      </dsp:txXfrm>
    </dsp:sp>
    <dsp:sp modelId="{9C4EA9E5-2A53-41B8-BC2A-031326C63500}">
      <dsp:nvSpPr>
        <dsp:cNvPr id="0" name=""/>
        <dsp:cNvSpPr/>
      </dsp:nvSpPr>
      <dsp:spPr>
        <a:xfrm>
          <a:off x="4394405" y="938837"/>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Less data transfer</a:t>
          </a:r>
        </a:p>
      </dsp:txBody>
      <dsp:txXfrm>
        <a:off x="4567708" y="1112140"/>
        <a:ext cx="836782" cy="836782"/>
      </dsp:txXfrm>
    </dsp:sp>
    <dsp:sp modelId="{17388E66-98B8-4965-A152-49057F29840B}">
      <dsp:nvSpPr>
        <dsp:cNvPr id="0" name=""/>
        <dsp:cNvSpPr/>
      </dsp:nvSpPr>
      <dsp:spPr>
        <a:xfrm>
          <a:off x="4390040" y="27822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Consistent</a:t>
          </a:r>
        </a:p>
      </dsp:txBody>
      <dsp:txXfrm>
        <a:off x="4563343" y="2955569"/>
        <a:ext cx="836782" cy="836782"/>
      </dsp:txXfrm>
    </dsp:sp>
    <dsp:sp modelId="{1B467276-DD8B-4991-9D82-822A3967DE08}">
      <dsp:nvSpPr>
        <dsp:cNvPr id="0" name=""/>
        <dsp:cNvSpPr/>
      </dsp:nvSpPr>
      <dsp:spPr>
        <a:xfrm>
          <a:off x="2763204" y="368658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No UI</a:t>
          </a:r>
        </a:p>
      </dsp:txBody>
      <dsp:txXfrm>
        <a:off x="2936507" y="3859887"/>
        <a:ext cx="836782" cy="836782"/>
      </dsp:txXfrm>
    </dsp:sp>
    <dsp:sp modelId="{EA9174CD-6FA4-4509-8F2B-235BE5512201}">
      <dsp:nvSpPr>
        <dsp:cNvPr id="0" name=""/>
        <dsp:cNvSpPr/>
      </dsp:nvSpPr>
      <dsp:spPr>
        <a:xfrm>
          <a:off x="1167391" y="2765241"/>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JSON</a:t>
          </a:r>
        </a:p>
      </dsp:txBody>
      <dsp:txXfrm>
        <a:off x="1340694" y="2938544"/>
        <a:ext cx="836782" cy="836782"/>
      </dsp:txXfrm>
    </dsp:sp>
    <dsp:sp modelId="{B5E3C351-F55D-47FB-B391-E9E3BE14F842}">
      <dsp:nvSpPr>
        <dsp:cNvPr id="0" name=""/>
        <dsp:cNvSpPr/>
      </dsp:nvSpPr>
      <dsp:spPr>
        <a:xfrm>
          <a:off x="1167391" y="92255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Integration</a:t>
          </a:r>
        </a:p>
      </dsp:txBody>
      <dsp:txXfrm>
        <a:off x="1340694" y="1095857"/>
        <a:ext cx="836782" cy="83678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10/11/2025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300 provides a landing page where the consumer of the API can go for useful links and resources. The “Open Swagger UI” button will display the Swagger UI for codeless and untethered access to Sage 300 data. </a:t>
            </a:r>
          </a:p>
          <a:p>
            <a:endParaRPr lang="en-US" dirty="0"/>
          </a:p>
          <a:p>
            <a:r>
              <a:rPr lang="en-US" dirty="0"/>
              <a:t>The OpenAPI or Swagger is a specification for machine-readable interface files for describing, producing, consuming and visualizing RESTful web services and Sage 300 has leveraged Swagger to provide a collection of HTML, JavaScript, and CSS assets that dynamically generate beautiful documentation from a Swagger-compliant API. This dynamic documentation feature eliminates the need for static documentation and at the same time offers an intuitive and robust UI for driving the API.</a:t>
            </a:r>
          </a:p>
          <a:p>
            <a:endParaRPr lang="en-US" dirty="0"/>
          </a:p>
          <a:p>
            <a:r>
              <a:rPr lang="en-US" dirty="0"/>
              <a:t>Once in Swagger, the resources  are displayed in a summary format and a simple click on a resource will display the various actions or verbs supported by the resource. Note that not all actions are supported by every resource, and we’ve had to decide if a resource should even be exposed (i.e., payroll or users, etc.)). The SDK has documentation for our resources (although Swagger also provides this documentation) as well as a developer reference guide.</a:t>
            </a:r>
          </a:p>
          <a:p>
            <a:endParaRPr lang="en-US" dirty="0"/>
          </a:p>
          <a:p>
            <a:r>
              <a:rPr lang="en-US" dirty="0"/>
              <a:t>What about coded access?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477064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language of your choice for coded access.</a:t>
            </a:r>
          </a:p>
          <a:p>
            <a:endParaRPr lang="en-US" dirty="0"/>
          </a:p>
          <a:p>
            <a:r>
              <a:rPr lang="en-US" dirty="0"/>
              <a:t>In the SDK you will find multiple completed samples along with documentation with step-by-step instructions for creating the samples from scratch.</a:t>
            </a:r>
          </a:p>
          <a:p>
            <a:r>
              <a:rPr lang="en-US" dirty="0"/>
              <a:t>For example, the </a:t>
            </a:r>
            <a:r>
              <a:rPr lang="en-US" b="1" dirty="0"/>
              <a:t>Integration Sample </a:t>
            </a:r>
            <a:r>
              <a:rPr lang="en-US" b="0" dirty="0"/>
              <a:t>uses a C# console program to illustrate how easy it is to make API calls and </a:t>
            </a:r>
            <a:r>
              <a:rPr lang="en-US" sz="1200" kern="1200" dirty="0">
                <a:solidFill>
                  <a:schemeClr val="tx1"/>
                </a:solidFill>
                <a:effectLst/>
                <a:latin typeface="Helvetica Neue"/>
                <a:ea typeface="Helvetica Neue"/>
                <a:cs typeface="Helvetica Neue"/>
                <a:sym typeface="Helvetica Neue"/>
              </a:rPr>
              <a:t>you will programmatically create a customer, update the customer, create an order, invoke the inventory control’s day end, post an invoice and finally create a batch all through the API. This is a great sample for getting used to the API and programmatically driving it as well. </a:t>
            </a:r>
          </a:p>
          <a:p>
            <a:r>
              <a:rPr lang="en-US" sz="1200" kern="1200" dirty="0">
                <a:solidFill>
                  <a:schemeClr val="tx1"/>
                </a:solidFill>
                <a:effectLst/>
                <a:latin typeface="Helvetica Neue"/>
                <a:ea typeface="Helvetica Neue"/>
                <a:cs typeface="Helvetica Neue"/>
                <a:sym typeface="Helvetica Neue"/>
              </a:rPr>
              <a:t>There are a couple of other samples that invoke other functionalities such as retrieving a range of customers, retrieving a customer with a key, deleting a customer, and creating an invoice. </a:t>
            </a:r>
          </a:p>
          <a:p>
            <a:r>
              <a:rPr lang="en-US" sz="1200" kern="1200" dirty="0">
                <a:solidFill>
                  <a:schemeClr val="tx1"/>
                </a:solidFill>
                <a:effectLst/>
                <a:latin typeface="Helvetica Neue"/>
                <a:ea typeface="Helvetica Neue"/>
                <a:cs typeface="Helvetica Neue"/>
                <a:sym typeface="Helvetica Neue"/>
              </a:rPr>
              <a:t>There is even a sample that uses Chrome’s Postman Utility to load an execute Postman scripts. This sample was created prior to the adoption of Swagger, and we feel that Swagger is more intuitive, provides better documentation and is easier to use than Postman. However, for the postman users, this sample is still valid and handy!</a:t>
            </a:r>
            <a:endParaRPr lang="en-US" dirty="0"/>
          </a:p>
          <a:p>
            <a:endParaRPr lang="en-US" dirty="0"/>
          </a:p>
          <a:p>
            <a:r>
              <a:rPr lang="en-US" dirty="0"/>
              <a:t>How about security?</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1662490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our Sage 300 Web API!</a:t>
            </a:r>
          </a:p>
          <a:p>
            <a:r>
              <a:rPr lang="en-US" dirty="0"/>
              <a:t>There are numerous benefits to using it, such as:</a:t>
            </a:r>
          </a:p>
          <a:p>
            <a:pPr marL="171450" indent="-171450">
              <a:buFont typeface="Arial" panose="020B0604020202020204" pitchFamily="34" charset="0"/>
              <a:buChar char="•"/>
            </a:pPr>
            <a:r>
              <a:rPr lang="en-US" dirty="0"/>
              <a:t>It is quick and easy to use whether you are using Swagger to access it or have written a coded access</a:t>
            </a:r>
          </a:p>
          <a:p>
            <a:pPr marL="171450" indent="-171450">
              <a:buFont typeface="Arial" panose="020B0604020202020204" pitchFamily="34" charset="0"/>
              <a:buChar char="•"/>
            </a:pPr>
            <a:r>
              <a:rPr lang="en-US" dirty="0"/>
              <a:t>The structured nature of the endpoints (segments, version, resources, naming conventions, etc.) along with the OData implementation makes for a consistent experience. And consistency is the key!</a:t>
            </a:r>
          </a:p>
          <a:p>
            <a:pPr marL="171450" indent="-171450">
              <a:buFont typeface="Arial" panose="020B0604020202020204" pitchFamily="34" charset="0"/>
              <a:buChar char="•"/>
            </a:pPr>
            <a:r>
              <a:rPr lang="en-US" dirty="0"/>
              <a:t>It supports JSON for a smaller and faster payload plus the payloads can even be minimized to only require requested and/or required fields</a:t>
            </a:r>
          </a:p>
          <a:p>
            <a:pPr marL="171450" indent="-171450">
              <a:buFont typeface="Arial" panose="020B0604020202020204" pitchFamily="34" charset="0"/>
              <a:buChar char="•"/>
            </a:pPr>
            <a:r>
              <a:rPr lang="en-US" dirty="0"/>
              <a:t>Finally, the API can play an important role in any integration, testing, debugging, or validation story</a:t>
            </a:r>
          </a:p>
          <a:p>
            <a:endParaRPr lang="en-US" dirty="0"/>
          </a:p>
          <a:p>
            <a:r>
              <a:rPr lang="en-US" dirty="0"/>
              <a:t>Let’s move on to the SDK.</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2855025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Configurations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create JSON configurations that will be used to extend the MVC models in the web screens to expose subclassed fields in the business view.</a:t>
            </a:r>
          </a:p>
          <a:p>
            <a:endParaRPr lang="en-US" sz="1200" b="0" kern="1200" dirty="0">
              <a:solidFill>
                <a:schemeClr val="tx1"/>
              </a:solidFill>
              <a:effectLst/>
              <a:latin typeface="Helvetica Neue"/>
              <a:ea typeface="Helvetica Neue"/>
              <a:cs typeface="Helvetica Neue"/>
              <a:sym typeface="Helvetica Neue"/>
            </a:endParaRPr>
          </a:p>
          <a:p>
            <a:endParaRPr lang="en-US" sz="120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412202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Helvetica Neue"/>
                <a:ea typeface="Helvetica Neue"/>
                <a:cs typeface="Helvetica Neue"/>
                <a:sym typeface="Helvetica Neue"/>
              </a:rPr>
              <a:t>The </a:t>
            </a:r>
            <a:r>
              <a:rPr lang="en-US" sz="1200" b="1" kern="1200" dirty="0">
                <a:solidFill>
                  <a:schemeClr val="tx1"/>
                </a:solidFill>
                <a:effectLst/>
                <a:latin typeface="Helvetica Neue"/>
                <a:ea typeface="Helvetica Neue"/>
                <a:cs typeface="Helvetica Neue"/>
                <a:sym typeface="Helvetica Neue"/>
              </a:rPr>
              <a:t>Web Subclassing Compilation and Deployment Wizard, </a:t>
            </a:r>
            <a:r>
              <a:rPr lang="en-US" sz="1200" b="0" kern="1200" dirty="0">
                <a:solidFill>
                  <a:schemeClr val="tx1"/>
                </a:solidFill>
                <a:effectLst/>
                <a:latin typeface="Helvetica Neue"/>
                <a:ea typeface="Helvetica Neue"/>
                <a:cs typeface="Helvetica Neue"/>
                <a:sym typeface="Helvetica Neue"/>
              </a:rPr>
              <a:t>which is a standalone executable, is delivered as a binary in the Web SDK’s bin\wizards folder. </a:t>
            </a:r>
          </a:p>
          <a:p>
            <a:endParaRPr lang="en-US" sz="1200" b="0" kern="1200" dirty="0">
              <a:solidFill>
                <a:schemeClr val="tx1"/>
              </a:solidFill>
              <a:effectLst/>
              <a:latin typeface="Helvetica Neue"/>
              <a:ea typeface="Helvetica Neue"/>
              <a:cs typeface="Helvetica Neue"/>
              <a:sym typeface="Helvetica Neue"/>
            </a:endParaRPr>
          </a:p>
          <a:p>
            <a:r>
              <a:rPr lang="en-US" sz="1200" b="0" kern="1200" dirty="0">
                <a:solidFill>
                  <a:schemeClr val="tx1"/>
                </a:solidFill>
                <a:effectLst/>
                <a:latin typeface="Helvetica Neue"/>
                <a:ea typeface="Helvetica Neue"/>
                <a:cs typeface="Helvetica Neue"/>
                <a:sym typeface="Helvetica Neue"/>
              </a:rPr>
              <a:t>This wizard will discover any JSON configurations created by the Web Subclassing Configurations Wizard to add these extended properties to the MVC models and then recompile the MVC models which can then be delivered to a customer site.</a:t>
            </a:r>
          </a:p>
          <a:p>
            <a:endParaRPr lang="en-US" sz="1200" b="0" kern="1200" dirty="0">
              <a:solidFill>
                <a:schemeClr val="tx1"/>
              </a:solidFill>
              <a:effectLst/>
              <a:latin typeface="Helvetica Neue"/>
              <a:ea typeface="Helvetica Neue"/>
              <a:cs typeface="Helvetica Neue"/>
              <a:sym typeface="Helvetica Neue"/>
            </a:endParaRPr>
          </a:p>
          <a:p>
            <a:pPr marL="0" marR="0" lvl="0" indent="0" defTabSz="228554" eaLnBrk="1" fontAlgn="auto" latinLnBrk="0" hangingPunct="1">
              <a:lnSpc>
                <a:spcPct val="117999"/>
              </a:lnSpc>
              <a:spcBef>
                <a:spcPts val="0"/>
              </a:spcBef>
              <a:spcAft>
                <a:spcPts val="0"/>
              </a:spcAft>
              <a:buClrTx/>
              <a:buSzTx/>
              <a:buFontTx/>
              <a:buNone/>
              <a:tabLst/>
              <a:defRPr/>
            </a:pPr>
            <a:r>
              <a:rPr lang="en-US" sz="1200" kern="1200" dirty="0">
                <a:solidFill>
                  <a:schemeClr val="tx1"/>
                </a:solidFill>
                <a:effectLst/>
                <a:latin typeface="Helvetica Neue"/>
                <a:ea typeface="Helvetica Neue"/>
                <a:cs typeface="Helvetica Neue"/>
                <a:sym typeface="Helvetica Neue"/>
              </a:rPr>
              <a:t>Refer to the SDK for doc on this wizard</a:t>
            </a:r>
          </a:p>
          <a:p>
            <a:endParaRPr lang="en-US" sz="1200" b="0" kern="1200" dirty="0">
              <a:solidFill>
                <a:schemeClr val="tx1"/>
              </a:solidFill>
              <a:effectLst/>
              <a:latin typeface="Helvetica Neue"/>
              <a:ea typeface="Helvetica Neue"/>
              <a:cs typeface="Helvetica Neue"/>
              <a:sym typeface="Helvetica Neue"/>
            </a:endParaRP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149068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the API, the goal of the API is to provide a simple and effective way to interact with Sage 300 data. </a:t>
            </a:r>
          </a:p>
          <a:p>
            <a:endParaRPr lang="en-US" dirty="0"/>
          </a:p>
          <a:p>
            <a:r>
              <a:rPr lang="en-US" dirty="0"/>
              <a:t>An API, if done correctly, standardizes the exchange of data. Differing technologies or programming languages may have gathered or will receive the data, but the API strategy will allow for seamless communication.</a:t>
            </a:r>
          </a:p>
          <a:p>
            <a:endParaRPr lang="en-US" dirty="0"/>
          </a:p>
          <a:p>
            <a:r>
              <a:rPr lang="en-US" dirty="0"/>
              <a:t>So, let’s see how this is accomplished.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35523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consists of RESTful web services that use a lightweight MVC model to communicate with the Sage 300 .NET API. This lightweight model is generated by a wizard which generates these models from the Accpac Business Views. Thus, the API does not use the same models as the Web Screens since those models are decorated with attributes and use a mapping layer to move data in and out of the model. The models in the API use reflection to move data in and out.</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For those of you who have worked with the .NET API, the web services are a wrapper around this .NET API, which in turn is a wrapper around our COM API. That’s great news since whether data is being accessed via COM, or the .NET API or the web services, the same business logic – validations, restrictions, assumptions, etc., are executed. This API while having a different interface, access and other features will access data with the same integrity as the other APIs.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As you can see, APIs are at the heart of Sage 300.</a:t>
            </a:r>
          </a:p>
          <a:p>
            <a:endParaRPr lang="en-US" dirty="0"/>
          </a:p>
          <a:p>
            <a:r>
              <a:rPr lang="en-US" dirty="0"/>
              <a:t>Let’s consider OData.</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245093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is installed when the Sage 300 Web Screens are installed and are part of the application, not the SDK. Although users of the API will typically be SDK users, this is not a requirement. Because of the OData protocol, the OpenAPI implementation (Swagger), the simple to understand URL segments, and simply the technical ability of our partners and customers, using the API is intuitive. The API is installed with the web screens option, and they are ready to use!</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There have been some discussions that this API should be a separate installation and not tied to the web screen installation. I’d be interested to hear your thoughts on this!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r>
              <a:rPr lang="en-US" dirty="0"/>
              <a:t>The Sage 300 web screens even use the API internally to support our integrations with Sage Intelligence Reporting Cloud (SIRC) and Sage CRM. The security groups for the module’s resources must be enabled otherwise access will be denied. I’ll talk about this more when we cover security for the API.</a:t>
            </a:r>
          </a:p>
          <a:p>
            <a:endParaRPr lang="en-US" dirty="0"/>
          </a:p>
          <a:p>
            <a:r>
              <a:rPr lang="en-US" dirty="0"/>
              <a:t>Note, unlike our other APIs, this API does not consume a LanPak license! Let me repeat that. The usage of this API does not consume a LanPak license.</a:t>
            </a:r>
          </a:p>
          <a:p>
            <a:endParaRPr lang="en-US" dirty="0"/>
          </a:p>
          <a:p>
            <a:r>
              <a:rPr lang="en-US" dirty="0"/>
              <a:t>Let’s now talk payloads.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3662014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1"/>
            <a:ext cx="4043529" cy="1637631"/>
          </a:xfrm>
        </p:spPr>
        <p:txBody>
          <a:bodyPr/>
          <a:lstStyle/>
          <a:p>
            <a:r>
              <a:rPr lang="en-US" sz="2800" dirty="0"/>
              <a:t>Sage 300 - TPAC 2025</a:t>
            </a:r>
            <a:br>
              <a:rPr lang="en-US" sz="2800" dirty="0"/>
            </a:br>
            <a:r>
              <a:rPr lang="en-US" sz="2800" dirty="0"/>
              <a:t>Vietnam</a:t>
            </a:r>
            <a:br>
              <a:rPr lang="en-US" sz="2800" dirty="0"/>
            </a:br>
            <a:br>
              <a:rPr lang="en-US" sz="2800" dirty="0"/>
            </a:br>
            <a:r>
              <a:rPr lang="en-US" sz="2800" dirty="0"/>
              <a:t>Web API Subclassing</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2025</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5620398" y="0"/>
            <a:ext cx="6597436" cy="6858008"/>
          </a:xfrm>
        </p:spPr>
        <p:txBody>
          <a:bodyPr/>
          <a:lstStyle/>
          <a:p>
            <a:endParaRPr lang="en-US"/>
          </a:p>
        </p:txBody>
      </p:sp>
      <p:pic>
        <p:nvPicPr>
          <p:cNvPr id="2" name="Picture Placeholder 7">
            <a:extLst>
              <a:ext uri="{FF2B5EF4-FFF2-40B4-BE49-F238E27FC236}">
                <a16:creationId xmlns:a16="http://schemas.microsoft.com/office/drawing/2014/main" id="{7A986076-630D-F7E3-DD52-F25B608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398" y="56044"/>
            <a:ext cx="6597436" cy="6892215"/>
          </a:xfrm>
          <a:prstGeom prst="rect">
            <a:avLst/>
          </a:prstGeom>
          <a:noFill/>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Goal</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923330"/>
          </a:xfrm>
          <a:prstGeom prst="rect">
            <a:avLst/>
          </a:prstGeom>
          <a:noFill/>
        </p:spPr>
        <p:txBody>
          <a:bodyPr wrap="square" rtlCol="0">
            <a:spAutoFit/>
          </a:bodyPr>
          <a:lstStyle/>
          <a:p>
            <a:r>
              <a:rPr lang="en-GB" dirty="0">
                <a:latin typeface="Sage Text" panose="02010503040201060103" pitchFamily="2" charset="0"/>
                <a:cs typeface="Arial"/>
              </a:rPr>
              <a:t>“The goal of the Web API is to provide a stateless protocol for a simple and effective strategy for interacting with Sage 300 data”</a:t>
            </a:r>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78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RESTful Web Services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9" name="Arrow: Curved Right 8">
            <a:extLst>
              <a:ext uri="{FF2B5EF4-FFF2-40B4-BE49-F238E27FC236}">
                <a16:creationId xmlns:a16="http://schemas.microsoft.com/office/drawing/2014/main" id="{E38059D2-92BC-6808-F453-95EE2C6F4375}"/>
              </a:ext>
            </a:extLst>
          </p:cNvPr>
          <p:cNvSpPr/>
          <p:nvPr/>
        </p:nvSpPr>
        <p:spPr>
          <a:xfrm rot="5400000" flipV="1">
            <a:off x="2335569" y="-99759"/>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0" name="Arrow: Curved Right 9">
            <a:extLst>
              <a:ext uri="{FF2B5EF4-FFF2-40B4-BE49-F238E27FC236}">
                <a16:creationId xmlns:a16="http://schemas.microsoft.com/office/drawing/2014/main" id="{73845C20-6303-A527-57B6-BE29DAE70FB8}"/>
              </a:ext>
            </a:extLst>
          </p:cNvPr>
          <p:cNvSpPr/>
          <p:nvPr/>
        </p:nvSpPr>
        <p:spPr>
          <a:xfrm rot="16200000" flipV="1">
            <a:off x="2391114" y="2263664"/>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1" name="TextBox 10">
            <a:extLst>
              <a:ext uri="{FF2B5EF4-FFF2-40B4-BE49-F238E27FC236}">
                <a16:creationId xmlns:a16="http://schemas.microsoft.com/office/drawing/2014/main" id="{0B5EA706-D980-B9FC-D97E-23F920C23632}"/>
              </a:ext>
            </a:extLst>
          </p:cNvPr>
          <p:cNvSpPr txBox="1"/>
          <p:nvPr/>
        </p:nvSpPr>
        <p:spPr>
          <a:xfrm>
            <a:off x="834332" y="299007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Request</a:t>
            </a:r>
          </a:p>
        </p:txBody>
      </p:sp>
      <p:sp>
        <p:nvSpPr>
          <p:cNvPr id="12" name="TextBox 11">
            <a:extLst>
              <a:ext uri="{FF2B5EF4-FFF2-40B4-BE49-F238E27FC236}">
                <a16:creationId xmlns:a16="http://schemas.microsoft.com/office/drawing/2014/main" id="{8A0FB428-1C24-6736-FD15-01A62B7241D3}"/>
              </a:ext>
            </a:extLst>
          </p:cNvPr>
          <p:cNvSpPr txBox="1"/>
          <p:nvPr/>
        </p:nvSpPr>
        <p:spPr>
          <a:xfrm>
            <a:off x="972758" y="4570785"/>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Response</a:t>
            </a:r>
          </a:p>
        </p:txBody>
      </p:sp>
      <p:sp>
        <p:nvSpPr>
          <p:cNvPr id="13" name="TextBox 12">
            <a:extLst>
              <a:ext uri="{FF2B5EF4-FFF2-40B4-BE49-F238E27FC236}">
                <a16:creationId xmlns:a16="http://schemas.microsoft.com/office/drawing/2014/main" id="{9B76663B-28E3-7DC2-2BEF-09CBD9D8761C}"/>
              </a:ext>
            </a:extLst>
          </p:cNvPr>
          <p:cNvSpPr txBox="1"/>
          <p:nvPr/>
        </p:nvSpPr>
        <p:spPr>
          <a:xfrm>
            <a:off x="2819411" y="5090171"/>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SQL Server</a:t>
            </a:r>
          </a:p>
        </p:txBody>
      </p:sp>
      <p:sp>
        <p:nvSpPr>
          <p:cNvPr id="14" name="TextBox 13">
            <a:extLst>
              <a:ext uri="{FF2B5EF4-FFF2-40B4-BE49-F238E27FC236}">
                <a16:creationId xmlns:a16="http://schemas.microsoft.com/office/drawing/2014/main" id="{45F83696-BADA-1FD2-D7DB-CC8F32BFB3E0}"/>
              </a:ext>
            </a:extLst>
          </p:cNvPr>
          <p:cNvSpPr txBox="1"/>
          <p:nvPr/>
        </p:nvSpPr>
        <p:spPr>
          <a:xfrm>
            <a:off x="4771637" y="4537499"/>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.NET API</a:t>
            </a:r>
          </a:p>
        </p:txBody>
      </p:sp>
      <p:sp>
        <p:nvSpPr>
          <p:cNvPr id="15" name="TextBox 14">
            <a:extLst>
              <a:ext uri="{FF2B5EF4-FFF2-40B4-BE49-F238E27FC236}">
                <a16:creationId xmlns:a16="http://schemas.microsoft.com/office/drawing/2014/main" id="{943A32EC-DBE3-5048-EE3B-CD5C641E6426}"/>
              </a:ext>
            </a:extLst>
          </p:cNvPr>
          <p:cNvSpPr txBox="1"/>
          <p:nvPr/>
        </p:nvSpPr>
        <p:spPr>
          <a:xfrm>
            <a:off x="4499717" y="285571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RESTful</a:t>
            </a:r>
          </a:p>
        </p:txBody>
      </p:sp>
      <p:cxnSp>
        <p:nvCxnSpPr>
          <p:cNvPr id="16" name="Straight Arrow Connector 15">
            <a:extLst>
              <a:ext uri="{FF2B5EF4-FFF2-40B4-BE49-F238E27FC236}">
                <a16:creationId xmlns:a16="http://schemas.microsoft.com/office/drawing/2014/main" id="{312A131D-CF30-0782-1F23-8543AF7F5200}"/>
              </a:ext>
            </a:extLst>
          </p:cNvPr>
          <p:cNvCxnSpPr>
            <a:cxnSpLocks/>
          </p:cNvCxnSpPr>
          <p:nvPr/>
        </p:nvCxnSpPr>
        <p:spPr>
          <a:xfrm flipH="1">
            <a:off x="7180839" y="5079667"/>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7E5004B-7FD6-DAF1-92D6-930F3BA187EC}"/>
              </a:ext>
            </a:extLst>
          </p:cNvPr>
          <p:cNvCxnSpPr>
            <a:cxnSpLocks/>
          </p:cNvCxnSpPr>
          <p:nvPr/>
        </p:nvCxnSpPr>
        <p:spPr>
          <a:xfrm flipH="1">
            <a:off x="6210138" y="2351071"/>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AB1C378-A6CA-0896-0800-3332587A5CDD}"/>
              </a:ext>
            </a:extLst>
          </p:cNvPr>
          <p:cNvCxnSpPr>
            <a:cxnSpLocks/>
          </p:cNvCxnSpPr>
          <p:nvPr/>
        </p:nvCxnSpPr>
        <p:spPr>
          <a:xfrm>
            <a:off x="9819230" y="4018733"/>
            <a:ext cx="1" cy="630539"/>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D5689343-242C-8C63-FB33-87EC9E8930EF}"/>
              </a:ext>
            </a:extLst>
          </p:cNvPr>
          <p:cNvPicPr>
            <a:picLocks noChangeAspect="1"/>
          </p:cNvPicPr>
          <p:nvPr/>
        </p:nvPicPr>
        <p:blipFill>
          <a:blip r:embed="rId3"/>
          <a:stretch>
            <a:fillRect/>
          </a:stretch>
        </p:blipFill>
        <p:spPr>
          <a:xfrm>
            <a:off x="855498" y="2066800"/>
            <a:ext cx="781050" cy="952500"/>
          </a:xfrm>
          <a:prstGeom prst="rect">
            <a:avLst/>
          </a:prstGeom>
        </p:spPr>
      </p:pic>
      <p:pic>
        <p:nvPicPr>
          <p:cNvPr id="22" name="Picture 21">
            <a:extLst>
              <a:ext uri="{FF2B5EF4-FFF2-40B4-BE49-F238E27FC236}">
                <a16:creationId xmlns:a16="http://schemas.microsoft.com/office/drawing/2014/main" id="{92210653-8E80-C0C9-258E-60BF87002ED7}"/>
              </a:ext>
            </a:extLst>
          </p:cNvPr>
          <p:cNvPicPr>
            <a:picLocks noChangeAspect="1"/>
          </p:cNvPicPr>
          <p:nvPr/>
        </p:nvPicPr>
        <p:blipFill>
          <a:blip r:embed="rId3"/>
          <a:stretch>
            <a:fillRect/>
          </a:stretch>
        </p:blipFill>
        <p:spPr>
          <a:xfrm>
            <a:off x="1019445" y="4865532"/>
            <a:ext cx="781050" cy="952500"/>
          </a:xfrm>
          <a:prstGeom prst="rect">
            <a:avLst/>
          </a:prstGeom>
        </p:spPr>
      </p:pic>
      <p:pic>
        <p:nvPicPr>
          <p:cNvPr id="23" name="Picture 22">
            <a:extLst>
              <a:ext uri="{FF2B5EF4-FFF2-40B4-BE49-F238E27FC236}">
                <a16:creationId xmlns:a16="http://schemas.microsoft.com/office/drawing/2014/main" id="{B4F40AC2-AD44-E17B-00A0-8AC36E75798A}"/>
              </a:ext>
            </a:extLst>
          </p:cNvPr>
          <p:cNvPicPr>
            <a:picLocks noChangeAspect="1"/>
          </p:cNvPicPr>
          <p:nvPr/>
        </p:nvPicPr>
        <p:blipFill>
          <a:blip r:embed="rId4"/>
          <a:stretch>
            <a:fillRect/>
          </a:stretch>
        </p:blipFill>
        <p:spPr>
          <a:xfrm>
            <a:off x="4589432" y="1920949"/>
            <a:ext cx="847725" cy="819150"/>
          </a:xfrm>
          <a:prstGeom prst="rect">
            <a:avLst/>
          </a:prstGeom>
        </p:spPr>
      </p:pic>
      <p:sp>
        <p:nvSpPr>
          <p:cNvPr id="25" name="Rectangle: Rounded Corners 24">
            <a:extLst>
              <a:ext uri="{FF2B5EF4-FFF2-40B4-BE49-F238E27FC236}">
                <a16:creationId xmlns:a16="http://schemas.microsoft.com/office/drawing/2014/main" id="{3010B527-547B-25C2-79EE-0B6D6A835249}"/>
              </a:ext>
            </a:extLst>
          </p:cNvPr>
          <p:cNvSpPr/>
          <p:nvPr/>
        </p:nvSpPr>
        <p:spPr>
          <a:xfrm>
            <a:off x="8965874" y="4829150"/>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3BFF84D-834F-B428-608F-E8446B714C91}"/>
              </a:ext>
            </a:extLst>
          </p:cNvPr>
          <p:cNvSpPr txBox="1"/>
          <p:nvPr/>
        </p:nvSpPr>
        <p:spPr>
          <a:xfrm>
            <a:off x="9325192" y="4919191"/>
            <a:ext cx="1200236" cy="276999"/>
          </a:xfrm>
          <a:prstGeom prst="rect">
            <a:avLst/>
          </a:prstGeom>
          <a:noFill/>
        </p:spPr>
        <p:txBody>
          <a:bodyPr wrap="square" rtlCol="0">
            <a:spAutoFit/>
          </a:bodyPr>
          <a:lstStyle/>
          <a:p>
            <a:pPr algn="l"/>
            <a:r>
              <a:rPr lang="en-US" sz="1200" b="1" i="0" dirty="0">
                <a:solidFill>
                  <a:srgbClr val="00D639"/>
                </a:solidFill>
                <a:latin typeface="+mn-lt"/>
                <a:cs typeface="Arial"/>
              </a:rPr>
              <a:t>MVC</a:t>
            </a:r>
            <a:r>
              <a:rPr lang="en-US" sz="1200" i="0" dirty="0">
                <a:solidFill>
                  <a:srgbClr val="004564"/>
                </a:solidFill>
                <a:latin typeface="+mn-lt"/>
                <a:cs typeface="Arial"/>
              </a:rPr>
              <a:t> </a:t>
            </a:r>
            <a:r>
              <a:rPr lang="en-US" sz="1200" b="1" i="0" dirty="0">
                <a:solidFill>
                  <a:srgbClr val="00D639"/>
                </a:solidFill>
                <a:latin typeface="+mn-lt"/>
                <a:cs typeface="Arial"/>
              </a:rPr>
              <a:t>Objects</a:t>
            </a:r>
          </a:p>
        </p:txBody>
      </p:sp>
      <p:pic>
        <p:nvPicPr>
          <p:cNvPr id="28" name="Picture 27">
            <a:extLst>
              <a:ext uri="{FF2B5EF4-FFF2-40B4-BE49-F238E27FC236}">
                <a16:creationId xmlns:a16="http://schemas.microsoft.com/office/drawing/2014/main" id="{6AC1EE0E-F915-9723-1E7F-862CA44C4D08}"/>
              </a:ext>
            </a:extLst>
          </p:cNvPr>
          <p:cNvPicPr>
            <a:picLocks noChangeAspect="1"/>
          </p:cNvPicPr>
          <p:nvPr/>
        </p:nvPicPr>
        <p:blipFill>
          <a:blip r:embed="rId5"/>
          <a:stretch>
            <a:fillRect/>
          </a:stretch>
        </p:blipFill>
        <p:spPr>
          <a:xfrm>
            <a:off x="2763142" y="1565455"/>
            <a:ext cx="933450" cy="647700"/>
          </a:xfrm>
          <a:prstGeom prst="rect">
            <a:avLst/>
          </a:prstGeom>
        </p:spPr>
      </p:pic>
      <p:pic>
        <p:nvPicPr>
          <p:cNvPr id="29" name="Picture 28">
            <a:extLst>
              <a:ext uri="{FF2B5EF4-FFF2-40B4-BE49-F238E27FC236}">
                <a16:creationId xmlns:a16="http://schemas.microsoft.com/office/drawing/2014/main" id="{101AE2BB-73C5-8FFE-B062-6A8650260356}"/>
              </a:ext>
            </a:extLst>
          </p:cNvPr>
          <p:cNvPicPr>
            <a:picLocks noChangeAspect="1"/>
          </p:cNvPicPr>
          <p:nvPr/>
        </p:nvPicPr>
        <p:blipFill>
          <a:blip r:embed="rId6"/>
          <a:stretch>
            <a:fillRect/>
          </a:stretch>
        </p:blipFill>
        <p:spPr>
          <a:xfrm>
            <a:off x="3132193" y="5498944"/>
            <a:ext cx="509313" cy="638175"/>
          </a:xfrm>
          <a:prstGeom prst="rect">
            <a:avLst/>
          </a:prstGeom>
        </p:spPr>
      </p:pic>
      <p:sp>
        <p:nvSpPr>
          <p:cNvPr id="30" name="Rectangle: Rounded Corners 29">
            <a:extLst>
              <a:ext uri="{FF2B5EF4-FFF2-40B4-BE49-F238E27FC236}">
                <a16:creationId xmlns:a16="http://schemas.microsoft.com/office/drawing/2014/main" id="{F4E3288D-47F0-1765-E355-D471845EE2C0}"/>
              </a:ext>
            </a:extLst>
          </p:cNvPr>
          <p:cNvSpPr/>
          <p:nvPr/>
        </p:nvSpPr>
        <p:spPr>
          <a:xfrm>
            <a:off x="4547334" y="5026336"/>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906D161-8201-086B-94C6-363A43A041A3}"/>
              </a:ext>
            </a:extLst>
          </p:cNvPr>
          <p:cNvSpPr txBox="1"/>
          <p:nvPr/>
        </p:nvSpPr>
        <p:spPr>
          <a:xfrm>
            <a:off x="4849521" y="5123825"/>
            <a:ext cx="1465362" cy="276999"/>
          </a:xfrm>
          <a:prstGeom prst="rect">
            <a:avLst/>
          </a:prstGeom>
          <a:noFill/>
        </p:spPr>
        <p:txBody>
          <a:bodyPr wrap="square" rtlCol="0">
            <a:spAutoFit/>
          </a:bodyPr>
          <a:lstStyle/>
          <a:p>
            <a:pPr algn="l"/>
            <a:r>
              <a:rPr lang="en-US" sz="1200" b="1" dirty="0">
                <a:solidFill>
                  <a:srgbClr val="00D639"/>
                </a:solidFill>
                <a:cs typeface="Arial"/>
              </a:rPr>
              <a:t>Business Views</a:t>
            </a:r>
            <a:endParaRPr lang="en-US" sz="1200" b="1" i="0" dirty="0">
              <a:solidFill>
                <a:srgbClr val="00D639"/>
              </a:solidFill>
              <a:latin typeface="+mn-lt"/>
              <a:cs typeface="Arial"/>
            </a:endParaRPr>
          </a:p>
        </p:txBody>
      </p:sp>
      <p:sp>
        <p:nvSpPr>
          <p:cNvPr id="32" name="Rectangle: Rounded Corners 31">
            <a:extLst>
              <a:ext uri="{FF2B5EF4-FFF2-40B4-BE49-F238E27FC236}">
                <a16:creationId xmlns:a16="http://schemas.microsoft.com/office/drawing/2014/main" id="{F69F719E-7DB5-28B7-5765-6FD487A06471}"/>
              </a:ext>
            </a:extLst>
          </p:cNvPr>
          <p:cNvSpPr/>
          <p:nvPr/>
        </p:nvSpPr>
        <p:spPr>
          <a:xfrm>
            <a:off x="5005587" y="3601423"/>
            <a:ext cx="2267961"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66A9151-E387-167C-F128-0ABA9950323E}"/>
              </a:ext>
            </a:extLst>
          </p:cNvPr>
          <p:cNvSpPr txBox="1"/>
          <p:nvPr/>
        </p:nvSpPr>
        <p:spPr>
          <a:xfrm>
            <a:off x="5135499" y="3698912"/>
            <a:ext cx="2138051" cy="276999"/>
          </a:xfrm>
          <a:prstGeom prst="rect">
            <a:avLst/>
          </a:prstGeom>
          <a:noFill/>
        </p:spPr>
        <p:txBody>
          <a:bodyPr wrap="square" rtlCol="0">
            <a:spAutoFit/>
          </a:bodyPr>
          <a:lstStyle/>
          <a:p>
            <a:pPr algn="l"/>
            <a:r>
              <a:rPr lang="en-US" sz="1200" b="1" i="0" dirty="0">
                <a:solidFill>
                  <a:srgbClr val="00D639"/>
                </a:solidFill>
                <a:latin typeface="+mn-lt"/>
                <a:cs typeface="Arial"/>
              </a:rPr>
              <a:t>Lightweight MVC Objects</a:t>
            </a:r>
          </a:p>
        </p:txBody>
      </p:sp>
      <p:sp>
        <p:nvSpPr>
          <p:cNvPr id="34" name="TextBox 33">
            <a:extLst>
              <a:ext uri="{FF2B5EF4-FFF2-40B4-BE49-F238E27FC236}">
                <a16:creationId xmlns:a16="http://schemas.microsoft.com/office/drawing/2014/main" id="{CE4031D3-A454-1F80-C2EC-3399265367E2}"/>
              </a:ext>
            </a:extLst>
          </p:cNvPr>
          <p:cNvSpPr txBox="1"/>
          <p:nvPr/>
        </p:nvSpPr>
        <p:spPr>
          <a:xfrm>
            <a:off x="7289983" y="5499835"/>
            <a:ext cx="4575754" cy="584775"/>
          </a:xfrm>
          <a:prstGeom prst="rect">
            <a:avLst/>
          </a:prstGeom>
          <a:noFill/>
        </p:spPr>
        <p:txBody>
          <a:bodyPr wrap="square" rtlCol="0">
            <a:spAutoFit/>
          </a:bodyPr>
          <a:lstStyle/>
          <a:p>
            <a:pPr defTabSz="412667" hangingPunct="0"/>
            <a:r>
              <a:rPr lang="en-US" sz="1600" kern="0" dirty="0">
                <a:latin typeface="Sage Text" panose="02010503040201060103" pitchFamily="2" charset="0"/>
                <a:cs typeface="Arial"/>
                <a:sym typeface="Arial"/>
              </a:rPr>
              <a:t>APIs are at the heart of Sage 300 and leveraged from multiple clients and technologies</a:t>
            </a:r>
          </a:p>
        </p:txBody>
      </p:sp>
      <p:pic>
        <p:nvPicPr>
          <p:cNvPr id="6" name="Picture 5">
            <a:extLst>
              <a:ext uri="{FF2B5EF4-FFF2-40B4-BE49-F238E27FC236}">
                <a16:creationId xmlns:a16="http://schemas.microsoft.com/office/drawing/2014/main" id="{D98BED72-391F-5E1B-ACDD-83EF850073F6}"/>
              </a:ext>
            </a:extLst>
          </p:cNvPr>
          <p:cNvPicPr>
            <a:picLocks noChangeAspect="1"/>
          </p:cNvPicPr>
          <p:nvPr/>
        </p:nvPicPr>
        <p:blipFill>
          <a:blip r:embed="rId7"/>
          <a:stretch>
            <a:fillRect/>
          </a:stretch>
        </p:blipFill>
        <p:spPr>
          <a:xfrm>
            <a:off x="7613214" y="276225"/>
            <a:ext cx="4024594" cy="3673309"/>
          </a:xfrm>
          <a:prstGeom prst="rect">
            <a:avLst/>
          </a:prstGeom>
        </p:spPr>
      </p:pic>
    </p:spTree>
    <p:extLst>
      <p:ext uri="{BB962C8B-B14F-4D97-AF65-F5344CB8AC3E}">
        <p14:creationId xmlns:p14="http://schemas.microsoft.com/office/powerpoint/2010/main" val="285605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Installation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34" name="TextBox 33">
            <a:extLst>
              <a:ext uri="{FF2B5EF4-FFF2-40B4-BE49-F238E27FC236}">
                <a16:creationId xmlns:a16="http://schemas.microsoft.com/office/drawing/2014/main" id="{CE4031D3-A454-1F80-C2EC-3399265367E2}"/>
              </a:ext>
            </a:extLst>
          </p:cNvPr>
          <p:cNvSpPr txBox="1"/>
          <p:nvPr/>
        </p:nvSpPr>
        <p:spPr>
          <a:xfrm>
            <a:off x="411478" y="1810110"/>
            <a:ext cx="4984661" cy="707886"/>
          </a:xfrm>
          <a:prstGeom prst="rect">
            <a:avLst/>
          </a:prstGeom>
          <a:noFill/>
        </p:spPr>
        <p:txBody>
          <a:bodyPr wrap="square" rtlCol="0">
            <a:spAutoFit/>
          </a:bodyPr>
          <a:lstStyle/>
          <a:p>
            <a:r>
              <a:rPr lang="en-GB" sz="2000" dirty="0">
                <a:latin typeface="Sage Text" panose="02010503040201060103" pitchFamily="2" charset="0"/>
                <a:cs typeface="Arial"/>
              </a:rPr>
              <a:t>Installed with the Web Screens</a:t>
            </a:r>
          </a:p>
          <a:p>
            <a:endParaRPr lang="en-GB" sz="2000" dirty="0">
              <a:cs typeface="Arial"/>
            </a:endParaRPr>
          </a:p>
        </p:txBody>
      </p:sp>
      <p:pic>
        <p:nvPicPr>
          <p:cNvPr id="12" name="Picture 11">
            <a:extLst>
              <a:ext uri="{FF2B5EF4-FFF2-40B4-BE49-F238E27FC236}">
                <a16:creationId xmlns:a16="http://schemas.microsoft.com/office/drawing/2014/main" id="{5A596D8D-04B0-5C0A-BBE9-70F426DFF5B5}"/>
              </a:ext>
            </a:extLst>
          </p:cNvPr>
          <p:cNvPicPr>
            <a:picLocks noChangeAspect="1"/>
          </p:cNvPicPr>
          <p:nvPr/>
        </p:nvPicPr>
        <p:blipFill>
          <a:blip r:embed="rId3"/>
          <a:stretch>
            <a:fillRect/>
          </a:stretch>
        </p:blipFill>
        <p:spPr>
          <a:xfrm>
            <a:off x="5833241" y="1004206"/>
            <a:ext cx="5917167" cy="5100117"/>
          </a:xfrm>
          <a:prstGeom prst="rect">
            <a:avLst/>
          </a:prstGeom>
        </p:spPr>
      </p:pic>
      <p:sp>
        <p:nvSpPr>
          <p:cNvPr id="13" name="Arrow: Right 12">
            <a:extLst>
              <a:ext uri="{FF2B5EF4-FFF2-40B4-BE49-F238E27FC236}">
                <a16:creationId xmlns:a16="http://schemas.microsoft.com/office/drawing/2014/main" id="{CA659ECB-523C-B6B3-1765-3964F6F05002}"/>
              </a:ext>
            </a:extLst>
          </p:cNvPr>
          <p:cNvSpPr/>
          <p:nvPr/>
        </p:nvSpPr>
        <p:spPr>
          <a:xfrm rot="10800000">
            <a:off x="7344112" y="3112186"/>
            <a:ext cx="984024"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82C83"/>
              </a:solidFill>
            </a:endParaRPr>
          </a:p>
        </p:txBody>
      </p:sp>
    </p:spTree>
    <p:extLst>
      <p:ext uri="{BB962C8B-B14F-4D97-AF65-F5344CB8AC3E}">
        <p14:creationId xmlns:p14="http://schemas.microsoft.com/office/powerpoint/2010/main" val="66686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OpenAPI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4" name="Arrow: Right 13">
            <a:extLst>
              <a:ext uri="{FF2B5EF4-FFF2-40B4-BE49-F238E27FC236}">
                <a16:creationId xmlns:a16="http://schemas.microsoft.com/office/drawing/2014/main" id="{036B8FD1-A65B-F341-D8A6-445092A90964}"/>
              </a:ext>
            </a:extLst>
          </p:cNvPr>
          <p:cNvSpPr/>
          <p:nvPr/>
        </p:nvSpPr>
        <p:spPr>
          <a:xfrm>
            <a:off x="5615349" y="3978811"/>
            <a:ext cx="555173"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66C1708-A340-279F-FCD9-306DEE4F7298}"/>
              </a:ext>
            </a:extLst>
          </p:cNvPr>
          <p:cNvSpPr txBox="1"/>
          <p:nvPr/>
        </p:nvSpPr>
        <p:spPr>
          <a:xfrm>
            <a:off x="908274" y="1716372"/>
            <a:ext cx="4984661" cy="707886"/>
          </a:xfrm>
          <a:prstGeom prst="rect">
            <a:avLst/>
          </a:prstGeom>
          <a:noFill/>
        </p:spPr>
        <p:txBody>
          <a:bodyPr wrap="square" rtlCol="0">
            <a:spAutoFit/>
          </a:bodyPr>
          <a:lstStyle/>
          <a:p>
            <a:r>
              <a:rPr lang="en-GB" sz="2000" dirty="0">
                <a:latin typeface="Sage Text" panose="02010503040201060103" pitchFamily="2" charset="0"/>
                <a:cs typeface="Arial"/>
              </a:rPr>
              <a:t>Sage 300 Web API Landing Page</a:t>
            </a:r>
          </a:p>
          <a:p>
            <a:endParaRPr lang="en-GB" sz="2000" dirty="0">
              <a:cs typeface="Arial"/>
            </a:endParaRPr>
          </a:p>
        </p:txBody>
      </p:sp>
      <p:sp>
        <p:nvSpPr>
          <p:cNvPr id="17" name="TextBox 16">
            <a:extLst>
              <a:ext uri="{FF2B5EF4-FFF2-40B4-BE49-F238E27FC236}">
                <a16:creationId xmlns:a16="http://schemas.microsoft.com/office/drawing/2014/main" id="{0FB1D4F4-7636-01BE-A953-015B69074C12}"/>
              </a:ext>
            </a:extLst>
          </p:cNvPr>
          <p:cNvSpPr txBox="1"/>
          <p:nvPr/>
        </p:nvSpPr>
        <p:spPr>
          <a:xfrm>
            <a:off x="8026411" y="1710822"/>
            <a:ext cx="1901925" cy="707886"/>
          </a:xfrm>
          <a:prstGeom prst="rect">
            <a:avLst/>
          </a:prstGeom>
          <a:noFill/>
        </p:spPr>
        <p:txBody>
          <a:bodyPr wrap="square" rtlCol="0">
            <a:spAutoFit/>
          </a:bodyPr>
          <a:lstStyle/>
          <a:p>
            <a:r>
              <a:rPr lang="en-GB" sz="2000" dirty="0">
                <a:latin typeface="Sage Text" panose="02010503040201060103" pitchFamily="2" charset="0"/>
                <a:cs typeface="Arial"/>
              </a:rPr>
              <a:t>Swagger UI</a:t>
            </a:r>
          </a:p>
          <a:p>
            <a:endParaRPr lang="en-GB" sz="2000" dirty="0">
              <a:cs typeface="Arial"/>
            </a:endParaRPr>
          </a:p>
        </p:txBody>
      </p:sp>
      <p:pic>
        <p:nvPicPr>
          <p:cNvPr id="6" name="Picture 5">
            <a:extLst>
              <a:ext uri="{FF2B5EF4-FFF2-40B4-BE49-F238E27FC236}">
                <a16:creationId xmlns:a16="http://schemas.microsoft.com/office/drawing/2014/main" id="{1ACC68CF-88BB-BB34-1E1E-8314EE251B99}"/>
              </a:ext>
            </a:extLst>
          </p:cNvPr>
          <p:cNvPicPr>
            <a:picLocks noChangeAspect="1"/>
          </p:cNvPicPr>
          <p:nvPr/>
        </p:nvPicPr>
        <p:blipFill>
          <a:blip r:embed="rId3"/>
          <a:stretch>
            <a:fillRect/>
          </a:stretch>
        </p:blipFill>
        <p:spPr>
          <a:xfrm>
            <a:off x="725746" y="2190526"/>
            <a:ext cx="4554808" cy="3928687"/>
          </a:xfrm>
          <a:prstGeom prst="rect">
            <a:avLst/>
          </a:prstGeom>
        </p:spPr>
      </p:pic>
      <p:pic>
        <p:nvPicPr>
          <p:cNvPr id="19" name="Picture 18">
            <a:extLst>
              <a:ext uri="{FF2B5EF4-FFF2-40B4-BE49-F238E27FC236}">
                <a16:creationId xmlns:a16="http://schemas.microsoft.com/office/drawing/2014/main" id="{7A63EFEE-EEE4-1A26-5FAB-9167E7538693}"/>
              </a:ext>
            </a:extLst>
          </p:cNvPr>
          <p:cNvPicPr>
            <a:picLocks noChangeAspect="1"/>
          </p:cNvPicPr>
          <p:nvPr/>
        </p:nvPicPr>
        <p:blipFill>
          <a:blip r:embed="rId4"/>
          <a:stretch>
            <a:fillRect/>
          </a:stretch>
        </p:blipFill>
        <p:spPr>
          <a:xfrm>
            <a:off x="6486894" y="2190526"/>
            <a:ext cx="4979360" cy="3896890"/>
          </a:xfrm>
          <a:prstGeom prst="rect">
            <a:avLst/>
          </a:prstGeom>
        </p:spPr>
      </p:pic>
    </p:spTree>
    <p:extLst>
      <p:ext uri="{BB962C8B-B14F-4D97-AF65-F5344CB8AC3E}">
        <p14:creationId xmlns:p14="http://schemas.microsoft.com/office/powerpoint/2010/main" val="358887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Coded Access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6" name="TextBox 15">
            <a:extLst>
              <a:ext uri="{FF2B5EF4-FFF2-40B4-BE49-F238E27FC236}">
                <a16:creationId xmlns:a16="http://schemas.microsoft.com/office/drawing/2014/main" id="{D66C1708-A340-279F-FCD9-306DEE4F7298}"/>
              </a:ext>
            </a:extLst>
          </p:cNvPr>
          <p:cNvSpPr txBox="1"/>
          <p:nvPr/>
        </p:nvSpPr>
        <p:spPr>
          <a:xfrm>
            <a:off x="411479" y="2921168"/>
            <a:ext cx="4984661" cy="14165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Samples and Tutorials</a:t>
            </a:r>
          </a:p>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Documentation</a:t>
            </a:r>
          </a:p>
          <a:p>
            <a:pPr>
              <a:lnSpc>
                <a:spcPct val="150000"/>
              </a:lnSpc>
            </a:pPr>
            <a:endParaRPr lang="en-GB" sz="2000" dirty="0">
              <a:latin typeface="Sage Text" panose="02010503040201060103" pitchFamily="2" charset="0"/>
              <a:cs typeface="Arial"/>
            </a:endParaRPr>
          </a:p>
        </p:txBody>
      </p:sp>
      <p:pic>
        <p:nvPicPr>
          <p:cNvPr id="10" name="Picture 9">
            <a:extLst>
              <a:ext uri="{FF2B5EF4-FFF2-40B4-BE49-F238E27FC236}">
                <a16:creationId xmlns:a16="http://schemas.microsoft.com/office/drawing/2014/main" id="{94565CA0-AE53-821D-22FA-C908400FDD71}"/>
              </a:ext>
            </a:extLst>
          </p:cNvPr>
          <p:cNvPicPr>
            <a:picLocks noChangeAspect="1"/>
          </p:cNvPicPr>
          <p:nvPr/>
        </p:nvPicPr>
        <p:blipFill>
          <a:blip r:embed="rId3"/>
          <a:stretch>
            <a:fillRect/>
          </a:stretch>
        </p:blipFill>
        <p:spPr>
          <a:xfrm>
            <a:off x="6192189" y="1202713"/>
            <a:ext cx="4840936" cy="4654972"/>
          </a:xfrm>
          <a:prstGeom prst="rect">
            <a:avLst/>
          </a:prstGeom>
        </p:spPr>
      </p:pic>
    </p:spTree>
    <p:extLst>
      <p:ext uri="{BB962C8B-B14F-4D97-AF65-F5344CB8AC3E}">
        <p14:creationId xmlns:p14="http://schemas.microsoft.com/office/powerpoint/2010/main" val="208532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a:xfrm>
            <a:off x="411477" y="258973"/>
            <a:ext cx="11353799" cy="594360"/>
          </a:xfrm>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Benefits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extLst>
              <p:ext uri="{D42A27DB-BD31-4B8C-83A1-F6EECF244321}">
                <p14:modId xmlns:p14="http://schemas.microsoft.com/office/powerpoint/2010/main" val="3223548889"/>
              </p:ext>
            </p:extLst>
          </p:nvPr>
        </p:nvGraphicFramePr>
        <p:xfrm>
          <a:off x="2907168" y="1138680"/>
          <a:ext cx="6709798" cy="4871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56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F303-B0DB-83A3-7821-9555865A4EB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4EE46-E2DD-EA3C-5DA1-A7E444B22C2B}"/>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2EE8A009-16F8-5E00-82C9-B6474BE11A2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783C405-A8A4-06DE-7FC7-DEAA9C4DE5CE}"/>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a:t>
            </a:r>
          </a:p>
        </p:txBody>
      </p:sp>
      <p:sp>
        <p:nvSpPr>
          <p:cNvPr id="14" name="TextBox 13">
            <a:extLst>
              <a:ext uri="{FF2B5EF4-FFF2-40B4-BE49-F238E27FC236}">
                <a16:creationId xmlns:a16="http://schemas.microsoft.com/office/drawing/2014/main" id="{E72782D5-13D9-E884-DAF2-668E39C7F5EF}"/>
              </a:ext>
            </a:extLst>
          </p:cNvPr>
          <p:cNvSpPr txBox="1"/>
          <p:nvPr/>
        </p:nvSpPr>
        <p:spPr>
          <a:xfrm>
            <a:off x="420624" y="1872140"/>
            <a:ext cx="7079511" cy="3170099"/>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Using the same subclassing from Pacific Tech</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run the Wizard to create a project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extended the Sage 300 Vendor endpoint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copy the assembly to the ..\Online\WebApi\bin folder for discovery</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Re-start IIS and Launch the Sage 300 Web API</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51977F5-D813-5F75-A2B3-ABF97E44B97D}"/>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6279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6093192" cy="2585323"/>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The Web API Subclassing Wizard is partner facing for the generation and extension of API endpoints in the Sage 300 Web API.</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The Web API has simpler requirements (i.e., no UI) from the Web Screens and therefore a simpler wizard.</a:t>
            </a:r>
          </a:p>
          <a:p>
            <a:endParaRPr lang="en-GB" sz="1800" dirty="0">
              <a:solidFill>
                <a:schemeClr val="bg1"/>
              </a:solidFill>
              <a:latin typeface="Sage Text" panose="02010503040201060103" pitchFamily="2" charset="0"/>
              <a:cs typeface="Arial"/>
            </a:endParaRPr>
          </a:p>
          <a:p>
            <a:r>
              <a:rPr lang="en-GB" sz="1800" dirty="0">
                <a:solidFill>
                  <a:schemeClr val="bg1"/>
                </a:solidFill>
                <a:latin typeface="Sage Text" panose="02010503040201060103" pitchFamily="2" charset="0"/>
                <a:cs typeface="Arial"/>
              </a:rPr>
              <a:t>This wizard creates a partner specific endpoint while preserving the Sage 300 endpoint for a selected resource.</a:t>
            </a:r>
            <a:endParaRPr lang="en-GB" sz="1800" dirty="0">
              <a:solidFill>
                <a:schemeClr val="bg1"/>
              </a:solidFill>
              <a:latin typeface="Sage Text" panose="02010503040201060103" pitchFamily="2" charset="0"/>
            </a:endParaRPr>
          </a:p>
        </p:txBody>
      </p:sp>
      <p:pic>
        <p:nvPicPr>
          <p:cNvPr id="3" name="Picture 2" descr="image">
            <a:extLst>
              <a:ext uri="{FF2B5EF4-FFF2-40B4-BE49-F238E27FC236}">
                <a16:creationId xmlns:a16="http://schemas.microsoft.com/office/drawing/2014/main" id="{0539364B-2E95-6508-F28E-02599C205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64" y="1940719"/>
            <a:ext cx="4976812" cy="2976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8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97525-565D-1E66-BEB1-2E0E320A5B4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21F79-DB54-1DF2-84CA-EEBD92B9E249}"/>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ACFDA246-1D11-5D13-FB26-712C3462995F}"/>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6B1C369B-0C3A-7D35-EF25-76D58A0B6A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C49CBBA1-5075-5B85-01C3-45DBD8B6D2CF}"/>
              </a:ext>
            </a:extLst>
          </p:cNvPr>
          <p:cNvSpPr txBox="1"/>
          <p:nvPr/>
        </p:nvSpPr>
        <p:spPr>
          <a:xfrm>
            <a:off x="420624" y="1872140"/>
            <a:ext cx="4778100"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run the Wizard to create a project</a:t>
            </a:r>
          </a:p>
        </p:txBody>
      </p:sp>
      <p:pic>
        <p:nvPicPr>
          <p:cNvPr id="4" name="Picture 3">
            <a:extLst>
              <a:ext uri="{FF2B5EF4-FFF2-40B4-BE49-F238E27FC236}">
                <a16:creationId xmlns:a16="http://schemas.microsoft.com/office/drawing/2014/main" id="{DCC93AFC-1A27-1B33-3F8A-31B319CE2505}"/>
              </a:ext>
            </a:extLst>
          </p:cNvPr>
          <p:cNvPicPr>
            <a:picLocks noChangeAspect="1"/>
          </p:cNvPicPr>
          <p:nvPr/>
        </p:nvPicPr>
        <p:blipFill>
          <a:blip r:embed="rId2"/>
          <a:stretch>
            <a:fillRect/>
          </a:stretch>
        </p:blipFill>
        <p:spPr>
          <a:xfrm>
            <a:off x="2770465" y="2345771"/>
            <a:ext cx="6651069" cy="3983012"/>
          </a:xfrm>
          <a:prstGeom prst="rect">
            <a:avLst/>
          </a:prstGeom>
        </p:spPr>
      </p:pic>
    </p:spTree>
    <p:extLst>
      <p:ext uri="{BB962C8B-B14F-4D97-AF65-F5344CB8AC3E}">
        <p14:creationId xmlns:p14="http://schemas.microsoft.com/office/powerpoint/2010/main" val="289468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34602-EC73-4374-63AF-20F0D0E523F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1323B0-803C-309B-A227-CAADE284A3AC}"/>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10" name="Title 1">
            <a:extLst>
              <a:ext uri="{FF2B5EF4-FFF2-40B4-BE49-F238E27FC236}">
                <a16:creationId xmlns:a16="http://schemas.microsoft.com/office/drawing/2014/main" id="{36C67206-D734-FB8B-E1B9-451D79EBCC01}"/>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C070455F-ABD9-E10F-7718-150F242B79FC}"/>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Wizard</a:t>
            </a:r>
          </a:p>
        </p:txBody>
      </p:sp>
      <p:sp>
        <p:nvSpPr>
          <p:cNvPr id="14" name="TextBox 13">
            <a:extLst>
              <a:ext uri="{FF2B5EF4-FFF2-40B4-BE49-F238E27FC236}">
                <a16:creationId xmlns:a16="http://schemas.microsoft.com/office/drawing/2014/main" id="{6F21B7FE-8C3E-F87B-24DF-0AC68DEB9019}"/>
              </a:ext>
            </a:extLst>
          </p:cNvPr>
          <p:cNvSpPr txBox="1"/>
          <p:nvPr/>
        </p:nvSpPr>
        <p:spPr>
          <a:xfrm>
            <a:off x="420624" y="1872140"/>
            <a:ext cx="5675376"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extended the Sage 300 Vendor endpoint</a:t>
            </a:r>
          </a:p>
        </p:txBody>
      </p:sp>
      <p:pic>
        <p:nvPicPr>
          <p:cNvPr id="4" name="Picture 3">
            <a:extLst>
              <a:ext uri="{FF2B5EF4-FFF2-40B4-BE49-F238E27FC236}">
                <a16:creationId xmlns:a16="http://schemas.microsoft.com/office/drawing/2014/main" id="{1D5A5D70-3FF6-AFFD-CCBC-C76C47CBA16F}"/>
              </a:ext>
            </a:extLst>
          </p:cNvPr>
          <p:cNvPicPr>
            <a:picLocks noChangeAspect="1"/>
          </p:cNvPicPr>
          <p:nvPr/>
        </p:nvPicPr>
        <p:blipFill>
          <a:blip r:embed="rId2"/>
          <a:stretch>
            <a:fillRect/>
          </a:stretch>
        </p:blipFill>
        <p:spPr>
          <a:xfrm>
            <a:off x="1819275" y="2720137"/>
            <a:ext cx="8553450" cy="3267075"/>
          </a:xfrm>
          <a:prstGeom prst="rect">
            <a:avLst/>
          </a:prstGeom>
        </p:spPr>
      </p:pic>
    </p:spTree>
    <p:extLst>
      <p:ext uri="{BB962C8B-B14F-4D97-AF65-F5344CB8AC3E}">
        <p14:creationId xmlns:p14="http://schemas.microsoft.com/office/powerpoint/2010/main" val="70640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49" y="2935224"/>
            <a:ext cx="4027015" cy="1657323"/>
          </a:xfrm>
        </p:spPr>
        <p:txBody>
          <a:bodyPr/>
          <a:lstStyle/>
          <a:p>
            <a:r>
              <a:rPr lang="en-US" dirty="0"/>
              <a:t>Web Subclassing</a:t>
            </a:r>
          </a:p>
          <a:p>
            <a:pPr lvl="1"/>
            <a:r>
              <a:rPr lang="en-US" dirty="0"/>
              <a:t>Overview of Web Subclassing</a:t>
            </a:r>
          </a:p>
          <a:p>
            <a:pPr lvl="1"/>
            <a:r>
              <a:rPr lang="en-US" dirty="0"/>
              <a:t>Overview of Web API</a:t>
            </a:r>
          </a:p>
          <a:p>
            <a:pPr lvl="1"/>
            <a:r>
              <a:rPr lang="en-US" dirty="0"/>
              <a:t>Web API Subclassing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3A0EB-A356-96F2-B098-3D46B59511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FEA799-064A-6B49-F881-CA00217E23D5}"/>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10" name="Title 1">
            <a:extLst>
              <a:ext uri="{FF2B5EF4-FFF2-40B4-BE49-F238E27FC236}">
                <a16:creationId xmlns:a16="http://schemas.microsoft.com/office/drawing/2014/main" id="{C2C125A3-DDFB-61F1-A549-64042E142117}"/>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FE0FBB31-ED3C-438C-9C1A-D8A07B3A0A57}"/>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a:t>
            </a:r>
          </a:p>
        </p:txBody>
      </p:sp>
      <p:sp>
        <p:nvSpPr>
          <p:cNvPr id="14" name="TextBox 13">
            <a:extLst>
              <a:ext uri="{FF2B5EF4-FFF2-40B4-BE49-F238E27FC236}">
                <a16:creationId xmlns:a16="http://schemas.microsoft.com/office/drawing/2014/main" id="{382B9839-57C8-AE5F-9986-75773597C4D7}"/>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Let’s copy the assembly to the ..\Online\WebApi\bin folder for discovery</a:t>
            </a:r>
            <a:endParaRPr lang="en-GB" sz="2000" dirty="0">
              <a:solidFill>
                <a:schemeClr val="bg1"/>
              </a:solidFill>
              <a:latin typeface="Sage Text" panose="02010503040201060103" pitchFamily="2" charset="0"/>
            </a:endParaRPr>
          </a:p>
        </p:txBody>
      </p:sp>
      <p:pic>
        <p:nvPicPr>
          <p:cNvPr id="5" name="Picture 4">
            <a:extLst>
              <a:ext uri="{FF2B5EF4-FFF2-40B4-BE49-F238E27FC236}">
                <a16:creationId xmlns:a16="http://schemas.microsoft.com/office/drawing/2014/main" id="{D196F639-1BA9-7BCC-BDC1-723824623F7B}"/>
              </a:ext>
            </a:extLst>
          </p:cNvPr>
          <p:cNvPicPr>
            <a:picLocks noChangeAspect="1"/>
          </p:cNvPicPr>
          <p:nvPr/>
        </p:nvPicPr>
        <p:blipFill>
          <a:blip r:embed="rId2"/>
          <a:stretch>
            <a:fillRect/>
          </a:stretch>
        </p:blipFill>
        <p:spPr>
          <a:xfrm>
            <a:off x="3002040" y="2634733"/>
            <a:ext cx="6187919" cy="3604727"/>
          </a:xfrm>
          <a:prstGeom prst="rect">
            <a:avLst/>
          </a:prstGeom>
        </p:spPr>
      </p:pic>
    </p:spTree>
    <p:extLst>
      <p:ext uri="{BB962C8B-B14F-4D97-AF65-F5344CB8AC3E}">
        <p14:creationId xmlns:p14="http://schemas.microsoft.com/office/powerpoint/2010/main" val="247318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4B7D4-2D0D-280C-1387-9B336EA9BB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36DB0B-A9DA-4673-393F-3BFE6A483E61}"/>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10" name="Title 1">
            <a:extLst>
              <a:ext uri="{FF2B5EF4-FFF2-40B4-BE49-F238E27FC236}">
                <a16:creationId xmlns:a16="http://schemas.microsoft.com/office/drawing/2014/main" id="{36033FA2-63A3-95B3-B61D-00EF477E5C2E}"/>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D3E88349-6A04-6207-C883-A88DA88ECF76}"/>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Swagger</a:t>
            </a:r>
          </a:p>
        </p:txBody>
      </p:sp>
      <p:sp>
        <p:nvSpPr>
          <p:cNvPr id="14" name="TextBox 13">
            <a:extLst>
              <a:ext uri="{FF2B5EF4-FFF2-40B4-BE49-F238E27FC236}">
                <a16:creationId xmlns:a16="http://schemas.microsoft.com/office/drawing/2014/main" id="{460A0914-D9ED-F926-76BD-62638CC323DB}"/>
              </a:ext>
            </a:extLst>
          </p:cNvPr>
          <p:cNvSpPr txBox="1"/>
          <p:nvPr/>
        </p:nvSpPr>
        <p:spPr>
          <a:xfrm>
            <a:off x="420623" y="1872140"/>
            <a:ext cx="8785021" cy="400110"/>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Re-start IIS and Launch the Sage 300 Web API (localhost\Sage300WebApi)</a:t>
            </a:r>
            <a:endParaRPr lang="en-GB" sz="2000" dirty="0">
              <a:solidFill>
                <a:schemeClr val="bg1"/>
              </a:solidFill>
              <a:latin typeface="Sage Text" panose="02010503040201060103" pitchFamily="2" charset="0"/>
            </a:endParaRPr>
          </a:p>
        </p:txBody>
      </p:sp>
      <p:pic>
        <p:nvPicPr>
          <p:cNvPr id="4" name="Picture 3">
            <a:extLst>
              <a:ext uri="{FF2B5EF4-FFF2-40B4-BE49-F238E27FC236}">
                <a16:creationId xmlns:a16="http://schemas.microsoft.com/office/drawing/2014/main" id="{1B573D50-B583-578F-368B-36EA46ABD6E4}"/>
              </a:ext>
            </a:extLst>
          </p:cNvPr>
          <p:cNvPicPr>
            <a:picLocks noChangeAspect="1"/>
          </p:cNvPicPr>
          <p:nvPr/>
        </p:nvPicPr>
        <p:blipFill>
          <a:blip r:embed="rId2"/>
          <a:stretch>
            <a:fillRect/>
          </a:stretch>
        </p:blipFill>
        <p:spPr>
          <a:xfrm>
            <a:off x="3485294" y="2491350"/>
            <a:ext cx="4916612" cy="3872493"/>
          </a:xfrm>
          <a:prstGeom prst="rect">
            <a:avLst/>
          </a:prstGeom>
        </p:spPr>
      </p:pic>
    </p:spTree>
    <p:extLst>
      <p:ext uri="{BB962C8B-B14F-4D97-AF65-F5344CB8AC3E}">
        <p14:creationId xmlns:p14="http://schemas.microsoft.com/office/powerpoint/2010/main" val="68681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4C9A-C261-5C98-4785-7BB53939CA6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B21576-04AA-78B0-3808-E1CAB7DF956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10" name="Title 1">
            <a:extLst>
              <a:ext uri="{FF2B5EF4-FFF2-40B4-BE49-F238E27FC236}">
                <a16:creationId xmlns:a16="http://schemas.microsoft.com/office/drawing/2014/main" id="{D1F537D0-4487-D497-3BBE-CBC41DC2E24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E34D550-899D-1333-506A-CF5C02D651B4}"/>
              </a:ext>
            </a:extLst>
          </p:cNvPr>
          <p:cNvSpPr txBox="1">
            <a:spLocks/>
          </p:cNvSpPr>
          <p:nvPr/>
        </p:nvSpPr>
        <p:spPr>
          <a:xfrm>
            <a:off x="420623" y="1014984"/>
            <a:ext cx="7380713"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 Looking at URL in Swagger</a:t>
            </a:r>
          </a:p>
        </p:txBody>
      </p:sp>
      <p:pic>
        <p:nvPicPr>
          <p:cNvPr id="5" name="Picture 4">
            <a:extLst>
              <a:ext uri="{FF2B5EF4-FFF2-40B4-BE49-F238E27FC236}">
                <a16:creationId xmlns:a16="http://schemas.microsoft.com/office/drawing/2014/main" id="{396D5CC1-F7C3-04FB-2C3B-B8263B0A6746}"/>
              </a:ext>
            </a:extLst>
          </p:cNvPr>
          <p:cNvPicPr>
            <a:picLocks noChangeAspect="1"/>
          </p:cNvPicPr>
          <p:nvPr/>
        </p:nvPicPr>
        <p:blipFill>
          <a:blip r:embed="rId2"/>
          <a:stretch>
            <a:fillRect/>
          </a:stretch>
        </p:blipFill>
        <p:spPr>
          <a:xfrm>
            <a:off x="2500312" y="1867328"/>
            <a:ext cx="7191375" cy="4219575"/>
          </a:xfrm>
          <a:prstGeom prst="rect">
            <a:avLst/>
          </a:prstGeom>
        </p:spPr>
      </p:pic>
    </p:spTree>
    <p:extLst>
      <p:ext uri="{BB962C8B-B14F-4D97-AF65-F5344CB8AC3E}">
        <p14:creationId xmlns:p14="http://schemas.microsoft.com/office/powerpoint/2010/main" val="192896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Subclassing</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4031873"/>
          </a:xfrm>
          <a:prstGeom prst="rect">
            <a:avLst/>
          </a:prstGeom>
          <a:noFill/>
        </p:spPr>
        <p:txBody>
          <a:bodyPr wrap="square" rtlCol="0">
            <a:spAutoFit/>
          </a:bodyPr>
          <a:lstStyle/>
          <a:p>
            <a:r>
              <a:rPr lang="en-GB" sz="1600" b="1" dirty="0">
                <a:solidFill>
                  <a:schemeClr val="bg1"/>
                </a:solidFill>
                <a:latin typeface="Sage Text" panose="02010503040201060103" pitchFamily="2" charset="0"/>
                <a:cs typeface="Arial"/>
              </a:rPr>
              <a:t>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Easy to use, less data transfer, No UI, consistent, JSON, Integration </a:t>
            </a:r>
          </a:p>
          <a:p>
            <a:endParaRPr lang="en-GB" sz="1600" dirty="0">
              <a:solidFill>
                <a:schemeClr val="bg1"/>
              </a:solidFill>
              <a:latin typeface="Sage Text" panose="02010503040201060103" pitchFamily="2" charset="0"/>
              <a:cs typeface="Arial"/>
            </a:endParaRPr>
          </a:p>
          <a:p>
            <a:r>
              <a:rPr lang="en-GB" sz="1600" b="1" dirty="0">
                <a:solidFill>
                  <a:schemeClr val="bg1"/>
                </a:solidFill>
                <a:latin typeface="Sage Text" panose="02010503040201060103" pitchFamily="2" charset="0"/>
                <a:cs typeface="Arial"/>
              </a:rPr>
              <a:t>Subclassing</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Expose additional fields and functionalities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Configurations Wizard</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Compilation and Deployment Wizard</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Use Customization Strategy in the UI to display </a:t>
            </a:r>
            <a:r>
              <a:rPr lang="en-GB" sz="1600">
                <a:solidFill>
                  <a:schemeClr val="bg1"/>
                </a:solidFill>
                <a:latin typeface="Sage Text" panose="02010503040201060103" pitchFamily="2" charset="0"/>
                <a:cs typeface="Arial"/>
              </a:rPr>
              <a:t>extended fields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Web API Wizard</a:t>
            </a: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Subclassing</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Achieving parity between the desktop and the web screens allows user to choose either the desktop or the web screens when using Sage 300. </a:t>
            </a:r>
          </a:p>
          <a:p>
            <a:pPr algn="ctr">
              <a:buClr>
                <a:srgbClr val="2E3456"/>
              </a:buClr>
              <a:buSzPct val="75000"/>
            </a:pPr>
            <a:endParaRPr lang="en-US" sz="1600" i="1" dirty="0"/>
          </a:p>
          <a:p>
            <a:pPr algn="ctr">
              <a:buClr>
                <a:srgbClr val="2E3456"/>
              </a:buClr>
              <a:buSzPct val="75000"/>
            </a:pPr>
            <a:r>
              <a:rPr lang="en-US" sz="1600" i="1" dirty="0"/>
              <a:t>The subclassing of business views to expose additional fields and functionalities are a core aspect that illustrates the flexibility of the Sage 300 architecture. However, this flexibility is only partially available in the web screens.</a:t>
            </a:r>
          </a:p>
          <a:p>
            <a:pPr algn="ctr">
              <a:buClr>
                <a:srgbClr val="2E3456"/>
              </a:buClr>
              <a:buSzPct val="75000"/>
            </a:pPr>
            <a:endParaRPr lang="en-US" sz="1600" i="1" dirty="0"/>
          </a:p>
          <a:p>
            <a:pPr algn="ctr">
              <a:buClr>
                <a:srgbClr val="2E3456"/>
              </a:buClr>
              <a:buSzPct val="75000"/>
            </a:pPr>
            <a:r>
              <a:rPr lang="en-US" sz="1600" i="1" dirty="0"/>
              <a:t>The missing functionality is the ability to display and interact with fields added to a business view. When a partner subclasses a business view, these added or joined fields will likely be required to be displayed on a screen for user interaction.</a:t>
            </a:r>
          </a:p>
          <a:p>
            <a:pPr algn="ctr">
              <a:buClr>
                <a:srgbClr val="2E3456"/>
              </a:buClr>
              <a:buSzPct val="75000"/>
            </a:pPr>
            <a:endParaRPr lang="en-US" sz="1600" i="1" dirty="0"/>
          </a:p>
          <a:p>
            <a:pPr algn="ctr">
              <a:buClr>
                <a:srgbClr val="2E3456"/>
              </a:buClr>
              <a:buSzPct val="75000"/>
            </a:pPr>
            <a:r>
              <a:rPr lang="en-US" sz="1600" i="1" dirty="0"/>
              <a:t>The Subclassing strategy combined with the Customization strategy in the web brings subclassing that has always been available in the desktop to the web!</a:t>
            </a:r>
          </a:p>
        </p:txBody>
      </p:sp>
    </p:spTree>
    <p:extLst>
      <p:ext uri="{BB962C8B-B14F-4D97-AF65-F5344CB8AC3E}">
        <p14:creationId xmlns:p14="http://schemas.microsoft.com/office/powerpoint/2010/main" val="290901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Configurations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170099"/>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Create, modify, and delete JSON subclassing configurations</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describe and associate  subclassed fields for an entity (view) and MVC model</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To be leveraged by the Web Subclassing Compiler and Deployment Wizard</a:t>
            </a:r>
          </a:p>
        </p:txBody>
      </p:sp>
      <p:pic>
        <p:nvPicPr>
          <p:cNvPr id="7" name="Picture 6">
            <a:extLst>
              <a:ext uri="{FF2B5EF4-FFF2-40B4-BE49-F238E27FC236}">
                <a16:creationId xmlns:a16="http://schemas.microsoft.com/office/drawing/2014/main" id="{06E88D2E-D557-4075-DC31-093F942BE0E7}"/>
              </a:ext>
            </a:extLst>
          </p:cNvPr>
          <p:cNvPicPr>
            <a:picLocks noChangeAspect="1"/>
          </p:cNvPicPr>
          <p:nvPr/>
        </p:nvPicPr>
        <p:blipFill>
          <a:blip r:embed="rId3"/>
          <a:stretch>
            <a:fillRect/>
          </a:stretch>
        </p:blipFill>
        <p:spPr>
          <a:xfrm>
            <a:off x="411479" y="2262558"/>
            <a:ext cx="5444987" cy="3457567"/>
          </a:xfrm>
          <a:prstGeom prst="rect">
            <a:avLst/>
          </a:prstGeom>
        </p:spPr>
      </p:pic>
    </p:spTree>
    <p:extLst>
      <p:ext uri="{BB962C8B-B14F-4D97-AF65-F5344CB8AC3E}">
        <p14:creationId xmlns:p14="http://schemas.microsoft.com/office/powerpoint/2010/main" val="78974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SDK</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Web Subclassing Compilation and Deployment Wizard</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096000" y="2262558"/>
            <a:ext cx="5825340" cy="3785652"/>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Sage Text" panose="02010503040201060103" pitchFamily="2" charset="0"/>
                <a:cs typeface="Arial"/>
              </a:rPr>
              <a:t>Extend Sage’s MVC models to included subclassed fields from the business view</a:t>
            </a:r>
          </a:p>
          <a:p>
            <a:pPr marL="285750" indent="-285750">
              <a:buFont typeface="Arial" panose="020B0604020202020204" pitchFamily="34" charset="0"/>
              <a:buChar char="•"/>
            </a:pPr>
            <a:r>
              <a:rPr lang="en-GB" sz="2000" dirty="0">
                <a:latin typeface="Sage Text" panose="02010503040201060103" pitchFamily="2" charset="0"/>
                <a:cs typeface="Arial"/>
              </a:rPr>
              <a:t>JSON configurations used to extend the MVC models and recompile the models for deployment by partners</a:t>
            </a:r>
          </a:p>
          <a:p>
            <a:pPr marL="285750" indent="-285750">
              <a:buFont typeface="Arial" panose="020B0604020202020204" pitchFamily="34" charset="0"/>
              <a:buChar char="•"/>
            </a:pPr>
            <a:r>
              <a:rPr lang="en-GB" sz="2000" dirty="0">
                <a:latin typeface="Sage Text" panose="02010503040201060103" pitchFamily="2" charset="0"/>
                <a:cs typeface="Arial"/>
              </a:rPr>
              <a:t>Used by external developers to extend the static MVC models to included subclassed fields</a:t>
            </a:r>
          </a:p>
          <a:p>
            <a:pPr marL="285750" indent="-285750">
              <a:buFont typeface="Arial" panose="020B0604020202020204" pitchFamily="34" charset="0"/>
              <a:buChar char="•"/>
            </a:pPr>
            <a:r>
              <a:rPr lang="en-GB" sz="2000" dirty="0">
                <a:latin typeface="Sage Text" panose="02010503040201060103" pitchFamily="2" charset="0"/>
                <a:cs typeface="Arial"/>
              </a:rPr>
              <a:t>Leverages the configurations created by the Web Subclassing Configuration Wizard</a:t>
            </a:r>
          </a:p>
          <a:p>
            <a:pPr marL="285750" indent="-285750">
              <a:buFont typeface="Arial" panose="020B0604020202020204" pitchFamily="34" charset="0"/>
              <a:buChar char="•"/>
            </a:pPr>
            <a:r>
              <a:rPr lang="en-GB" sz="2000" dirty="0">
                <a:latin typeface="Sage Text" panose="02010503040201060103" pitchFamily="2" charset="0"/>
                <a:cs typeface="Arial"/>
              </a:rPr>
              <a:t>Optionally remove any extended fields by selecting the option to ignore configurations</a:t>
            </a:r>
          </a:p>
        </p:txBody>
      </p:sp>
      <p:pic>
        <p:nvPicPr>
          <p:cNvPr id="6" name="Picture 5">
            <a:extLst>
              <a:ext uri="{FF2B5EF4-FFF2-40B4-BE49-F238E27FC236}">
                <a16:creationId xmlns:a16="http://schemas.microsoft.com/office/drawing/2014/main" id="{D7D49F4A-6EB5-0261-682D-F5AEBD738A92}"/>
              </a:ext>
            </a:extLst>
          </p:cNvPr>
          <p:cNvPicPr>
            <a:picLocks noChangeAspect="1"/>
          </p:cNvPicPr>
          <p:nvPr/>
        </p:nvPicPr>
        <p:blipFill>
          <a:blip r:embed="rId3"/>
          <a:stretch>
            <a:fillRect/>
          </a:stretch>
        </p:blipFill>
        <p:spPr>
          <a:xfrm>
            <a:off x="411479" y="2715553"/>
            <a:ext cx="5619043" cy="2254012"/>
          </a:xfrm>
          <a:prstGeom prst="rect">
            <a:avLst/>
          </a:prstGeom>
        </p:spPr>
      </p:pic>
    </p:spTree>
    <p:extLst>
      <p:ext uri="{BB962C8B-B14F-4D97-AF65-F5344CB8AC3E}">
        <p14:creationId xmlns:p14="http://schemas.microsoft.com/office/powerpoint/2010/main" val="409290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04B9A-5820-781C-CF5F-35E7F1644BB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5689D9-A7D4-5A1C-5C40-8BACBFE8AA49}"/>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0" name="Title 1">
            <a:extLst>
              <a:ext uri="{FF2B5EF4-FFF2-40B4-BE49-F238E27FC236}">
                <a16:creationId xmlns:a16="http://schemas.microsoft.com/office/drawing/2014/main" id="{EFB3D561-A175-B576-7E79-2E2BCC120062}"/>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71307D5E-DB3F-FD1F-B556-927CC691C60D}"/>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Wizards</a:t>
            </a:r>
          </a:p>
        </p:txBody>
      </p:sp>
      <p:sp>
        <p:nvSpPr>
          <p:cNvPr id="14" name="TextBox 13">
            <a:extLst>
              <a:ext uri="{FF2B5EF4-FFF2-40B4-BE49-F238E27FC236}">
                <a16:creationId xmlns:a16="http://schemas.microsoft.com/office/drawing/2014/main" id="{5653DB3C-B1CB-37A3-CF8D-02DDA7F96782}"/>
              </a:ext>
            </a:extLst>
          </p:cNvPr>
          <p:cNvSpPr txBox="1"/>
          <p:nvPr/>
        </p:nvSpPr>
        <p:spPr>
          <a:xfrm>
            <a:off x="420624" y="1872140"/>
            <a:ext cx="5724881" cy="4001095"/>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The Web Subclassing Configurations Wizard is partner facing for the generation and modification of configurations that will later be consumed by the Web Subclassing Compiler and Deployment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The Web Subclassing Compiler and Deployment Wizard is partner facing for the consumption, or not, of configurations that will add extended properties to Sage 300 MVC models and deploy the compiled assemblies to the local installation.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A customization will now be able to add these extended properties to the web screen.</a:t>
            </a:r>
          </a:p>
          <a:p>
            <a:endParaRPr lang="en-GB" sz="2000" dirty="0">
              <a:solidFill>
                <a:schemeClr val="bg1"/>
              </a:solidFill>
              <a:latin typeface="Sage Text" panose="02010503040201060103" pitchFamily="2" charset="0"/>
            </a:endParaRPr>
          </a:p>
        </p:txBody>
      </p:sp>
      <p:pic>
        <p:nvPicPr>
          <p:cNvPr id="4" name="Picture 3" descr="A screenshot of a computer&#10;&#10;Description automatically generated">
            <a:extLst>
              <a:ext uri="{FF2B5EF4-FFF2-40B4-BE49-F238E27FC236}">
                <a16:creationId xmlns:a16="http://schemas.microsoft.com/office/drawing/2014/main" id="{4A21CAF6-C2CD-7BA8-3A1C-282662519D61}"/>
              </a:ext>
            </a:extLst>
          </p:cNvPr>
          <p:cNvPicPr>
            <a:picLocks noChangeAspect="1"/>
          </p:cNvPicPr>
          <p:nvPr/>
        </p:nvPicPr>
        <p:blipFill>
          <a:blip r:embed="rId2"/>
          <a:stretch>
            <a:fillRect/>
          </a:stretch>
        </p:blipFill>
        <p:spPr>
          <a:xfrm>
            <a:off x="7134813" y="1202338"/>
            <a:ext cx="4269486" cy="2711124"/>
          </a:xfrm>
          <a:prstGeom prst="rect">
            <a:avLst/>
          </a:prstGeom>
        </p:spPr>
      </p:pic>
      <p:pic>
        <p:nvPicPr>
          <p:cNvPr id="5" name="Picture 4">
            <a:extLst>
              <a:ext uri="{FF2B5EF4-FFF2-40B4-BE49-F238E27FC236}">
                <a16:creationId xmlns:a16="http://schemas.microsoft.com/office/drawing/2014/main" id="{BA84FFBE-E716-5F76-F081-A09ECE7B952B}"/>
              </a:ext>
            </a:extLst>
          </p:cNvPr>
          <p:cNvPicPr>
            <a:picLocks noChangeAspect="1"/>
          </p:cNvPicPr>
          <p:nvPr/>
        </p:nvPicPr>
        <p:blipFill>
          <a:blip r:embed="rId3"/>
          <a:stretch>
            <a:fillRect/>
          </a:stretch>
        </p:blipFill>
        <p:spPr>
          <a:xfrm>
            <a:off x="7134814" y="4280682"/>
            <a:ext cx="4269486" cy="1626471"/>
          </a:xfrm>
          <a:prstGeom prst="rect">
            <a:avLst/>
          </a:prstGeom>
        </p:spPr>
      </p:pic>
    </p:spTree>
    <p:extLst>
      <p:ext uri="{BB962C8B-B14F-4D97-AF65-F5344CB8AC3E}">
        <p14:creationId xmlns:p14="http://schemas.microsoft.com/office/powerpoint/2010/main" val="279673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90FC3-00E1-56B0-D474-E0F7A4969CC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31889D-1AFE-1E20-19E6-8D840688157C}"/>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0" name="Title 1">
            <a:extLst>
              <a:ext uri="{FF2B5EF4-FFF2-40B4-BE49-F238E27FC236}">
                <a16:creationId xmlns:a16="http://schemas.microsoft.com/office/drawing/2014/main" id="{90B6E613-DDF9-4295-EE1F-B08A48E33B3A}"/>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EE9C8D13-C6AC-3C16-D88D-929ABBF79EFC}"/>
              </a:ext>
            </a:extLst>
          </p:cNvPr>
          <p:cNvSpPr txBox="1">
            <a:spLocks/>
          </p:cNvSpPr>
          <p:nvPr/>
        </p:nvSpPr>
        <p:spPr>
          <a:xfrm>
            <a:off x="420623" y="1014984"/>
            <a:ext cx="7648317"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 Subclassing Already Applied</a:t>
            </a:r>
          </a:p>
        </p:txBody>
      </p:sp>
      <p:sp>
        <p:nvSpPr>
          <p:cNvPr id="14" name="TextBox 13">
            <a:extLst>
              <a:ext uri="{FF2B5EF4-FFF2-40B4-BE49-F238E27FC236}">
                <a16:creationId xmlns:a16="http://schemas.microsoft.com/office/drawing/2014/main" id="{16628511-D6A9-F784-98E2-748CED2B56FE}"/>
              </a:ext>
            </a:extLst>
          </p:cNvPr>
          <p:cNvSpPr txBox="1"/>
          <p:nvPr/>
        </p:nvSpPr>
        <p:spPr>
          <a:xfrm>
            <a:off x="420624" y="1872140"/>
            <a:ext cx="7079511" cy="286232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Pacific Tech has supplied us with a subclassing to the Vendor business view. Many thanks!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see these extended fields in the View Doc</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see the Vendor screen with these extended fields displayed with Web Screen customization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move onto the Web API and extend the Vendor API</a:t>
            </a:r>
          </a:p>
        </p:txBody>
      </p:sp>
      <p:pic>
        <p:nvPicPr>
          <p:cNvPr id="5" name="Picture 4">
            <a:extLst>
              <a:ext uri="{FF2B5EF4-FFF2-40B4-BE49-F238E27FC236}">
                <a16:creationId xmlns:a16="http://schemas.microsoft.com/office/drawing/2014/main" id="{DC2059FF-6832-C6FE-B8EC-C1FB8FAA4C3C}"/>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253777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8EEAB-6096-482C-34F2-B34E7B0CB03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3135BC-AB4B-FCDF-04B9-320A26D38C39}"/>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10" name="Title 1">
            <a:extLst>
              <a:ext uri="{FF2B5EF4-FFF2-40B4-BE49-F238E27FC236}">
                <a16:creationId xmlns:a16="http://schemas.microsoft.com/office/drawing/2014/main" id="{3BA41954-B10B-CA53-1B9A-1742C6610CE3}"/>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a:t>Subclassing</a:t>
            </a:r>
            <a:endParaRPr lang="en-US" sz="4000" dirty="0"/>
          </a:p>
        </p:txBody>
      </p:sp>
      <p:sp>
        <p:nvSpPr>
          <p:cNvPr id="11" name="Subtitle 2">
            <a:extLst>
              <a:ext uri="{FF2B5EF4-FFF2-40B4-BE49-F238E27FC236}">
                <a16:creationId xmlns:a16="http://schemas.microsoft.com/office/drawing/2014/main" id="{A21EA4A5-8B6E-9E17-3FB8-A79C724DD2A0}"/>
              </a:ext>
            </a:extLst>
          </p:cNvPr>
          <p:cNvSpPr txBox="1">
            <a:spLocks/>
          </p:cNvSpPr>
          <p:nvPr/>
        </p:nvSpPr>
        <p:spPr>
          <a:xfrm>
            <a:off x="420623" y="1014984"/>
            <a:ext cx="9695649"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Screens – Vendor View and Web Screen</a:t>
            </a:r>
          </a:p>
        </p:txBody>
      </p:sp>
      <p:pic>
        <p:nvPicPr>
          <p:cNvPr id="9" name="Picture 8">
            <a:extLst>
              <a:ext uri="{FF2B5EF4-FFF2-40B4-BE49-F238E27FC236}">
                <a16:creationId xmlns:a16="http://schemas.microsoft.com/office/drawing/2014/main" id="{C23D7D52-4865-EBD7-58FA-C4B43FD84211}"/>
              </a:ext>
            </a:extLst>
          </p:cNvPr>
          <p:cNvPicPr>
            <a:picLocks noChangeAspect="1"/>
          </p:cNvPicPr>
          <p:nvPr/>
        </p:nvPicPr>
        <p:blipFill>
          <a:blip r:embed="rId2"/>
          <a:stretch>
            <a:fillRect/>
          </a:stretch>
        </p:blipFill>
        <p:spPr>
          <a:xfrm>
            <a:off x="435765" y="1647560"/>
            <a:ext cx="6283161" cy="3005463"/>
          </a:xfrm>
          <a:prstGeom prst="rect">
            <a:avLst/>
          </a:prstGeom>
        </p:spPr>
      </p:pic>
      <p:pic>
        <p:nvPicPr>
          <p:cNvPr id="4" name="Picture 3">
            <a:extLst>
              <a:ext uri="{FF2B5EF4-FFF2-40B4-BE49-F238E27FC236}">
                <a16:creationId xmlns:a16="http://schemas.microsoft.com/office/drawing/2014/main" id="{499C5B1F-A5D5-CFE8-8089-8DCD6E139980}"/>
              </a:ext>
            </a:extLst>
          </p:cNvPr>
          <p:cNvPicPr>
            <a:picLocks noChangeAspect="1"/>
          </p:cNvPicPr>
          <p:nvPr/>
        </p:nvPicPr>
        <p:blipFill>
          <a:blip r:embed="rId3"/>
          <a:stretch>
            <a:fillRect/>
          </a:stretch>
        </p:blipFill>
        <p:spPr>
          <a:xfrm>
            <a:off x="5723855" y="2602990"/>
            <a:ext cx="6048688" cy="3402387"/>
          </a:xfrm>
          <a:prstGeom prst="rect">
            <a:avLst/>
          </a:prstGeom>
        </p:spPr>
      </p:pic>
    </p:spTree>
    <p:extLst>
      <p:ext uri="{BB962C8B-B14F-4D97-AF65-F5344CB8AC3E}">
        <p14:creationId xmlns:p14="http://schemas.microsoft.com/office/powerpoint/2010/main" val="3870432596"/>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5294</TotalTime>
  <Words>2288</Words>
  <Application>Microsoft Office PowerPoint</Application>
  <PresentationFormat>Widescreen</PresentationFormat>
  <Paragraphs>244</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Helvetica Neue</vt:lpstr>
      <vt:lpstr>Sage Headline Black</vt:lpstr>
      <vt:lpstr>Sage Text</vt:lpstr>
      <vt:lpstr>Sage Text Light</vt:lpstr>
      <vt:lpstr>SAGE 2023 MASTER</vt:lpstr>
      <vt:lpstr>Sage 300 - TPAC 2025 Vietnam  Web API Subclassing</vt:lpstr>
      <vt:lpstr>Table of contents</vt:lpstr>
      <vt:lpstr>Vision</vt:lpstr>
      <vt:lpstr>Subclassing</vt:lpstr>
      <vt:lpstr>Web SDK</vt:lpstr>
      <vt:lpstr>Web SDK</vt:lpstr>
      <vt:lpstr>PowerPoint Presentation</vt:lpstr>
      <vt:lpstr>PowerPoint Presentation</vt:lpstr>
      <vt:lpstr>PowerPoint Presentation</vt:lpstr>
      <vt:lpstr>Web API</vt:lpstr>
      <vt:lpstr>Web API</vt:lpstr>
      <vt:lpstr>Web API</vt:lpstr>
      <vt:lpstr>Web API</vt:lpstr>
      <vt:lpstr>Web API</vt:lpstr>
      <vt:lpstr>Web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98</cp:revision>
  <cp:lastPrinted>2022-12-16T14:25:32Z</cp:lastPrinted>
  <dcterms:created xsi:type="dcterms:W3CDTF">2023-01-20T23:04:46Z</dcterms:created>
  <dcterms:modified xsi:type="dcterms:W3CDTF">2025-10-11T07:38:51Z</dcterms:modified>
</cp:coreProperties>
</file>