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9144000" cy="6858000"/>
  <p:notesSz cx="6858000" cy="9144000"/>
  <p:embeddedFontLst>
    <p:embeddedFont>
      <p:font typeface="Calibri" panose="020F0502020204030204"/>
      <p:regular r:id="rId27"/>
      <p:bold r:id="rId28"/>
      <p:italic r:id="rId29"/>
      <p:boldItalic r:id="rId30"/>
    </p:embeddedFont>
    <p:embeddedFont>
      <p:font typeface="Red Hat Display" panose="02010303040201060303"/>
      <p:regular r:id="rId31"/>
      <p:bold r:id="rId32"/>
      <p:italic r:id="rId33"/>
      <p:boldItalic r:id="rId34"/>
    </p:embeddedFont>
    <p:embeddedFont>
      <p:font typeface="Roboto" panose="0200000000000000000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6D7347-43CC-4113-B900-C90CF200A3C4}" styleName="Table_0">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54606D73-E8CD-4FED-A83B-F7EFD6B5E80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font" Target="fonts/font12.fntdata"/><Relationship Id="rId37" Type="http://schemas.openxmlformats.org/officeDocument/2006/relationships/font" Target="fonts/font11.fntdata"/><Relationship Id="rId36" Type="http://schemas.openxmlformats.org/officeDocument/2006/relationships/font" Target="fonts/font10.fntdata"/><Relationship Id="rId35" Type="http://schemas.openxmlformats.org/officeDocument/2006/relationships/font" Target="fonts/font9.fntdata"/><Relationship Id="rId34" Type="http://schemas.openxmlformats.org/officeDocument/2006/relationships/font" Target="fonts/font8.fntdata"/><Relationship Id="rId33" Type="http://schemas.openxmlformats.org/officeDocument/2006/relationships/font" Target="fonts/font7.fntdata"/><Relationship Id="rId32" Type="http://schemas.openxmlformats.org/officeDocument/2006/relationships/font" Target="fonts/font6.fntdata"/><Relationship Id="rId31" Type="http://schemas.openxmlformats.org/officeDocument/2006/relationships/font" Target="fonts/font5.fntdata"/><Relationship Id="rId30" Type="http://schemas.openxmlformats.org/officeDocument/2006/relationships/font" Target="fonts/font4.fntdata"/><Relationship Id="rId3" Type="http://schemas.openxmlformats.org/officeDocument/2006/relationships/slide" Target="slides/slide1.xml"/><Relationship Id="rId29" Type="http://schemas.openxmlformats.org/officeDocument/2006/relationships/font" Target="fonts/font3.fntdata"/><Relationship Id="rId28" Type="http://schemas.openxmlformats.org/officeDocument/2006/relationships/font" Target="fonts/font2.fntdata"/><Relationship Id="rId27" Type="http://schemas.openxmlformats.org/officeDocument/2006/relationships/font" Target="fonts/font1.fntdata"/><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 name="Google Shape;5;n"/>
          <p:cNvSpPr txBox="1"/>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6" name="Google Shape;6;n"/>
          <p:cNvSpPr txBox="1"/>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n"/>
          <p:cNvSpPr txBox="1"/>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 name="Google Shape;8;n"/>
          <p:cNvSpPr txBox="1"/>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67"/>
        <p:cNvGrpSpPr/>
        <p:nvPr/>
      </p:nvGrpSpPr>
      <p:grpSpPr>
        <a:xfrm>
          <a:off x="0" y="0"/>
          <a:ext cx="0" cy="0"/>
          <a:chOff x="0" y="0"/>
          <a:chExt cx="0" cy="0"/>
        </a:xfrm>
      </p:grpSpPr>
      <p:sp>
        <p:nvSpPr>
          <p:cNvPr id="68" name="Google Shape;68;p1:notes"/>
          <p:cNvSpPr txBox="1"/>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p>
        </p:txBody>
      </p:sp>
      <p:sp>
        <p:nvSpPr>
          <p:cNvPr id="69" name="Google Shape;69;p1:notes"/>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p2:notes"/>
          <p:cNvSpPr txBox="1"/>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p>
        </p:txBody>
      </p:sp>
      <p:sp>
        <p:nvSpPr>
          <p:cNvPr id="132" name="Google Shape;132;p2:notes"/>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g1212c9d5007_0_10:notes"/>
          <p:cNvSpPr txBox="1"/>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p>
        </p:txBody>
      </p:sp>
      <p:sp>
        <p:nvSpPr>
          <p:cNvPr id="138" name="Google Shape;138;g1212c9d5007_0_10:notes"/>
          <p:cNvSpPr/>
          <p:nvPr>
            <p:ph type="sldImg" idx="2"/>
          </p:nvPr>
        </p:nvSpPr>
        <p:spPr>
          <a:xfrm>
            <a:off x="1108075" y="812800"/>
            <a:ext cx="5343600" cy="4008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143"/>
        <p:cNvGrpSpPr/>
        <p:nvPr/>
      </p:nvGrpSpPr>
      <p:grpSpPr>
        <a:xfrm>
          <a:off x="0" y="0"/>
          <a:ext cx="0" cy="0"/>
          <a:chOff x="0" y="0"/>
          <a:chExt cx="0" cy="0"/>
        </a:xfrm>
      </p:grpSpPr>
      <p:sp>
        <p:nvSpPr>
          <p:cNvPr id="144" name="Google Shape;144;g1212c9d5007_0_35:notes"/>
          <p:cNvSpPr txBox="1"/>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p>
        </p:txBody>
      </p:sp>
      <p:sp>
        <p:nvSpPr>
          <p:cNvPr id="145" name="Google Shape;145;g1212c9d5007_0_35:notes"/>
          <p:cNvSpPr/>
          <p:nvPr>
            <p:ph type="sldImg" idx="2"/>
          </p:nvPr>
        </p:nvSpPr>
        <p:spPr>
          <a:xfrm>
            <a:off x="1108075" y="812800"/>
            <a:ext cx="5343600" cy="4008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0" name="Shape 150"/>
        <p:cNvGrpSpPr/>
        <p:nvPr/>
      </p:nvGrpSpPr>
      <p:grpSpPr>
        <a:xfrm>
          <a:off x="0" y="0"/>
          <a:ext cx="0" cy="0"/>
          <a:chOff x="0" y="0"/>
          <a:chExt cx="0" cy="0"/>
        </a:xfrm>
      </p:grpSpPr>
      <p:sp>
        <p:nvSpPr>
          <p:cNvPr id="151" name="Google Shape;151;g1212c9d5007_0_41:notes"/>
          <p:cNvSpPr txBox="1"/>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p>
        </p:txBody>
      </p:sp>
      <p:sp>
        <p:nvSpPr>
          <p:cNvPr id="152" name="Google Shape;152;g1212c9d5007_0_41:notes"/>
          <p:cNvSpPr/>
          <p:nvPr>
            <p:ph type="sldImg" idx="2"/>
          </p:nvPr>
        </p:nvSpPr>
        <p:spPr>
          <a:xfrm>
            <a:off x="1108075" y="812800"/>
            <a:ext cx="5343600" cy="4008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g1212c9d5007_0_47:notes"/>
          <p:cNvSpPr txBox="1"/>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p>
        </p:txBody>
      </p:sp>
      <p:sp>
        <p:nvSpPr>
          <p:cNvPr id="160" name="Google Shape;160;g1212c9d5007_0_47:notes"/>
          <p:cNvSpPr/>
          <p:nvPr>
            <p:ph type="sldImg" idx="2"/>
          </p:nvPr>
        </p:nvSpPr>
        <p:spPr>
          <a:xfrm>
            <a:off x="1108075" y="812800"/>
            <a:ext cx="5343600" cy="4008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1212c9d5007_0_26:notes"/>
          <p:cNvSpPr txBox="1"/>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p>
        </p:txBody>
      </p:sp>
      <p:sp>
        <p:nvSpPr>
          <p:cNvPr id="167" name="Google Shape;167;g1212c9d5007_0_26:notes"/>
          <p:cNvSpPr/>
          <p:nvPr>
            <p:ph type="sldImg" idx="2"/>
          </p:nvPr>
        </p:nvSpPr>
        <p:spPr>
          <a:xfrm>
            <a:off x="1108075" y="812800"/>
            <a:ext cx="5343600" cy="4008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g1212c9d5007_0_17:notes"/>
          <p:cNvSpPr txBox="1"/>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p>
        </p:txBody>
      </p:sp>
      <p:sp>
        <p:nvSpPr>
          <p:cNvPr id="174" name="Google Shape;174;g1212c9d5007_0_17:notes"/>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8" name="Shape 178"/>
        <p:cNvGrpSpPr/>
        <p:nvPr/>
      </p:nvGrpSpPr>
      <p:grpSpPr>
        <a:xfrm>
          <a:off x="0" y="0"/>
          <a:ext cx="0" cy="0"/>
          <a:chOff x="0" y="0"/>
          <a:chExt cx="0" cy="0"/>
        </a:xfrm>
      </p:grpSpPr>
      <p:sp>
        <p:nvSpPr>
          <p:cNvPr id="179" name="Google Shape;179;g110e809ee91_0_3:notes"/>
          <p:cNvSpPr txBox="1"/>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p>
        </p:txBody>
      </p:sp>
      <p:sp>
        <p:nvSpPr>
          <p:cNvPr id="180" name="Google Shape;180;g110e809ee91_0_3:notes"/>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 name="Shape 185"/>
        <p:cNvGrpSpPr/>
        <p:nvPr/>
      </p:nvGrpSpPr>
      <p:grpSpPr>
        <a:xfrm>
          <a:off x="0" y="0"/>
          <a:ext cx="0" cy="0"/>
          <a:chOff x="0" y="0"/>
          <a:chExt cx="0" cy="0"/>
        </a:xfrm>
      </p:grpSpPr>
      <p:sp>
        <p:nvSpPr>
          <p:cNvPr id="186" name="Google Shape;186;g11b7bf7e8ed_0_14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g11b7bf7e8ed_0_14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1" name="Shape 201"/>
        <p:cNvGrpSpPr/>
        <p:nvPr/>
      </p:nvGrpSpPr>
      <p:grpSpPr>
        <a:xfrm>
          <a:off x="0" y="0"/>
          <a:ext cx="0" cy="0"/>
          <a:chOff x="0" y="0"/>
          <a:chExt cx="0" cy="0"/>
        </a:xfrm>
      </p:grpSpPr>
      <p:sp>
        <p:nvSpPr>
          <p:cNvPr id="202" name="Google Shape;202;g11b7bf7e8ed_0_21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11b7bf7e8ed_0_21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 name="Shape 79"/>
        <p:cNvGrpSpPr/>
        <p:nvPr/>
      </p:nvGrpSpPr>
      <p:grpSpPr>
        <a:xfrm>
          <a:off x="0" y="0"/>
          <a:ext cx="0" cy="0"/>
          <a:chOff x="0" y="0"/>
          <a:chExt cx="0" cy="0"/>
        </a:xfrm>
      </p:grpSpPr>
      <p:sp>
        <p:nvSpPr>
          <p:cNvPr id="80" name="Google Shape;80;p13:notes"/>
          <p:cNvSpPr txBox="1"/>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p>
        </p:txBody>
      </p:sp>
      <p:sp>
        <p:nvSpPr>
          <p:cNvPr id="81" name="Google Shape;81;p13:notes"/>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8" name="Shape 218"/>
        <p:cNvGrpSpPr/>
        <p:nvPr/>
      </p:nvGrpSpPr>
      <p:grpSpPr>
        <a:xfrm>
          <a:off x="0" y="0"/>
          <a:ext cx="0" cy="0"/>
          <a:chOff x="0" y="0"/>
          <a:chExt cx="0" cy="0"/>
        </a:xfrm>
      </p:grpSpPr>
      <p:sp>
        <p:nvSpPr>
          <p:cNvPr id="219" name="Google Shape;219;p56:notes"/>
          <p:cNvSpPr txBox="1"/>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p>
        </p:txBody>
      </p:sp>
      <p:sp>
        <p:nvSpPr>
          <p:cNvPr id="220" name="Google Shape;220;p56:notes"/>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p54:notes"/>
          <p:cNvSpPr txBox="1"/>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p>
        </p:txBody>
      </p:sp>
      <p:sp>
        <p:nvSpPr>
          <p:cNvPr id="88" name="Google Shape;88;p54:notes"/>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92"/>
        <p:cNvGrpSpPr/>
        <p:nvPr/>
      </p:nvGrpSpPr>
      <p:grpSpPr>
        <a:xfrm>
          <a:off x="0" y="0"/>
          <a:ext cx="0" cy="0"/>
          <a:chOff x="0" y="0"/>
          <a:chExt cx="0" cy="0"/>
        </a:xfrm>
      </p:grpSpPr>
      <p:sp>
        <p:nvSpPr>
          <p:cNvPr id="93" name="Google Shape;93;p55:notes"/>
          <p:cNvSpPr txBox="1"/>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p>
        </p:txBody>
      </p:sp>
      <p:sp>
        <p:nvSpPr>
          <p:cNvPr id="94" name="Google Shape;94;p55:notes"/>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98"/>
        <p:cNvGrpSpPr/>
        <p:nvPr/>
      </p:nvGrpSpPr>
      <p:grpSpPr>
        <a:xfrm>
          <a:off x="0" y="0"/>
          <a:ext cx="0" cy="0"/>
          <a:chOff x="0" y="0"/>
          <a:chExt cx="0" cy="0"/>
        </a:xfrm>
      </p:grpSpPr>
      <p:sp>
        <p:nvSpPr>
          <p:cNvPr id="99" name="Google Shape;99;g1212c9d5007_0_3:notes"/>
          <p:cNvSpPr txBox="1"/>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p>
        </p:txBody>
      </p:sp>
      <p:sp>
        <p:nvSpPr>
          <p:cNvPr id="100" name="Google Shape;100;g1212c9d5007_0_3:notes"/>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p14:notes"/>
          <p:cNvSpPr txBox="1"/>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p>
        </p:txBody>
      </p:sp>
      <p:sp>
        <p:nvSpPr>
          <p:cNvPr id="106" name="Google Shape;106;p14:notes"/>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g11b7bf7e8ed_0_72:notes"/>
          <p:cNvSpPr txBox="1"/>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p>
        </p:txBody>
      </p:sp>
      <p:sp>
        <p:nvSpPr>
          <p:cNvPr id="112" name="Google Shape;112;g11b7bf7e8ed_0_72:notes"/>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17"/>
        <p:cNvGrpSpPr/>
        <p:nvPr/>
      </p:nvGrpSpPr>
      <p:grpSpPr>
        <a:xfrm>
          <a:off x="0" y="0"/>
          <a:ext cx="0" cy="0"/>
          <a:chOff x="0" y="0"/>
          <a:chExt cx="0" cy="0"/>
        </a:xfrm>
      </p:grpSpPr>
      <p:sp>
        <p:nvSpPr>
          <p:cNvPr id="118" name="Google Shape;118;g11b7bf7e8ed_0_0:notes"/>
          <p:cNvSpPr txBox="1"/>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p>
        </p:txBody>
      </p:sp>
      <p:sp>
        <p:nvSpPr>
          <p:cNvPr id="119" name="Google Shape;119;g11b7bf7e8ed_0_0:notes"/>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g1212c9d5007_0_58:notes"/>
          <p:cNvSpPr txBox="1"/>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p>
        </p:txBody>
      </p:sp>
      <p:sp>
        <p:nvSpPr>
          <p:cNvPr id="126" name="Google Shape;126;g1212c9d5007_0_58:notes"/>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matchingName="Title Slide">
  <p:cSld name="TITLE_AND_BODY">
    <p:spTree>
      <p:nvGrpSpPr>
        <p:cNvPr id="15" name="Shape 15"/>
        <p:cNvGrpSpPr/>
        <p:nvPr/>
      </p:nvGrpSpPr>
      <p:grpSpPr>
        <a:xfrm>
          <a:off x="0" y="0"/>
          <a:ext cx="0" cy="0"/>
          <a:chOff x="0" y="0"/>
          <a:chExt cx="0" cy="0"/>
        </a:xfrm>
      </p:grpSpPr>
      <p:sp>
        <p:nvSpPr>
          <p:cNvPr id="16" name="Google Shape;16;p16"/>
          <p:cNvSpPr txBox="1"/>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6"/>
          <p:cNvSpPr txBox="1"/>
          <p:nvPr>
            <p:ph type="subTitle" idx="1"/>
          </p:nvPr>
        </p:nvSpPr>
        <p:spPr>
          <a:xfrm>
            <a:off x="457200" y="1600200"/>
            <a:ext cx="8229240" cy="452556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matchingName="Title, Content over Content">
  <p:cSld name="OBJECT_OVER_TEXT">
    <p:spTree>
      <p:nvGrpSpPr>
        <p:cNvPr id="45" name="Shape 45"/>
        <p:cNvGrpSpPr/>
        <p:nvPr/>
      </p:nvGrpSpPr>
      <p:grpSpPr>
        <a:xfrm>
          <a:off x="0" y="0"/>
          <a:ext cx="0" cy="0"/>
          <a:chOff x="0" y="0"/>
          <a:chExt cx="0" cy="0"/>
        </a:xfrm>
      </p:grpSpPr>
      <p:sp>
        <p:nvSpPr>
          <p:cNvPr id="46" name="Google Shape;46;p30"/>
          <p:cNvSpPr txBox="1"/>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0"/>
          <p:cNvSpPr txBox="1"/>
          <p:nvPr>
            <p:ph type="body" idx="1"/>
          </p:nvPr>
        </p:nvSpPr>
        <p:spPr>
          <a:xfrm>
            <a:off x="457200" y="1600200"/>
            <a:ext cx="822924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48" name="Google Shape;48;p30"/>
          <p:cNvSpPr txBox="1"/>
          <p:nvPr>
            <p:ph type="body" idx="2"/>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matchingName="Title, 4 Content">
  <p:cSld name="FOUR_OBJECTS">
    <p:spTree>
      <p:nvGrpSpPr>
        <p:cNvPr id="49" name="Shape 49"/>
        <p:cNvGrpSpPr/>
        <p:nvPr/>
      </p:nvGrpSpPr>
      <p:grpSpPr>
        <a:xfrm>
          <a:off x="0" y="0"/>
          <a:ext cx="0" cy="0"/>
          <a:chOff x="0" y="0"/>
          <a:chExt cx="0" cy="0"/>
        </a:xfrm>
      </p:grpSpPr>
      <p:sp>
        <p:nvSpPr>
          <p:cNvPr id="50" name="Google Shape;50;p31"/>
          <p:cNvSpPr txBox="1"/>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1"/>
          <p:cNvSpPr txBox="1"/>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52" name="Google Shape;52;p31"/>
          <p:cNvSpPr txBox="1"/>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53" name="Google Shape;53;p31"/>
          <p:cNvSpPr txBox="1"/>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54" name="Google Shape;54;p31"/>
          <p:cNvSpPr txBox="1"/>
          <p:nvPr>
            <p:ph type="body" idx="4"/>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55" name="Shape 55"/>
        <p:cNvGrpSpPr/>
        <p:nvPr/>
      </p:nvGrpSpPr>
      <p:grpSpPr>
        <a:xfrm>
          <a:off x="0" y="0"/>
          <a:ext cx="0" cy="0"/>
          <a:chOff x="0" y="0"/>
          <a:chExt cx="0" cy="0"/>
        </a:xfrm>
      </p:grpSpPr>
      <p:sp>
        <p:nvSpPr>
          <p:cNvPr id="56" name="Google Shape;56;p32"/>
          <p:cNvSpPr txBox="1"/>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2"/>
          <p:cNvSpPr txBox="1"/>
          <p:nvPr>
            <p:ph type="body" idx="1"/>
          </p:nvPr>
        </p:nvSpPr>
        <p:spPr>
          <a:xfrm>
            <a:off x="457200" y="1600200"/>
            <a:ext cx="26496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58" name="Google Shape;58;p32"/>
          <p:cNvSpPr txBox="1"/>
          <p:nvPr>
            <p:ph type="body" idx="2"/>
          </p:nvPr>
        </p:nvSpPr>
        <p:spPr>
          <a:xfrm>
            <a:off x="3239640" y="1600200"/>
            <a:ext cx="26496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59" name="Google Shape;59;p32"/>
          <p:cNvSpPr txBox="1"/>
          <p:nvPr>
            <p:ph type="body" idx="3"/>
          </p:nvPr>
        </p:nvSpPr>
        <p:spPr>
          <a:xfrm>
            <a:off x="6022080" y="1600200"/>
            <a:ext cx="26496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60" name="Google Shape;60;p32"/>
          <p:cNvSpPr txBox="1"/>
          <p:nvPr>
            <p:ph type="body" idx="4"/>
          </p:nvPr>
        </p:nvSpPr>
        <p:spPr>
          <a:xfrm>
            <a:off x="457200" y="3964320"/>
            <a:ext cx="26496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61" name="Google Shape;61;p32"/>
          <p:cNvSpPr txBox="1"/>
          <p:nvPr>
            <p:ph type="body" idx="5"/>
          </p:nvPr>
        </p:nvSpPr>
        <p:spPr>
          <a:xfrm>
            <a:off x="3239640" y="3964320"/>
            <a:ext cx="26496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62" name="Google Shape;62;p32"/>
          <p:cNvSpPr txBox="1"/>
          <p:nvPr>
            <p:ph type="body" idx="6"/>
          </p:nvPr>
        </p:nvSpPr>
        <p:spPr>
          <a:xfrm>
            <a:off x="6022080" y="3964320"/>
            <a:ext cx="26496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 Dark background">
  <p:cSld name="BLANK_1">
    <p:bg>
      <p:bgPr>
        <a:gradFill>
          <a:gsLst>
            <a:gs pos="0">
              <a:schemeClr val="accent5"/>
            </a:gs>
            <a:gs pos="100000">
              <a:schemeClr val="accent4"/>
            </a:gs>
          </a:gsLst>
          <a:lin ang="18900044" scaled="0"/>
        </a:gradFill>
        <a:effectLst/>
      </p:bgPr>
    </p:bg>
    <p:spTree>
      <p:nvGrpSpPr>
        <p:cNvPr id="63" name="Shape 63"/>
        <p:cNvGrpSpPr/>
        <p:nvPr/>
      </p:nvGrpSpPr>
      <p:grpSpPr>
        <a:xfrm>
          <a:off x="0" y="0"/>
          <a:ext cx="0" cy="0"/>
          <a:chOff x="0" y="0"/>
          <a:chExt cx="0" cy="0"/>
        </a:xfrm>
      </p:grpSpPr>
      <p:sp>
        <p:nvSpPr>
          <p:cNvPr id="64" name="Google Shape;64;g11b7bf7e8ed_0_208"/>
          <p:cNvSpPr/>
          <p:nvPr/>
        </p:nvSpPr>
        <p:spPr>
          <a:xfrm rot="5400000">
            <a:off x="58300" y="2948600"/>
            <a:ext cx="844500" cy="960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65" name="Google Shape;65;g11b7bf7e8ed_0_208"/>
          <p:cNvPicPr preferRelativeResize="0"/>
          <p:nvPr/>
        </p:nvPicPr>
        <p:blipFill rotWithShape="1">
          <a:blip r:embed="rId2"/>
          <a:srcRect/>
          <a:stretch>
            <a:fillRect/>
          </a:stretch>
        </p:blipFill>
        <p:spPr>
          <a:xfrm>
            <a:off x="0" y="0"/>
            <a:ext cx="9144000" cy="5143500"/>
          </a:xfrm>
          <a:prstGeom prst="rect">
            <a:avLst/>
          </a:prstGeom>
          <a:noFill/>
          <a:ln>
            <a:noFill/>
          </a:ln>
        </p:spPr>
      </p:pic>
      <p:sp>
        <p:nvSpPr>
          <p:cNvPr id="66" name="Google Shape;66;g11b7bf7e8ed_0_208"/>
          <p:cNvSpPr txBox="1"/>
          <p:nvPr>
            <p:ph type="sldNum" idx="12"/>
          </p:nvPr>
        </p:nvSpPr>
        <p:spPr>
          <a:xfrm>
            <a:off x="8619825" y="6173667"/>
            <a:ext cx="524100" cy="684300"/>
          </a:xfrm>
          <a:prstGeom prst="rect">
            <a:avLst/>
          </a:prstGeom>
          <a:noFill/>
          <a:ln>
            <a:noFill/>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Red Hat Display" panose="02010303040201060303"/>
                <a:ea typeface="Red Hat Display" panose="02010303040201060303"/>
                <a:cs typeface="Red Hat Display" panose="02010303040201060303"/>
                <a:sym typeface="Red Hat Display" panose="02010303040201060303"/>
              </a:defRPr>
            </a:lvl1pPr>
            <a:lvl2pPr marL="0" marR="0" lvl="1" indent="0" algn="ctr" rtl="0">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Red Hat Display" panose="02010303040201060303"/>
                <a:ea typeface="Red Hat Display" panose="02010303040201060303"/>
                <a:cs typeface="Red Hat Display" panose="02010303040201060303"/>
                <a:sym typeface="Red Hat Display" panose="02010303040201060303"/>
              </a:defRPr>
            </a:lvl2pPr>
            <a:lvl3pPr marL="0" marR="0" lvl="2" indent="0" algn="ctr" rtl="0">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Red Hat Display" panose="02010303040201060303"/>
                <a:ea typeface="Red Hat Display" panose="02010303040201060303"/>
                <a:cs typeface="Red Hat Display" panose="02010303040201060303"/>
                <a:sym typeface="Red Hat Display" panose="02010303040201060303"/>
              </a:defRPr>
            </a:lvl3pPr>
            <a:lvl4pPr marL="0" marR="0" lvl="3" indent="0" algn="ctr" rtl="0">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Red Hat Display" panose="02010303040201060303"/>
                <a:ea typeface="Red Hat Display" panose="02010303040201060303"/>
                <a:cs typeface="Red Hat Display" panose="02010303040201060303"/>
                <a:sym typeface="Red Hat Display" panose="02010303040201060303"/>
              </a:defRPr>
            </a:lvl4pPr>
            <a:lvl5pPr marL="0" marR="0" lvl="4" indent="0" algn="ctr" rtl="0">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Red Hat Display" panose="02010303040201060303"/>
                <a:ea typeface="Red Hat Display" panose="02010303040201060303"/>
                <a:cs typeface="Red Hat Display" panose="02010303040201060303"/>
                <a:sym typeface="Red Hat Display" panose="02010303040201060303"/>
              </a:defRPr>
            </a:lvl5pPr>
            <a:lvl6pPr marL="0" marR="0" lvl="5" indent="0" algn="ctr" rtl="0">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Red Hat Display" panose="02010303040201060303"/>
                <a:ea typeface="Red Hat Display" panose="02010303040201060303"/>
                <a:cs typeface="Red Hat Display" panose="02010303040201060303"/>
                <a:sym typeface="Red Hat Display" panose="02010303040201060303"/>
              </a:defRPr>
            </a:lvl6pPr>
            <a:lvl7pPr marL="0" marR="0" lvl="6" indent="0" algn="ctr" rtl="0">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Red Hat Display" panose="02010303040201060303"/>
                <a:ea typeface="Red Hat Display" panose="02010303040201060303"/>
                <a:cs typeface="Red Hat Display" panose="02010303040201060303"/>
                <a:sym typeface="Red Hat Display" panose="02010303040201060303"/>
              </a:defRPr>
            </a:lvl7pPr>
            <a:lvl8pPr marL="0" marR="0" lvl="7" indent="0" algn="ctr" rtl="0">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Red Hat Display" panose="02010303040201060303"/>
                <a:ea typeface="Red Hat Display" panose="02010303040201060303"/>
                <a:cs typeface="Red Hat Display" panose="02010303040201060303"/>
                <a:sym typeface="Red Hat Display" panose="02010303040201060303"/>
              </a:defRPr>
            </a:lvl8pPr>
            <a:lvl9pPr marL="0" marR="0" lvl="8" indent="0" algn="ctr" rtl="0">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Red Hat Display" panose="02010303040201060303"/>
                <a:ea typeface="Red Hat Display" panose="02010303040201060303"/>
                <a:cs typeface="Red Hat Display" panose="02010303040201060303"/>
                <a:sym typeface="Red Hat Display" panose="02010303040201060303"/>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8" name="Shape 18"/>
        <p:cNvGrpSpPr/>
        <p:nvPr/>
      </p:nvGrpSpPr>
      <p:grpSpPr>
        <a:xfrm>
          <a:off x="0" y="0"/>
          <a:ext cx="0" cy="0"/>
          <a:chOff x="0" y="0"/>
          <a:chExt cx="0" cy="0"/>
        </a:xfrm>
      </p:grpSpPr>
      <p:sp>
        <p:nvSpPr>
          <p:cNvPr id="19" name="Google Shape;19;p25"/>
          <p:cNvSpPr txBox="1"/>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Slide">
  <p:cSld name="BLANK">
    <p:spTree>
      <p:nvGrpSpPr>
        <p:cNvPr id="20" name="Shape 2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matchingName="Title, Content">
  <p:cSld name="OBJECT">
    <p:spTree>
      <p:nvGrpSpPr>
        <p:cNvPr id="21" name="Shape 21"/>
        <p:cNvGrpSpPr/>
        <p:nvPr/>
      </p:nvGrpSpPr>
      <p:grpSpPr>
        <a:xfrm>
          <a:off x="0" y="0"/>
          <a:ext cx="0" cy="0"/>
          <a:chOff x="0" y="0"/>
          <a:chExt cx="0" cy="0"/>
        </a:xfrm>
      </p:grpSpPr>
      <p:sp>
        <p:nvSpPr>
          <p:cNvPr id="22" name="Google Shape;22;p23"/>
          <p:cNvSpPr txBox="1"/>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3"/>
          <p:cNvSpPr txBox="1"/>
          <p:nvPr>
            <p:ph type="body" idx="1"/>
          </p:nvPr>
        </p:nvSpPr>
        <p:spPr>
          <a:xfrm>
            <a:off x="457200" y="1600200"/>
            <a:ext cx="8229240" cy="4525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itle, 2 Content">
  <p:cSld name="TWO_OBJECTS">
    <p:spTree>
      <p:nvGrpSpPr>
        <p:cNvPr id="24" name="Shape 24"/>
        <p:cNvGrpSpPr/>
        <p:nvPr/>
      </p:nvGrpSpPr>
      <p:grpSpPr>
        <a:xfrm>
          <a:off x="0" y="0"/>
          <a:ext cx="0" cy="0"/>
          <a:chOff x="0" y="0"/>
          <a:chExt cx="0" cy="0"/>
        </a:xfrm>
      </p:grpSpPr>
      <p:sp>
        <p:nvSpPr>
          <p:cNvPr id="25" name="Google Shape;25;p24"/>
          <p:cNvSpPr txBox="1"/>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4"/>
          <p:cNvSpPr txBox="1"/>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27" name="Google Shape;27;p24"/>
          <p:cNvSpPr txBox="1"/>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matchingName="Centered Text">
  <p:cSld name="OBJECT_ONLY">
    <p:spTree>
      <p:nvGrpSpPr>
        <p:cNvPr id="28" name="Shape 28"/>
        <p:cNvGrpSpPr/>
        <p:nvPr/>
      </p:nvGrpSpPr>
      <p:grpSpPr>
        <a:xfrm>
          <a:off x="0" y="0"/>
          <a:ext cx="0" cy="0"/>
          <a:chOff x="0" y="0"/>
          <a:chExt cx="0" cy="0"/>
        </a:xfrm>
      </p:grpSpPr>
      <p:sp>
        <p:nvSpPr>
          <p:cNvPr id="29" name="Google Shape;29;p26"/>
          <p:cNvSpPr txBox="1"/>
          <p:nvPr>
            <p:ph type="subTitle" idx="1"/>
          </p:nvPr>
        </p:nvSpPr>
        <p:spPr>
          <a:xfrm>
            <a:off x="457200" y="274680"/>
            <a:ext cx="8229240" cy="529776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matchingName="Title, 2 Content and Content">
  <p:cSld name="TWO_OBJECTS_AND_OBJECT">
    <p:spTree>
      <p:nvGrpSpPr>
        <p:cNvPr id="30" name="Shape 30"/>
        <p:cNvGrpSpPr/>
        <p:nvPr/>
      </p:nvGrpSpPr>
      <p:grpSpPr>
        <a:xfrm>
          <a:off x="0" y="0"/>
          <a:ext cx="0" cy="0"/>
          <a:chOff x="0" y="0"/>
          <a:chExt cx="0" cy="0"/>
        </a:xfrm>
      </p:grpSpPr>
      <p:sp>
        <p:nvSpPr>
          <p:cNvPr id="31" name="Google Shape;31;p27"/>
          <p:cNvSpPr txBox="1"/>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7"/>
          <p:cNvSpPr txBox="1"/>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3" name="Google Shape;33;p27"/>
          <p:cNvSpPr txBox="1"/>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4" name="Google Shape;34;p27"/>
          <p:cNvSpPr txBox="1"/>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matchingName="Title Content and 2 Content">
  <p:cSld name="OBJECT_AND_TWO_OBJECTS">
    <p:spTree>
      <p:nvGrpSpPr>
        <p:cNvPr id="35" name="Shape 35"/>
        <p:cNvGrpSpPr/>
        <p:nvPr/>
      </p:nvGrpSpPr>
      <p:grpSpPr>
        <a:xfrm>
          <a:off x="0" y="0"/>
          <a:ext cx="0" cy="0"/>
          <a:chOff x="0" y="0"/>
          <a:chExt cx="0" cy="0"/>
        </a:xfrm>
      </p:grpSpPr>
      <p:sp>
        <p:nvSpPr>
          <p:cNvPr id="36" name="Google Shape;36;p28"/>
          <p:cNvSpPr txBox="1"/>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8"/>
          <p:cNvSpPr txBox="1"/>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8" name="Google Shape;38;p28"/>
          <p:cNvSpPr txBox="1"/>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9" name="Google Shape;39;p28"/>
          <p:cNvSpPr txBox="1"/>
          <p:nvPr>
            <p:ph type="body" idx="3"/>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matchingName="Title, 2 Content over Content">
  <p:cSld name="TWO_OBJECTS_OVER_TEXT">
    <p:spTree>
      <p:nvGrpSpPr>
        <p:cNvPr id="40" name="Shape 40"/>
        <p:cNvGrpSpPr/>
        <p:nvPr/>
      </p:nvGrpSpPr>
      <p:grpSpPr>
        <a:xfrm>
          <a:off x="0" y="0"/>
          <a:ext cx="0" cy="0"/>
          <a:chOff x="0" y="0"/>
          <a:chExt cx="0" cy="0"/>
        </a:xfrm>
      </p:grpSpPr>
      <p:sp>
        <p:nvSpPr>
          <p:cNvPr id="41" name="Google Shape;41;p29"/>
          <p:cNvSpPr txBox="1"/>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9"/>
          <p:cNvSpPr txBox="1"/>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43" name="Google Shape;43;p29"/>
          <p:cNvSpPr txBox="1"/>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44" name="Google Shape;44;p29"/>
          <p:cNvSpPr txBox="1"/>
          <p:nvPr>
            <p:ph type="body" idx="3"/>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9" name="Shape 9"/>
        <p:cNvGrpSpPr/>
        <p:nvPr/>
      </p:nvGrpSpPr>
      <p:grpSpPr>
        <a:xfrm>
          <a:off x="0" y="0"/>
          <a:ext cx="0" cy="0"/>
          <a:chOff x="0" y="0"/>
          <a:chExt cx="0" cy="0"/>
        </a:xfrm>
      </p:grpSpPr>
      <p:sp>
        <p:nvSpPr>
          <p:cNvPr id="10" name="Google Shape;10;p15"/>
          <p:cNvSpPr txBox="1"/>
          <p:nvPr>
            <p:ph type="title"/>
          </p:nvPr>
        </p:nvSpPr>
        <p:spPr>
          <a:xfrm>
            <a:off x="685800" y="2130480"/>
            <a:ext cx="7772040" cy="146952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 name="Google Shape;11;p15"/>
          <p:cNvSpPr txBox="1"/>
          <p:nvPr>
            <p:ph type="dt" idx="10"/>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2" name="Google Shape;12;p15"/>
          <p:cNvSpPr txBox="1"/>
          <p:nvPr>
            <p:ph type="ftr" idx="1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 name="Google Shape;13;p15"/>
          <p:cNvSpPr txBox="1"/>
          <p:nvPr>
            <p:ph type="sldNum" idx="12"/>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 name="Google Shape;14;p15"/>
          <p:cNvSpPr txBox="1"/>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9.jpeg"/><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70" name="Shape 70"/>
        <p:cNvGrpSpPr/>
        <p:nvPr/>
      </p:nvGrpSpPr>
      <p:grpSpPr>
        <a:xfrm>
          <a:off x="0" y="0"/>
          <a:ext cx="0" cy="0"/>
          <a:chOff x="0" y="0"/>
          <a:chExt cx="0" cy="0"/>
        </a:xfrm>
      </p:grpSpPr>
      <p:sp>
        <p:nvSpPr>
          <p:cNvPr id="71" name="Google Shape;71;p1"/>
          <p:cNvSpPr txBox="1"/>
          <p:nvPr/>
        </p:nvSpPr>
        <p:spPr>
          <a:xfrm>
            <a:off x="228600" y="1714320"/>
            <a:ext cx="8915040" cy="619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b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br>
            <a:b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br>
            <a:b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br>
            <a:b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br>
            <a:b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br>
            <a:r>
              <a:rPr lang="en-US" sz="3200" b="1" i="0" u="sng"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B.Tech Project Evaluation</a:t>
            </a:r>
            <a:b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br>
            <a:r>
              <a:rPr lang="en-US" sz="2000" b="1">
                <a:latin typeface="Times New Roman" panose="02020603050405020304"/>
                <a:ea typeface="Times New Roman" panose="02020603050405020304"/>
                <a:cs typeface="Times New Roman" panose="02020603050405020304"/>
                <a:sym typeface="Times New Roman" panose="02020603050405020304"/>
              </a:rPr>
              <a:t>Detection and Classification of Cardiac Arrhythmias Using Deep Learning</a:t>
            </a:r>
            <a:b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br>
            <a:b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br>
            <a:b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br>
            <a:r>
              <a:rPr lang="en-US" sz="2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sz="2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 name="Google Shape;72;p1"/>
          <p:cNvSpPr/>
          <p:nvPr/>
        </p:nvSpPr>
        <p:spPr>
          <a:xfrm>
            <a:off x="642960" y="5357880"/>
            <a:ext cx="8077680" cy="1095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panose="020B0604020202020204"/>
              <a:buNone/>
            </a:pPr>
            <a:r>
              <a:rPr lang="en-US" sz="2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DEPARTMENT OF COMPUTER SCIENCE &amp; ENGINEERING</a:t>
            </a:r>
            <a:endParaRPr sz="2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2200"/>
              <a:buFont typeface="Arial" panose="020B0604020202020204"/>
              <a:buNone/>
            </a:pPr>
            <a:r>
              <a:rPr lang="en-US" sz="2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SCHOOL OF ENGINEERING AND TECHNOLOGY </a:t>
            </a:r>
            <a:endParaRPr sz="2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2200"/>
              <a:buFont typeface="Arial" panose="020B0604020202020204"/>
              <a:buNone/>
            </a:pPr>
            <a:r>
              <a:rPr lang="en-US" sz="2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13, April,  2022</a:t>
            </a:r>
            <a:endParaRPr sz="2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73" name="Google Shape;73;p1"/>
          <p:cNvSpPr/>
          <p:nvPr/>
        </p:nvSpPr>
        <p:spPr>
          <a:xfrm>
            <a:off x="857149" y="3714850"/>
            <a:ext cx="3714900" cy="1736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Presented by :-</a:t>
            </a: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9750" marR="0" lvl="0" indent="0" algn="l" rtl="0">
              <a:lnSpc>
                <a:spcPct val="100000"/>
              </a:lnSpc>
              <a:spcBef>
                <a:spcPts val="0"/>
              </a:spcBef>
              <a:spcAft>
                <a:spcPts val="0"/>
              </a:spcAft>
              <a:buClr>
                <a:srgbClr val="000000"/>
              </a:buClr>
              <a:buSzPts val="1800"/>
              <a:buFont typeface="Arial" panose="020B0604020202020204"/>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Aditya Raj</a:t>
            </a: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2018007210</a:t>
            </a: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9750" marR="0" lvl="0" indent="0" algn="l" rtl="0">
              <a:lnSpc>
                <a:spcPct val="100000"/>
              </a:lnSpc>
              <a:spcBef>
                <a:spcPts val="0"/>
              </a:spcBef>
              <a:spcAft>
                <a:spcPts val="0"/>
              </a:spcAft>
              <a:buClr>
                <a:srgbClr val="000000"/>
              </a:buClr>
              <a:buSzPts val="1800"/>
              <a:buFont typeface="Arial" panose="020B0604020202020204"/>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Sarik Anwar</a:t>
            </a: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2018015190</a:t>
            </a:r>
            <a:b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Shivank </a:t>
            </a: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Goel, 2018006884</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9750" marR="0" lvl="0" indent="0" algn="l" rtl="0">
              <a:lnSpc>
                <a:spcPct val="100000"/>
              </a:lnSpc>
              <a:spcBef>
                <a:spcPts val="0"/>
              </a:spcBef>
              <a:spcAft>
                <a:spcPts val="0"/>
              </a:spcAft>
              <a:buClr>
                <a:srgbClr val="000000"/>
              </a:buClr>
              <a:buSzPts val="1800"/>
              <a:buFont typeface="Arial" panose="020B0604020202020204"/>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Zeeshan Ahmad, 2018009161</a:t>
            </a: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4" name="Google Shape;74;p1"/>
          <p:cNvSpPr/>
          <p:nvPr/>
        </p:nvSpPr>
        <p:spPr>
          <a:xfrm>
            <a:off x="5715000" y="3786120"/>
            <a:ext cx="271440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Under the Supervision of:-</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75" name="Google Shape;75;p1"/>
          <p:cNvSpPr/>
          <p:nvPr/>
        </p:nvSpPr>
        <p:spPr>
          <a:xfrm>
            <a:off x="6090120" y="4291560"/>
            <a:ext cx="2994480" cy="11876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a:latin typeface="Times New Roman" panose="02020603050405020304"/>
                <a:ea typeface="Times New Roman" panose="02020603050405020304"/>
                <a:cs typeface="Times New Roman" panose="02020603050405020304"/>
                <a:sym typeface="Times New Roman" panose="02020603050405020304"/>
              </a:rPr>
              <a:t>Mr. Laxman Singh</a:t>
            </a: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Sharda University, Gr. Noida</a:t>
            </a: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76" name="Google Shape;76;p1"/>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rgbClr val="8B8B8B"/>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7" name="Google Shape;77;p1"/>
          <p:cNvSpPr/>
          <p:nvPr/>
        </p:nvSpPr>
        <p:spPr>
          <a:xfrm>
            <a:off x="155520" y="-144360"/>
            <a:ext cx="304560" cy="3045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78" name="Google Shape;78;p1"/>
          <p:cNvPicPr preferRelativeResize="0"/>
          <p:nvPr/>
        </p:nvPicPr>
        <p:blipFill rotWithShape="1">
          <a:blip r:embed="rId1"/>
          <a:srcRect l="35533"/>
          <a:stretch>
            <a:fillRect/>
          </a:stretch>
        </p:blipFill>
        <p:spPr>
          <a:xfrm>
            <a:off x="2661312" y="0"/>
            <a:ext cx="3935829" cy="17143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p2"/>
          <p:cNvSpPr txBox="1"/>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chemeClr val="dk1"/>
              </a:buClr>
              <a:buSzPts val="1400"/>
              <a:buFont typeface="Arial" panose="020B0604020202020204"/>
              <a:buNone/>
            </a:pPr>
            <a:r>
              <a:rPr lang="en-US" sz="3600" b="1">
                <a:solidFill>
                  <a:schemeClr val="dk1"/>
                </a:solidFill>
                <a:latin typeface="Times New Roman" panose="02020603050405020304"/>
                <a:ea typeface="Times New Roman" panose="02020603050405020304"/>
                <a:cs typeface="Times New Roman" panose="02020603050405020304"/>
                <a:sym typeface="Times New Roman" panose="02020603050405020304"/>
              </a:rPr>
              <a:t>Methodology</a:t>
            </a:r>
            <a:endParaRPr sz="2800" b="1">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135" name="Google Shape;135;p2"/>
          <p:cNvGraphicFramePr/>
          <p:nvPr/>
        </p:nvGraphicFramePr>
        <p:xfrm>
          <a:off x="1053825" y="1285875"/>
          <a:ext cx="7097275" cy="5146650"/>
        </p:xfrm>
        <a:graphic>
          <a:graphicData uri="http://schemas.openxmlformats.org/drawingml/2006/table">
            <a:tbl>
              <a:tblPr>
                <a:noFill/>
                <a:tableStyleId>{B36D7347-43CC-4113-B900-C90CF200A3C4}</a:tableStyleId>
              </a:tblPr>
              <a:tblGrid>
                <a:gridCol w="4997500"/>
                <a:gridCol w="2099775"/>
              </a:tblGrid>
              <a:tr h="857775">
                <a:tc>
                  <a:txBody>
                    <a:bodyPr/>
                    <a:lstStyle/>
                    <a:p>
                      <a:pPr marL="0" lvl="0" indent="0" algn="ctr" rtl="0">
                        <a:lnSpc>
                          <a:spcPct val="115000"/>
                        </a:lnSpc>
                        <a:spcBef>
                          <a:spcPts val="0"/>
                        </a:spcBef>
                        <a:spcAft>
                          <a:spcPts val="0"/>
                        </a:spcAft>
                        <a:buNone/>
                      </a:pPr>
                      <a:r>
                        <a:rPr lang="en-US" sz="1500" b="1"/>
                        <a:t>Type of heart beat</a:t>
                      </a:r>
                      <a:endParaRPr sz="1500" b="1"/>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500" b="1"/>
                        <a:t>Label</a:t>
                      </a:r>
                      <a:endParaRPr sz="1500" b="1"/>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857775">
                <a:tc>
                  <a:txBody>
                    <a:bodyPr/>
                    <a:lstStyle/>
                    <a:p>
                      <a:pPr marL="0" lvl="0" indent="0" algn="ctr" rtl="0">
                        <a:lnSpc>
                          <a:spcPct val="115000"/>
                        </a:lnSpc>
                        <a:spcBef>
                          <a:spcPts val="0"/>
                        </a:spcBef>
                        <a:spcAft>
                          <a:spcPts val="0"/>
                        </a:spcAft>
                        <a:buNone/>
                      </a:pPr>
                      <a:r>
                        <a:rPr lang="en-US" sz="1500">
                          <a:latin typeface="Roboto" panose="02000000000000000000"/>
                          <a:ea typeface="Roboto" panose="02000000000000000000"/>
                          <a:cs typeface="Roboto" panose="02000000000000000000"/>
                          <a:sym typeface="Roboto" panose="02000000000000000000"/>
                        </a:rPr>
                        <a:t>Non-ecotic Beats (normal beat)</a:t>
                      </a:r>
                      <a:endParaRPr sz="1500">
                        <a:latin typeface="Roboto" panose="02000000000000000000"/>
                        <a:ea typeface="Roboto" panose="02000000000000000000"/>
                        <a:cs typeface="Roboto" panose="02000000000000000000"/>
                        <a:sym typeface="Roboto" panose="02000000000000000000"/>
                      </a:endParaRPr>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US" sz="1500"/>
                        <a:t>0</a:t>
                      </a:r>
                      <a:endParaRPr sz="1500"/>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857775">
                <a:tc>
                  <a:txBody>
                    <a:bodyPr/>
                    <a:lstStyle/>
                    <a:p>
                      <a:pPr marL="0" lvl="0" indent="0" algn="ctr" rtl="0">
                        <a:lnSpc>
                          <a:spcPct val="115000"/>
                        </a:lnSpc>
                        <a:spcBef>
                          <a:spcPts val="0"/>
                        </a:spcBef>
                        <a:spcAft>
                          <a:spcPts val="0"/>
                        </a:spcAft>
                        <a:buNone/>
                      </a:pPr>
                      <a:r>
                        <a:rPr lang="en-US" sz="1500">
                          <a:latin typeface="Roboto" panose="02000000000000000000"/>
                          <a:ea typeface="Roboto" panose="02000000000000000000"/>
                          <a:cs typeface="Roboto" panose="02000000000000000000"/>
                          <a:sym typeface="Roboto" panose="02000000000000000000"/>
                        </a:rPr>
                        <a:t>Supraventricular Ectopic Beats</a:t>
                      </a:r>
                      <a:endParaRPr sz="1500">
                        <a:latin typeface="Roboto" panose="02000000000000000000"/>
                        <a:ea typeface="Roboto" panose="02000000000000000000"/>
                        <a:cs typeface="Roboto" panose="02000000000000000000"/>
                        <a:sym typeface="Roboto" panose="02000000000000000000"/>
                      </a:endParaRPr>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US" sz="1500"/>
                        <a:t>1</a:t>
                      </a:r>
                      <a:endParaRPr sz="1500"/>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857775">
                <a:tc>
                  <a:txBody>
                    <a:bodyPr/>
                    <a:lstStyle/>
                    <a:p>
                      <a:pPr marL="0" lvl="0" indent="0" algn="ctr" rtl="0">
                        <a:lnSpc>
                          <a:spcPct val="115000"/>
                        </a:lnSpc>
                        <a:spcBef>
                          <a:spcPts val="0"/>
                        </a:spcBef>
                        <a:spcAft>
                          <a:spcPts val="0"/>
                        </a:spcAft>
                        <a:buNone/>
                      </a:pPr>
                      <a:r>
                        <a:rPr lang="en-US" sz="1500">
                          <a:latin typeface="Roboto" panose="02000000000000000000"/>
                          <a:ea typeface="Roboto" panose="02000000000000000000"/>
                          <a:cs typeface="Roboto" panose="02000000000000000000"/>
                          <a:sym typeface="Roboto" panose="02000000000000000000"/>
                        </a:rPr>
                        <a:t>Ventricular Ectopic Beats</a:t>
                      </a:r>
                      <a:endParaRPr sz="1500">
                        <a:latin typeface="Roboto" panose="02000000000000000000"/>
                        <a:ea typeface="Roboto" panose="02000000000000000000"/>
                        <a:cs typeface="Roboto" panose="02000000000000000000"/>
                        <a:sym typeface="Roboto" panose="02000000000000000000"/>
                      </a:endParaRPr>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US" sz="1500"/>
                        <a:t>2</a:t>
                      </a:r>
                      <a:endParaRPr sz="1500"/>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857775">
                <a:tc>
                  <a:txBody>
                    <a:bodyPr/>
                    <a:lstStyle/>
                    <a:p>
                      <a:pPr marL="0" lvl="0" indent="0" algn="ctr" rtl="0">
                        <a:lnSpc>
                          <a:spcPct val="115000"/>
                        </a:lnSpc>
                        <a:spcBef>
                          <a:spcPts val="0"/>
                        </a:spcBef>
                        <a:spcAft>
                          <a:spcPts val="0"/>
                        </a:spcAft>
                        <a:buNone/>
                      </a:pPr>
                      <a:r>
                        <a:rPr lang="en-US" sz="1500">
                          <a:latin typeface="Roboto" panose="02000000000000000000"/>
                          <a:ea typeface="Roboto" panose="02000000000000000000"/>
                          <a:cs typeface="Roboto" panose="02000000000000000000"/>
                          <a:sym typeface="Roboto" panose="02000000000000000000"/>
                        </a:rPr>
                        <a:t>Fusion Beats</a:t>
                      </a:r>
                      <a:endParaRPr sz="1500">
                        <a:latin typeface="Roboto" panose="02000000000000000000"/>
                        <a:ea typeface="Roboto" panose="02000000000000000000"/>
                        <a:cs typeface="Roboto" panose="02000000000000000000"/>
                        <a:sym typeface="Roboto" panose="02000000000000000000"/>
                      </a:endParaRPr>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US" sz="1500"/>
                        <a:t>3</a:t>
                      </a:r>
                      <a:endParaRPr sz="1500"/>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857775">
                <a:tc>
                  <a:txBody>
                    <a:bodyPr/>
                    <a:lstStyle/>
                    <a:p>
                      <a:pPr marL="0" lvl="0" indent="0" algn="ctr" rtl="0">
                        <a:lnSpc>
                          <a:spcPct val="115000"/>
                        </a:lnSpc>
                        <a:spcBef>
                          <a:spcPts val="0"/>
                        </a:spcBef>
                        <a:spcAft>
                          <a:spcPts val="0"/>
                        </a:spcAft>
                        <a:buNone/>
                      </a:pPr>
                      <a:r>
                        <a:rPr lang="en-US" sz="1500">
                          <a:latin typeface="Roboto" panose="02000000000000000000"/>
                          <a:ea typeface="Roboto" panose="02000000000000000000"/>
                          <a:cs typeface="Roboto" panose="02000000000000000000"/>
                          <a:sym typeface="Roboto" panose="02000000000000000000"/>
                        </a:rPr>
                        <a:t>Unknown Beats</a:t>
                      </a:r>
                      <a:endParaRPr sz="1500">
                        <a:latin typeface="Roboto" panose="02000000000000000000"/>
                        <a:ea typeface="Roboto" panose="02000000000000000000"/>
                        <a:cs typeface="Roboto" panose="02000000000000000000"/>
                        <a:sym typeface="Roboto" panose="02000000000000000000"/>
                      </a:endParaRPr>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US" sz="1500"/>
                        <a:t>4</a:t>
                      </a:r>
                      <a:endParaRPr sz="1500"/>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sp>
        <p:nvSpPr>
          <p:cNvPr id="140" name="Google Shape;140;g1212c9d5007_0_10"/>
          <p:cNvSpPr txBox="1"/>
          <p:nvPr/>
        </p:nvSpPr>
        <p:spPr>
          <a:xfrm>
            <a:off x="457200" y="1295280"/>
            <a:ext cx="8229300" cy="5181000"/>
          </a:xfrm>
          <a:prstGeom prst="rect">
            <a:avLst/>
          </a:prstGeom>
          <a:noFill/>
          <a:ln>
            <a:noFill/>
          </a:ln>
        </p:spPr>
        <p:txBody>
          <a:bodyPr spcFirstLastPara="1" wrap="square" lIns="91425" tIns="45700" rIns="91425" bIns="45700" anchor="t" anchorCtr="0">
            <a:normAutofit/>
          </a:bodyPr>
          <a:lstStyle/>
          <a:p>
            <a:pPr marL="0" marR="0" lvl="0" indent="0" algn="just" rtl="0">
              <a:lnSpc>
                <a:spcPct val="100000"/>
              </a:lnSpc>
              <a:spcBef>
                <a:spcPts val="36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0000"/>
              </a:lnSpc>
              <a:spcBef>
                <a:spcPts val="36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0000"/>
              </a:lnSpc>
              <a:spcBef>
                <a:spcPts val="36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0000"/>
              </a:lnSpc>
              <a:spcBef>
                <a:spcPts val="40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0000"/>
              </a:lnSpc>
              <a:spcBef>
                <a:spcPts val="40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1" name="Google Shape;141;g1212c9d5007_0_10"/>
          <p:cNvSpPr txBox="1"/>
          <p:nvPr>
            <p:ph type="title"/>
          </p:nvPr>
        </p:nvSpPr>
        <p:spPr>
          <a:xfrm>
            <a:off x="457200" y="274680"/>
            <a:ext cx="8229300" cy="11427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chemeClr val="dk1"/>
              </a:buClr>
              <a:buSzPts val="1400"/>
              <a:buFont typeface="Arial" panose="020B0604020202020204"/>
              <a:buNone/>
            </a:pPr>
            <a:r>
              <a:rPr lang="en-US" sz="3600" b="1">
                <a:solidFill>
                  <a:schemeClr val="dk1"/>
                </a:solidFill>
                <a:latin typeface="Times New Roman" panose="02020603050405020304"/>
                <a:ea typeface="Times New Roman" panose="02020603050405020304"/>
                <a:cs typeface="Times New Roman" panose="02020603050405020304"/>
                <a:sym typeface="Times New Roman" panose="02020603050405020304"/>
              </a:rPr>
              <a:t>Methodology</a:t>
            </a:r>
            <a:endParaRPr sz="28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142" name="Google Shape;142;g1212c9d5007_0_10"/>
          <p:cNvPicPr preferRelativeResize="0"/>
          <p:nvPr/>
        </p:nvPicPr>
        <p:blipFill>
          <a:blip r:embed="rId1"/>
          <a:stretch>
            <a:fillRect/>
          </a:stretch>
        </p:blipFill>
        <p:spPr>
          <a:xfrm>
            <a:off x="1069550" y="1604488"/>
            <a:ext cx="7004600" cy="3649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46" name="Shape 146"/>
        <p:cNvGrpSpPr/>
        <p:nvPr/>
      </p:nvGrpSpPr>
      <p:grpSpPr>
        <a:xfrm>
          <a:off x="0" y="0"/>
          <a:ext cx="0" cy="0"/>
          <a:chOff x="0" y="0"/>
          <a:chExt cx="0" cy="0"/>
        </a:xfrm>
      </p:grpSpPr>
      <p:sp>
        <p:nvSpPr>
          <p:cNvPr id="147" name="Google Shape;147;g1212c9d5007_0_35"/>
          <p:cNvSpPr txBox="1"/>
          <p:nvPr/>
        </p:nvSpPr>
        <p:spPr>
          <a:xfrm>
            <a:off x="457200" y="1295280"/>
            <a:ext cx="8229300" cy="5181000"/>
          </a:xfrm>
          <a:prstGeom prst="rect">
            <a:avLst/>
          </a:prstGeom>
          <a:noFill/>
          <a:ln>
            <a:noFill/>
          </a:ln>
        </p:spPr>
        <p:txBody>
          <a:bodyPr spcFirstLastPara="1" wrap="square" lIns="91425" tIns="45700" rIns="91425" bIns="45700" anchor="t" anchorCtr="0">
            <a:normAutofit/>
          </a:bodyPr>
          <a:lstStyle/>
          <a:p>
            <a:pPr marL="0" marR="0" lvl="0" indent="0" algn="just" rtl="0">
              <a:lnSpc>
                <a:spcPct val="100000"/>
              </a:lnSpc>
              <a:spcBef>
                <a:spcPts val="36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0000"/>
              </a:lnSpc>
              <a:spcBef>
                <a:spcPts val="36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0000"/>
              </a:lnSpc>
              <a:spcBef>
                <a:spcPts val="36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0000"/>
              </a:lnSpc>
              <a:spcBef>
                <a:spcPts val="40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0000"/>
              </a:lnSpc>
              <a:spcBef>
                <a:spcPts val="40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8" name="Google Shape;148;g1212c9d5007_0_35"/>
          <p:cNvSpPr txBox="1"/>
          <p:nvPr>
            <p:ph type="title"/>
          </p:nvPr>
        </p:nvSpPr>
        <p:spPr>
          <a:xfrm>
            <a:off x="457200" y="274680"/>
            <a:ext cx="8229300" cy="114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US" sz="2800" b="1">
                <a:latin typeface="Times New Roman" panose="02020603050405020304"/>
                <a:ea typeface="Times New Roman" panose="02020603050405020304"/>
                <a:cs typeface="Times New Roman" panose="02020603050405020304"/>
                <a:sym typeface="Times New Roman" panose="02020603050405020304"/>
              </a:rPr>
              <a:t>GRU</a:t>
            </a:r>
            <a:endParaRPr sz="28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149" name="Google Shape;149;g1212c9d5007_0_35"/>
          <p:cNvPicPr preferRelativeResize="0"/>
          <p:nvPr/>
        </p:nvPicPr>
        <p:blipFill>
          <a:blip r:embed="rId1"/>
          <a:stretch>
            <a:fillRect/>
          </a:stretch>
        </p:blipFill>
        <p:spPr>
          <a:xfrm>
            <a:off x="2241887" y="1417375"/>
            <a:ext cx="4659925" cy="4685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53" name="Shape 153"/>
        <p:cNvGrpSpPr/>
        <p:nvPr/>
      </p:nvGrpSpPr>
      <p:grpSpPr>
        <a:xfrm>
          <a:off x="0" y="0"/>
          <a:ext cx="0" cy="0"/>
          <a:chOff x="0" y="0"/>
          <a:chExt cx="0" cy="0"/>
        </a:xfrm>
      </p:grpSpPr>
      <p:sp>
        <p:nvSpPr>
          <p:cNvPr id="154" name="Google Shape;154;g1212c9d5007_0_41"/>
          <p:cNvSpPr txBox="1"/>
          <p:nvPr/>
        </p:nvSpPr>
        <p:spPr>
          <a:xfrm>
            <a:off x="457200" y="1295280"/>
            <a:ext cx="8229300" cy="5181000"/>
          </a:xfrm>
          <a:prstGeom prst="rect">
            <a:avLst/>
          </a:prstGeom>
          <a:noFill/>
          <a:ln>
            <a:noFill/>
          </a:ln>
        </p:spPr>
        <p:txBody>
          <a:bodyPr spcFirstLastPara="1" wrap="square" lIns="91425" tIns="45700" rIns="91425" bIns="45700" anchor="t" anchorCtr="0">
            <a:normAutofit/>
          </a:bodyPr>
          <a:lstStyle/>
          <a:p>
            <a:pPr marL="0" marR="0" lvl="0" indent="0" algn="just" rtl="0">
              <a:lnSpc>
                <a:spcPct val="100000"/>
              </a:lnSpc>
              <a:spcBef>
                <a:spcPts val="36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0000"/>
              </a:lnSpc>
              <a:spcBef>
                <a:spcPts val="36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0000"/>
              </a:lnSpc>
              <a:spcBef>
                <a:spcPts val="36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0000"/>
              </a:lnSpc>
              <a:spcBef>
                <a:spcPts val="40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0000"/>
              </a:lnSpc>
              <a:spcBef>
                <a:spcPts val="40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5" name="Google Shape;155;g1212c9d5007_0_41"/>
          <p:cNvSpPr txBox="1"/>
          <p:nvPr>
            <p:ph type="title"/>
          </p:nvPr>
        </p:nvSpPr>
        <p:spPr>
          <a:xfrm>
            <a:off x="457200" y="274680"/>
            <a:ext cx="8229300" cy="114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US" sz="2800" b="1">
                <a:latin typeface="Times New Roman" panose="02020603050405020304"/>
                <a:ea typeface="Times New Roman" panose="02020603050405020304"/>
                <a:cs typeface="Times New Roman" panose="02020603050405020304"/>
                <a:sym typeface="Times New Roman" panose="02020603050405020304"/>
              </a:rPr>
              <a:t>Neural Networks</a:t>
            </a:r>
            <a:endParaRPr sz="28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156" name="Google Shape;156;g1212c9d5007_0_41"/>
          <p:cNvPicPr preferRelativeResize="0"/>
          <p:nvPr/>
        </p:nvPicPr>
        <p:blipFill>
          <a:blip r:embed="rId1"/>
          <a:stretch>
            <a:fillRect/>
          </a:stretch>
        </p:blipFill>
        <p:spPr>
          <a:xfrm>
            <a:off x="2633663" y="1538288"/>
            <a:ext cx="3876675" cy="3781425"/>
          </a:xfrm>
          <a:prstGeom prst="rect">
            <a:avLst/>
          </a:prstGeom>
          <a:noFill/>
          <a:ln>
            <a:noFill/>
          </a:ln>
        </p:spPr>
      </p:pic>
      <p:pic>
        <p:nvPicPr>
          <p:cNvPr id="157" name="Google Shape;157;g1212c9d5007_0_41"/>
          <p:cNvPicPr preferRelativeResize="0"/>
          <p:nvPr/>
        </p:nvPicPr>
        <p:blipFill>
          <a:blip r:embed="rId2"/>
          <a:stretch>
            <a:fillRect/>
          </a:stretch>
        </p:blipFill>
        <p:spPr>
          <a:xfrm>
            <a:off x="2145200" y="1215263"/>
            <a:ext cx="5108470" cy="5341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sp>
        <p:nvSpPr>
          <p:cNvPr id="162" name="Google Shape;162;g1212c9d5007_0_47"/>
          <p:cNvSpPr txBox="1"/>
          <p:nvPr/>
        </p:nvSpPr>
        <p:spPr>
          <a:xfrm>
            <a:off x="457200" y="1295280"/>
            <a:ext cx="8229300" cy="5181000"/>
          </a:xfrm>
          <a:prstGeom prst="rect">
            <a:avLst/>
          </a:prstGeom>
          <a:noFill/>
          <a:ln>
            <a:noFill/>
          </a:ln>
        </p:spPr>
        <p:txBody>
          <a:bodyPr spcFirstLastPara="1" wrap="square" lIns="91425" tIns="45700" rIns="91425" bIns="45700" anchor="t" anchorCtr="0">
            <a:normAutofit/>
          </a:bodyPr>
          <a:lstStyle/>
          <a:p>
            <a:pPr marL="0" marR="0" lvl="0" indent="0" algn="just" rtl="0">
              <a:lnSpc>
                <a:spcPct val="100000"/>
              </a:lnSpc>
              <a:spcBef>
                <a:spcPts val="36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0000"/>
              </a:lnSpc>
              <a:spcBef>
                <a:spcPts val="36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0000"/>
              </a:lnSpc>
              <a:spcBef>
                <a:spcPts val="36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0000"/>
              </a:lnSpc>
              <a:spcBef>
                <a:spcPts val="40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0000"/>
              </a:lnSpc>
              <a:spcBef>
                <a:spcPts val="40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3" name="Google Shape;163;g1212c9d5007_0_47"/>
          <p:cNvSpPr txBox="1"/>
          <p:nvPr>
            <p:ph type="title"/>
          </p:nvPr>
        </p:nvSpPr>
        <p:spPr>
          <a:xfrm>
            <a:off x="457200" y="274680"/>
            <a:ext cx="8229300" cy="114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US" sz="2800" b="1">
                <a:latin typeface="Times New Roman" panose="02020603050405020304"/>
                <a:ea typeface="Times New Roman" panose="02020603050405020304"/>
                <a:cs typeface="Times New Roman" panose="02020603050405020304"/>
                <a:sym typeface="Times New Roman" panose="02020603050405020304"/>
              </a:rPr>
              <a:t>Resnet</a:t>
            </a:r>
            <a:endParaRPr sz="28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164" name="Google Shape;164;g1212c9d5007_0_47"/>
          <p:cNvPicPr preferRelativeResize="0"/>
          <p:nvPr/>
        </p:nvPicPr>
        <p:blipFill>
          <a:blip r:embed="rId1"/>
          <a:stretch>
            <a:fillRect/>
          </a:stretch>
        </p:blipFill>
        <p:spPr>
          <a:xfrm>
            <a:off x="2495528" y="1513203"/>
            <a:ext cx="4689050" cy="4573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g1212c9d5007_0_26"/>
          <p:cNvSpPr txBox="1"/>
          <p:nvPr/>
        </p:nvSpPr>
        <p:spPr>
          <a:xfrm>
            <a:off x="457200" y="1295280"/>
            <a:ext cx="8229300" cy="5181000"/>
          </a:xfrm>
          <a:prstGeom prst="rect">
            <a:avLst/>
          </a:prstGeom>
          <a:noFill/>
          <a:ln>
            <a:noFill/>
          </a:ln>
        </p:spPr>
        <p:txBody>
          <a:bodyPr spcFirstLastPara="1" wrap="square" lIns="91425" tIns="45700" rIns="91425" bIns="45700" anchor="t" anchorCtr="0">
            <a:normAutofit/>
          </a:bodyPr>
          <a:lstStyle/>
          <a:p>
            <a:pPr marL="0" marR="0" lvl="0" indent="0" algn="just" rtl="0">
              <a:lnSpc>
                <a:spcPct val="100000"/>
              </a:lnSpc>
              <a:spcBef>
                <a:spcPts val="36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0000"/>
              </a:lnSpc>
              <a:spcBef>
                <a:spcPts val="36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0000"/>
              </a:lnSpc>
              <a:spcBef>
                <a:spcPts val="36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0000"/>
              </a:lnSpc>
              <a:spcBef>
                <a:spcPts val="40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0000"/>
              </a:lnSpc>
              <a:spcBef>
                <a:spcPts val="40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0" name="Google Shape;170;g1212c9d5007_0_26"/>
          <p:cNvSpPr txBox="1"/>
          <p:nvPr>
            <p:ph type="title"/>
          </p:nvPr>
        </p:nvSpPr>
        <p:spPr>
          <a:xfrm>
            <a:off x="457200" y="274680"/>
            <a:ext cx="8229300" cy="1142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US" sz="2800" b="1">
                <a:latin typeface="Times New Roman" panose="02020603050405020304"/>
                <a:ea typeface="Times New Roman" panose="02020603050405020304"/>
                <a:cs typeface="Times New Roman" panose="02020603050405020304"/>
                <a:sym typeface="Times New Roman" panose="02020603050405020304"/>
              </a:rPr>
              <a:t>Improvement/Work done from the last evaluation</a:t>
            </a:r>
            <a:endParaRPr sz="28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171" name="Google Shape;171;g1212c9d5007_0_26"/>
          <p:cNvPicPr preferRelativeResize="0"/>
          <p:nvPr/>
        </p:nvPicPr>
        <p:blipFill>
          <a:blip r:embed="rId1"/>
          <a:stretch>
            <a:fillRect/>
          </a:stretch>
        </p:blipFill>
        <p:spPr>
          <a:xfrm>
            <a:off x="506100" y="1707450"/>
            <a:ext cx="8131801" cy="3443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75" name="Shape 175"/>
        <p:cNvGrpSpPr/>
        <p:nvPr/>
      </p:nvGrpSpPr>
      <p:grpSpPr>
        <a:xfrm>
          <a:off x="0" y="0"/>
          <a:ext cx="0" cy="0"/>
          <a:chOff x="0" y="0"/>
          <a:chExt cx="0" cy="0"/>
        </a:xfrm>
      </p:grpSpPr>
      <p:sp>
        <p:nvSpPr>
          <p:cNvPr id="176" name="Google Shape;176;g1212c9d5007_0_17"/>
          <p:cNvSpPr txBox="1"/>
          <p:nvPr>
            <p:ph type="title"/>
          </p:nvPr>
        </p:nvSpPr>
        <p:spPr>
          <a:xfrm>
            <a:off x="457200" y="274680"/>
            <a:ext cx="8229300" cy="1142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US" sz="3600" b="1">
                <a:latin typeface="Times New Roman" panose="02020603050405020304"/>
                <a:ea typeface="Times New Roman" panose="02020603050405020304"/>
                <a:cs typeface="Times New Roman" panose="02020603050405020304"/>
                <a:sym typeface="Times New Roman" panose="02020603050405020304"/>
              </a:rPr>
              <a:t>Result</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177" name="Google Shape;177;g1212c9d5007_0_17"/>
          <p:cNvGraphicFramePr/>
          <p:nvPr/>
        </p:nvGraphicFramePr>
        <p:xfrm>
          <a:off x="321925" y="1751875"/>
          <a:ext cx="8474150" cy="4440625"/>
        </p:xfrm>
        <a:graphic>
          <a:graphicData uri="http://schemas.openxmlformats.org/drawingml/2006/table">
            <a:tbl>
              <a:tblPr>
                <a:noFill/>
                <a:tableStyleId>{B36D7347-43CC-4113-B900-C90CF200A3C4}</a:tableStyleId>
              </a:tblPr>
              <a:tblGrid>
                <a:gridCol w="4237075"/>
                <a:gridCol w="4237075"/>
              </a:tblGrid>
              <a:tr h="888125">
                <a:tc>
                  <a:txBody>
                    <a:bodyPr/>
                    <a:lstStyle/>
                    <a:p>
                      <a:pPr marL="0" lvl="0" indent="0" algn="ctr" rtl="0">
                        <a:lnSpc>
                          <a:spcPct val="115000"/>
                        </a:lnSpc>
                        <a:spcBef>
                          <a:spcPts val="0"/>
                        </a:spcBef>
                        <a:spcAft>
                          <a:spcPts val="0"/>
                        </a:spcAft>
                        <a:buNone/>
                      </a:pPr>
                      <a:r>
                        <a:rPr lang="en-US" sz="1800" b="1"/>
                        <a:t>Model</a:t>
                      </a:r>
                      <a:endParaRPr sz="1800" b="1"/>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b="1"/>
                        <a:t>Accuracy</a:t>
                      </a:r>
                      <a:endParaRPr sz="1800" b="1"/>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888125">
                <a:tc>
                  <a:txBody>
                    <a:bodyPr/>
                    <a:lstStyle/>
                    <a:p>
                      <a:pPr marL="0" lvl="0" indent="0" algn="ctr" rtl="0">
                        <a:lnSpc>
                          <a:spcPct val="115000"/>
                        </a:lnSpc>
                        <a:spcBef>
                          <a:spcPts val="0"/>
                        </a:spcBef>
                        <a:spcAft>
                          <a:spcPts val="0"/>
                        </a:spcAft>
                        <a:buNone/>
                      </a:pPr>
                      <a:r>
                        <a:rPr lang="en-US" sz="1800"/>
                        <a:t>Neural Network</a:t>
                      </a:r>
                      <a:endParaRPr sz="1800"/>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a:t>95.18</a:t>
                      </a:r>
                      <a:endParaRPr sz="1800"/>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888125">
                <a:tc>
                  <a:txBody>
                    <a:bodyPr/>
                    <a:lstStyle/>
                    <a:p>
                      <a:pPr marL="0" lvl="0" indent="0" algn="ctr" rtl="0">
                        <a:lnSpc>
                          <a:spcPct val="115000"/>
                        </a:lnSpc>
                        <a:spcBef>
                          <a:spcPts val="0"/>
                        </a:spcBef>
                        <a:spcAft>
                          <a:spcPts val="0"/>
                        </a:spcAft>
                        <a:buNone/>
                      </a:pPr>
                      <a:r>
                        <a:rPr lang="en-US" sz="1800"/>
                        <a:t>Resnet Model</a:t>
                      </a:r>
                      <a:endParaRPr sz="1800"/>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a:t>89</a:t>
                      </a:r>
                      <a:r>
                        <a:rPr lang="en-US" sz="1800"/>
                        <a:t>.42</a:t>
                      </a:r>
                      <a:endParaRPr sz="1800"/>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888125">
                <a:tc>
                  <a:txBody>
                    <a:bodyPr/>
                    <a:lstStyle/>
                    <a:p>
                      <a:pPr marL="0" lvl="0" indent="0" algn="ctr" rtl="0">
                        <a:lnSpc>
                          <a:spcPct val="115000"/>
                        </a:lnSpc>
                        <a:spcBef>
                          <a:spcPts val="0"/>
                        </a:spcBef>
                        <a:spcAft>
                          <a:spcPts val="0"/>
                        </a:spcAft>
                        <a:buNone/>
                      </a:pPr>
                      <a:r>
                        <a:rPr lang="en-US" sz="1800"/>
                        <a:t>GRU</a:t>
                      </a:r>
                      <a:endParaRPr sz="1800"/>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a:t>94.77</a:t>
                      </a:r>
                      <a:endParaRPr sz="1800"/>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888125">
                <a:tc>
                  <a:txBody>
                    <a:bodyPr/>
                    <a:lstStyle/>
                    <a:p>
                      <a:pPr marL="0" lvl="0" indent="0" algn="ctr" rtl="0">
                        <a:lnSpc>
                          <a:spcPct val="115000"/>
                        </a:lnSpc>
                        <a:spcBef>
                          <a:spcPts val="0"/>
                        </a:spcBef>
                        <a:spcAft>
                          <a:spcPts val="0"/>
                        </a:spcAft>
                        <a:buNone/>
                      </a:pPr>
                      <a:r>
                        <a:rPr lang="en-US" sz="1800"/>
                        <a:t>LSTM</a:t>
                      </a:r>
                      <a:endParaRPr sz="1800"/>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a:t>90</a:t>
                      </a:r>
                      <a:endParaRPr sz="1800"/>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81" name="Shape 181"/>
        <p:cNvGrpSpPr/>
        <p:nvPr/>
      </p:nvGrpSpPr>
      <p:grpSpPr>
        <a:xfrm>
          <a:off x="0" y="0"/>
          <a:ext cx="0" cy="0"/>
          <a:chOff x="0" y="0"/>
          <a:chExt cx="0" cy="0"/>
        </a:xfrm>
      </p:grpSpPr>
      <p:sp>
        <p:nvSpPr>
          <p:cNvPr id="182" name="Google Shape;182;g110e809ee91_0_3"/>
          <p:cNvSpPr txBox="1"/>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US" sz="2800" b="1">
                <a:latin typeface="Times New Roman" panose="02020603050405020304"/>
                <a:ea typeface="Times New Roman" panose="02020603050405020304"/>
                <a:cs typeface="Times New Roman" panose="02020603050405020304"/>
                <a:sym typeface="Times New Roman" panose="02020603050405020304"/>
              </a:rPr>
              <a:t>Proof of paper accepted or communicated/ Hackathon/ Patent</a:t>
            </a:r>
            <a:endParaRPr sz="28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183" name="Google Shape;183;g110e809ee91_0_3"/>
          <p:cNvPicPr preferRelativeResize="0"/>
          <p:nvPr/>
        </p:nvPicPr>
        <p:blipFill rotWithShape="1">
          <a:blip r:embed="rId1"/>
          <a:srcRect l="22902" t="21315" r="4644"/>
          <a:stretch>
            <a:fillRect/>
          </a:stretch>
        </p:blipFill>
        <p:spPr>
          <a:xfrm>
            <a:off x="1595000" y="1658000"/>
            <a:ext cx="5953649" cy="4041101"/>
          </a:xfrm>
          <a:prstGeom prst="rect">
            <a:avLst/>
          </a:prstGeom>
          <a:noFill/>
          <a:ln>
            <a:noFill/>
          </a:ln>
        </p:spPr>
      </p:pic>
      <p:sp>
        <p:nvSpPr>
          <p:cNvPr id="184" name="Google Shape;184;g110e809ee91_0_3"/>
          <p:cNvSpPr txBox="1"/>
          <p:nvPr/>
        </p:nvSpPr>
        <p:spPr>
          <a:xfrm>
            <a:off x="457350" y="5699100"/>
            <a:ext cx="8229300" cy="959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500">
                <a:latin typeface="Times New Roman" panose="02020603050405020304"/>
                <a:ea typeface="Times New Roman" panose="02020603050405020304"/>
                <a:cs typeface="Times New Roman" panose="02020603050405020304"/>
                <a:sym typeface="Times New Roman" panose="02020603050405020304"/>
              </a:rPr>
              <a:t>We have received paper </a:t>
            </a:r>
            <a:r>
              <a:rPr lang="en-US" sz="1500">
                <a:latin typeface="Times New Roman" panose="02020603050405020304"/>
                <a:ea typeface="Times New Roman" panose="02020603050405020304"/>
                <a:cs typeface="Times New Roman" panose="02020603050405020304"/>
                <a:sym typeface="Times New Roman" panose="02020603050405020304"/>
              </a:rPr>
              <a:t>acceptance</a:t>
            </a:r>
            <a:r>
              <a:rPr lang="en-US" sz="1500">
                <a:latin typeface="Times New Roman" panose="02020603050405020304"/>
                <a:ea typeface="Times New Roman" panose="02020603050405020304"/>
                <a:cs typeface="Times New Roman" panose="02020603050405020304"/>
                <a:sym typeface="Times New Roman" panose="02020603050405020304"/>
              </a:rPr>
              <a:t> emails from the following </a:t>
            </a:r>
            <a:r>
              <a:rPr lang="en-US" sz="1500">
                <a:latin typeface="Times New Roman" panose="02020603050405020304"/>
                <a:ea typeface="Times New Roman" panose="02020603050405020304"/>
                <a:cs typeface="Times New Roman" panose="02020603050405020304"/>
                <a:sym typeface="Times New Roman" panose="02020603050405020304"/>
              </a:rPr>
              <a:t>publications</a:t>
            </a:r>
            <a:r>
              <a:rPr lang="en-US" sz="1500">
                <a:latin typeface="Times New Roman" panose="02020603050405020304"/>
                <a:ea typeface="Times New Roman" panose="02020603050405020304"/>
                <a:cs typeface="Times New Roman" panose="02020603050405020304"/>
                <a:sym typeface="Times New Roman" panose="02020603050405020304"/>
              </a:rPr>
              <a:t> : ISICT2022, IJIRSET, IJSRD, IJRES, IJRASET, EPRA, IJSRED, IOSR</a:t>
            </a:r>
            <a:endParaRPr sz="12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1000"/>
              </a:spcAft>
              <a:buNone/>
            </a:pPr>
            <a:endParaRPr sz="12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88" name="Shape 188"/>
        <p:cNvGrpSpPr/>
        <p:nvPr/>
      </p:nvGrpSpPr>
      <p:grpSpPr>
        <a:xfrm>
          <a:off x="0" y="0"/>
          <a:ext cx="0" cy="0"/>
          <a:chOff x="0" y="0"/>
          <a:chExt cx="0" cy="0"/>
        </a:xfrm>
      </p:grpSpPr>
      <p:sp>
        <p:nvSpPr>
          <p:cNvPr id="189" name="Google Shape;189;g11b7bf7e8ed_0_144"/>
          <p:cNvSpPr txBox="1"/>
          <p:nvPr>
            <p:ph type="sldNum" idx="12"/>
          </p:nvPr>
        </p:nvSpPr>
        <p:spPr>
          <a:xfrm>
            <a:off x="8619825" y="6173667"/>
            <a:ext cx="524100" cy="68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US">
                <a:solidFill>
                  <a:schemeClr val="lt1"/>
                </a:solidFill>
              </a:rPr>
            </a:fld>
            <a:endParaRPr>
              <a:solidFill>
                <a:schemeClr val="lt1"/>
              </a:solidFill>
            </a:endParaRPr>
          </a:p>
        </p:txBody>
      </p:sp>
      <p:sp>
        <p:nvSpPr>
          <p:cNvPr id="190" name="Google Shape;190;g11b7bf7e8ed_0_144"/>
          <p:cNvSpPr txBox="1"/>
          <p:nvPr/>
        </p:nvSpPr>
        <p:spPr>
          <a:xfrm>
            <a:off x="3004457" y="0"/>
            <a:ext cx="2765100" cy="563700"/>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None/>
            </a:pPr>
            <a:r>
              <a:rPr lang="en-US" sz="1800" b="1" i="0" u="none" strike="noStrike" cap="none">
                <a:solidFill>
                  <a:schemeClr val="lt1"/>
                </a:solidFill>
                <a:latin typeface="Red Hat Display" panose="02010303040201060303"/>
                <a:ea typeface="Red Hat Display" panose="02010303040201060303"/>
                <a:cs typeface="Red Hat Display" panose="02010303040201060303"/>
                <a:sym typeface="Red Hat Display" panose="02010303040201060303"/>
              </a:rPr>
              <a:t>Literature Survey</a:t>
            </a:r>
            <a:endParaRPr lang="en-US" sz="1800" b="1" i="0" u="none" strike="noStrike" cap="none">
              <a:solidFill>
                <a:schemeClr val="lt1"/>
              </a:solidFill>
              <a:latin typeface="Red Hat Display" panose="02010303040201060303"/>
              <a:ea typeface="Red Hat Display" panose="02010303040201060303"/>
              <a:cs typeface="Red Hat Display" panose="02010303040201060303"/>
              <a:sym typeface="Red Hat Display" panose="02010303040201060303"/>
            </a:endParaRPr>
          </a:p>
        </p:txBody>
      </p:sp>
      <p:graphicFrame>
        <p:nvGraphicFramePr>
          <p:cNvPr id="191" name="Google Shape;191;g11b7bf7e8ed_0_144"/>
          <p:cNvGraphicFramePr/>
          <p:nvPr/>
        </p:nvGraphicFramePr>
        <p:xfrm>
          <a:off x="932381" y="563519"/>
          <a:ext cx="7602450" cy="5019900"/>
        </p:xfrm>
        <a:graphic>
          <a:graphicData uri="http://schemas.openxmlformats.org/drawingml/2006/table">
            <a:tbl>
              <a:tblPr firstRow="1" firstCol="1" bandRow="1">
                <a:noFill/>
                <a:tableStyleId>{54606D73-E8CD-4FED-A83B-F7EFD6B5E805}</a:tableStyleId>
              </a:tblPr>
              <a:tblGrid>
                <a:gridCol w="420850"/>
                <a:gridCol w="1221825"/>
                <a:gridCol w="787400"/>
                <a:gridCol w="1323650"/>
                <a:gridCol w="1120000"/>
                <a:gridCol w="1200700"/>
                <a:gridCol w="1528025"/>
              </a:tblGrid>
              <a:tr h="440000">
                <a:tc>
                  <a:txBody>
                    <a:bodyPr/>
                    <a:lstStyle/>
                    <a:p>
                      <a:pPr marL="0" marR="0" lvl="0" indent="0" algn="ctr" rtl="0">
                        <a:lnSpc>
                          <a:spcPct val="100000"/>
                        </a:lnSpc>
                        <a:spcBef>
                          <a:spcPts val="0"/>
                        </a:spcBef>
                        <a:spcAft>
                          <a:spcPts val="0"/>
                        </a:spcAft>
                        <a:buNone/>
                      </a:pPr>
                      <a:r>
                        <a:rPr lang="en-US" sz="1300" u="none" strike="noStrike" cap="none">
                          <a:latin typeface="Times New Roman" panose="02020603050405020304"/>
                          <a:ea typeface="Times New Roman" panose="02020603050405020304"/>
                          <a:cs typeface="Times New Roman" panose="02020603050405020304"/>
                          <a:sym typeface="Times New Roman" panose="02020603050405020304"/>
                        </a:rPr>
                        <a:t>S. No:</a:t>
                      </a:r>
                      <a:endParaRPr sz="13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25650" marR="25650" marT="0" marB="0">
                    <a:solidFill>
                      <a:schemeClr val="lt2"/>
                    </a:solidFill>
                  </a:tcPr>
                </a:tc>
                <a:tc>
                  <a:txBody>
                    <a:bodyPr/>
                    <a:lstStyle/>
                    <a:p>
                      <a:pPr marL="0" marR="0" lvl="0" indent="0" algn="l" rtl="0">
                        <a:lnSpc>
                          <a:spcPct val="100000"/>
                        </a:lnSpc>
                        <a:spcBef>
                          <a:spcPts val="0"/>
                        </a:spcBef>
                        <a:spcAft>
                          <a:spcPts val="0"/>
                        </a:spcAft>
                        <a:buNone/>
                      </a:pPr>
                      <a:r>
                        <a:rPr lang="en-US" sz="1100" u="none" strike="noStrike" cap="none">
                          <a:latin typeface="Times New Roman" panose="02020603050405020304"/>
                          <a:ea typeface="Times New Roman" panose="02020603050405020304"/>
                          <a:cs typeface="Times New Roman" panose="02020603050405020304"/>
                          <a:sym typeface="Times New Roman" panose="02020603050405020304"/>
                        </a:rPr>
                        <a:t>TITLE</a:t>
                      </a:r>
                      <a:endParaRPr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19000" marR="19000" marT="25325" marB="25325">
                    <a:solidFill>
                      <a:schemeClr val="accent1"/>
                    </a:solidFill>
                  </a:tcPr>
                </a:tc>
                <a:tc>
                  <a:txBody>
                    <a:bodyPr/>
                    <a:lstStyle/>
                    <a:p>
                      <a:pPr marL="0" marR="0" lvl="0" indent="0" algn="l" rtl="0">
                        <a:lnSpc>
                          <a:spcPct val="100000"/>
                        </a:lnSpc>
                        <a:spcBef>
                          <a:spcPts val="0"/>
                        </a:spcBef>
                        <a:spcAft>
                          <a:spcPts val="0"/>
                        </a:spcAft>
                        <a:buNone/>
                      </a:pPr>
                      <a:r>
                        <a:rPr lang="en-US" sz="1100" u="none" strike="noStrike" cap="none">
                          <a:latin typeface="Times New Roman" panose="02020603050405020304"/>
                          <a:ea typeface="Times New Roman" panose="02020603050405020304"/>
                          <a:cs typeface="Times New Roman" panose="02020603050405020304"/>
                          <a:sym typeface="Times New Roman" panose="02020603050405020304"/>
                        </a:rPr>
                        <a:t>AUTHOR</a:t>
                      </a:r>
                      <a:endParaRPr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19000" marR="19000" marT="25325" marB="25325">
                    <a:solidFill>
                      <a:schemeClr val="accent1"/>
                    </a:solidFill>
                  </a:tcPr>
                </a:tc>
                <a:tc>
                  <a:txBody>
                    <a:bodyPr/>
                    <a:lstStyle/>
                    <a:p>
                      <a:pPr marL="0" marR="0" lvl="0" indent="0" algn="l" rtl="0">
                        <a:lnSpc>
                          <a:spcPct val="100000"/>
                        </a:lnSpc>
                        <a:spcBef>
                          <a:spcPts val="0"/>
                        </a:spcBef>
                        <a:spcAft>
                          <a:spcPts val="0"/>
                        </a:spcAft>
                        <a:buNone/>
                      </a:pPr>
                      <a:r>
                        <a:rPr lang="en-US" sz="1100" u="none" strike="noStrike" cap="none">
                          <a:latin typeface="Times New Roman" panose="02020603050405020304"/>
                          <a:ea typeface="Times New Roman" panose="02020603050405020304"/>
                          <a:cs typeface="Times New Roman" panose="02020603050405020304"/>
                          <a:sym typeface="Times New Roman" panose="02020603050405020304"/>
                        </a:rPr>
                        <a:t>OBJECTIVES</a:t>
                      </a:r>
                      <a:endParaRPr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19000" marR="19000" marT="25325" marB="25325">
                    <a:solidFill>
                      <a:schemeClr val="accent1"/>
                    </a:solidFill>
                  </a:tcPr>
                </a:tc>
                <a:tc>
                  <a:txBody>
                    <a:bodyPr/>
                    <a:lstStyle/>
                    <a:p>
                      <a:pPr marL="0" marR="0" lvl="0" indent="0" algn="l" rtl="0">
                        <a:lnSpc>
                          <a:spcPct val="100000"/>
                        </a:lnSpc>
                        <a:spcBef>
                          <a:spcPts val="0"/>
                        </a:spcBef>
                        <a:spcAft>
                          <a:spcPts val="0"/>
                        </a:spcAft>
                        <a:buNone/>
                      </a:pPr>
                      <a:r>
                        <a:rPr lang="en-US" sz="1100" u="none" strike="noStrike" cap="none">
                          <a:latin typeface="Times New Roman" panose="02020603050405020304"/>
                          <a:ea typeface="Times New Roman" panose="02020603050405020304"/>
                          <a:cs typeface="Times New Roman" panose="02020603050405020304"/>
                          <a:sym typeface="Times New Roman" panose="02020603050405020304"/>
                        </a:rPr>
                        <a:t>Software / Hardware  / Programming</a:t>
                      </a:r>
                      <a:endParaRPr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19000" marR="19000" marT="25325" marB="25325">
                    <a:solidFill>
                      <a:schemeClr val="accent1"/>
                    </a:solidFill>
                  </a:tcPr>
                </a:tc>
                <a:tc>
                  <a:txBody>
                    <a:bodyPr/>
                    <a:lstStyle/>
                    <a:p>
                      <a:pPr marL="0" marR="0" lvl="0" indent="0" algn="l" rtl="0">
                        <a:lnSpc>
                          <a:spcPct val="100000"/>
                        </a:lnSpc>
                        <a:spcBef>
                          <a:spcPts val="0"/>
                        </a:spcBef>
                        <a:spcAft>
                          <a:spcPts val="0"/>
                        </a:spcAft>
                        <a:buNone/>
                      </a:pPr>
                      <a:r>
                        <a:rPr lang="en-US" sz="1100" u="none" strike="noStrike" cap="none">
                          <a:latin typeface="Times New Roman" panose="02020603050405020304"/>
                          <a:ea typeface="Times New Roman" panose="02020603050405020304"/>
                          <a:cs typeface="Times New Roman" panose="02020603050405020304"/>
                          <a:sym typeface="Times New Roman" panose="02020603050405020304"/>
                        </a:rPr>
                        <a:t>Results/Achievement</a:t>
                      </a:r>
                      <a:endParaRPr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19000" marR="19000" marT="25325" marB="25325">
                    <a:solidFill>
                      <a:schemeClr val="accent1"/>
                    </a:solidFill>
                  </a:tcPr>
                </a:tc>
                <a:tc>
                  <a:txBody>
                    <a:bodyPr/>
                    <a:lstStyle/>
                    <a:p>
                      <a:pPr marL="0" marR="0" lvl="0" indent="0" algn="l" rtl="0">
                        <a:lnSpc>
                          <a:spcPct val="100000"/>
                        </a:lnSpc>
                        <a:spcBef>
                          <a:spcPts val="0"/>
                        </a:spcBef>
                        <a:spcAft>
                          <a:spcPts val="0"/>
                        </a:spcAft>
                        <a:buNone/>
                      </a:pPr>
                      <a:r>
                        <a:rPr lang="en-US"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D</a:t>
                      </a:r>
                      <a:r>
                        <a:rPr lang="en-US" sz="1100">
                          <a:latin typeface="Times New Roman" panose="02020603050405020304"/>
                          <a:ea typeface="Times New Roman" panose="02020603050405020304"/>
                          <a:cs typeface="Times New Roman" panose="02020603050405020304"/>
                          <a:sym typeface="Times New Roman" panose="02020603050405020304"/>
                        </a:rPr>
                        <a:t>ataset</a:t>
                      </a:r>
                      <a:endParaRPr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19000" marR="19000" marT="25325" marB="25325">
                    <a:solidFill>
                      <a:schemeClr val="accent1"/>
                    </a:solidFill>
                  </a:tcPr>
                </a:tc>
              </a:tr>
              <a:tr h="2321700">
                <a:tc>
                  <a:txBody>
                    <a:bodyPr/>
                    <a:lstStyle/>
                    <a:p>
                      <a:pPr marL="0" marR="0" lvl="0" indent="0" algn="ctr" rtl="0">
                        <a:lnSpc>
                          <a:spcPct val="150000"/>
                        </a:lnSpc>
                        <a:spcBef>
                          <a:spcPts val="0"/>
                        </a:spcBef>
                        <a:spcAft>
                          <a:spcPts val="0"/>
                        </a:spcAft>
                        <a:buNone/>
                      </a:pPr>
                      <a:r>
                        <a:rPr lang="en-US" sz="1300" u="none" strike="noStrike" cap="none">
                          <a:latin typeface="Times New Roman" panose="02020603050405020304"/>
                          <a:ea typeface="Times New Roman" panose="02020603050405020304"/>
                          <a:cs typeface="Times New Roman" panose="02020603050405020304"/>
                          <a:sym typeface="Times New Roman" panose="02020603050405020304"/>
                        </a:rPr>
                        <a:t>1.</a:t>
                      </a:r>
                      <a:endParaRPr sz="13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25650" marR="25650" marT="0" marB="0">
                    <a:solidFill>
                      <a:schemeClr val="lt2"/>
                    </a:solidFill>
                  </a:tcPr>
                </a:tc>
                <a:tc>
                  <a:txBody>
                    <a:bodyPr/>
                    <a:lstStyle/>
                    <a:p>
                      <a:pPr marL="0" lvl="0" indent="0" algn="l" rtl="0">
                        <a:lnSpc>
                          <a:spcPct val="115000"/>
                        </a:lnSpc>
                        <a:spcBef>
                          <a:spcPts val="0"/>
                        </a:spcBef>
                        <a:spcAft>
                          <a:spcPts val="0"/>
                        </a:spcAft>
                        <a:buNone/>
                      </a:pPr>
                      <a:r>
                        <a:rPr lang="en-US" sz="1200">
                          <a:latin typeface="Times New Roman" panose="02020603050405020304"/>
                          <a:ea typeface="Times New Roman" panose="02020603050405020304"/>
                          <a:cs typeface="Times New Roman" panose="02020603050405020304"/>
                          <a:sym typeface="Times New Roman" panose="02020603050405020304"/>
                        </a:rPr>
                        <a:t>Classification of Arrhythmia by Using Deep Learning with 2-D ECG Spectral Image Representation</a:t>
                      </a:r>
                      <a:endParaRPr sz="12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50000"/>
                        </a:lnSpc>
                        <a:spcBef>
                          <a:spcPts val="0"/>
                        </a:spcBef>
                        <a:spcAft>
                          <a:spcPts val="0"/>
                        </a:spcAft>
                        <a:buNone/>
                      </a:pPr>
                      <a:endParaRPr sz="1100">
                        <a:latin typeface="Times New Roman" panose="02020603050405020304"/>
                        <a:ea typeface="Times New Roman" panose="02020603050405020304"/>
                        <a:cs typeface="Times New Roman" panose="02020603050405020304"/>
                        <a:sym typeface="Times New Roman" panose="02020603050405020304"/>
                      </a:endParaRPr>
                    </a:p>
                  </a:txBody>
                  <a:tcPr marL="19000" marR="19000" marT="25325" marB="25325"/>
                </a:tc>
                <a:tc>
                  <a:txBody>
                    <a:bodyPr/>
                    <a:lstStyle/>
                    <a:p>
                      <a:pPr marL="0" lvl="0" indent="0" algn="l" rtl="0">
                        <a:lnSpc>
                          <a:spcPct val="115000"/>
                        </a:lnSpc>
                        <a:spcBef>
                          <a:spcPts val="0"/>
                        </a:spcBef>
                        <a:spcAft>
                          <a:spcPts val="0"/>
                        </a:spcAft>
                        <a:buNone/>
                      </a:pPr>
                      <a:r>
                        <a:rPr lang="en-US" sz="1200">
                          <a:latin typeface="Times New Roman" panose="02020603050405020304"/>
                          <a:ea typeface="Times New Roman" panose="02020603050405020304"/>
                          <a:cs typeface="Times New Roman" panose="02020603050405020304"/>
                          <a:sym typeface="Times New Roman" panose="02020603050405020304"/>
                        </a:rPr>
                        <a:t>Amin Ullah, Syed Muhammad Anwar,  Muhammad Bilal , Raja Majid Mehmood</a:t>
                      </a:r>
                      <a:endParaRPr sz="12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50000"/>
                        </a:lnSpc>
                        <a:spcBef>
                          <a:spcPts val="0"/>
                        </a:spcBef>
                        <a:spcAft>
                          <a:spcPts val="0"/>
                        </a:spcAft>
                        <a:buNone/>
                      </a:pPr>
                      <a:endParaRPr sz="1100">
                        <a:latin typeface="Times New Roman" panose="02020603050405020304"/>
                        <a:ea typeface="Times New Roman" panose="02020603050405020304"/>
                        <a:cs typeface="Times New Roman" panose="02020603050405020304"/>
                        <a:sym typeface="Times New Roman" panose="02020603050405020304"/>
                      </a:endParaRPr>
                    </a:p>
                  </a:txBody>
                  <a:tcPr marL="19000" marR="19000" marT="25325" marB="25325"/>
                </a:tc>
                <a:tc>
                  <a:txBody>
                    <a:bodyPr/>
                    <a:lstStyle/>
                    <a:p>
                      <a:pPr marL="0" marR="0" lvl="0" indent="0" algn="l" rtl="0">
                        <a:lnSpc>
                          <a:spcPct val="107000"/>
                        </a:lnSpc>
                        <a:spcBef>
                          <a:spcPts val="0"/>
                        </a:spcBef>
                        <a:spcAft>
                          <a:spcPts val="0"/>
                        </a:spcAft>
                        <a:buNone/>
                      </a:pPr>
                      <a:r>
                        <a:rPr lang="en-US" sz="1100">
                          <a:latin typeface="Times New Roman" panose="02020603050405020304"/>
                          <a:ea typeface="Times New Roman" panose="02020603050405020304"/>
                          <a:cs typeface="Times New Roman" panose="02020603050405020304"/>
                          <a:sym typeface="Times New Roman" panose="02020603050405020304"/>
                        </a:rPr>
                        <a:t>P</a:t>
                      </a:r>
                      <a:r>
                        <a:rPr lang="en-US" sz="1200">
                          <a:latin typeface="Times New Roman" panose="02020603050405020304"/>
                          <a:ea typeface="Times New Roman" panose="02020603050405020304"/>
                          <a:cs typeface="Times New Roman" panose="02020603050405020304"/>
                          <a:sym typeface="Times New Roman" panose="02020603050405020304"/>
                        </a:rPr>
                        <a:t>rediction of cardiovascular diseases (CVDs) with the help of electrocardiogram (ECG) which is one of the most extensively employed signals used in the diagnosis and prediction of cardiovascular diseases</a:t>
                      </a:r>
                      <a:endParaRPr sz="12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7000"/>
                        </a:lnSpc>
                        <a:spcBef>
                          <a:spcPts val="0"/>
                        </a:spcBef>
                        <a:spcAft>
                          <a:spcPts val="0"/>
                        </a:spcAft>
                        <a:buNone/>
                      </a:pPr>
                      <a:endParaRPr sz="1100">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tc>
                  <a:txBody>
                    <a:bodyPr/>
                    <a:lstStyle/>
                    <a:p>
                      <a:pPr marL="0" lvl="0" indent="0" algn="l" rtl="0">
                        <a:lnSpc>
                          <a:spcPct val="115000"/>
                        </a:lnSpc>
                        <a:spcBef>
                          <a:spcPts val="0"/>
                        </a:spcBef>
                        <a:spcAft>
                          <a:spcPts val="0"/>
                        </a:spcAft>
                        <a:buNone/>
                      </a:pPr>
                      <a:r>
                        <a:rPr lang="en-US" sz="1200">
                          <a:latin typeface="Times New Roman" panose="02020603050405020304"/>
                          <a:ea typeface="Times New Roman" panose="02020603050405020304"/>
                          <a:cs typeface="Times New Roman" panose="02020603050405020304"/>
                          <a:sym typeface="Times New Roman" panose="02020603050405020304"/>
                        </a:rPr>
                        <a:t>CNN Model (Convolutional neural network), Deep learning, Spectrograms (2-D images)</a:t>
                      </a:r>
                      <a:endParaRPr sz="12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50000"/>
                        </a:lnSpc>
                        <a:spcBef>
                          <a:spcPts val="0"/>
                        </a:spcBef>
                        <a:spcAft>
                          <a:spcPts val="0"/>
                        </a:spcAft>
                        <a:buNone/>
                      </a:pPr>
                      <a:endParaRPr sz="11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50000"/>
                        </a:lnSpc>
                        <a:spcBef>
                          <a:spcPts val="0"/>
                        </a:spcBef>
                        <a:spcAft>
                          <a:spcPts val="0"/>
                        </a:spcAft>
                        <a:buNone/>
                      </a:pPr>
                      <a:endParaRPr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19000" marR="19000" marT="25325" marB="25325"/>
                </a:tc>
                <a:tc>
                  <a:txBody>
                    <a:bodyPr/>
                    <a:lstStyle/>
                    <a:p>
                      <a:pPr marL="0" lvl="0" indent="0" algn="l" rtl="0">
                        <a:lnSpc>
                          <a:spcPct val="115000"/>
                        </a:lnSpc>
                        <a:spcBef>
                          <a:spcPts val="0"/>
                        </a:spcBef>
                        <a:spcAft>
                          <a:spcPts val="0"/>
                        </a:spcAft>
                        <a:buNone/>
                      </a:pPr>
                      <a:r>
                        <a:rPr lang="en-US" sz="1200">
                          <a:latin typeface="Times New Roman" panose="02020603050405020304"/>
                          <a:ea typeface="Times New Roman" panose="02020603050405020304"/>
                          <a:cs typeface="Times New Roman" panose="02020603050405020304"/>
                          <a:sym typeface="Times New Roman" panose="02020603050405020304"/>
                        </a:rPr>
                        <a:t>These results indicate that the prediction and classification of arrhythmia with 2-D ECG representation as spectrograms and the CNN model is a reliable operative technique in the diagnosis of CVDs. It </a:t>
                      </a:r>
                      <a:endParaRPr sz="12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r>
                        <a:rPr lang="en-US" sz="1200">
                          <a:latin typeface="Times New Roman" panose="02020603050405020304"/>
                          <a:ea typeface="Times New Roman" panose="02020603050405020304"/>
                          <a:cs typeface="Times New Roman" panose="02020603050405020304"/>
                          <a:sym typeface="Times New Roman" panose="02020603050405020304"/>
                        </a:rPr>
                        <a:t>help experts diagnose CVDs by referring to the automated classification of ECG signals.</a:t>
                      </a:r>
                      <a:endParaRPr sz="12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50000"/>
                        </a:lnSpc>
                        <a:spcBef>
                          <a:spcPts val="0"/>
                        </a:spcBef>
                        <a:spcAft>
                          <a:spcPts val="0"/>
                        </a:spcAft>
                        <a:buNone/>
                      </a:pPr>
                      <a:endParaRPr sz="1100">
                        <a:latin typeface="Times New Roman" panose="02020603050405020304"/>
                        <a:ea typeface="Times New Roman" panose="02020603050405020304"/>
                        <a:cs typeface="Times New Roman" panose="02020603050405020304"/>
                        <a:sym typeface="Times New Roman" panose="02020603050405020304"/>
                      </a:endParaRPr>
                    </a:p>
                  </a:txBody>
                  <a:tcPr marL="19000" marR="19000" marT="25325" marB="25325"/>
                </a:tc>
                <a:tc>
                  <a:txBody>
                    <a:bodyPr/>
                    <a:lstStyle/>
                    <a:p>
                      <a:pPr marL="0" lvl="0" indent="0" algn="l" rtl="0">
                        <a:lnSpc>
                          <a:spcPct val="115000"/>
                        </a:lnSpc>
                        <a:spcBef>
                          <a:spcPts val="0"/>
                        </a:spcBef>
                        <a:spcAft>
                          <a:spcPts val="0"/>
                        </a:spcAft>
                        <a:buNone/>
                      </a:pPr>
                      <a:r>
                        <a:rPr lang="en-US" sz="1200">
                          <a:latin typeface="Times New Roman" panose="02020603050405020304"/>
                          <a:ea typeface="Times New Roman" panose="02020603050405020304"/>
                          <a:cs typeface="Times New Roman" panose="02020603050405020304"/>
                          <a:sym typeface="Times New Roman" panose="02020603050405020304"/>
                        </a:rPr>
                        <a:t>MIT-BIH arrhythmia dataset</a:t>
                      </a:r>
                      <a:endParaRPr sz="12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50000"/>
                        </a:lnSpc>
                        <a:spcBef>
                          <a:spcPts val="0"/>
                        </a:spcBef>
                        <a:spcAft>
                          <a:spcPts val="0"/>
                        </a:spcAft>
                        <a:buNone/>
                      </a:pPr>
                      <a:endParaRPr sz="1100">
                        <a:latin typeface="Times New Roman" panose="02020603050405020304"/>
                        <a:ea typeface="Times New Roman" panose="02020603050405020304"/>
                        <a:cs typeface="Times New Roman" panose="02020603050405020304"/>
                        <a:sym typeface="Times New Roman" panose="02020603050405020304"/>
                      </a:endParaRPr>
                    </a:p>
                  </a:txBody>
                  <a:tcPr marL="19000" marR="19000" marT="25325" marB="25325"/>
                </a:tc>
              </a:tr>
              <a:tr h="2258200">
                <a:tc>
                  <a:txBody>
                    <a:bodyPr/>
                    <a:lstStyle/>
                    <a:p>
                      <a:pPr marL="0" marR="0" lvl="0" indent="0" algn="ctr" rtl="0">
                        <a:lnSpc>
                          <a:spcPct val="150000"/>
                        </a:lnSpc>
                        <a:spcBef>
                          <a:spcPts val="0"/>
                        </a:spcBef>
                        <a:spcAft>
                          <a:spcPts val="0"/>
                        </a:spcAft>
                        <a:buNone/>
                      </a:pPr>
                      <a:r>
                        <a:rPr lang="en-US" sz="1300" u="none" strike="noStrike" cap="none">
                          <a:latin typeface="Times New Roman" panose="02020603050405020304"/>
                          <a:ea typeface="Times New Roman" panose="02020603050405020304"/>
                          <a:cs typeface="Times New Roman" panose="02020603050405020304"/>
                          <a:sym typeface="Times New Roman" panose="02020603050405020304"/>
                        </a:rPr>
                        <a:t>2.</a:t>
                      </a:r>
                      <a:endParaRPr sz="13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25650" marR="25650" marT="0" marB="0">
                    <a:solidFill>
                      <a:schemeClr val="lt2"/>
                    </a:solidFill>
                  </a:tcPr>
                </a:tc>
                <a:tc>
                  <a:txBody>
                    <a:bodyPr/>
                    <a:lstStyle/>
                    <a:p>
                      <a:pPr marL="0" lvl="0" indent="0" algn="l" rtl="0">
                        <a:lnSpc>
                          <a:spcPct val="115000"/>
                        </a:lnSpc>
                        <a:spcBef>
                          <a:spcPts val="0"/>
                        </a:spcBef>
                        <a:spcAft>
                          <a:spcPts val="0"/>
                        </a:spcAft>
                        <a:buNone/>
                      </a:pPr>
                      <a:r>
                        <a:rPr lang="en-US" sz="1200">
                          <a:latin typeface="Times New Roman" panose="02020603050405020304"/>
                          <a:ea typeface="Times New Roman" panose="02020603050405020304"/>
                          <a:cs typeface="Times New Roman" panose="02020603050405020304"/>
                          <a:sym typeface="Times New Roman" panose="02020603050405020304"/>
                        </a:rPr>
                        <a:t>On Arrhythmia Detection by Deep Learning and Multidimensional Representation</a:t>
                      </a:r>
                      <a:endParaRPr sz="12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50000"/>
                        </a:lnSpc>
                        <a:spcBef>
                          <a:spcPts val="0"/>
                        </a:spcBef>
                        <a:spcAft>
                          <a:spcPts val="0"/>
                        </a:spcAft>
                        <a:buNone/>
                      </a:pPr>
                      <a:endParaRPr sz="1100">
                        <a:latin typeface="Times New Roman" panose="02020603050405020304"/>
                        <a:ea typeface="Times New Roman" panose="02020603050405020304"/>
                        <a:cs typeface="Times New Roman" panose="02020603050405020304"/>
                        <a:sym typeface="Times New Roman" panose="02020603050405020304"/>
                      </a:endParaRPr>
                    </a:p>
                  </a:txBody>
                  <a:tcPr marL="19000" marR="19000" marT="25325" marB="25325"/>
                </a:tc>
                <a:tc>
                  <a:txBody>
                    <a:bodyPr/>
                    <a:lstStyle/>
                    <a:p>
                      <a:pPr marL="0" lvl="0" indent="0" algn="l" rtl="0">
                        <a:lnSpc>
                          <a:spcPct val="115000"/>
                        </a:lnSpc>
                        <a:spcBef>
                          <a:spcPts val="0"/>
                        </a:spcBef>
                        <a:spcAft>
                          <a:spcPts val="0"/>
                        </a:spcAft>
                        <a:buNone/>
                      </a:pPr>
                      <a:r>
                        <a:rPr lang="en-US" sz="1200">
                          <a:latin typeface="Times New Roman" panose="02020603050405020304"/>
                          <a:ea typeface="Times New Roman" panose="02020603050405020304"/>
                          <a:cs typeface="Times New Roman" panose="02020603050405020304"/>
                          <a:sym typeface="Times New Roman" panose="02020603050405020304"/>
                        </a:rPr>
                        <a:t>K.S. Rajput Biofourmis S. WibowoBiofourmis C. HaoBiofourmis M. Majmudar</a:t>
                      </a:r>
                      <a:endParaRPr sz="12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50000"/>
                        </a:lnSpc>
                        <a:spcBef>
                          <a:spcPts val="0"/>
                        </a:spcBef>
                        <a:spcAft>
                          <a:spcPts val="0"/>
                        </a:spcAft>
                        <a:buNone/>
                      </a:pPr>
                      <a:endParaRPr sz="1100">
                        <a:latin typeface="Times New Roman" panose="02020603050405020304"/>
                        <a:ea typeface="Times New Roman" panose="02020603050405020304"/>
                        <a:cs typeface="Times New Roman" panose="02020603050405020304"/>
                        <a:sym typeface="Times New Roman" panose="02020603050405020304"/>
                      </a:endParaRPr>
                    </a:p>
                  </a:txBody>
                  <a:tcPr marL="19000" marR="19000" marT="25325" marB="25325"/>
                </a:tc>
                <a:tc>
                  <a:txBody>
                    <a:bodyPr/>
                    <a:lstStyle/>
                    <a:p>
                      <a:pPr marL="0" lvl="0" indent="0" algn="l" rtl="0">
                        <a:lnSpc>
                          <a:spcPct val="115000"/>
                        </a:lnSpc>
                        <a:spcBef>
                          <a:spcPts val="0"/>
                        </a:spcBef>
                        <a:spcAft>
                          <a:spcPts val="0"/>
                        </a:spcAft>
                        <a:buNone/>
                      </a:pPr>
                      <a:r>
                        <a:rPr lang="en-US" sz="1200">
                          <a:latin typeface="Times New Roman" panose="02020603050405020304"/>
                          <a:ea typeface="Times New Roman" panose="02020603050405020304"/>
                          <a:cs typeface="Times New Roman" panose="02020603050405020304"/>
                          <a:sym typeface="Times New Roman" panose="02020603050405020304"/>
                        </a:rPr>
                        <a:t>Arrhythmia Detection by Deep Learning and Multidimensional Representation</a:t>
                      </a:r>
                      <a:endParaRPr sz="12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50000"/>
                        </a:lnSpc>
                        <a:spcBef>
                          <a:spcPts val="0"/>
                        </a:spcBef>
                        <a:spcAft>
                          <a:spcPts val="0"/>
                        </a:spcAft>
                        <a:buNone/>
                      </a:pPr>
                      <a:endParaRPr sz="1100">
                        <a:latin typeface="Times New Roman" panose="02020603050405020304"/>
                        <a:ea typeface="Times New Roman" panose="02020603050405020304"/>
                        <a:cs typeface="Times New Roman" panose="02020603050405020304"/>
                        <a:sym typeface="Times New Roman" panose="02020603050405020304"/>
                      </a:endParaRPr>
                    </a:p>
                  </a:txBody>
                  <a:tcPr marL="19000" marR="19000" marT="25325" marB="25325"/>
                </a:tc>
                <a:tc>
                  <a:txBody>
                    <a:bodyPr/>
                    <a:lstStyle/>
                    <a:p>
                      <a:pPr marL="0" lvl="0" indent="0" algn="l" rtl="0">
                        <a:lnSpc>
                          <a:spcPct val="115000"/>
                        </a:lnSpc>
                        <a:spcBef>
                          <a:spcPts val="0"/>
                        </a:spcBef>
                        <a:spcAft>
                          <a:spcPts val="0"/>
                        </a:spcAft>
                        <a:buNone/>
                      </a:pPr>
                      <a:r>
                        <a:rPr lang="en-US" sz="1200">
                          <a:latin typeface="Times New Roman" panose="02020603050405020304"/>
                          <a:ea typeface="Times New Roman" panose="02020603050405020304"/>
                          <a:cs typeface="Times New Roman" panose="02020603050405020304"/>
                          <a:sym typeface="Times New Roman" panose="02020603050405020304"/>
                        </a:rPr>
                        <a:t>Python</a:t>
                      </a:r>
                      <a:endParaRPr sz="12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50000"/>
                        </a:lnSpc>
                        <a:spcBef>
                          <a:spcPts val="0"/>
                        </a:spcBef>
                        <a:spcAft>
                          <a:spcPts val="0"/>
                        </a:spcAft>
                        <a:buNone/>
                      </a:pPr>
                      <a:endParaRPr sz="1100">
                        <a:latin typeface="Times New Roman" panose="02020603050405020304"/>
                        <a:ea typeface="Times New Roman" panose="02020603050405020304"/>
                        <a:cs typeface="Times New Roman" panose="02020603050405020304"/>
                        <a:sym typeface="Times New Roman" panose="02020603050405020304"/>
                      </a:endParaRPr>
                    </a:p>
                  </a:txBody>
                  <a:tcPr marL="19000" marR="19000" marT="25325" marB="25325"/>
                </a:tc>
                <a:tc>
                  <a:txBody>
                    <a:bodyPr/>
                    <a:lstStyle/>
                    <a:p>
                      <a:pPr marL="0" lvl="0" indent="0" algn="l" rtl="0">
                        <a:lnSpc>
                          <a:spcPct val="115000"/>
                        </a:lnSpc>
                        <a:spcBef>
                          <a:spcPts val="0"/>
                        </a:spcBef>
                        <a:spcAft>
                          <a:spcPts val="0"/>
                        </a:spcAft>
                        <a:buNone/>
                      </a:pPr>
                      <a:r>
                        <a:rPr lang="en-US" sz="1200">
                          <a:latin typeface="Times New Roman" panose="02020603050405020304"/>
                          <a:ea typeface="Times New Roman" panose="02020603050405020304"/>
                          <a:cs typeface="Times New Roman" panose="02020603050405020304"/>
                          <a:sym typeface="Times New Roman" panose="02020603050405020304"/>
                        </a:rPr>
                        <a:t>2D CNN has higher accuracy</a:t>
                      </a:r>
                      <a:endParaRPr sz="12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50000"/>
                        </a:lnSpc>
                        <a:spcBef>
                          <a:spcPts val="0"/>
                        </a:spcBef>
                        <a:spcAft>
                          <a:spcPts val="0"/>
                        </a:spcAft>
                        <a:buNone/>
                      </a:pPr>
                      <a:endParaRPr sz="1100">
                        <a:latin typeface="Times New Roman" panose="02020603050405020304"/>
                        <a:ea typeface="Times New Roman" panose="02020603050405020304"/>
                        <a:cs typeface="Times New Roman" panose="02020603050405020304"/>
                        <a:sym typeface="Times New Roman" panose="02020603050405020304"/>
                      </a:endParaRPr>
                    </a:p>
                  </a:txBody>
                  <a:tcPr marL="19000" marR="19000" marT="25325" marB="25325"/>
                </a:tc>
                <a:tc>
                  <a:txBody>
                    <a:bodyPr/>
                    <a:lstStyle/>
                    <a:p>
                      <a:pPr marL="0" lvl="0" indent="0" algn="l" rtl="0">
                        <a:lnSpc>
                          <a:spcPct val="115000"/>
                        </a:lnSpc>
                        <a:spcBef>
                          <a:spcPts val="0"/>
                        </a:spcBef>
                        <a:spcAft>
                          <a:spcPts val="0"/>
                        </a:spcAft>
                        <a:buNone/>
                      </a:pPr>
                      <a:r>
                        <a:rPr lang="en-US" sz="1200">
                          <a:latin typeface="Times New Roman" panose="02020603050405020304"/>
                          <a:ea typeface="Times New Roman" panose="02020603050405020304"/>
                          <a:cs typeface="Times New Roman" panose="02020603050405020304"/>
                          <a:sym typeface="Times New Roman" panose="02020603050405020304"/>
                        </a:rPr>
                        <a:t>ECG Signal Dataset</a:t>
                      </a:r>
                      <a:endParaRPr sz="12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50000"/>
                        </a:lnSpc>
                        <a:spcBef>
                          <a:spcPts val="0"/>
                        </a:spcBef>
                        <a:spcAft>
                          <a:spcPts val="0"/>
                        </a:spcAft>
                        <a:buNone/>
                      </a:pPr>
                      <a:endParaRPr sz="1100">
                        <a:latin typeface="Times New Roman" panose="02020603050405020304"/>
                        <a:ea typeface="Times New Roman" panose="02020603050405020304"/>
                        <a:cs typeface="Times New Roman" panose="02020603050405020304"/>
                        <a:sym typeface="Times New Roman" panose="02020603050405020304"/>
                      </a:endParaRPr>
                    </a:p>
                  </a:txBody>
                  <a:tcPr marL="19000" marR="19000" marT="25325" marB="25325"/>
                </a:tc>
              </a:tr>
            </a:tbl>
          </a:graphicData>
        </a:graphic>
      </p:graphicFrame>
      <p:grpSp>
        <p:nvGrpSpPr>
          <p:cNvPr id="192" name="Google Shape;192;g11b7bf7e8ed_0_144"/>
          <p:cNvGrpSpPr/>
          <p:nvPr/>
        </p:nvGrpSpPr>
        <p:grpSpPr>
          <a:xfrm>
            <a:off x="636862" y="3206530"/>
            <a:ext cx="210524" cy="445013"/>
            <a:chOff x="899801" y="909674"/>
            <a:chExt cx="250475" cy="397085"/>
          </a:xfrm>
        </p:grpSpPr>
        <p:sp>
          <p:nvSpPr>
            <p:cNvPr id="193" name="Google Shape;193;g11b7bf7e8ed_0_144"/>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4" name="Google Shape;194;g11b7bf7e8ed_0_144"/>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5" name="Google Shape;195;g11b7bf7e8ed_0_144"/>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6" name="Google Shape;196;g11b7bf7e8ed_0_144"/>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7" name="Google Shape;197;g11b7bf7e8ed_0_144"/>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8" name="Google Shape;198;g11b7bf7e8ed_0_144"/>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9" name="Google Shape;199;g11b7bf7e8ed_0_144"/>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0" name="Google Shape;200;g11b7bf7e8ed_0_144"/>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04" name="Shape 204"/>
        <p:cNvGrpSpPr/>
        <p:nvPr/>
      </p:nvGrpSpPr>
      <p:grpSpPr>
        <a:xfrm>
          <a:off x="0" y="0"/>
          <a:ext cx="0" cy="0"/>
          <a:chOff x="0" y="0"/>
          <a:chExt cx="0" cy="0"/>
        </a:xfrm>
      </p:grpSpPr>
      <p:sp>
        <p:nvSpPr>
          <p:cNvPr id="205" name="Google Shape;205;g11b7bf7e8ed_0_212"/>
          <p:cNvSpPr txBox="1"/>
          <p:nvPr>
            <p:ph type="sldNum" idx="12"/>
          </p:nvPr>
        </p:nvSpPr>
        <p:spPr>
          <a:xfrm>
            <a:off x="8619825" y="8231556"/>
            <a:ext cx="524100" cy="912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SzPts val="1300"/>
              <a:buFont typeface="Arial" panose="020B0604020202020204"/>
              <a:buNone/>
            </a:pPr>
            <a:fld id="{00000000-1234-1234-1234-123412341234}" type="slidenum">
              <a:rPr lang="en-US"/>
            </a:fld>
            <a:endParaRPr lang="en-US"/>
          </a:p>
        </p:txBody>
      </p:sp>
      <p:sp>
        <p:nvSpPr>
          <p:cNvPr id="206" name="Google Shape;206;g11b7bf7e8ed_0_212"/>
          <p:cNvSpPr txBox="1"/>
          <p:nvPr/>
        </p:nvSpPr>
        <p:spPr>
          <a:xfrm>
            <a:off x="3508913" y="0"/>
            <a:ext cx="2181300" cy="5637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None/>
            </a:pPr>
            <a:r>
              <a:rPr lang="en-US" sz="1800" b="1" i="0" u="none" strike="noStrike" cap="none">
                <a:solidFill>
                  <a:schemeClr val="lt1"/>
                </a:solidFill>
                <a:latin typeface="Red Hat Display" panose="02010303040201060303"/>
                <a:ea typeface="Red Hat Display" panose="02010303040201060303"/>
                <a:cs typeface="Red Hat Display" panose="02010303040201060303"/>
                <a:sym typeface="Red Hat Display" panose="02010303040201060303"/>
              </a:rPr>
              <a:t>Literature Survey</a:t>
            </a:r>
            <a:endParaRPr lang="en-US" sz="1800" b="1" i="0" u="none" strike="noStrike" cap="none">
              <a:solidFill>
                <a:schemeClr val="lt1"/>
              </a:solidFill>
              <a:latin typeface="Red Hat Display" panose="02010303040201060303"/>
              <a:ea typeface="Red Hat Display" panose="02010303040201060303"/>
              <a:cs typeface="Red Hat Display" panose="02010303040201060303"/>
              <a:sym typeface="Red Hat Display" panose="02010303040201060303"/>
            </a:endParaRPr>
          </a:p>
        </p:txBody>
      </p:sp>
      <p:graphicFrame>
        <p:nvGraphicFramePr>
          <p:cNvPr id="207" name="Google Shape;207;g11b7bf7e8ed_0_212"/>
          <p:cNvGraphicFramePr/>
          <p:nvPr/>
        </p:nvGraphicFramePr>
        <p:xfrm>
          <a:off x="935027" y="1026697"/>
          <a:ext cx="7576450" cy="5006025"/>
        </p:xfrm>
        <a:graphic>
          <a:graphicData uri="http://schemas.openxmlformats.org/drawingml/2006/table">
            <a:tbl>
              <a:tblPr firstRow="1" firstCol="1" bandRow="1">
                <a:noFill/>
                <a:tableStyleId>{54606D73-E8CD-4FED-A83B-F7EFD6B5E805}</a:tableStyleId>
              </a:tblPr>
              <a:tblGrid>
                <a:gridCol w="391650"/>
                <a:gridCol w="1215475"/>
                <a:gridCol w="776550"/>
                <a:gridCol w="1323525"/>
                <a:gridCol w="1114175"/>
                <a:gridCol w="1201975"/>
                <a:gridCol w="1553100"/>
              </a:tblGrid>
              <a:tr h="1708900">
                <a:tc>
                  <a:txBody>
                    <a:bodyPr/>
                    <a:lstStyle/>
                    <a:p>
                      <a:pPr marL="0" marR="0" lvl="0" indent="0" algn="ctr" rtl="0">
                        <a:lnSpc>
                          <a:spcPct val="150000"/>
                        </a:lnSpc>
                        <a:spcBef>
                          <a:spcPts val="0"/>
                        </a:spcBef>
                        <a:spcAft>
                          <a:spcPts val="0"/>
                        </a:spcAft>
                        <a:buNone/>
                      </a:pPr>
                      <a:r>
                        <a:rPr lang="en-US" sz="1400" u="none" strike="noStrike" cap="none">
                          <a:latin typeface="Times New Roman" panose="02020603050405020304"/>
                          <a:ea typeface="Times New Roman" panose="02020603050405020304"/>
                          <a:cs typeface="Times New Roman" panose="02020603050405020304"/>
                          <a:sym typeface="Times New Roman" panose="02020603050405020304"/>
                        </a:rPr>
                        <a:t>3.</a:t>
                      </a:r>
                      <a:endParaRPr sz="14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26075" marR="26075" marT="0" marB="0">
                    <a:solidFill>
                      <a:schemeClr val="lt2"/>
                    </a:solidFill>
                  </a:tcPr>
                </a:tc>
                <a:tc>
                  <a:txBody>
                    <a:bodyPr/>
                    <a:lstStyle/>
                    <a:p>
                      <a:pPr marL="0" lvl="0" indent="0" algn="l" rtl="0">
                        <a:lnSpc>
                          <a:spcPct val="115000"/>
                        </a:lnSpc>
                        <a:spcBef>
                          <a:spcPts val="0"/>
                        </a:spcBef>
                        <a:spcAft>
                          <a:spcPts val="0"/>
                        </a:spcAft>
                        <a:buNone/>
                      </a:pPr>
                      <a:r>
                        <a:rPr lang="en-US" sz="1200">
                          <a:latin typeface="Times New Roman" panose="02020603050405020304"/>
                          <a:ea typeface="Times New Roman" panose="02020603050405020304"/>
                          <a:cs typeface="Times New Roman" panose="02020603050405020304"/>
                          <a:sym typeface="Times New Roman" panose="02020603050405020304"/>
                        </a:rPr>
                        <a:t>Cardiac arrhythmia detection using deep learning</a:t>
                      </a:r>
                      <a:endParaRPr sz="12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50000"/>
                        </a:lnSpc>
                        <a:spcBef>
                          <a:spcPts val="0"/>
                        </a:spcBef>
                        <a:spcAft>
                          <a:spcPts val="0"/>
                        </a:spcAft>
                        <a:buNone/>
                      </a:pPr>
                      <a:endParaRPr sz="1100">
                        <a:latin typeface="Times New Roman" panose="02020603050405020304"/>
                        <a:ea typeface="Times New Roman" panose="02020603050405020304"/>
                        <a:cs typeface="Times New Roman" panose="02020603050405020304"/>
                        <a:sym typeface="Times New Roman" panose="02020603050405020304"/>
                      </a:endParaRPr>
                    </a:p>
                  </a:txBody>
                  <a:tcPr marL="19300" marR="19300" marT="25725" marB="25725"/>
                </a:tc>
                <a:tc>
                  <a:txBody>
                    <a:bodyPr/>
                    <a:lstStyle/>
                    <a:p>
                      <a:pPr marL="0" lvl="0" indent="0" algn="l" rtl="0">
                        <a:lnSpc>
                          <a:spcPct val="115000"/>
                        </a:lnSpc>
                        <a:spcBef>
                          <a:spcPts val="0"/>
                        </a:spcBef>
                        <a:spcAft>
                          <a:spcPts val="0"/>
                        </a:spcAft>
                        <a:buNone/>
                      </a:pPr>
                      <a:r>
                        <a:rPr lang="en-US" sz="1200">
                          <a:latin typeface="Times New Roman" panose="02020603050405020304"/>
                          <a:ea typeface="Times New Roman" panose="02020603050405020304"/>
                          <a:cs typeface="Times New Roman" panose="02020603050405020304"/>
                          <a:sym typeface="Times New Roman" panose="02020603050405020304"/>
                        </a:rPr>
                        <a:t>Ali Isina,* SelenOzdalilib</a:t>
                      </a:r>
                      <a:endParaRPr sz="12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50000"/>
                        </a:lnSpc>
                        <a:spcBef>
                          <a:spcPts val="0"/>
                        </a:spcBef>
                        <a:spcAft>
                          <a:spcPts val="0"/>
                        </a:spcAft>
                        <a:buNone/>
                      </a:pPr>
                      <a:endParaRPr sz="1100">
                        <a:latin typeface="Times New Roman" panose="02020603050405020304"/>
                        <a:ea typeface="Times New Roman" panose="02020603050405020304"/>
                        <a:cs typeface="Times New Roman" panose="02020603050405020304"/>
                        <a:sym typeface="Times New Roman" panose="02020603050405020304"/>
                      </a:endParaRPr>
                    </a:p>
                  </a:txBody>
                  <a:tcPr marL="19300" marR="19300" marT="25725" marB="25725"/>
                </a:tc>
                <a:tc>
                  <a:txBody>
                    <a:bodyPr/>
                    <a:lstStyle/>
                    <a:p>
                      <a:pPr marL="0" lvl="0" indent="0" algn="l" rtl="0">
                        <a:lnSpc>
                          <a:spcPct val="115000"/>
                        </a:lnSpc>
                        <a:spcBef>
                          <a:spcPts val="0"/>
                        </a:spcBef>
                        <a:spcAft>
                          <a:spcPts val="0"/>
                        </a:spcAft>
                        <a:buNone/>
                      </a:pPr>
                      <a:r>
                        <a:rPr lang="en-US" sz="1200">
                          <a:latin typeface="Times New Roman" panose="02020603050405020304"/>
                          <a:ea typeface="Times New Roman" panose="02020603050405020304"/>
                          <a:cs typeface="Times New Roman" panose="02020603050405020304"/>
                          <a:sym typeface="Times New Roman" panose="02020603050405020304"/>
                        </a:rPr>
                        <a:t>Arrhythmia Detection by Deep Learning and Multidimensional Representation</a:t>
                      </a:r>
                      <a:endParaRPr sz="12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50000"/>
                        </a:lnSpc>
                        <a:spcBef>
                          <a:spcPts val="0"/>
                        </a:spcBef>
                        <a:spcAft>
                          <a:spcPts val="0"/>
                        </a:spcAft>
                        <a:buNone/>
                      </a:pPr>
                      <a:endParaRPr sz="1100">
                        <a:latin typeface="Times New Roman" panose="02020603050405020304"/>
                        <a:ea typeface="Times New Roman" panose="02020603050405020304"/>
                        <a:cs typeface="Times New Roman" panose="02020603050405020304"/>
                        <a:sym typeface="Times New Roman" panose="02020603050405020304"/>
                      </a:endParaRPr>
                    </a:p>
                  </a:txBody>
                  <a:tcPr marL="19300" marR="19300" marT="25725" marB="25725"/>
                </a:tc>
                <a:tc>
                  <a:txBody>
                    <a:bodyPr/>
                    <a:lstStyle/>
                    <a:p>
                      <a:pPr marL="0" lvl="0" indent="0" algn="l" rtl="0">
                        <a:lnSpc>
                          <a:spcPct val="115000"/>
                        </a:lnSpc>
                        <a:spcBef>
                          <a:spcPts val="0"/>
                        </a:spcBef>
                        <a:spcAft>
                          <a:spcPts val="0"/>
                        </a:spcAft>
                        <a:buNone/>
                      </a:pPr>
                      <a:r>
                        <a:rPr lang="en-US" sz="1200">
                          <a:latin typeface="Times New Roman" panose="02020603050405020304"/>
                          <a:ea typeface="Times New Roman" panose="02020603050405020304"/>
                          <a:cs typeface="Times New Roman" panose="02020603050405020304"/>
                          <a:sym typeface="Times New Roman" panose="02020603050405020304"/>
                        </a:rPr>
                        <a:t>Python</a:t>
                      </a:r>
                      <a:endParaRPr sz="12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endParaRPr sz="1100">
                        <a:latin typeface="Times New Roman" panose="02020603050405020304"/>
                        <a:ea typeface="Times New Roman" panose="02020603050405020304"/>
                        <a:cs typeface="Times New Roman" panose="02020603050405020304"/>
                        <a:sym typeface="Times New Roman" panose="02020603050405020304"/>
                      </a:endParaRPr>
                    </a:p>
                  </a:txBody>
                  <a:tcPr marL="19300" marR="19300" marT="25725" marB="25725"/>
                </a:tc>
                <a:tc>
                  <a:txBody>
                    <a:bodyPr/>
                    <a:lstStyle/>
                    <a:p>
                      <a:pPr marL="0" lvl="0" indent="0" algn="l" rtl="0">
                        <a:lnSpc>
                          <a:spcPct val="115000"/>
                        </a:lnSpc>
                        <a:spcBef>
                          <a:spcPts val="0"/>
                        </a:spcBef>
                        <a:spcAft>
                          <a:spcPts val="0"/>
                        </a:spcAft>
                        <a:buNone/>
                      </a:pPr>
                      <a:r>
                        <a:rPr lang="en-US" sz="1200">
                          <a:latin typeface="Times New Roman" panose="02020603050405020304"/>
                          <a:ea typeface="Times New Roman" panose="02020603050405020304"/>
                          <a:cs typeface="Times New Roman" panose="02020603050405020304"/>
                          <a:sym typeface="Times New Roman" panose="02020603050405020304"/>
                        </a:rPr>
                        <a:t>Transferred deep learning proved to be an efficient automatic cardiac arrhythmia detection method while eliminating the burden of training a deep convolutional neural network from scratch providing an easily applicable technique.</a:t>
                      </a:r>
                      <a:endParaRPr sz="12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50000"/>
                        </a:lnSpc>
                        <a:spcBef>
                          <a:spcPts val="0"/>
                        </a:spcBef>
                        <a:spcAft>
                          <a:spcPts val="0"/>
                        </a:spcAft>
                        <a:buNone/>
                      </a:pPr>
                      <a:endParaRPr sz="1100">
                        <a:latin typeface="Times New Roman" panose="02020603050405020304"/>
                        <a:ea typeface="Times New Roman" panose="02020603050405020304"/>
                        <a:cs typeface="Times New Roman" panose="02020603050405020304"/>
                        <a:sym typeface="Times New Roman" panose="02020603050405020304"/>
                      </a:endParaRPr>
                    </a:p>
                  </a:txBody>
                  <a:tcPr marL="19300" marR="19300" marT="25725" marB="25725"/>
                </a:tc>
                <a:tc>
                  <a:txBody>
                    <a:bodyPr/>
                    <a:lstStyle/>
                    <a:p>
                      <a:pPr marL="0" lvl="0" indent="0" algn="l" rtl="0">
                        <a:lnSpc>
                          <a:spcPct val="150000"/>
                        </a:lnSpc>
                        <a:spcBef>
                          <a:spcPts val="0"/>
                        </a:spcBef>
                        <a:spcAft>
                          <a:spcPts val="0"/>
                        </a:spcAft>
                        <a:buNone/>
                      </a:pPr>
                      <a:endParaRPr sz="11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r>
                        <a:rPr lang="en-US" sz="1200">
                          <a:latin typeface="Times New Roman" panose="02020603050405020304"/>
                          <a:ea typeface="Times New Roman" panose="02020603050405020304"/>
                          <a:cs typeface="Times New Roman" panose="02020603050405020304"/>
                          <a:sym typeface="Times New Roman" panose="02020603050405020304"/>
                        </a:rPr>
                        <a:t>ECG Signal Dataset</a:t>
                      </a:r>
                      <a:endParaRPr sz="12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50000"/>
                        </a:lnSpc>
                        <a:spcBef>
                          <a:spcPts val="0"/>
                        </a:spcBef>
                        <a:spcAft>
                          <a:spcPts val="0"/>
                        </a:spcAft>
                        <a:buNone/>
                      </a:pPr>
                      <a:endParaRPr sz="1100">
                        <a:latin typeface="Times New Roman" panose="02020603050405020304"/>
                        <a:ea typeface="Times New Roman" panose="02020603050405020304"/>
                        <a:cs typeface="Times New Roman" panose="02020603050405020304"/>
                        <a:sym typeface="Times New Roman" panose="02020603050405020304"/>
                      </a:endParaRPr>
                    </a:p>
                  </a:txBody>
                  <a:tcPr marL="19300" marR="19300" marT="25725" marB="25725"/>
                </a:tc>
              </a:tr>
              <a:tr h="3297125">
                <a:tc>
                  <a:txBody>
                    <a:bodyPr/>
                    <a:lstStyle/>
                    <a:p>
                      <a:pPr marL="0" marR="0" lvl="0" indent="0" algn="ctr" rtl="0">
                        <a:lnSpc>
                          <a:spcPct val="150000"/>
                        </a:lnSpc>
                        <a:spcBef>
                          <a:spcPts val="0"/>
                        </a:spcBef>
                        <a:spcAft>
                          <a:spcPts val="0"/>
                        </a:spcAft>
                        <a:buNone/>
                      </a:pPr>
                      <a:r>
                        <a:rPr lang="en-US" sz="1400" u="none" strike="noStrike" cap="none">
                          <a:latin typeface="Times New Roman" panose="02020603050405020304"/>
                          <a:ea typeface="Times New Roman" panose="02020603050405020304"/>
                          <a:cs typeface="Times New Roman" panose="02020603050405020304"/>
                          <a:sym typeface="Times New Roman" panose="02020603050405020304"/>
                        </a:rPr>
                        <a:t>4.</a:t>
                      </a:r>
                      <a:endParaRPr sz="14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26075" marR="26075" marT="0" marB="0">
                    <a:solidFill>
                      <a:schemeClr val="lt2"/>
                    </a:solidFill>
                  </a:tcPr>
                </a:tc>
                <a:tc>
                  <a:txBody>
                    <a:bodyPr/>
                    <a:lstStyle/>
                    <a:p>
                      <a:pPr marL="0" lvl="0" indent="0" algn="l" rtl="0">
                        <a:lnSpc>
                          <a:spcPct val="115000"/>
                        </a:lnSpc>
                        <a:spcBef>
                          <a:spcPts val="0"/>
                        </a:spcBef>
                        <a:spcAft>
                          <a:spcPts val="0"/>
                        </a:spcAft>
                        <a:buNone/>
                      </a:pPr>
                      <a:r>
                        <a:rPr lang="en-US" sz="1200">
                          <a:solidFill>
                            <a:srgbClr val="0D0D14"/>
                          </a:solidFill>
                          <a:latin typeface="Times New Roman" panose="02020603050405020304"/>
                          <a:ea typeface="Times New Roman" panose="02020603050405020304"/>
                          <a:cs typeface="Times New Roman" panose="02020603050405020304"/>
                          <a:sym typeface="Times New Roman" panose="02020603050405020304"/>
                        </a:rPr>
                        <a:t>Automated detection of cardiac arrhythmia using Deep Learning</a:t>
                      </a:r>
                      <a:endParaRPr sz="1200">
                        <a:solidFill>
                          <a:srgbClr val="0D0D14"/>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r>
                        <a:rPr lang="en-US" sz="1200">
                          <a:solidFill>
                            <a:srgbClr val="0D0D14"/>
                          </a:solidFill>
                          <a:latin typeface="Times New Roman" panose="02020603050405020304"/>
                          <a:ea typeface="Times New Roman" panose="02020603050405020304"/>
                          <a:cs typeface="Times New Roman" panose="02020603050405020304"/>
                          <a:sym typeface="Times New Roman" panose="02020603050405020304"/>
                        </a:rPr>
                        <a:t>Techniques.</a:t>
                      </a:r>
                      <a:endParaRPr sz="1200">
                        <a:solidFill>
                          <a:srgbClr val="0D0D14"/>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50000"/>
                        </a:lnSpc>
                        <a:spcBef>
                          <a:spcPts val="0"/>
                        </a:spcBef>
                        <a:spcAft>
                          <a:spcPts val="0"/>
                        </a:spcAft>
                        <a:buNone/>
                      </a:pPr>
                      <a:endParaRPr sz="1100">
                        <a:latin typeface="Times New Roman" panose="02020603050405020304"/>
                        <a:ea typeface="Times New Roman" panose="02020603050405020304"/>
                        <a:cs typeface="Times New Roman" panose="02020603050405020304"/>
                        <a:sym typeface="Times New Roman" panose="02020603050405020304"/>
                      </a:endParaRPr>
                    </a:p>
                  </a:txBody>
                  <a:tcPr marL="19300" marR="19300" marT="25725" marB="25725"/>
                </a:tc>
                <a:tc>
                  <a:txBody>
                    <a:bodyPr/>
                    <a:lstStyle/>
                    <a:p>
                      <a:pPr marL="0" lvl="0" indent="0" algn="l" rtl="0">
                        <a:lnSpc>
                          <a:spcPct val="115000"/>
                        </a:lnSpc>
                        <a:spcBef>
                          <a:spcPts val="0"/>
                        </a:spcBef>
                        <a:spcAft>
                          <a:spcPts val="0"/>
                        </a:spcAft>
                        <a:buNone/>
                      </a:pPr>
                      <a:r>
                        <a:rPr lang="en-US" sz="1200">
                          <a:solidFill>
                            <a:srgbClr val="0D0D14"/>
                          </a:solidFill>
                          <a:latin typeface="Times New Roman" panose="02020603050405020304"/>
                          <a:ea typeface="Times New Roman" panose="02020603050405020304"/>
                          <a:cs typeface="Times New Roman" panose="02020603050405020304"/>
                          <a:sym typeface="Times New Roman" panose="02020603050405020304"/>
                        </a:rPr>
                        <a:t>Swapna G, Soman KP, Vinaya K</a:t>
                      </a:r>
                      <a:endParaRPr sz="1200">
                        <a:solidFill>
                          <a:srgbClr val="0D0D14"/>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endParaRPr sz="12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50000"/>
                        </a:lnSpc>
                        <a:spcBef>
                          <a:spcPts val="2700"/>
                        </a:spcBef>
                        <a:spcAft>
                          <a:spcPts val="0"/>
                        </a:spcAft>
                        <a:buNone/>
                      </a:pPr>
                      <a:endParaRPr sz="1100">
                        <a:latin typeface="Times New Roman" panose="02020603050405020304"/>
                        <a:ea typeface="Times New Roman" panose="02020603050405020304"/>
                        <a:cs typeface="Times New Roman" panose="02020603050405020304"/>
                        <a:sym typeface="Times New Roman" panose="02020603050405020304"/>
                      </a:endParaRPr>
                    </a:p>
                  </a:txBody>
                  <a:tcPr marL="19300" marR="19300" marT="25725" marB="25725"/>
                </a:tc>
                <a:tc>
                  <a:txBody>
                    <a:bodyPr/>
                    <a:lstStyle/>
                    <a:p>
                      <a:pPr marL="0" lvl="0" indent="0" algn="l" rtl="0">
                        <a:lnSpc>
                          <a:spcPct val="115000"/>
                        </a:lnSpc>
                        <a:spcBef>
                          <a:spcPts val="0"/>
                        </a:spcBef>
                        <a:spcAft>
                          <a:spcPts val="0"/>
                        </a:spcAft>
                        <a:buNone/>
                      </a:pPr>
                      <a:r>
                        <a:rPr lang="en-US" sz="1200">
                          <a:solidFill>
                            <a:srgbClr val="0D0D14"/>
                          </a:solidFill>
                          <a:latin typeface="Times New Roman" panose="02020603050405020304"/>
                          <a:ea typeface="Times New Roman" panose="02020603050405020304"/>
                          <a:cs typeface="Times New Roman" panose="02020603050405020304"/>
                          <a:sym typeface="Times New Roman" panose="02020603050405020304"/>
                        </a:rPr>
                        <a:t>The goal of this paper is to apply deep learning techniques in the</a:t>
                      </a:r>
                      <a:endParaRPr sz="1200">
                        <a:solidFill>
                          <a:srgbClr val="0D0D14"/>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r>
                        <a:rPr lang="en-US" sz="1200">
                          <a:solidFill>
                            <a:srgbClr val="0D0D14"/>
                          </a:solidFill>
                          <a:latin typeface="Times New Roman" panose="02020603050405020304"/>
                          <a:ea typeface="Times New Roman" panose="02020603050405020304"/>
                          <a:cs typeface="Times New Roman" panose="02020603050405020304"/>
                          <a:sym typeface="Times New Roman" panose="02020603050405020304"/>
                        </a:rPr>
                        <a:t>diagnosis of cardiac arrhythmia using ECG signals.</a:t>
                      </a:r>
                      <a:endParaRPr sz="1200">
                        <a:solidFill>
                          <a:srgbClr val="0D0D14"/>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endParaRPr sz="12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50000"/>
                        </a:lnSpc>
                        <a:spcBef>
                          <a:spcPts val="0"/>
                        </a:spcBef>
                        <a:spcAft>
                          <a:spcPts val="0"/>
                        </a:spcAft>
                        <a:buNone/>
                      </a:pPr>
                      <a:endParaRPr sz="1100">
                        <a:latin typeface="Times New Roman" panose="02020603050405020304"/>
                        <a:ea typeface="Times New Roman" panose="02020603050405020304"/>
                        <a:cs typeface="Times New Roman" panose="02020603050405020304"/>
                        <a:sym typeface="Times New Roman" panose="02020603050405020304"/>
                      </a:endParaRPr>
                    </a:p>
                  </a:txBody>
                  <a:tcPr marL="19300" marR="19300" marT="25725" marB="25725"/>
                </a:tc>
                <a:tc>
                  <a:txBody>
                    <a:bodyPr/>
                    <a:lstStyle/>
                    <a:p>
                      <a:pPr marL="0" lvl="0" indent="0" algn="l" rtl="0">
                        <a:lnSpc>
                          <a:spcPct val="115000"/>
                        </a:lnSpc>
                        <a:spcBef>
                          <a:spcPts val="0"/>
                        </a:spcBef>
                        <a:spcAft>
                          <a:spcPts val="0"/>
                        </a:spcAft>
                        <a:buNone/>
                      </a:pPr>
                      <a:r>
                        <a:rPr lang="en-US" sz="1200">
                          <a:latin typeface="Times New Roman" panose="02020603050405020304"/>
                          <a:ea typeface="Times New Roman" panose="02020603050405020304"/>
                          <a:cs typeface="Times New Roman" panose="02020603050405020304"/>
                          <a:sym typeface="Times New Roman" panose="02020603050405020304"/>
                        </a:rPr>
                        <a:t>Python</a:t>
                      </a:r>
                      <a:endParaRPr sz="12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50000"/>
                        </a:lnSpc>
                        <a:spcBef>
                          <a:spcPts val="0"/>
                        </a:spcBef>
                        <a:spcAft>
                          <a:spcPts val="0"/>
                        </a:spcAft>
                        <a:buNone/>
                      </a:pPr>
                      <a:endParaRPr sz="1100">
                        <a:latin typeface="Times New Roman" panose="02020603050405020304"/>
                        <a:ea typeface="Times New Roman" panose="02020603050405020304"/>
                        <a:cs typeface="Times New Roman" panose="02020603050405020304"/>
                        <a:sym typeface="Times New Roman" panose="02020603050405020304"/>
                      </a:endParaRPr>
                    </a:p>
                  </a:txBody>
                  <a:tcPr marL="19300" marR="19300" marT="25725" marB="25725"/>
                </a:tc>
                <a:tc>
                  <a:txBody>
                    <a:bodyPr/>
                    <a:lstStyle/>
                    <a:p>
                      <a:pPr marL="0" lvl="0" indent="0" algn="l" rtl="0">
                        <a:lnSpc>
                          <a:spcPct val="115000"/>
                        </a:lnSpc>
                        <a:spcBef>
                          <a:spcPts val="0"/>
                        </a:spcBef>
                        <a:spcAft>
                          <a:spcPts val="0"/>
                        </a:spcAft>
                        <a:buNone/>
                      </a:pPr>
                      <a:r>
                        <a:rPr lang="en-US" sz="1200">
                          <a:solidFill>
                            <a:srgbClr val="0D0D14"/>
                          </a:solidFill>
                          <a:latin typeface="Times New Roman" panose="02020603050405020304"/>
                          <a:ea typeface="Times New Roman" panose="02020603050405020304"/>
                          <a:cs typeface="Times New Roman" panose="02020603050405020304"/>
                          <a:sym typeface="Times New Roman" panose="02020603050405020304"/>
                        </a:rPr>
                        <a:t>The performance of deep learning algorithms relies heavily on choosing optimal values for these parameters. </a:t>
                      </a:r>
                      <a:endParaRPr sz="1200">
                        <a:solidFill>
                          <a:srgbClr val="0D0D14"/>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r>
                        <a:rPr lang="en-US" sz="1200">
                          <a:solidFill>
                            <a:srgbClr val="0D0D14"/>
                          </a:solidFill>
                          <a:latin typeface="Times New Roman" panose="02020603050405020304"/>
                          <a:ea typeface="Times New Roman" panose="02020603050405020304"/>
                          <a:cs typeface="Times New Roman" panose="02020603050405020304"/>
                          <a:sym typeface="Times New Roman" panose="02020603050405020304"/>
                        </a:rPr>
                        <a:t>Drawback- Though deep learning networks produce excellent results, the disadvantage lies in the insufficient understanding of the complex inner mechanisms of the deep learning networks.</a:t>
                      </a:r>
                      <a:endParaRPr sz="1200">
                        <a:solidFill>
                          <a:srgbClr val="0D0D14"/>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endParaRPr sz="12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endParaRPr sz="1100">
                        <a:latin typeface="Times New Roman" panose="02020603050405020304"/>
                        <a:ea typeface="Times New Roman" panose="02020603050405020304"/>
                        <a:cs typeface="Times New Roman" panose="02020603050405020304"/>
                        <a:sym typeface="Times New Roman" panose="02020603050405020304"/>
                      </a:endParaRPr>
                    </a:p>
                  </a:txBody>
                  <a:tcPr marL="19300" marR="19300" marT="25725" marB="25725"/>
                </a:tc>
                <a:tc>
                  <a:txBody>
                    <a:bodyPr/>
                    <a:lstStyle/>
                    <a:p>
                      <a:pPr marL="0" lvl="0" indent="0" algn="l" rtl="0">
                        <a:lnSpc>
                          <a:spcPct val="115000"/>
                        </a:lnSpc>
                        <a:spcBef>
                          <a:spcPts val="0"/>
                        </a:spcBef>
                        <a:spcAft>
                          <a:spcPts val="0"/>
                        </a:spcAft>
                        <a:buNone/>
                      </a:pPr>
                      <a:r>
                        <a:rPr lang="en-US" sz="1200">
                          <a:solidFill>
                            <a:srgbClr val="0D0D14"/>
                          </a:solidFill>
                          <a:latin typeface="Times New Roman" panose="02020603050405020304"/>
                          <a:ea typeface="Times New Roman" panose="02020603050405020304"/>
                          <a:cs typeface="Times New Roman" panose="02020603050405020304"/>
                          <a:sym typeface="Times New Roman" panose="02020603050405020304"/>
                        </a:rPr>
                        <a:t>MIT-BIH arrhythmia database</a:t>
                      </a:r>
                      <a:endParaRPr sz="1200">
                        <a:solidFill>
                          <a:srgbClr val="0D0D14"/>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50000"/>
                        </a:lnSpc>
                        <a:spcBef>
                          <a:spcPts val="0"/>
                        </a:spcBef>
                        <a:spcAft>
                          <a:spcPts val="0"/>
                        </a:spcAft>
                        <a:buNone/>
                      </a:pPr>
                      <a:endParaRPr sz="1100">
                        <a:latin typeface="Times New Roman" panose="02020603050405020304"/>
                        <a:ea typeface="Times New Roman" panose="02020603050405020304"/>
                        <a:cs typeface="Times New Roman" panose="02020603050405020304"/>
                        <a:sym typeface="Times New Roman" panose="02020603050405020304"/>
                      </a:endParaRPr>
                    </a:p>
                  </a:txBody>
                  <a:tcPr marL="19300" marR="19300" marT="25725" marB="25725"/>
                </a:tc>
              </a:tr>
            </a:tbl>
          </a:graphicData>
        </a:graphic>
      </p:graphicFrame>
      <p:graphicFrame>
        <p:nvGraphicFramePr>
          <p:cNvPr id="208" name="Google Shape;208;g11b7bf7e8ed_0_212"/>
          <p:cNvGraphicFramePr/>
          <p:nvPr/>
        </p:nvGraphicFramePr>
        <p:xfrm>
          <a:off x="928150" y="607493"/>
          <a:ext cx="7597100" cy="3000000"/>
        </p:xfrm>
        <a:graphic>
          <a:graphicData uri="http://schemas.openxmlformats.org/drawingml/2006/table">
            <a:tbl>
              <a:tblPr firstRow="1" firstCol="1" bandRow="1">
                <a:noFill/>
                <a:tableStyleId>{54606D73-E8CD-4FED-A83B-F7EFD6B5E805}</a:tableStyleId>
              </a:tblPr>
              <a:tblGrid>
                <a:gridCol w="392725"/>
                <a:gridCol w="1218775"/>
                <a:gridCol w="785450"/>
                <a:gridCol w="1320350"/>
                <a:gridCol w="1117225"/>
                <a:gridCol w="1197725"/>
                <a:gridCol w="1564850"/>
              </a:tblGrid>
              <a:tr h="419200">
                <a:tc>
                  <a:txBody>
                    <a:bodyPr/>
                    <a:lstStyle/>
                    <a:p>
                      <a:pPr marL="0" marR="0" lvl="0" indent="0" algn="ctr" rtl="0">
                        <a:lnSpc>
                          <a:spcPct val="100000"/>
                        </a:lnSpc>
                        <a:spcBef>
                          <a:spcPts val="0"/>
                        </a:spcBef>
                        <a:spcAft>
                          <a:spcPts val="0"/>
                        </a:spcAft>
                        <a:buNone/>
                      </a:pPr>
                      <a:r>
                        <a:rPr lang="en-US" sz="1300" u="none" strike="noStrike" cap="none">
                          <a:latin typeface="Times New Roman" panose="02020603050405020304"/>
                          <a:ea typeface="Times New Roman" panose="02020603050405020304"/>
                          <a:cs typeface="Times New Roman" panose="02020603050405020304"/>
                          <a:sym typeface="Times New Roman" panose="02020603050405020304"/>
                        </a:rPr>
                        <a:t>S. No</a:t>
                      </a:r>
                      <a:r>
                        <a:rPr lang="en-US" sz="1100" u="none" strike="noStrike" cap="none">
                          <a:latin typeface="Times New Roman" panose="02020603050405020304"/>
                          <a:ea typeface="Times New Roman" panose="02020603050405020304"/>
                          <a:cs typeface="Times New Roman" panose="02020603050405020304"/>
                          <a:sym typeface="Times New Roman" panose="02020603050405020304"/>
                        </a:rPr>
                        <a:t>:</a:t>
                      </a:r>
                      <a:endParaRPr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25650" marR="25650" marT="0" marB="0">
                    <a:solidFill>
                      <a:schemeClr val="lt2"/>
                    </a:solidFill>
                  </a:tcPr>
                </a:tc>
                <a:tc>
                  <a:txBody>
                    <a:bodyPr/>
                    <a:lstStyle/>
                    <a:p>
                      <a:pPr marL="0" marR="0" lvl="0" indent="0" algn="l" rtl="0">
                        <a:lnSpc>
                          <a:spcPct val="100000"/>
                        </a:lnSpc>
                        <a:spcBef>
                          <a:spcPts val="0"/>
                        </a:spcBef>
                        <a:spcAft>
                          <a:spcPts val="0"/>
                        </a:spcAft>
                        <a:buNone/>
                      </a:pPr>
                      <a:r>
                        <a:rPr lang="en-US" sz="1100" u="none" strike="noStrike" cap="none">
                          <a:latin typeface="Times New Roman" panose="02020603050405020304"/>
                          <a:ea typeface="Times New Roman" panose="02020603050405020304"/>
                          <a:cs typeface="Times New Roman" panose="02020603050405020304"/>
                          <a:sym typeface="Times New Roman" panose="02020603050405020304"/>
                        </a:rPr>
                        <a:t>TITLE</a:t>
                      </a:r>
                      <a:endParaRPr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19000" marR="19000" marT="25325" marB="25325">
                    <a:solidFill>
                      <a:schemeClr val="accent1"/>
                    </a:solidFill>
                  </a:tcPr>
                </a:tc>
                <a:tc>
                  <a:txBody>
                    <a:bodyPr/>
                    <a:lstStyle/>
                    <a:p>
                      <a:pPr marL="0" marR="0" lvl="0" indent="0" algn="l" rtl="0">
                        <a:lnSpc>
                          <a:spcPct val="100000"/>
                        </a:lnSpc>
                        <a:spcBef>
                          <a:spcPts val="0"/>
                        </a:spcBef>
                        <a:spcAft>
                          <a:spcPts val="0"/>
                        </a:spcAft>
                        <a:buNone/>
                      </a:pPr>
                      <a:r>
                        <a:rPr lang="en-US" sz="1100" u="none" strike="noStrike" cap="none">
                          <a:latin typeface="Times New Roman" panose="02020603050405020304"/>
                          <a:ea typeface="Times New Roman" panose="02020603050405020304"/>
                          <a:cs typeface="Times New Roman" panose="02020603050405020304"/>
                          <a:sym typeface="Times New Roman" panose="02020603050405020304"/>
                        </a:rPr>
                        <a:t>AUTHOR</a:t>
                      </a:r>
                      <a:endParaRPr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19000" marR="19000" marT="25325" marB="25325">
                    <a:solidFill>
                      <a:schemeClr val="accent1"/>
                    </a:solidFill>
                  </a:tcPr>
                </a:tc>
                <a:tc>
                  <a:txBody>
                    <a:bodyPr/>
                    <a:lstStyle/>
                    <a:p>
                      <a:pPr marL="0" marR="0" lvl="0" indent="0" algn="l" rtl="0">
                        <a:lnSpc>
                          <a:spcPct val="100000"/>
                        </a:lnSpc>
                        <a:spcBef>
                          <a:spcPts val="0"/>
                        </a:spcBef>
                        <a:spcAft>
                          <a:spcPts val="0"/>
                        </a:spcAft>
                        <a:buNone/>
                      </a:pPr>
                      <a:r>
                        <a:rPr lang="en-US" sz="1100" u="none" strike="noStrike" cap="none">
                          <a:latin typeface="Times New Roman" panose="02020603050405020304"/>
                          <a:ea typeface="Times New Roman" panose="02020603050405020304"/>
                          <a:cs typeface="Times New Roman" panose="02020603050405020304"/>
                          <a:sym typeface="Times New Roman" panose="02020603050405020304"/>
                        </a:rPr>
                        <a:t>OBJECTIVES</a:t>
                      </a:r>
                      <a:endParaRPr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19000" marR="19000" marT="25325" marB="25325">
                    <a:solidFill>
                      <a:schemeClr val="accent1"/>
                    </a:solidFill>
                  </a:tcPr>
                </a:tc>
                <a:tc>
                  <a:txBody>
                    <a:bodyPr/>
                    <a:lstStyle/>
                    <a:p>
                      <a:pPr marL="0" marR="0" lvl="0" indent="0" algn="l" rtl="0">
                        <a:lnSpc>
                          <a:spcPct val="100000"/>
                        </a:lnSpc>
                        <a:spcBef>
                          <a:spcPts val="0"/>
                        </a:spcBef>
                        <a:spcAft>
                          <a:spcPts val="0"/>
                        </a:spcAft>
                        <a:buNone/>
                      </a:pPr>
                      <a:r>
                        <a:rPr lang="en-US" sz="1100" u="none" strike="noStrike" cap="none">
                          <a:latin typeface="Times New Roman" panose="02020603050405020304"/>
                          <a:ea typeface="Times New Roman" panose="02020603050405020304"/>
                          <a:cs typeface="Times New Roman" panose="02020603050405020304"/>
                          <a:sym typeface="Times New Roman" panose="02020603050405020304"/>
                        </a:rPr>
                        <a:t>Software / Hardware  / Programming</a:t>
                      </a:r>
                      <a:endParaRPr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19000" marR="19000" marT="25325" marB="25325">
                    <a:solidFill>
                      <a:schemeClr val="accent1"/>
                    </a:solidFill>
                  </a:tcPr>
                </a:tc>
                <a:tc>
                  <a:txBody>
                    <a:bodyPr/>
                    <a:lstStyle/>
                    <a:p>
                      <a:pPr marL="0" marR="0" lvl="0" indent="0" algn="l" rtl="0">
                        <a:lnSpc>
                          <a:spcPct val="100000"/>
                        </a:lnSpc>
                        <a:spcBef>
                          <a:spcPts val="0"/>
                        </a:spcBef>
                        <a:spcAft>
                          <a:spcPts val="0"/>
                        </a:spcAft>
                        <a:buNone/>
                      </a:pPr>
                      <a:r>
                        <a:rPr lang="en-US" sz="1100" u="none" strike="noStrike" cap="none">
                          <a:latin typeface="Times New Roman" panose="02020603050405020304"/>
                          <a:ea typeface="Times New Roman" panose="02020603050405020304"/>
                          <a:cs typeface="Times New Roman" panose="02020603050405020304"/>
                          <a:sym typeface="Times New Roman" panose="02020603050405020304"/>
                        </a:rPr>
                        <a:t>Results</a:t>
                      </a:r>
                      <a:r>
                        <a:rPr lang="en-US" sz="1100" u="none" strike="noStrike" cap="none">
                          <a:latin typeface="Times New Roman" panose="02020603050405020304"/>
                          <a:ea typeface="Times New Roman" panose="02020603050405020304"/>
                          <a:cs typeface="Times New Roman" panose="02020603050405020304"/>
                          <a:sym typeface="Times New Roman" panose="02020603050405020304"/>
                        </a:rPr>
                        <a:t> </a:t>
                      </a:r>
                      <a:r>
                        <a:rPr lang="en-US" sz="1100" u="none" strike="noStrike" cap="none">
                          <a:latin typeface="Times New Roman" panose="02020603050405020304"/>
                          <a:ea typeface="Times New Roman" panose="02020603050405020304"/>
                          <a:cs typeface="Times New Roman" panose="02020603050405020304"/>
                          <a:sym typeface="Times New Roman" panose="02020603050405020304"/>
                        </a:rPr>
                        <a:t>/ Achievement</a:t>
                      </a:r>
                      <a:endParaRPr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19000" marR="19000" marT="25325" marB="25325">
                    <a:solidFill>
                      <a:schemeClr val="accent1"/>
                    </a:solidFill>
                  </a:tcPr>
                </a:tc>
                <a:tc>
                  <a:txBody>
                    <a:bodyPr/>
                    <a:lstStyle/>
                    <a:p>
                      <a:pPr marL="0" marR="0" lvl="0" indent="0" algn="l" rtl="0">
                        <a:lnSpc>
                          <a:spcPct val="100000"/>
                        </a:lnSpc>
                        <a:spcBef>
                          <a:spcPts val="0"/>
                        </a:spcBef>
                        <a:spcAft>
                          <a:spcPts val="0"/>
                        </a:spcAft>
                        <a:buNone/>
                      </a:pPr>
                      <a:r>
                        <a:rPr lang="en-US"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D</a:t>
                      </a:r>
                      <a:r>
                        <a:rPr lang="en-US" sz="1100">
                          <a:latin typeface="Times New Roman" panose="02020603050405020304"/>
                          <a:ea typeface="Times New Roman" panose="02020603050405020304"/>
                          <a:cs typeface="Times New Roman" panose="02020603050405020304"/>
                          <a:sym typeface="Times New Roman" panose="02020603050405020304"/>
                        </a:rPr>
                        <a:t>ataset</a:t>
                      </a:r>
                      <a:endParaRPr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19000" marR="19000" marT="25325" marB="25325">
                    <a:solidFill>
                      <a:schemeClr val="accent1"/>
                    </a:solidFill>
                  </a:tcPr>
                </a:tc>
              </a:tr>
            </a:tbl>
          </a:graphicData>
        </a:graphic>
      </p:graphicFrame>
      <p:grpSp>
        <p:nvGrpSpPr>
          <p:cNvPr id="209" name="Google Shape;209;g11b7bf7e8ed_0_212"/>
          <p:cNvGrpSpPr/>
          <p:nvPr/>
        </p:nvGrpSpPr>
        <p:grpSpPr>
          <a:xfrm>
            <a:off x="636862" y="3206530"/>
            <a:ext cx="210524" cy="445013"/>
            <a:chOff x="899801" y="909674"/>
            <a:chExt cx="250475" cy="397085"/>
          </a:xfrm>
        </p:grpSpPr>
        <p:sp>
          <p:nvSpPr>
            <p:cNvPr id="210" name="Google Shape;210;g11b7bf7e8ed_0_212"/>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1" name="Google Shape;211;g11b7bf7e8ed_0_212"/>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2" name="Google Shape;212;g11b7bf7e8ed_0_212"/>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3" name="Google Shape;213;g11b7bf7e8ed_0_212"/>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4" name="Google Shape;214;g11b7bf7e8ed_0_212"/>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5" name="Google Shape;215;g11b7bf7e8ed_0_212"/>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6" name="Google Shape;216;g11b7bf7e8ed_0_212"/>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7" name="Google Shape;217;g11b7bf7e8ed_0_212"/>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82" name="Shape 82"/>
        <p:cNvGrpSpPr/>
        <p:nvPr/>
      </p:nvGrpSpPr>
      <p:grpSpPr>
        <a:xfrm>
          <a:off x="0" y="0"/>
          <a:ext cx="0" cy="0"/>
          <a:chOff x="0" y="0"/>
          <a:chExt cx="0" cy="0"/>
        </a:xfrm>
      </p:grpSpPr>
      <p:sp>
        <p:nvSpPr>
          <p:cNvPr id="83" name="Google Shape;83;p13"/>
          <p:cNvSpPr txBox="1"/>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US" sz="3600" b="1">
                <a:latin typeface="Times New Roman" panose="02020603050405020304"/>
                <a:ea typeface="Times New Roman" panose="02020603050405020304"/>
                <a:cs typeface="Times New Roman" panose="02020603050405020304"/>
                <a:sym typeface="Times New Roman" panose="02020603050405020304"/>
              </a:rPr>
              <a:t>Approval from guide for the evaluation</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84" name="Google Shape;84;p13"/>
          <p:cNvSpPr txBox="1"/>
          <p:nvPr>
            <p:ph type="subTitle" idx="1"/>
          </p:nvPr>
        </p:nvSpPr>
        <p:spPr>
          <a:xfrm>
            <a:off x="457200" y="1600200"/>
            <a:ext cx="8229240" cy="4525560"/>
          </a:xfrm>
          <a:prstGeom prst="rect">
            <a:avLst/>
          </a:prstGeom>
          <a:noFill/>
          <a:ln>
            <a:noFill/>
          </a:ln>
        </p:spPr>
        <p:txBody>
          <a:bodyPr spcFirstLastPara="1" wrap="square" lIns="0" tIns="0" rIns="0" bIns="0" anchor="ctr" anchorCtr="0">
            <a:normAutofit/>
          </a:bodyPr>
          <a:lstStyle/>
          <a:p>
            <a:pPr marL="457200" lvl="0" indent="-228600" algn="l" rtl="0">
              <a:lnSpc>
                <a:spcPct val="100000"/>
              </a:lnSpc>
              <a:spcBef>
                <a:spcPts val="0"/>
              </a:spcBef>
              <a:spcAft>
                <a:spcPts val="0"/>
              </a:spcAft>
              <a:buSzPts val="1400"/>
              <a:buNone/>
            </a:pPr>
            <a:r>
              <a:rPr lang="en-US"/>
              <a:t>Attach the screenshot of the email received from the guide</a:t>
            </a:r>
            <a:endParaRPr lang="en-US"/>
          </a:p>
        </p:txBody>
      </p:sp>
      <p:pic>
        <p:nvPicPr>
          <p:cNvPr id="85" name="Google Shape;85;p13"/>
          <p:cNvPicPr preferRelativeResize="0"/>
          <p:nvPr/>
        </p:nvPicPr>
        <p:blipFill rotWithShape="1">
          <a:blip r:embed="rId1"/>
          <a:srcRect l="5618" t="17525" r="4767" b="11437"/>
          <a:stretch>
            <a:fillRect/>
          </a:stretch>
        </p:blipFill>
        <p:spPr>
          <a:xfrm>
            <a:off x="702100" y="1899350"/>
            <a:ext cx="7721777" cy="40597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21" name="Shape 221"/>
        <p:cNvGrpSpPr/>
        <p:nvPr/>
      </p:nvGrpSpPr>
      <p:grpSpPr>
        <a:xfrm>
          <a:off x="0" y="0"/>
          <a:ext cx="0" cy="0"/>
          <a:chOff x="0" y="0"/>
          <a:chExt cx="0" cy="0"/>
        </a:xfrm>
      </p:grpSpPr>
      <p:sp>
        <p:nvSpPr>
          <p:cNvPr id="222" name="Google Shape;222;p56"/>
          <p:cNvSpPr txBox="1"/>
          <p:nvPr>
            <p:ph type="title"/>
          </p:nvPr>
        </p:nvSpPr>
        <p:spPr>
          <a:xfrm>
            <a:off x="4024375" y="2857655"/>
            <a:ext cx="8229300" cy="1142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US"/>
              <a:t>Thank You!</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54"/>
          <p:cNvSpPr txBox="1"/>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US" sz="3200" b="1">
                <a:latin typeface="Times New Roman" panose="02020603050405020304"/>
                <a:ea typeface="Times New Roman" panose="02020603050405020304"/>
                <a:cs typeface="Times New Roman" panose="02020603050405020304"/>
                <a:sym typeface="Times New Roman" panose="02020603050405020304"/>
              </a:rPr>
              <a:t>Contents:</a:t>
            </a:r>
            <a:endParaRPr sz="3200" b="1">
              <a:latin typeface="Times New Roman" panose="02020603050405020304"/>
              <a:ea typeface="Times New Roman" panose="02020603050405020304"/>
              <a:cs typeface="Times New Roman" panose="02020603050405020304"/>
              <a:sym typeface="Times New Roman" panose="02020603050405020304"/>
            </a:endParaRPr>
          </a:p>
        </p:txBody>
      </p:sp>
      <p:sp>
        <p:nvSpPr>
          <p:cNvPr id="91" name="Google Shape;91;p54"/>
          <p:cNvSpPr txBox="1"/>
          <p:nvPr/>
        </p:nvSpPr>
        <p:spPr>
          <a:xfrm>
            <a:off x="555775" y="1993975"/>
            <a:ext cx="8229300" cy="31218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000000"/>
              </a:buClr>
              <a:buSzPts val="1500"/>
              <a:buFont typeface="Times New Roman" panose="02020603050405020304"/>
              <a:buChar char="●"/>
            </a:pPr>
            <a:r>
              <a:rPr lang="en-US" sz="1500">
                <a:latin typeface="Times New Roman" panose="02020603050405020304"/>
                <a:ea typeface="Times New Roman" panose="02020603050405020304"/>
                <a:cs typeface="Times New Roman" panose="02020603050405020304"/>
                <a:sym typeface="Times New Roman" panose="02020603050405020304"/>
              </a:rPr>
              <a:t>Project Overview</a:t>
            </a:r>
            <a:endParaRPr sz="1500">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lnSpc>
                <a:spcPct val="115000"/>
              </a:lnSpc>
              <a:spcBef>
                <a:spcPts val="0"/>
              </a:spcBef>
              <a:spcAft>
                <a:spcPts val="0"/>
              </a:spcAft>
              <a:buClr>
                <a:srgbClr val="000000"/>
              </a:buClr>
              <a:buSzPts val="1500"/>
              <a:buFont typeface="Times New Roman" panose="02020603050405020304"/>
              <a:buChar char="●"/>
            </a:pPr>
            <a:r>
              <a:rPr lang="en-US" sz="1500">
                <a:latin typeface="Times New Roman" panose="02020603050405020304"/>
                <a:ea typeface="Times New Roman" panose="02020603050405020304"/>
                <a:cs typeface="Times New Roman" panose="02020603050405020304"/>
                <a:sym typeface="Times New Roman" panose="02020603050405020304"/>
              </a:rPr>
              <a:t>Purpose</a:t>
            </a:r>
            <a:endParaRPr sz="1500">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lnSpc>
                <a:spcPct val="115000"/>
              </a:lnSpc>
              <a:spcBef>
                <a:spcPts val="0"/>
              </a:spcBef>
              <a:spcAft>
                <a:spcPts val="0"/>
              </a:spcAft>
              <a:buClr>
                <a:srgbClr val="000000"/>
              </a:buClr>
              <a:buSzPts val="1500"/>
              <a:buFont typeface="Times New Roman" panose="02020603050405020304"/>
              <a:buChar char="●"/>
            </a:pPr>
            <a:r>
              <a:rPr lang="en-US" sz="1500">
                <a:latin typeface="Times New Roman" panose="02020603050405020304"/>
                <a:ea typeface="Times New Roman" panose="02020603050405020304"/>
                <a:cs typeface="Times New Roman" panose="02020603050405020304"/>
                <a:sym typeface="Times New Roman" panose="02020603050405020304"/>
              </a:rPr>
              <a:t>Workload Distribution</a:t>
            </a:r>
            <a:endParaRPr sz="1500">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lnSpc>
                <a:spcPct val="115000"/>
              </a:lnSpc>
              <a:spcBef>
                <a:spcPts val="0"/>
              </a:spcBef>
              <a:spcAft>
                <a:spcPts val="0"/>
              </a:spcAft>
              <a:buClr>
                <a:srgbClr val="000000"/>
              </a:buClr>
              <a:buSzPts val="1500"/>
              <a:buFont typeface="Times New Roman" panose="02020603050405020304"/>
              <a:buChar char="●"/>
            </a:pPr>
            <a:r>
              <a:rPr lang="en-US" sz="1500">
                <a:latin typeface="Times New Roman" panose="02020603050405020304"/>
                <a:ea typeface="Times New Roman" panose="02020603050405020304"/>
                <a:cs typeface="Times New Roman" panose="02020603050405020304"/>
                <a:sym typeface="Times New Roman" panose="02020603050405020304"/>
              </a:rPr>
              <a:t>Improvements/Work done from the last </a:t>
            </a:r>
            <a:r>
              <a:rPr lang="en-US" sz="1500">
                <a:latin typeface="Times New Roman" panose="02020603050405020304"/>
                <a:ea typeface="Times New Roman" panose="02020603050405020304"/>
                <a:cs typeface="Times New Roman" panose="02020603050405020304"/>
                <a:sym typeface="Times New Roman" panose="02020603050405020304"/>
              </a:rPr>
              <a:t>evaluation</a:t>
            </a:r>
            <a:endParaRPr sz="1500">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lnSpc>
                <a:spcPct val="115000"/>
              </a:lnSpc>
              <a:spcBef>
                <a:spcPts val="0"/>
              </a:spcBef>
              <a:spcAft>
                <a:spcPts val="0"/>
              </a:spcAft>
              <a:buClr>
                <a:srgbClr val="000000"/>
              </a:buClr>
              <a:buSzPts val="1500"/>
              <a:buFont typeface="Times New Roman" panose="02020603050405020304"/>
              <a:buChar char="●"/>
            </a:pPr>
            <a:r>
              <a:rPr lang="en-US" sz="1500">
                <a:latin typeface="Times New Roman" panose="02020603050405020304"/>
                <a:ea typeface="Times New Roman" panose="02020603050405020304"/>
                <a:cs typeface="Times New Roman" panose="02020603050405020304"/>
                <a:sym typeface="Times New Roman" panose="02020603050405020304"/>
              </a:rPr>
              <a:t>Methodology Used</a:t>
            </a:r>
            <a:endParaRPr sz="1500">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lnSpc>
                <a:spcPct val="115000"/>
              </a:lnSpc>
              <a:spcBef>
                <a:spcPts val="0"/>
              </a:spcBef>
              <a:spcAft>
                <a:spcPts val="0"/>
              </a:spcAft>
              <a:buClr>
                <a:srgbClr val="000000"/>
              </a:buClr>
              <a:buSzPts val="1500"/>
              <a:buFont typeface="Times New Roman" panose="02020603050405020304"/>
              <a:buChar char="●"/>
            </a:pPr>
            <a:r>
              <a:rPr lang="en-US" sz="1500">
                <a:latin typeface="Times New Roman" panose="02020603050405020304"/>
                <a:ea typeface="Times New Roman" panose="02020603050405020304"/>
                <a:cs typeface="Times New Roman" panose="02020603050405020304"/>
                <a:sym typeface="Times New Roman" panose="02020603050405020304"/>
              </a:rPr>
              <a:t>Result</a:t>
            </a:r>
            <a:endParaRPr sz="1500">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lnSpc>
                <a:spcPct val="115000"/>
              </a:lnSpc>
              <a:spcBef>
                <a:spcPts val="0"/>
              </a:spcBef>
              <a:spcAft>
                <a:spcPts val="0"/>
              </a:spcAft>
              <a:buClr>
                <a:srgbClr val="000000"/>
              </a:buClr>
              <a:buSzPts val="1500"/>
              <a:buFont typeface="Times New Roman" panose="02020603050405020304"/>
              <a:buChar char="●"/>
            </a:pPr>
            <a:r>
              <a:rPr lang="en-US" sz="1500">
                <a:latin typeface="Times New Roman" panose="02020603050405020304"/>
                <a:ea typeface="Times New Roman" panose="02020603050405020304"/>
                <a:cs typeface="Times New Roman" panose="02020603050405020304"/>
                <a:sym typeface="Times New Roman" panose="02020603050405020304"/>
              </a:rPr>
              <a:t>Proof of paper acceptance</a:t>
            </a:r>
            <a:br>
              <a:rPr lang="en-US" sz="1200">
                <a:solidFill>
                  <a:srgbClr val="000000"/>
                </a:solidFill>
                <a:latin typeface="Times New Roman" panose="02020603050405020304"/>
                <a:ea typeface="Times New Roman" panose="02020603050405020304"/>
                <a:cs typeface="Times New Roman" panose="02020603050405020304"/>
                <a:sym typeface="Times New Roman" panose="02020603050405020304"/>
              </a:rPr>
            </a:br>
            <a:br>
              <a:rPr lang="en-US" sz="1200">
                <a:solidFill>
                  <a:srgbClr val="000000"/>
                </a:solidFill>
                <a:latin typeface="Times New Roman" panose="02020603050405020304"/>
                <a:ea typeface="Times New Roman" panose="02020603050405020304"/>
                <a:cs typeface="Times New Roman" panose="02020603050405020304"/>
                <a:sym typeface="Times New Roman" panose="02020603050405020304"/>
              </a:rPr>
            </a:br>
            <a:endParaRPr sz="12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endParaRPr sz="12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1000"/>
              </a:spcAft>
              <a:buClr>
                <a:srgbClr val="000000"/>
              </a:buClr>
              <a:buSzPts val="1100"/>
              <a:buFont typeface="Arial" panose="020B0604020202020204"/>
              <a:buNone/>
            </a:pPr>
            <a:endParaRPr sz="12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95" name="Shape 95"/>
        <p:cNvGrpSpPr/>
        <p:nvPr/>
      </p:nvGrpSpPr>
      <p:grpSpPr>
        <a:xfrm>
          <a:off x="0" y="0"/>
          <a:ext cx="0" cy="0"/>
          <a:chOff x="0" y="0"/>
          <a:chExt cx="0" cy="0"/>
        </a:xfrm>
      </p:grpSpPr>
      <p:sp>
        <p:nvSpPr>
          <p:cNvPr id="96" name="Google Shape;96;p55"/>
          <p:cNvSpPr txBox="1"/>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US" sz="3600" b="1">
                <a:latin typeface="Times New Roman" panose="02020603050405020304"/>
                <a:ea typeface="Times New Roman" panose="02020603050405020304"/>
                <a:cs typeface="Times New Roman" panose="02020603050405020304"/>
                <a:sym typeface="Times New Roman" panose="02020603050405020304"/>
              </a:rPr>
              <a:t>Project overview:</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97" name="Google Shape;97;p55"/>
          <p:cNvSpPr txBox="1"/>
          <p:nvPr/>
        </p:nvSpPr>
        <p:spPr>
          <a:xfrm>
            <a:off x="367375" y="1705100"/>
            <a:ext cx="8229300" cy="49803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000000"/>
              </a:buClr>
              <a:buSzPts val="1500"/>
              <a:buFont typeface="Times New Roman" panose="02020603050405020304"/>
              <a:buChar char="●"/>
            </a:pPr>
            <a:r>
              <a:rPr lang="en-US" sz="1500">
                <a:solidFill>
                  <a:srgbClr val="000000"/>
                </a:solidFill>
                <a:latin typeface="Times New Roman" panose="02020603050405020304"/>
                <a:ea typeface="Times New Roman" panose="02020603050405020304"/>
                <a:cs typeface="Times New Roman" panose="02020603050405020304"/>
                <a:sym typeface="Times New Roman" panose="02020603050405020304"/>
              </a:rPr>
              <a:t>Arrhythmia is a heart rhythm condition that causes irregular heartbeats. The electrocardiographic (ECG) signal can reveal abnormalities in the conduction system. An electrocardiogram (ECG) is an important diagnostic tool for detecting heart arrhythmias in clinical practice.</a:t>
            </a:r>
            <a:br>
              <a:rPr lang="en-US" sz="1500">
                <a:solidFill>
                  <a:srgbClr val="000000"/>
                </a:solidFill>
                <a:latin typeface="Times New Roman" panose="02020603050405020304"/>
                <a:ea typeface="Times New Roman" panose="02020603050405020304"/>
                <a:cs typeface="Times New Roman" panose="02020603050405020304"/>
                <a:sym typeface="Times New Roman" panose="02020603050405020304"/>
              </a:rPr>
            </a:br>
            <a:br>
              <a:rPr lang="en-US" sz="1500">
                <a:solidFill>
                  <a:srgbClr val="000000"/>
                </a:solidFill>
                <a:latin typeface="Times New Roman" panose="02020603050405020304"/>
                <a:ea typeface="Times New Roman" panose="02020603050405020304"/>
                <a:cs typeface="Times New Roman" panose="02020603050405020304"/>
                <a:sym typeface="Times New Roman" panose="02020603050405020304"/>
              </a:rPr>
            </a:br>
            <a:endParaRPr sz="15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lnSpc>
                <a:spcPct val="115000"/>
              </a:lnSpc>
              <a:spcBef>
                <a:spcPts val="0"/>
              </a:spcBef>
              <a:spcAft>
                <a:spcPts val="0"/>
              </a:spcAft>
              <a:buClr>
                <a:srgbClr val="000000"/>
              </a:buClr>
              <a:buSzPts val="1500"/>
              <a:buFont typeface="Times New Roman" panose="02020603050405020304"/>
              <a:buChar char="●"/>
            </a:pPr>
            <a:r>
              <a:rPr lang="en-US" sz="1500">
                <a:solidFill>
                  <a:srgbClr val="000000"/>
                </a:solidFill>
                <a:latin typeface="Times New Roman" panose="02020603050405020304"/>
                <a:ea typeface="Times New Roman" panose="02020603050405020304"/>
                <a:cs typeface="Times New Roman" panose="02020603050405020304"/>
                <a:sym typeface="Times New Roman" panose="02020603050405020304"/>
              </a:rPr>
              <a:t>Electrocardiography (ECG) is a crucial and effective diagnostic tool for detecting cardiac abnormalities. The electrocardiogram (ECG) signal is a representation of the heart's bioelectrical activities. The electrocardiogram is a useful tool for determining a person's health status. It provides complete information about physiological processes in the human body and hence can be considered a potential tool for health evaluation.</a:t>
            </a:r>
            <a:br>
              <a:rPr lang="en-US" sz="1500">
                <a:solidFill>
                  <a:srgbClr val="000000"/>
                </a:solidFill>
                <a:latin typeface="Times New Roman" panose="02020603050405020304"/>
                <a:ea typeface="Times New Roman" panose="02020603050405020304"/>
                <a:cs typeface="Times New Roman" panose="02020603050405020304"/>
                <a:sym typeface="Times New Roman" panose="02020603050405020304"/>
              </a:rPr>
            </a:br>
            <a:br>
              <a:rPr lang="en-US" sz="1500">
                <a:solidFill>
                  <a:srgbClr val="000000"/>
                </a:solidFill>
                <a:latin typeface="Times New Roman" panose="02020603050405020304"/>
                <a:ea typeface="Times New Roman" panose="02020603050405020304"/>
                <a:cs typeface="Times New Roman" panose="02020603050405020304"/>
                <a:sym typeface="Times New Roman" panose="02020603050405020304"/>
              </a:rPr>
            </a:br>
            <a:endParaRPr sz="15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lnSpc>
                <a:spcPct val="115000"/>
              </a:lnSpc>
              <a:spcBef>
                <a:spcPts val="0"/>
              </a:spcBef>
              <a:spcAft>
                <a:spcPts val="0"/>
              </a:spcAft>
              <a:buClr>
                <a:srgbClr val="000000"/>
              </a:buClr>
              <a:buSzPts val="1500"/>
              <a:buFont typeface="Times New Roman" panose="02020603050405020304"/>
              <a:buChar char="●"/>
            </a:pPr>
            <a:r>
              <a:rPr lang="en-US" sz="1500">
                <a:solidFill>
                  <a:srgbClr val="000000"/>
                </a:solidFill>
                <a:latin typeface="Times New Roman" panose="02020603050405020304"/>
                <a:ea typeface="Times New Roman" panose="02020603050405020304"/>
                <a:cs typeface="Times New Roman" panose="02020603050405020304"/>
                <a:sym typeface="Times New Roman" panose="02020603050405020304"/>
              </a:rPr>
              <a:t>Any waveform deviations from normal ECG pattern represent numerous cardiac abnormalities including Cardiac Rhythm Disturbances, Improper Blood Flow, Electrolyte Disturbances</a:t>
            </a:r>
            <a:br>
              <a:rPr lang="en-US" sz="1200">
                <a:solidFill>
                  <a:srgbClr val="000000"/>
                </a:solidFill>
                <a:latin typeface="Times New Roman" panose="02020603050405020304"/>
                <a:ea typeface="Times New Roman" panose="02020603050405020304"/>
                <a:cs typeface="Times New Roman" panose="02020603050405020304"/>
                <a:sym typeface="Times New Roman" panose="02020603050405020304"/>
              </a:rPr>
            </a:br>
            <a:br>
              <a:rPr lang="en-US" sz="1200">
                <a:solidFill>
                  <a:srgbClr val="000000"/>
                </a:solidFill>
                <a:latin typeface="Times New Roman" panose="02020603050405020304"/>
                <a:ea typeface="Times New Roman" panose="02020603050405020304"/>
                <a:cs typeface="Times New Roman" panose="02020603050405020304"/>
                <a:sym typeface="Times New Roman" panose="02020603050405020304"/>
              </a:rPr>
            </a:br>
            <a:endParaRPr sz="12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endParaRPr sz="12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1000"/>
              </a:spcAft>
              <a:buClr>
                <a:srgbClr val="000000"/>
              </a:buClr>
              <a:buSzPts val="1100"/>
              <a:buFont typeface="Arial" panose="020B0604020202020204"/>
              <a:buNone/>
            </a:pPr>
            <a:endParaRPr sz="12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1" name="Shape 101"/>
        <p:cNvGrpSpPr/>
        <p:nvPr/>
      </p:nvGrpSpPr>
      <p:grpSpPr>
        <a:xfrm>
          <a:off x="0" y="0"/>
          <a:ext cx="0" cy="0"/>
          <a:chOff x="0" y="0"/>
          <a:chExt cx="0" cy="0"/>
        </a:xfrm>
      </p:grpSpPr>
      <p:sp>
        <p:nvSpPr>
          <p:cNvPr id="102" name="Google Shape;102;g1212c9d5007_0_3"/>
          <p:cNvSpPr txBox="1"/>
          <p:nvPr>
            <p:ph type="title"/>
          </p:nvPr>
        </p:nvSpPr>
        <p:spPr>
          <a:xfrm>
            <a:off x="457200" y="274680"/>
            <a:ext cx="8229300" cy="1142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US" sz="3600" b="1">
                <a:latin typeface="Times New Roman" panose="02020603050405020304"/>
                <a:ea typeface="Times New Roman" panose="02020603050405020304"/>
                <a:cs typeface="Times New Roman" panose="02020603050405020304"/>
                <a:sym typeface="Times New Roman" panose="02020603050405020304"/>
              </a:rPr>
              <a:t>Purpose:</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03" name="Google Shape;103;g1212c9d5007_0_3"/>
          <p:cNvSpPr txBox="1"/>
          <p:nvPr/>
        </p:nvSpPr>
        <p:spPr>
          <a:xfrm>
            <a:off x="367375" y="1705100"/>
            <a:ext cx="8229300" cy="3275400"/>
          </a:xfrm>
          <a:prstGeom prst="rect">
            <a:avLst/>
          </a:prstGeom>
          <a:noFill/>
          <a:ln>
            <a:noFill/>
          </a:ln>
        </p:spPr>
        <p:txBody>
          <a:bodyPr spcFirstLastPara="1" wrap="square" lIns="91425" tIns="91425" rIns="91425" bIns="91425" anchor="t" anchorCtr="0">
            <a:spAutoFit/>
          </a:bodyPr>
          <a:lstStyle/>
          <a:p>
            <a:pPr marL="457200" lvl="0" indent="-323850" algn="just" rtl="0">
              <a:spcBef>
                <a:spcPts val="0"/>
              </a:spcBef>
              <a:spcAft>
                <a:spcPts val="0"/>
              </a:spcAft>
              <a:buClr>
                <a:srgbClr val="000000"/>
              </a:buClr>
              <a:buSzPts val="1500"/>
              <a:buFont typeface="Times New Roman" panose="02020603050405020304"/>
              <a:buChar char="●"/>
            </a:pPr>
            <a:r>
              <a:rPr lang="en-US" sz="1500">
                <a:solidFill>
                  <a:srgbClr val="000000"/>
                </a:solidFill>
                <a:latin typeface="Times New Roman" panose="02020603050405020304"/>
                <a:ea typeface="Times New Roman" panose="02020603050405020304"/>
                <a:cs typeface="Times New Roman" panose="02020603050405020304"/>
                <a:sym typeface="Times New Roman" panose="02020603050405020304"/>
              </a:rPr>
              <a:t>To eliminate the need for human detection of arrhythmic beats in the ECG and help doctors simplify their work and be considered for future improvement and development.</a:t>
            </a:r>
            <a:br>
              <a:rPr lang="en-US" sz="1500">
                <a:solidFill>
                  <a:srgbClr val="000000"/>
                </a:solidFill>
                <a:latin typeface="Times New Roman" panose="02020603050405020304"/>
                <a:ea typeface="Times New Roman" panose="02020603050405020304"/>
                <a:cs typeface="Times New Roman" panose="02020603050405020304"/>
                <a:sym typeface="Times New Roman" panose="02020603050405020304"/>
              </a:rPr>
            </a:br>
            <a:br>
              <a:rPr lang="en-US" sz="1500">
                <a:solidFill>
                  <a:srgbClr val="000000"/>
                </a:solidFill>
                <a:latin typeface="Times New Roman" panose="02020603050405020304"/>
                <a:ea typeface="Times New Roman" panose="02020603050405020304"/>
                <a:cs typeface="Times New Roman" panose="02020603050405020304"/>
                <a:sym typeface="Times New Roman" panose="02020603050405020304"/>
              </a:rPr>
            </a:br>
            <a:endParaRPr sz="15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just" rtl="0">
              <a:spcBef>
                <a:spcPts val="1000"/>
              </a:spcBef>
              <a:spcAft>
                <a:spcPts val="0"/>
              </a:spcAft>
              <a:buClr>
                <a:srgbClr val="000000"/>
              </a:buClr>
              <a:buSzPts val="1500"/>
              <a:buFont typeface="Times New Roman" panose="02020603050405020304"/>
              <a:buChar char="●"/>
            </a:pPr>
            <a:r>
              <a:rPr lang="en-US" sz="1500">
                <a:solidFill>
                  <a:srgbClr val="000000"/>
                </a:solidFill>
                <a:latin typeface="Times New Roman" panose="02020603050405020304"/>
                <a:ea typeface="Times New Roman" panose="02020603050405020304"/>
                <a:cs typeface="Times New Roman" panose="02020603050405020304"/>
                <a:sym typeface="Times New Roman" panose="02020603050405020304"/>
              </a:rPr>
              <a:t>To explore various machine learning models for arrhythmia detection in order to obtain a better understanding of the models and to gain insights into what should and will be appropriate for this field of research.</a:t>
            </a:r>
            <a:br>
              <a:rPr lang="en-US" sz="1500">
                <a:solidFill>
                  <a:srgbClr val="000000"/>
                </a:solidFill>
                <a:latin typeface="Times New Roman" panose="02020603050405020304"/>
                <a:ea typeface="Times New Roman" panose="02020603050405020304"/>
                <a:cs typeface="Times New Roman" panose="02020603050405020304"/>
                <a:sym typeface="Times New Roman" panose="02020603050405020304"/>
              </a:rPr>
            </a:br>
            <a:br>
              <a:rPr lang="en-US" sz="1500">
                <a:solidFill>
                  <a:srgbClr val="000000"/>
                </a:solidFill>
                <a:latin typeface="Times New Roman" panose="02020603050405020304"/>
                <a:ea typeface="Times New Roman" panose="02020603050405020304"/>
                <a:cs typeface="Times New Roman" panose="02020603050405020304"/>
                <a:sym typeface="Times New Roman" panose="02020603050405020304"/>
              </a:rPr>
            </a:br>
            <a:br>
              <a:rPr lang="en-US" sz="1500">
                <a:solidFill>
                  <a:srgbClr val="000000"/>
                </a:solidFill>
                <a:latin typeface="Times New Roman" panose="02020603050405020304"/>
                <a:ea typeface="Times New Roman" panose="02020603050405020304"/>
                <a:cs typeface="Times New Roman" panose="02020603050405020304"/>
                <a:sym typeface="Times New Roman" panose="02020603050405020304"/>
              </a:rPr>
            </a:br>
            <a:endParaRPr sz="15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endParaRPr sz="12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1000"/>
              </a:spcAft>
              <a:buNone/>
            </a:pPr>
            <a:endParaRPr sz="12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14"/>
          <p:cNvSpPr txBox="1"/>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US" sz="2800" b="1">
                <a:latin typeface="Times New Roman" panose="02020603050405020304"/>
                <a:ea typeface="Times New Roman" panose="02020603050405020304"/>
                <a:cs typeface="Times New Roman" panose="02020603050405020304"/>
                <a:sym typeface="Times New Roman" panose="02020603050405020304"/>
              </a:rPr>
              <a:t>Workload distribution of the team</a:t>
            </a:r>
            <a:endParaRPr sz="28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109" name="Google Shape;109;p14"/>
          <p:cNvPicPr preferRelativeResize="0"/>
          <p:nvPr/>
        </p:nvPicPr>
        <p:blipFill>
          <a:blip r:embed="rId1"/>
          <a:stretch>
            <a:fillRect/>
          </a:stretch>
        </p:blipFill>
        <p:spPr>
          <a:xfrm>
            <a:off x="843225" y="1255720"/>
            <a:ext cx="7658920" cy="513588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13" name="Shape 113"/>
        <p:cNvGrpSpPr/>
        <p:nvPr/>
      </p:nvGrpSpPr>
      <p:grpSpPr>
        <a:xfrm>
          <a:off x="0" y="0"/>
          <a:ext cx="0" cy="0"/>
          <a:chOff x="0" y="0"/>
          <a:chExt cx="0" cy="0"/>
        </a:xfrm>
      </p:grpSpPr>
      <p:sp>
        <p:nvSpPr>
          <p:cNvPr id="114" name="Google Shape;114;g11b7bf7e8ed_0_72"/>
          <p:cNvSpPr txBox="1"/>
          <p:nvPr>
            <p:ph type="title"/>
          </p:nvPr>
        </p:nvSpPr>
        <p:spPr>
          <a:xfrm>
            <a:off x="457200" y="274680"/>
            <a:ext cx="8229300" cy="114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US" sz="2800" b="1">
                <a:latin typeface="Times New Roman" panose="02020603050405020304"/>
                <a:ea typeface="Times New Roman" panose="02020603050405020304"/>
                <a:cs typeface="Times New Roman" panose="02020603050405020304"/>
                <a:sym typeface="Times New Roman" panose="02020603050405020304"/>
              </a:rPr>
              <a:t>Methodology</a:t>
            </a:r>
            <a:endParaRPr sz="2800" b="1">
              <a:latin typeface="Times New Roman" panose="02020603050405020304"/>
              <a:ea typeface="Times New Roman" panose="02020603050405020304"/>
              <a:cs typeface="Times New Roman" panose="02020603050405020304"/>
              <a:sym typeface="Times New Roman" panose="02020603050405020304"/>
            </a:endParaRPr>
          </a:p>
        </p:txBody>
      </p:sp>
      <p:sp>
        <p:nvSpPr>
          <p:cNvPr id="115" name="Google Shape;115;g11b7bf7e8ed_0_72"/>
          <p:cNvSpPr txBox="1"/>
          <p:nvPr/>
        </p:nvSpPr>
        <p:spPr>
          <a:xfrm>
            <a:off x="367375" y="1705100"/>
            <a:ext cx="8229300" cy="4471800"/>
          </a:xfrm>
          <a:prstGeom prst="rect">
            <a:avLst/>
          </a:prstGeom>
          <a:noFill/>
          <a:ln>
            <a:noFill/>
          </a:ln>
        </p:spPr>
        <p:txBody>
          <a:bodyPr spcFirstLastPara="1" wrap="square" lIns="91425" tIns="91425" rIns="91425" bIns="91425" anchor="t" anchorCtr="0">
            <a:spAutoFit/>
          </a:bodyPr>
          <a:lstStyle/>
          <a:p>
            <a:pPr marL="457200" lvl="0" indent="-323850" algn="just" rtl="0">
              <a:spcBef>
                <a:spcPts val="0"/>
              </a:spcBef>
              <a:spcAft>
                <a:spcPts val="0"/>
              </a:spcAft>
              <a:buClr>
                <a:schemeClr val="dk1"/>
              </a:buClr>
              <a:buSzPts val="1500"/>
              <a:buFont typeface="Times New Roman" panose="02020603050405020304"/>
              <a:buChar char="●"/>
            </a:pPr>
            <a:r>
              <a:rPr lang="en-US" sz="1500">
                <a:solidFill>
                  <a:schemeClr val="dk1"/>
                </a:solidFill>
                <a:latin typeface="Times New Roman" panose="02020603050405020304"/>
                <a:ea typeface="Times New Roman" panose="02020603050405020304"/>
                <a:cs typeface="Times New Roman" panose="02020603050405020304"/>
                <a:sym typeface="Times New Roman" panose="02020603050405020304"/>
              </a:rPr>
              <a:t>We employed Recurrent Neural Networks to proceed with the categorization and diagnosis of arrhythmic beats. Recurrent Neural Networks are a type of artificial neural network that can process and classify arbitrary sequences of inputs using their internal memory, and the connections between the units form a directed cycle.</a:t>
            </a:r>
            <a:br>
              <a:rPr lang="en-US" sz="1500">
                <a:solidFill>
                  <a:schemeClr val="dk1"/>
                </a:solidFill>
                <a:latin typeface="Times New Roman" panose="02020603050405020304"/>
                <a:ea typeface="Times New Roman" panose="02020603050405020304"/>
                <a:cs typeface="Times New Roman" panose="02020603050405020304"/>
                <a:sym typeface="Times New Roman" panose="02020603050405020304"/>
              </a:rPr>
            </a:br>
            <a:endParaRPr sz="15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just" rtl="0">
              <a:lnSpc>
                <a:spcPct val="115000"/>
              </a:lnSpc>
              <a:spcBef>
                <a:spcPts val="1000"/>
              </a:spcBef>
              <a:spcAft>
                <a:spcPts val="0"/>
              </a:spcAft>
              <a:buClr>
                <a:schemeClr val="dk1"/>
              </a:buClr>
              <a:buSzPts val="1500"/>
              <a:buFont typeface="Times New Roman" panose="02020603050405020304"/>
              <a:buChar char="●"/>
            </a:pPr>
            <a:r>
              <a:rPr lang="en-US" sz="1500">
                <a:solidFill>
                  <a:schemeClr val="dk1"/>
                </a:solidFill>
                <a:latin typeface="Times New Roman" panose="02020603050405020304"/>
                <a:ea typeface="Times New Roman" panose="02020603050405020304"/>
                <a:cs typeface="Times New Roman" panose="02020603050405020304"/>
                <a:sym typeface="Times New Roman" panose="02020603050405020304"/>
              </a:rPr>
              <a:t>The Long Short-Term Memory (LSTM) architecture is a form of recurrent neural network (RNN). LSTMs were created to model temporal sequences, and RNNs' long-range dependencies and memory backup play a critical role, making them more accurate and effective than traditional RNNs. The approach is used after the data has been pre-processed to remove any undesirable, missing, or null signal values.</a:t>
            </a:r>
            <a:endParaRPr sz="15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000"/>
              </a:spcBef>
              <a:spcAft>
                <a:spcPts val="0"/>
              </a:spcAft>
              <a:buNone/>
            </a:pP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spcBef>
                <a:spcPts val="1000"/>
              </a:spcBef>
              <a:spcAft>
                <a:spcPts val="0"/>
              </a:spcAft>
              <a:buNone/>
            </a:pPr>
            <a:b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br>
            <a:b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b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1000"/>
              </a:spcAft>
              <a:buNone/>
            </a:pP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6" name="Google Shape;116;g11b7bf7e8ed_0_72"/>
          <p:cNvSpPr txBox="1"/>
          <p:nvPr>
            <p:ph type="sldNum" idx="4294967295"/>
          </p:nvPr>
        </p:nvSpPr>
        <p:spPr>
          <a:xfrm>
            <a:off x="8556784" y="6333134"/>
            <a:ext cx="548700" cy="5250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20" name="Shape 120"/>
        <p:cNvGrpSpPr/>
        <p:nvPr/>
      </p:nvGrpSpPr>
      <p:grpSpPr>
        <a:xfrm>
          <a:off x="0" y="0"/>
          <a:ext cx="0" cy="0"/>
          <a:chOff x="0" y="0"/>
          <a:chExt cx="0" cy="0"/>
        </a:xfrm>
      </p:grpSpPr>
      <p:sp>
        <p:nvSpPr>
          <p:cNvPr id="121" name="Google Shape;121;g11b7bf7e8ed_0_0"/>
          <p:cNvSpPr txBox="1"/>
          <p:nvPr>
            <p:ph type="title"/>
          </p:nvPr>
        </p:nvSpPr>
        <p:spPr>
          <a:xfrm>
            <a:off x="457200" y="274680"/>
            <a:ext cx="8229300" cy="114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US" sz="2800" b="1">
                <a:latin typeface="Times New Roman" panose="02020603050405020304"/>
                <a:ea typeface="Times New Roman" panose="02020603050405020304"/>
                <a:cs typeface="Times New Roman" panose="02020603050405020304"/>
                <a:sym typeface="Times New Roman" panose="02020603050405020304"/>
              </a:rPr>
              <a:t>Methodology</a:t>
            </a:r>
            <a:endParaRPr sz="28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122" name="Google Shape;122;g11b7bf7e8ed_0_0" descr="Autoencoder"/>
          <p:cNvPicPr preferRelativeResize="0"/>
          <p:nvPr/>
        </p:nvPicPr>
        <p:blipFill>
          <a:blip r:embed="rId1"/>
          <a:stretch>
            <a:fillRect/>
          </a:stretch>
        </p:blipFill>
        <p:spPr>
          <a:xfrm>
            <a:off x="457200" y="1550921"/>
            <a:ext cx="8359675" cy="3903425"/>
          </a:xfrm>
          <a:prstGeom prst="rect">
            <a:avLst/>
          </a:prstGeom>
          <a:noFill/>
          <a:ln>
            <a:noFill/>
          </a:ln>
        </p:spPr>
      </p:pic>
      <p:sp>
        <p:nvSpPr>
          <p:cNvPr id="123" name="Google Shape;123;g11b7bf7e8ed_0_0"/>
          <p:cNvSpPr txBox="1"/>
          <p:nvPr>
            <p:ph type="sldNum" idx="4294967295"/>
          </p:nvPr>
        </p:nvSpPr>
        <p:spPr>
          <a:xfrm>
            <a:off x="8556784" y="6333134"/>
            <a:ext cx="548700" cy="5250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sp>
        <p:nvSpPr>
          <p:cNvPr id="128" name="Google Shape;128;g1212c9d5007_0_58"/>
          <p:cNvSpPr txBox="1"/>
          <p:nvPr>
            <p:ph type="title"/>
          </p:nvPr>
        </p:nvSpPr>
        <p:spPr>
          <a:xfrm>
            <a:off x="313800" y="287250"/>
            <a:ext cx="8830200" cy="114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US" sz="3600" b="1">
                <a:latin typeface="Times New Roman" panose="02020603050405020304"/>
                <a:ea typeface="Times New Roman" panose="02020603050405020304"/>
                <a:cs typeface="Times New Roman" panose="02020603050405020304"/>
                <a:sym typeface="Times New Roman" panose="02020603050405020304"/>
              </a:rPr>
              <a:t>Methodology</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29" name="Google Shape;129;g1212c9d5007_0_58"/>
          <p:cNvSpPr txBox="1"/>
          <p:nvPr/>
        </p:nvSpPr>
        <p:spPr>
          <a:xfrm>
            <a:off x="392475" y="2446175"/>
            <a:ext cx="8229300" cy="3275400"/>
          </a:xfrm>
          <a:prstGeom prst="rect">
            <a:avLst/>
          </a:prstGeom>
          <a:noFill/>
          <a:ln>
            <a:noFill/>
          </a:ln>
        </p:spPr>
        <p:txBody>
          <a:bodyPr spcFirstLastPara="1" wrap="square" lIns="91425" tIns="91425" rIns="91425" bIns="91425" anchor="t" anchorCtr="0">
            <a:spAutoFit/>
          </a:bodyPr>
          <a:lstStyle/>
          <a:p>
            <a:pPr marL="457200" lvl="0" indent="-323850" algn="just" rtl="0">
              <a:spcBef>
                <a:spcPts val="0"/>
              </a:spcBef>
              <a:spcAft>
                <a:spcPts val="0"/>
              </a:spcAft>
              <a:buClr>
                <a:srgbClr val="000000"/>
              </a:buClr>
              <a:buSzPts val="1500"/>
              <a:buFont typeface="Times New Roman" panose="02020603050405020304"/>
              <a:buChar char="●"/>
            </a:pPr>
            <a:r>
              <a:rPr lang="en-US" sz="1500">
                <a:latin typeface="Times New Roman" panose="02020603050405020304"/>
                <a:ea typeface="Times New Roman" panose="02020603050405020304"/>
                <a:cs typeface="Times New Roman" panose="02020603050405020304"/>
                <a:sym typeface="Times New Roman" panose="02020603050405020304"/>
              </a:rPr>
              <a:t>We extended our research to binary classification of arrhythmias. Previously we were only classifying heart beats into two categories normal or not. We are now classifying heart beats of not normal into 5 types namely normal, Supraventricular, Ventricular Ectopic, fusion and unknown betas.</a:t>
            </a:r>
            <a:br>
              <a:rPr lang="en-US" sz="1500">
                <a:solidFill>
                  <a:srgbClr val="000000"/>
                </a:solidFill>
                <a:latin typeface="Times New Roman" panose="02020603050405020304"/>
                <a:ea typeface="Times New Roman" panose="02020603050405020304"/>
                <a:cs typeface="Times New Roman" panose="02020603050405020304"/>
                <a:sym typeface="Times New Roman" panose="02020603050405020304"/>
              </a:rPr>
            </a:br>
            <a:br>
              <a:rPr lang="en-US" sz="1500">
                <a:solidFill>
                  <a:srgbClr val="000000"/>
                </a:solidFill>
                <a:latin typeface="Times New Roman" panose="02020603050405020304"/>
                <a:ea typeface="Times New Roman" panose="02020603050405020304"/>
                <a:cs typeface="Times New Roman" panose="02020603050405020304"/>
                <a:sym typeface="Times New Roman" panose="02020603050405020304"/>
              </a:rPr>
            </a:br>
            <a:endParaRPr sz="15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just" rtl="0">
              <a:spcBef>
                <a:spcPts val="1000"/>
              </a:spcBef>
              <a:spcAft>
                <a:spcPts val="0"/>
              </a:spcAft>
              <a:buClr>
                <a:srgbClr val="000000"/>
              </a:buClr>
              <a:buSzPts val="1500"/>
              <a:buFont typeface="Times New Roman" panose="02020603050405020304"/>
              <a:buChar char="●"/>
            </a:pPr>
            <a:r>
              <a:rPr lang="en-US" sz="1500">
                <a:latin typeface="Times New Roman" panose="02020603050405020304"/>
                <a:ea typeface="Times New Roman" panose="02020603050405020304"/>
                <a:cs typeface="Times New Roman" panose="02020603050405020304"/>
                <a:sym typeface="Times New Roman" panose="02020603050405020304"/>
              </a:rPr>
              <a:t>We have also employed various RNN models to show the comparison and make this research more insightful. We have used Neural Networks, GRU, Resnet and LSTM.</a:t>
            </a:r>
            <a:br>
              <a:rPr lang="en-US" sz="1500">
                <a:solidFill>
                  <a:srgbClr val="000000"/>
                </a:solidFill>
                <a:latin typeface="Times New Roman" panose="02020603050405020304"/>
                <a:ea typeface="Times New Roman" panose="02020603050405020304"/>
                <a:cs typeface="Times New Roman" panose="02020603050405020304"/>
                <a:sym typeface="Times New Roman" panose="02020603050405020304"/>
              </a:rPr>
            </a:br>
            <a:br>
              <a:rPr lang="en-US" sz="1500">
                <a:solidFill>
                  <a:srgbClr val="000000"/>
                </a:solidFill>
                <a:latin typeface="Times New Roman" panose="02020603050405020304"/>
                <a:ea typeface="Times New Roman" panose="02020603050405020304"/>
                <a:cs typeface="Times New Roman" panose="02020603050405020304"/>
                <a:sym typeface="Times New Roman" panose="02020603050405020304"/>
              </a:rPr>
            </a:br>
            <a:endParaRPr sz="15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endParaRPr sz="12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1000"/>
              </a:spcAft>
              <a:buNone/>
            </a:pPr>
            <a:endParaRPr sz="12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5891</Words>
  <Application>WPS Presentation</Application>
  <PresentationFormat/>
  <Paragraphs>290</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SimSun</vt:lpstr>
      <vt:lpstr>Wingdings</vt:lpstr>
      <vt:lpstr>Arial</vt:lpstr>
      <vt:lpstr>Calibri</vt:lpstr>
      <vt:lpstr>Times New Roman</vt:lpstr>
      <vt:lpstr>Red Hat Display</vt:lpstr>
      <vt:lpstr>Roboto</vt:lpstr>
      <vt:lpstr>Microsoft YaHei</vt:lpstr>
      <vt:lpstr>Arial Unicode MS</vt:lpstr>
      <vt:lpstr>Office Theme</vt:lpstr>
      <vt:lpstr>PowerPoint 演示文稿</vt:lpstr>
      <vt:lpstr>Approval from guide for the evaluation</vt:lpstr>
      <vt:lpstr>Contents:</vt:lpstr>
      <vt:lpstr>Project overview:</vt:lpstr>
      <vt:lpstr>Purpose:</vt:lpstr>
      <vt:lpstr>Workload distribution of the team</vt:lpstr>
      <vt:lpstr>Methodology</vt:lpstr>
      <vt:lpstr>Methodology</vt:lpstr>
      <vt:lpstr>Methodology</vt:lpstr>
      <vt:lpstr>Methodology</vt:lpstr>
      <vt:lpstr>Methodology</vt:lpstr>
      <vt:lpstr>GRU</vt:lpstr>
      <vt:lpstr>Neural Networks</vt:lpstr>
      <vt:lpstr>Resnet</vt:lpstr>
      <vt:lpstr>Improvement/Work done from the last evaluation</vt:lpstr>
      <vt:lpstr>Result</vt:lpstr>
      <vt:lpstr>Proof of paper accepted or communicated/ Hackathon/ Patent</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pooja</dc:creator>
  <cp:lastModifiedBy>adity</cp:lastModifiedBy>
  <cp:revision>1</cp:revision>
  <dcterms:created xsi:type="dcterms:W3CDTF">2022-05-19T09:44:01Z</dcterms:created>
  <dcterms:modified xsi:type="dcterms:W3CDTF">2022-05-19T09:44:02Z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21</vt:i4>
  </property>
  <property fmtid="{D5CDD505-2E9C-101B-9397-08002B2CF9AE}" pid="12" name="ICV">
    <vt:lpwstr>5828C35CADAE424CA680B1B9062861AA</vt:lpwstr>
  </property>
  <property fmtid="{D5CDD505-2E9C-101B-9397-08002B2CF9AE}" pid="13" name="KSOProductBuildVer">
    <vt:lpwstr>1033-11.2.0.11130</vt:lpwstr>
  </property>
</Properties>
</file>