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606" r:id="rId3"/>
    <p:sldId id="620" r:id="rId4"/>
    <p:sldId id="642" r:id="rId5"/>
    <p:sldId id="617" r:id="rId6"/>
    <p:sldId id="622" r:id="rId7"/>
    <p:sldId id="626" r:id="rId8"/>
    <p:sldId id="627" r:id="rId9"/>
    <p:sldId id="628" r:id="rId10"/>
    <p:sldId id="630" r:id="rId11"/>
    <p:sldId id="629" r:id="rId12"/>
    <p:sldId id="618" r:id="rId13"/>
    <p:sldId id="637" r:id="rId14"/>
    <p:sldId id="638" r:id="rId15"/>
    <p:sldId id="641" r:id="rId16"/>
    <p:sldId id="640" r:id="rId17"/>
    <p:sldId id="619" r:id="rId18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Book Antiqua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</p:showPr>
  <p:clrMru>
    <a:srgbClr val="9966FF"/>
    <a:srgbClr val="6666FF"/>
    <a:srgbClr val="FF3300"/>
    <a:srgbClr val="FFFF99"/>
    <a:srgbClr val="996633"/>
    <a:srgbClr val="663300"/>
    <a:srgbClr val="CC66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12" y="-90"/>
      </p:cViewPr>
      <p:guideLst>
        <p:guide orient="horz" pos="816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03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367CD0-D904-48A7-965D-1E8C676DE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983BC3B-DC48-4CBE-8419-C89E2E0E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B9F95-0894-4F11-B8D8-FEA5E61A94E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</p:spPr>
        <p:txBody>
          <a:bodyPr lIns="94414" tIns="46408" rIns="94414" bIns="46408"/>
          <a:lstStyle/>
          <a:p>
            <a:pPr defTabSz="933450"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35251-37FA-4468-86DE-ADDEDE8C4A1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ADADF-0C01-4737-97F3-807175B377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BBE33-FFF8-4417-A1A7-12F3B314033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33413" y="758825"/>
          <a:ext cx="7878762" cy="5340350"/>
        </p:xfrm>
        <a:graphic>
          <a:graphicData uri="http://schemas.openxmlformats.org/presentationml/2006/ole">
            <p:oleObj spid="_x0000_s56322" name="CorelDRAW" r:id="rId3" imgW="9305640" imgH="6307560" progId="">
              <p:embed/>
            </p:oleObj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533400"/>
          </a:xfrm>
        </p:spPr>
        <p:txBody>
          <a:bodyPr anchor="b"/>
          <a:lstStyle>
            <a:lvl1pPr marL="0" indent="0" algn="r">
              <a:buFontTx/>
              <a:buNone/>
              <a:defRPr sz="1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3733800"/>
            <a:ext cx="6477000" cy="762000"/>
          </a:xfrm>
          <a:ln algn="ctr"/>
        </p:spPr>
        <p:txBody>
          <a:bodyPr/>
          <a:lstStyle>
            <a:lvl1pPr algn="ctr">
              <a:spcBef>
                <a:spcPct val="20000"/>
              </a:spcBef>
              <a:buClr>
                <a:srgbClr val="CC0000"/>
              </a:buCl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advClick="0" advTm="6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B7FF-C0F3-442C-A82C-AB6F5B323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507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507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6471-2F30-40E7-9469-866861DB7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76400"/>
            <a:ext cx="8229600" cy="48307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EE330-6233-4E3F-B8DE-FD1961752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33413" y="758825"/>
          <a:ext cx="7878762" cy="5340350"/>
        </p:xfrm>
        <a:graphic>
          <a:graphicData uri="http://schemas.openxmlformats.org/presentationml/2006/ole">
            <p:oleObj spid="_x0000_s57346" name="CorelDRAW" r:id="rId3" imgW="9305640" imgH="6307560" progId="">
              <p:embed/>
            </p:oleObj>
          </a:graphicData>
        </a:graphic>
      </p:graphicFrame>
    </p:spTree>
  </p:cSld>
  <p:clrMapOvr>
    <a:masterClrMapping/>
  </p:clrMapOvr>
  <p:transition spd="slow" advClick="0" advTm="6000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2E53-B320-4007-B33C-ED43517E9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3F838-EA51-44FC-9B00-6B70BA10A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64BA3-E80F-49A2-85CA-811366FD2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2422-8534-49FB-AEC9-DB6A3F13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D7B1-A58C-4EFA-B2AF-CC234AE0B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4A3A-E373-4B0F-9CD1-522F3AB3F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0E5E-257B-4C2D-A9F6-46174D1CB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A98B-D0BA-473D-A85F-8AFCCCF4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F0551-1C49-470F-A318-9CCD067AF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7C26-B406-4E01-9757-D0C5559C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DD3E-87FC-4EA8-AE54-9DC23067A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Click="0" advTm="6000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9140A-B42C-4F61-9898-BF9D65241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6ACE1-E985-4AC1-9AE4-E3036956A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FE0FB-B9AC-4A7B-B73B-46A42BB03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85A62-49A9-4DDF-9590-6203EA005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A6194-1F75-41D2-8FAC-621626659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8B39-3672-425C-99ED-0E55D8DFE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A0773-7D0F-45BF-A147-B1C99E9F5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 advTm="6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964488" y="0"/>
          <a:ext cx="1179512" cy="403225"/>
        </p:xfrm>
        <a:graphic>
          <a:graphicData uri="http://schemas.openxmlformats.org/presentationml/2006/ole">
            <p:oleObj spid="_x0000_s1026" name="CorelDRAW" r:id="rId15" imgW="4093920" imgH="1401480" progId="">
              <p:embed/>
            </p:oleObj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D42E1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GB" sz="18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7391400" y="6324600"/>
          <a:ext cx="1685925" cy="187325"/>
        </p:xfrm>
        <a:graphic>
          <a:graphicData uri="http://schemas.openxmlformats.org/presentationml/2006/ole">
            <p:oleObj spid="_x0000_s1027" name="CorelDRAW" r:id="rId16" imgW="2441880" imgH="272520" progId="">
              <p:embed/>
            </p:oleObj>
          </a:graphicData>
        </a:graphic>
      </p:graphicFrame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2948768-32A1-4338-9FE7-0BF2783A4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 advClick="0" advTm="6000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Century Gothic" pitchFamily="34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696200" y="228600"/>
          <a:ext cx="1179513" cy="403225"/>
        </p:xfrm>
        <a:graphic>
          <a:graphicData uri="http://schemas.openxmlformats.org/presentationml/2006/ole">
            <p:oleObj spid="_x0000_s3074" name="CorelDRAW" r:id="rId14" imgW="4093920" imgH="1401480" progId="">
              <p:embed/>
            </p:oleObj>
          </a:graphicData>
        </a:graphic>
      </p:graphicFrame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D42E1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GB" sz="18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7315200" y="6248400"/>
          <a:ext cx="1685925" cy="187325"/>
        </p:xfrm>
        <a:graphic>
          <a:graphicData uri="http://schemas.openxmlformats.org/presentationml/2006/ole">
            <p:oleObj spid="_x0000_s3075" name="CorelDRAW" r:id="rId15" imgW="2441880" imgH="272520" progId="">
              <p:embed/>
            </p:oleObj>
          </a:graphicData>
        </a:graphic>
      </p:graphicFrame>
      <p:sp>
        <p:nvSpPr>
          <p:cNvPr id="30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9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17220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BCA207-665F-4E0B-BB4D-18FB0C234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7924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 advClick="0" advTm="60000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33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33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33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33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33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33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imgres?imgurl=http://sp.life123.com/bm.pix/effective-business-record-keeping.s600x600.jpg&amp;imgrefurl=http://www.life123.com/career-money/small-business/record-keeping/business-record-keeping.shtml&amp;usg=__sqC2GExefT_jJAQKUVt799NsgFQ=&amp;h=282&amp;w=425&amp;sz=47&amp;hl=en&amp;start=3&amp;zoom=1&amp;tbnid=oCuT-KDD26dJtM:&amp;tbnh=84&amp;tbnw=126&amp;ei=MFhWT4L5GMzmtQbcyJHbBg&amp;prev=/search?q=record+keeping&amp;hl=en&amp;gbv=2&amp;tbm=isch&amp;itbs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m/imgres?imgurl=http://www.extension.org/sites/default/files/w/1/12/FarmRecords_Fig_2.jpg&amp;imgrefurl=http://www.extension.org/pages/11140/establishing-and-using-a-farm-financial-record-keeping-system&amp;usg=__bVDQeBxXN2dI4gucQtkcJ8o2Z4c=&amp;h=380&amp;w=402&amp;sz=20&amp;hl=en&amp;start=12&amp;zoom=1&amp;tbnid=OIHH83oBAySHVM:&amp;tbnh=117&amp;tbnw=124&amp;ei=MFhWT4L5GMzmtQbcyJHbBg&amp;prev=/search?q=record+keeping&amp;hl=en&amp;gbv=2&amp;tbm=isch&amp;itbs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grayWhite">
          <a:xfrm>
            <a:off x="739775" y="5432425"/>
            <a:ext cx="19240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endParaRPr lang="en-US" sz="1600" b="1" i="1">
              <a:solidFill>
                <a:srgbClr val="FF3300"/>
              </a:solidFill>
              <a:latin typeface="Century Gothic" pitchFamily="34" charset="0"/>
            </a:endParaRPr>
          </a:p>
          <a:p>
            <a:endParaRPr lang="en-GB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15950" y="1720850"/>
            <a:ext cx="79390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olidFill>
                  <a:srgbClr val="6666FF"/>
                </a:solidFill>
                <a:latin typeface="Berlin Sans FB" pitchFamily="34" charset="0"/>
              </a:rPr>
              <a:t>STAFF CONFIRMATION </a:t>
            </a:r>
          </a:p>
          <a:p>
            <a:pPr eaLnBrk="0" hangingPunct="0"/>
            <a:r>
              <a:rPr lang="en-US" sz="3200" b="1">
                <a:solidFill>
                  <a:srgbClr val="6666FF"/>
                </a:solidFill>
                <a:latin typeface="Berlin Sans FB" pitchFamily="34" charset="0"/>
              </a:rPr>
              <a:t>AND  RECORDS</a:t>
            </a:r>
            <a:r>
              <a:rPr lang="en-US" sz="3200" b="1">
                <a:solidFill>
                  <a:srgbClr val="FF3300"/>
                </a:solidFill>
                <a:latin typeface="Berlin Sans FB" pitchFamily="34" charset="0"/>
              </a:rPr>
              <a:t> </a:t>
            </a:r>
          </a:p>
          <a:p>
            <a:pPr eaLnBrk="0" hangingPunct="0"/>
            <a:r>
              <a:rPr lang="en-US" sz="3200" b="1">
                <a:solidFill>
                  <a:srgbClr val="F31515"/>
                </a:solidFill>
                <a:latin typeface="Berlin Sans FB" pitchFamily="34" charset="0"/>
              </a:rPr>
              <a:t> Processes, Timelines &amp; Stakeholders</a:t>
            </a:r>
          </a:p>
        </p:txBody>
      </p:sp>
      <p:pic>
        <p:nvPicPr>
          <p:cNvPr id="7172" name="Picture 2" descr="iStock_000003537496Small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5438" y="3398838"/>
            <a:ext cx="3098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718300" y="5821363"/>
            <a:ext cx="1982788" cy="182562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 i="1">
                <a:solidFill>
                  <a:schemeClr val="folHlink"/>
                </a:solidFill>
                <a:latin typeface="Verdana" pitchFamily="34" charset="0"/>
              </a:rPr>
              <a:t>March 2012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0513"/>
            <a:ext cx="8229600" cy="7461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31515"/>
                </a:solidFill>
              </a:rPr>
              <a:t>  FSS Conversion/Confirmation </a:t>
            </a:r>
            <a:r>
              <a:rPr lang="en-US" sz="2800" b="1" dirty="0" smtClean="0">
                <a:solidFill>
                  <a:srgbClr val="F31515"/>
                </a:solidFill>
              </a:rPr>
              <a:t> -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Emma Obasi &amp;  Christian Essien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924050"/>
            <a:ext cx="7632700" cy="195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	This is a career enhancement opportunity where Frontline Service Staff with additional qualification get upgraded or converted to leadership track, provided such additional qualification has been verified okay and other required criteria </a:t>
            </a:r>
            <a:r>
              <a:rPr lang="en-US" sz="2400" dirty="0" smtClean="0">
                <a:latin typeface="Calibri" pitchFamily="34" charset="0"/>
              </a:rPr>
              <a:t>met.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alibri" pitchFamily="34" charset="0"/>
              </a:rPr>
              <a:t>	Confirmation and Records unit ensure that additional qualifications presented by Front Line Service staff are promptly verified ready for conversion on yearly basis</a:t>
            </a: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6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4"/>
          <p:cNvSpPr txBox="1">
            <a:spLocks noChangeArrowheads="1"/>
          </p:cNvSpPr>
          <p:nvPr/>
        </p:nvSpPr>
        <p:spPr bwMode="auto">
          <a:xfrm>
            <a:off x="0" y="341313"/>
            <a:ext cx="854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Berlin Sans FB Demi" pitchFamily="34" charset="0"/>
              </a:rPr>
              <a:t> Process flow</a:t>
            </a:r>
          </a:p>
        </p:txBody>
      </p:sp>
      <p:sp>
        <p:nvSpPr>
          <p:cNvPr id="20483" name="AutoShape 19"/>
          <p:cNvSpPr>
            <a:spLocks noChangeArrowheads="1"/>
          </p:cNvSpPr>
          <p:nvPr/>
        </p:nvSpPr>
        <p:spPr bwMode="auto">
          <a:xfrm>
            <a:off x="2149475" y="3635375"/>
            <a:ext cx="530225" cy="96838"/>
          </a:xfrm>
          <a:prstGeom prst="rightArrow">
            <a:avLst>
              <a:gd name="adj1" fmla="val 61657"/>
              <a:gd name="adj2" fmla="val 20365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168275" y="3314700"/>
            <a:ext cx="1957388" cy="8509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/>
              <a:t>Staff updates additional </a:t>
            </a:r>
          </a:p>
          <a:p>
            <a:pPr algn="l"/>
            <a:r>
              <a:rPr lang="en-GB"/>
              <a:t>qualification on the </a:t>
            </a:r>
          </a:p>
          <a:p>
            <a:pPr algn="l"/>
            <a:r>
              <a:rPr lang="en-GB"/>
              <a:t>portal</a:t>
            </a:r>
            <a:endParaRPr lang="en-US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7434263" y="3362325"/>
            <a:ext cx="1590675" cy="914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Submit list of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successful candi -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dates to Talent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Mgt</a:t>
            </a: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6751638" y="5334000"/>
            <a:ext cx="2276475" cy="9191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>
                <a:solidFill>
                  <a:schemeClr val="tx1"/>
                </a:solidFill>
              </a:rPr>
              <a:t>Present list of successful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candidates that met other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Conversion criteria to Mgt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5233988" y="3368675"/>
            <a:ext cx="1581150" cy="85248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>
                <a:solidFill>
                  <a:schemeClr val="tx1"/>
                </a:solidFill>
              </a:rPr>
              <a:t>     Verification of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       additional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       qualification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3636963" y="5338763"/>
            <a:ext cx="2081212" cy="914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>
                <a:solidFill>
                  <a:schemeClr val="tx1"/>
                </a:solidFill>
              </a:rPr>
              <a:t>Management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Consideration and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announcement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2784475" y="3349625"/>
            <a:ext cx="1819275" cy="83343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>
                <a:solidFill>
                  <a:schemeClr val="tx1"/>
                </a:solidFill>
              </a:rPr>
              <a:t>Application through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HRBP or line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supervisor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4633913" y="3668713"/>
            <a:ext cx="455612" cy="98425"/>
          </a:xfrm>
          <a:prstGeom prst="rightArrow">
            <a:avLst>
              <a:gd name="adj1" fmla="val 61657"/>
              <a:gd name="adj2" fmla="val 17217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1" name="AutoShape 29"/>
          <p:cNvSpPr>
            <a:spLocks noChangeArrowheads="1"/>
          </p:cNvSpPr>
          <p:nvPr/>
        </p:nvSpPr>
        <p:spPr bwMode="auto">
          <a:xfrm rot="5400000">
            <a:off x="7851776" y="4729162"/>
            <a:ext cx="887412" cy="106363"/>
          </a:xfrm>
          <a:prstGeom prst="rightArrow">
            <a:avLst>
              <a:gd name="adj1" fmla="val 61657"/>
              <a:gd name="adj2" fmla="val 310322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2" name="AutoShape 30"/>
          <p:cNvSpPr>
            <a:spLocks noChangeArrowheads="1"/>
          </p:cNvSpPr>
          <p:nvPr/>
        </p:nvSpPr>
        <p:spPr bwMode="auto">
          <a:xfrm rot="10800000">
            <a:off x="2633663" y="5659438"/>
            <a:ext cx="747712" cy="117475"/>
          </a:xfrm>
          <a:prstGeom prst="rightArrow">
            <a:avLst>
              <a:gd name="adj1" fmla="val 61657"/>
              <a:gd name="adj2" fmla="val 236737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3" name="AutoShape 31"/>
          <p:cNvSpPr>
            <a:spLocks noChangeArrowheads="1"/>
          </p:cNvSpPr>
          <p:nvPr/>
        </p:nvSpPr>
        <p:spPr bwMode="auto">
          <a:xfrm rot="10800000">
            <a:off x="5775325" y="5588000"/>
            <a:ext cx="730250" cy="117475"/>
          </a:xfrm>
          <a:prstGeom prst="rightArrow">
            <a:avLst>
              <a:gd name="adj1" fmla="val 61657"/>
              <a:gd name="adj2" fmla="val 23120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4" name="AutoShape 32"/>
          <p:cNvSpPr>
            <a:spLocks noChangeArrowheads="1"/>
          </p:cNvSpPr>
          <p:nvPr/>
        </p:nvSpPr>
        <p:spPr bwMode="auto">
          <a:xfrm>
            <a:off x="5811838" y="5865813"/>
            <a:ext cx="730250" cy="117475"/>
          </a:xfrm>
          <a:prstGeom prst="rightArrow">
            <a:avLst>
              <a:gd name="adj1" fmla="val 61657"/>
              <a:gd name="adj2" fmla="val 23120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5" name="Rectangle 37"/>
          <p:cNvSpPr>
            <a:spLocks noChangeArrowheads="1"/>
          </p:cNvSpPr>
          <p:nvPr/>
        </p:nvSpPr>
        <p:spPr bwMode="auto">
          <a:xfrm>
            <a:off x="6046788" y="5413375"/>
            <a:ext cx="260350" cy="182563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20496" name="Text Box 38"/>
          <p:cNvSpPr txBox="1">
            <a:spLocks noChangeArrowheads="1"/>
          </p:cNvSpPr>
          <p:nvPr/>
        </p:nvSpPr>
        <p:spPr bwMode="auto">
          <a:xfrm>
            <a:off x="5897563" y="5949950"/>
            <a:ext cx="461962" cy="182563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20497" name="Oval 39"/>
          <p:cNvSpPr>
            <a:spLocks noChangeArrowheads="1"/>
          </p:cNvSpPr>
          <p:nvPr/>
        </p:nvSpPr>
        <p:spPr bwMode="auto">
          <a:xfrm>
            <a:off x="5273675" y="2122488"/>
            <a:ext cx="1295400" cy="677862"/>
          </a:xfrm>
          <a:prstGeom prst="ellipse">
            <a:avLst/>
          </a:prstGeom>
          <a:solidFill>
            <a:srgbClr val="FFFF00"/>
          </a:solidFill>
          <a:ln w="4699" algn="in">
            <a:solidFill>
              <a:srgbClr val="FF33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r>
              <a:rPr lang="en-US" sz="1000" b="1">
                <a:latin typeface="Verdana" pitchFamily="34" charset="0"/>
              </a:rPr>
              <a:t>Treat in </a:t>
            </a:r>
          </a:p>
          <a:p>
            <a:pPr eaLnBrk="0" hangingPunct="0"/>
            <a:r>
              <a:rPr lang="en-US" sz="1000" b="1">
                <a:latin typeface="Verdana" pitchFamily="34" charset="0"/>
              </a:rPr>
              <a:t>line with</a:t>
            </a:r>
          </a:p>
          <a:p>
            <a:pPr eaLnBrk="0" hangingPunct="0"/>
            <a:r>
              <a:rPr lang="en-US" sz="1000" b="1">
                <a:latin typeface="Verdana" pitchFamily="34" charset="0"/>
              </a:rPr>
              <a:t> policy</a:t>
            </a:r>
          </a:p>
        </p:txBody>
      </p:sp>
      <p:sp>
        <p:nvSpPr>
          <p:cNvPr id="20498" name="AutoShape 41"/>
          <p:cNvSpPr>
            <a:spLocks noChangeArrowheads="1"/>
          </p:cNvSpPr>
          <p:nvPr/>
        </p:nvSpPr>
        <p:spPr bwMode="auto">
          <a:xfrm rot="-5400000">
            <a:off x="5744369" y="2975769"/>
            <a:ext cx="373063" cy="98425"/>
          </a:xfrm>
          <a:prstGeom prst="rightArrow">
            <a:avLst>
              <a:gd name="adj1" fmla="val 61657"/>
              <a:gd name="adj2" fmla="val 14097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499" name="Text Box 42"/>
          <p:cNvSpPr txBox="1">
            <a:spLocks noChangeArrowheads="1"/>
          </p:cNvSpPr>
          <p:nvPr/>
        </p:nvSpPr>
        <p:spPr bwMode="auto">
          <a:xfrm>
            <a:off x="5927725" y="2952750"/>
            <a:ext cx="461963" cy="152400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1"/>
                </a:solidFill>
                <a:latin typeface="Verdana" pitchFamily="34" charset="0"/>
              </a:rPr>
              <a:t>Fake</a:t>
            </a:r>
          </a:p>
        </p:txBody>
      </p:sp>
      <p:sp>
        <p:nvSpPr>
          <p:cNvPr id="20500" name="Text Box 43"/>
          <p:cNvSpPr txBox="1">
            <a:spLocks noChangeArrowheads="1"/>
          </p:cNvSpPr>
          <p:nvPr/>
        </p:nvSpPr>
        <p:spPr bwMode="auto">
          <a:xfrm>
            <a:off x="6859588" y="3744913"/>
            <a:ext cx="300037" cy="182562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205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-223838" y="1179513"/>
            <a:ext cx="5540376" cy="12509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</a:t>
            </a:r>
            <a:r>
              <a:rPr lang="en-US" sz="1400" b="1" u="sng" smtClean="0">
                <a:solidFill>
                  <a:srgbClr val="FF3300"/>
                </a:solidFill>
                <a:latin typeface="Calibri" pitchFamily="34" charset="0"/>
              </a:rPr>
              <a:t>Timelines: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alibri" pitchFamily="34" charset="0"/>
              </a:rPr>
              <a:t>	Submission and verification of results:     	</a:t>
            </a: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April to December</a:t>
            </a:r>
            <a:r>
              <a:rPr lang="en-US" sz="140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alibri" pitchFamily="34" charset="0"/>
              </a:rPr>
              <a:t>	Eligibility check by Talent Management:  	</a:t>
            </a: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January to February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	</a:t>
            </a:r>
            <a:r>
              <a:rPr lang="en-US" sz="1400" smtClean="0">
                <a:latin typeface="Calibri" pitchFamily="34" charset="0"/>
              </a:rPr>
              <a:t>Announcement by Management:</a:t>
            </a: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	 	March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	</a:t>
            </a:r>
            <a:r>
              <a:rPr lang="en-US" sz="1400" smtClean="0">
                <a:latin typeface="Calibri" pitchFamily="34" charset="0"/>
              </a:rPr>
              <a:t>Regularization/confirmation on new role:</a:t>
            </a:r>
            <a:r>
              <a:rPr lang="en-US" sz="1400" smtClean="0">
                <a:solidFill>
                  <a:schemeClr val="accent2"/>
                </a:solidFill>
                <a:latin typeface="Calibri" pitchFamily="34" charset="0"/>
              </a:rPr>
              <a:t> 	After 6 months </a:t>
            </a:r>
          </a:p>
        </p:txBody>
      </p:sp>
      <p:sp>
        <p:nvSpPr>
          <p:cNvPr id="20502" name="AutoShape 46"/>
          <p:cNvSpPr>
            <a:spLocks noChangeArrowheads="1"/>
          </p:cNvSpPr>
          <p:nvPr/>
        </p:nvSpPr>
        <p:spPr bwMode="auto">
          <a:xfrm>
            <a:off x="6846888" y="3662363"/>
            <a:ext cx="455612" cy="98425"/>
          </a:xfrm>
          <a:prstGeom prst="rightArrow">
            <a:avLst>
              <a:gd name="adj1" fmla="val 61657"/>
              <a:gd name="adj2" fmla="val 17217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03" name="Rectangle 11"/>
          <p:cNvSpPr>
            <a:spLocks noChangeArrowheads="1"/>
          </p:cNvSpPr>
          <p:nvPr/>
        </p:nvSpPr>
        <p:spPr bwMode="auto">
          <a:xfrm>
            <a:off x="471488" y="5330825"/>
            <a:ext cx="2124075" cy="914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n-GB">
                <a:solidFill>
                  <a:schemeClr val="tx1"/>
                </a:solidFill>
              </a:rPr>
              <a:t>Regularization/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confirmation after </a:t>
            </a:r>
          </a:p>
          <a:p>
            <a:pPr algn="l"/>
            <a:r>
              <a:rPr lang="en-GB">
                <a:solidFill>
                  <a:schemeClr val="tx1"/>
                </a:solidFill>
              </a:rPr>
              <a:t>6 months of probation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2300288" y="1111250"/>
            <a:ext cx="6724650" cy="5286375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endParaRPr lang="en-US" sz="1200" b="1" u="sng" smtClean="0"/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sz="1200" b="1" u="sng" smtClean="0"/>
              <a:t>                                                                                                                                                </a:t>
            </a:r>
            <a:r>
              <a:rPr lang="en-US" b="1" u="sng" smtClean="0">
                <a:solidFill>
                  <a:schemeClr val="accent2"/>
                </a:solidFill>
                <a:latin typeface="Calibri" pitchFamily="34" charset="0"/>
              </a:rPr>
              <a:t>WHAT WE DO IN RECORDS UNIT</a:t>
            </a:r>
            <a:r>
              <a:rPr lang="en-US" b="1" smtClean="0">
                <a:solidFill>
                  <a:schemeClr val="accent2"/>
                </a:solidFill>
                <a:latin typeface="Calibri" pitchFamily="34" charset="0"/>
              </a:rPr>
              <a:t>?</a:t>
            </a:r>
            <a:r>
              <a:rPr lang="en-US" smtClean="0">
                <a:latin typeface="Calibri" pitchFamily="34" charset="0"/>
              </a:rPr>
              <a:t>  </a:t>
            </a:r>
          </a:p>
          <a:p>
            <a:pPr marL="0" indent="0" defTabSz="342900" eaLnBrk="1" hangingPunct="1">
              <a:lnSpc>
                <a:spcPct val="90000"/>
              </a:lnSpc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  Ensure records are kept secured &amp; protected</a:t>
            </a: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    in fireproof cabinets </a:t>
            </a:r>
          </a:p>
          <a:p>
            <a:pPr marL="0" indent="0" defTabSz="342900" eaLnBrk="1" hangingPunct="1">
              <a:lnSpc>
                <a:spcPct val="90000"/>
              </a:lnSpc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	Monitor and track staff files in transit.</a:t>
            </a:r>
          </a:p>
          <a:p>
            <a:pPr marL="0" indent="0" defTabSz="342900" eaLnBrk="1" hangingPunct="1">
              <a:lnSpc>
                <a:spcPct val="90000"/>
              </a:lnSpc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  Manage retrieval systems </a:t>
            </a:r>
          </a:p>
          <a:p>
            <a:pPr marL="0" indent="0" defTabSz="342900" eaLnBrk="1" hangingPunct="1">
              <a:lnSpc>
                <a:spcPct val="90000"/>
              </a:lnSpc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  Receive &amp; ensure proper filing in staff files</a:t>
            </a:r>
            <a:endParaRPr lang="en-US" sz="1800" b="1" smtClean="0">
              <a:latin typeface="Calibri" pitchFamily="34" charset="0"/>
            </a:endParaRPr>
          </a:p>
          <a:p>
            <a:pPr marL="0" indent="0" defTabSz="342900" eaLnBrk="1" hangingPunct="1">
              <a:lnSpc>
                <a:spcPct val="90000"/>
              </a:lnSpc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  Control access to the filing room</a:t>
            </a: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endParaRPr lang="en-US" sz="1800" b="1" u="sng" smtClean="0">
              <a:latin typeface="Calibri" pitchFamily="34" charset="0"/>
            </a:endParaRP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endParaRPr lang="en-US" sz="1800" b="1" u="sng" smtClean="0">
              <a:latin typeface="Calibri" pitchFamily="34" charset="0"/>
            </a:endParaRP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b="1" u="sng" smtClean="0">
                <a:solidFill>
                  <a:schemeClr val="accent2"/>
                </a:solidFill>
                <a:latin typeface="Calibri" pitchFamily="34" charset="0"/>
              </a:rPr>
              <a:t>TYPE OF FILING</a:t>
            </a:r>
            <a:r>
              <a:rPr lang="en-US" u="sng" smtClean="0">
                <a:latin typeface="Calibri" pitchFamily="34" charset="0"/>
              </a:rPr>
              <a:t>  </a:t>
            </a:r>
            <a:r>
              <a:rPr lang="en-US" smtClean="0">
                <a:latin typeface="Calibri" pitchFamily="34" charset="0"/>
              </a:rPr>
              <a:t>                                                                                                                       	  </a:t>
            </a:r>
            <a:r>
              <a:rPr lang="en-US" b="1" smtClean="0">
                <a:latin typeface="Calibri" pitchFamily="34" charset="0"/>
              </a:rPr>
              <a:t>A.   By employee numbers and </a:t>
            </a: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b="1" smtClean="0">
                <a:latin typeface="Calibri" pitchFamily="34" charset="0"/>
              </a:rPr>
              <a:t>		B.   By Indexing according to Grades</a:t>
            </a:r>
          </a:p>
          <a:p>
            <a:pPr marL="0" indent="0" defTabSz="34290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endParaRPr lang="en-US" sz="1800" b="1" smtClean="0">
              <a:latin typeface="Calibri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3238" y="1006475"/>
            <a:ext cx="6100762" cy="566738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b="1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           </a:t>
            </a:r>
            <a:r>
              <a:rPr lang="en-US" sz="2000" b="1">
                <a:solidFill>
                  <a:srgbClr val="FF0066"/>
                </a:solidFill>
                <a:latin typeface="Berlin Sans FB" pitchFamily="34" charset="0"/>
              </a:rPr>
              <a:t>FILES  MANAGEMENT</a:t>
            </a:r>
            <a:endParaRPr lang="en-US" sz="2000" b="1" u="sng">
              <a:solidFill>
                <a:srgbClr val="FF0066"/>
              </a:solidFill>
              <a:latin typeface="Berlin Sans FB" pitchFamily="34" charset="0"/>
            </a:endParaRPr>
          </a:p>
        </p:txBody>
      </p:sp>
      <p:pic>
        <p:nvPicPr>
          <p:cNvPr id="22532" name="Picture 4" descr="ANd9GcTj1M28VLdlqmVfy9fwL_VUdIr0bBpw88THRJbgt6TdfS4IB6UOLyrNJT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3" y="1308100"/>
            <a:ext cx="19875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ANd9GcT3zhUA76r7P6jh0nOywe7BpnpfeVldZd0JJhAdeSBpD2-mqGWo2YQOTNU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3" y="3868738"/>
            <a:ext cx="1981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52413" y="260350"/>
            <a:ext cx="3995737" cy="707886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2800" b="1" u="sng" dirty="0">
                <a:solidFill>
                  <a:srgbClr val="FF0066"/>
                </a:solidFill>
                <a:latin typeface="Berlin Sans FB" pitchFamily="34" charset="0"/>
              </a:rPr>
              <a:t>FILES </a:t>
            </a:r>
            <a:r>
              <a:rPr lang="en-US" sz="2800" b="1" u="sng" dirty="0" smtClean="0">
                <a:solidFill>
                  <a:srgbClr val="FF0066"/>
                </a:solidFill>
                <a:latin typeface="Berlin Sans FB" pitchFamily="34" charset="0"/>
              </a:rPr>
              <a:t>MANAGEMENT – </a:t>
            </a:r>
            <a:r>
              <a:rPr lang="en-US" sz="1800" b="1" u="sng" dirty="0" smtClean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</a:rPr>
              <a:t>TOM UBONG AND JULIUS EKEH</a:t>
            </a:r>
            <a:endParaRPr lang="en-US" sz="1800" b="1" u="sng" dirty="0">
              <a:solidFill>
                <a:schemeClr val="accent2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3D3C1211-CD81-4CF7-9182-1EE1B1F83F76}" type="slidenum">
              <a:rPr lang="en-U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ahoma" pitchFamily="34" charset="0"/>
              <a:cs typeface="+mn-cs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52800" y="11430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738" y="2786063"/>
            <a:ext cx="1855787" cy="849312"/>
            <a:chOff x="934" y="2122"/>
            <a:chExt cx="719" cy="600"/>
          </a:xfrm>
        </p:grpSpPr>
        <p:sp>
          <p:nvSpPr>
            <p:cNvPr id="23573" name="Rectangle 26"/>
            <p:cNvSpPr>
              <a:spLocks noChangeArrowheads="1"/>
            </p:cNvSpPr>
            <p:nvPr/>
          </p:nvSpPr>
          <p:spPr bwMode="gray">
            <a:xfrm>
              <a:off x="934" y="2150"/>
              <a:ext cx="719" cy="5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3574" name="Rectangle 27"/>
            <p:cNvSpPr>
              <a:spLocks noChangeArrowheads="1"/>
            </p:cNvSpPr>
            <p:nvPr/>
          </p:nvSpPr>
          <p:spPr bwMode="gray">
            <a:xfrm>
              <a:off x="953" y="2122"/>
              <a:ext cx="681" cy="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Staff initiates </a:t>
              </a:r>
            </a:p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request</a:t>
              </a:r>
            </a:p>
          </p:txBody>
        </p:sp>
      </p:grpSp>
      <p:sp>
        <p:nvSpPr>
          <p:cNvPr id="23558" name="Rectangle 45"/>
          <p:cNvSpPr>
            <a:spLocks noChangeArrowheads="1"/>
          </p:cNvSpPr>
          <p:nvPr/>
        </p:nvSpPr>
        <p:spPr bwMode="auto">
          <a:xfrm>
            <a:off x="361950" y="180975"/>
            <a:ext cx="7864475" cy="6080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79375" tIns="31750" rIns="79375" bIns="31750" anchor="ctr"/>
          <a:lstStyle/>
          <a:p>
            <a:pPr algn="l" defTabSz="793750" eaLnBrk="0" hangingPunct="0">
              <a:lnSpc>
                <a:spcPct val="107000"/>
              </a:lnSpc>
              <a:spcAft>
                <a:spcPct val="54000"/>
              </a:spcAft>
              <a:tabLst>
                <a:tab pos="6137275" algn="r"/>
              </a:tabLst>
            </a:pPr>
            <a:r>
              <a:rPr lang="en-US" sz="2400" b="1" dirty="0">
                <a:solidFill>
                  <a:srgbClr val="FF3300"/>
                </a:solidFill>
                <a:latin typeface="Calibri" pitchFamily="34" charset="0"/>
              </a:rPr>
              <a:t>CHANGE OF NAME </a:t>
            </a:r>
            <a:r>
              <a:rPr lang="en-US" sz="2400" b="1" dirty="0" smtClean="0">
                <a:solidFill>
                  <a:srgbClr val="FF3300"/>
                </a:solidFill>
                <a:latin typeface="Calibri" pitchFamily="34" charset="0"/>
              </a:rPr>
              <a:t>REQUEST –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ATINUKE BRIGHT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559" name="AutoShape 67"/>
          <p:cNvSpPr>
            <a:spLocks noChangeArrowheads="1"/>
          </p:cNvSpPr>
          <p:nvPr/>
        </p:nvSpPr>
        <p:spPr bwMode="auto">
          <a:xfrm>
            <a:off x="3368675" y="2789238"/>
            <a:ext cx="2147888" cy="8763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Submits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Documents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to HCM</a:t>
            </a:r>
          </a:p>
        </p:txBody>
      </p:sp>
      <p:sp>
        <p:nvSpPr>
          <p:cNvPr id="23560" name="AutoShape 68"/>
          <p:cNvSpPr>
            <a:spLocks noChangeArrowheads="1"/>
          </p:cNvSpPr>
          <p:nvPr/>
        </p:nvSpPr>
        <p:spPr bwMode="auto">
          <a:xfrm>
            <a:off x="6896100" y="2968625"/>
            <a:ext cx="1947863" cy="736600"/>
          </a:xfrm>
          <a:prstGeom prst="flowChartAlternateProcess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HCM prompts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relevant units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 to effect changes</a:t>
            </a:r>
            <a:r>
              <a:rPr lang="en-US"/>
              <a:t>  </a:t>
            </a:r>
          </a:p>
        </p:txBody>
      </p:sp>
      <p:sp>
        <p:nvSpPr>
          <p:cNvPr id="23561" name="AutoShape 69"/>
          <p:cNvSpPr>
            <a:spLocks noChangeArrowheads="1"/>
          </p:cNvSpPr>
          <p:nvPr/>
        </p:nvSpPr>
        <p:spPr bwMode="auto">
          <a:xfrm>
            <a:off x="6923088" y="4514850"/>
            <a:ext cx="2063750" cy="812800"/>
          </a:xfrm>
          <a:prstGeom prst="flowChartManualOperation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Relevant units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review documents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&amp; effect changes</a:t>
            </a:r>
          </a:p>
          <a:p>
            <a:r>
              <a:rPr lang="en-US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3562" name="AutoShape 71"/>
          <p:cNvSpPr>
            <a:spLocks noChangeArrowheads="1"/>
          </p:cNvSpPr>
          <p:nvPr/>
        </p:nvSpPr>
        <p:spPr bwMode="auto">
          <a:xfrm>
            <a:off x="3659188" y="4408488"/>
            <a:ext cx="1920875" cy="823912"/>
          </a:xfrm>
          <a:prstGeom prst="flowChartTerminator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Staff is advised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and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portals updated</a:t>
            </a:r>
          </a:p>
        </p:txBody>
      </p:sp>
      <p:sp>
        <p:nvSpPr>
          <p:cNvPr id="23563" name="AutoShape 77"/>
          <p:cNvSpPr>
            <a:spLocks noChangeArrowheads="1"/>
          </p:cNvSpPr>
          <p:nvPr/>
        </p:nvSpPr>
        <p:spPr bwMode="auto">
          <a:xfrm>
            <a:off x="433388" y="4413250"/>
            <a:ext cx="1836737" cy="798513"/>
          </a:xfrm>
          <a:prstGeom prst="flowChartOnlineStorage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Staff data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is stored</a:t>
            </a:r>
          </a:p>
        </p:txBody>
      </p:sp>
      <p:sp>
        <p:nvSpPr>
          <p:cNvPr id="23564" name="AutoShape 82"/>
          <p:cNvSpPr>
            <a:spLocks noChangeArrowheads="1"/>
          </p:cNvSpPr>
          <p:nvPr/>
        </p:nvSpPr>
        <p:spPr bwMode="auto">
          <a:xfrm>
            <a:off x="2244725" y="3206750"/>
            <a:ext cx="1055688" cy="127000"/>
          </a:xfrm>
          <a:prstGeom prst="rightArrow">
            <a:avLst>
              <a:gd name="adj1" fmla="val 61657"/>
              <a:gd name="adj2" fmla="val 30917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565" name="AutoShape 83"/>
          <p:cNvSpPr>
            <a:spLocks noChangeArrowheads="1"/>
          </p:cNvSpPr>
          <p:nvPr/>
        </p:nvSpPr>
        <p:spPr bwMode="auto">
          <a:xfrm>
            <a:off x="5640388" y="3149600"/>
            <a:ext cx="1055687" cy="123825"/>
          </a:xfrm>
          <a:prstGeom prst="rightArrow">
            <a:avLst>
              <a:gd name="adj1" fmla="val 61657"/>
              <a:gd name="adj2" fmla="val 317106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566" name="AutoShape 84"/>
          <p:cNvSpPr>
            <a:spLocks noChangeArrowheads="1"/>
          </p:cNvSpPr>
          <p:nvPr/>
        </p:nvSpPr>
        <p:spPr bwMode="auto">
          <a:xfrm rot="5400000">
            <a:off x="7527132" y="4028281"/>
            <a:ext cx="622300" cy="138113"/>
          </a:xfrm>
          <a:prstGeom prst="rightArrow">
            <a:avLst>
              <a:gd name="adj1" fmla="val 61657"/>
              <a:gd name="adj2" fmla="val 167588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567" name="AutoShape 85"/>
          <p:cNvSpPr>
            <a:spLocks noChangeArrowheads="1"/>
          </p:cNvSpPr>
          <p:nvPr/>
        </p:nvSpPr>
        <p:spPr bwMode="auto">
          <a:xfrm rot="10800000">
            <a:off x="5716588" y="4735513"/>
            <a:ext cx="1127125" cy="128587"/>
          </a:xfrm>
          <a:prstGeom prst="rightArrow">
            <a:avLst>
              <a:gd name="adj1" fmla="val 61657"/>
              <a:gd name="adj2" fmla="val 326027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rot="10800000" wrap="none" lIns="0" tIns="0" rIns="0" bIns="0" anchor="ctr"/>
          <a:lstStyle/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568" name="AutoShape 86"/>
          <p:cNvSpPr>
            <a:spLocks noChangeArrowheads="1"/>
          </p:cNvSpPr>
          <p:nvPr/>
        </p:nvSpPr>
        <p:spPr bwMode="auto">
          <a:xfrm rot="10800000">
            <a:off x="2266950" y="4749800"/>
            <a:ext cx="1127125" cy="127000"/>
          </a:xfrm>
          <a:prstGeom prst="rightArrow">
            <a:avLst>
              <a:gd name="adj1" fmla="val 61657"/>
              <a:gd name="adj2" fmla="val 330101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3569" name="Rectangle 87"/>
          <p:cNvSpPr>
            <a:spLocks noChangeArrowheads="1"/>
          </p:cNvSpPr>
          <p:nvPr/>
        </p:nvSpPr>
        <p:spPr bwMode="auto">
          <a:xfrm>
            <a:off x="203200" y="784225"/>
            <a:ext cx="78422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800" b="1">
                <a:solidFill>
                  <a:schemeClr val="accent2"/>
                </a:solidFill>
              </a:rPr>
              <a:t> Staff can change their name upon (1) </a:t>
            </a:r>
            <a:r>
              <a:rPr lang="en-US" sz="1800" b="1" u="sng">
                <a:solidFill>
                  <a:schemeClr val="tx1"/>
                </a:solidFill>
              </a:rPr>
              <a:t>Marriage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>
                <a:solidFill>
                  <a:schemeClr val="accent2"/>
                </a:solidFill>
              </a:rPr>
              <a:t> (2) </a:t>
            </a:r>
            <a:r>
              <a:rPr lang="en-US" sz="1800" b="1">
                <a:solidFill>
                  <a:schemeClr val="tx1"/>
                </a:solidFill>
              </a:rPr>
              <a:t>Family decision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b="1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23570" name="Rectangle 88"/>
          <p:cNvSpPr>
            <a:spLocks noChangeArrowheads="1"/>
          </p:cNvSpPr>
          <p:nvPr/>
        </p:nvSpPr>
        <p:spPr bwMode="auto">
          <a:xfrm>
            <a:off x="201613" y="1279525"/>
            <a:ext cx="8821737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 u="sng" dirty="0">
                <a:solidFill>
                  <a:srgbClr val="996633"/>
                </a:solidFill>
                <a:latin typeface="Arial" pitchFamily="34" charset="0"/>
              </a:rPr>
              <a:t>Documents required</a:t>
            </a:r>
          </a:p>
          <a:p>
            <a:pPr algn="l"/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1.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 Marriage certificate  </a:t>
            </a:r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2.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Newspaper publication  </a:t>
            </a:r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3.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 A written request  </a:t>
            </a:r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4.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Completed ID card request form (for branches) 5.Police report</a:t>
            </a:r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 6.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 sworn Affidavit </a:t>
            </a:r>
            <a:r>
              <a:rPr lang="en-US" b="1" dirty="0">
                <a:solidFill>
                  <a:srgbClr val="CC3300"/>
                </a:solidFill>
                <a:latin typeface="Century Gothic" pitchFamily="34" charset="0"/>
              </a:rPr>
              <a:t>7.</a:t>
            </a:r>
            <a:r>
              <a:rPr lang="en-US" b="1" dirty="0">
                <a:solidFill>
                  <a:srgbClr val="6666FF"/>
                </a:solidFill>
                <a:latin typeface="Century Gothic" pitchFamily="34" charset="0"/>
              </a:rPr>
              <a:t>Completed spouse details /dependants form</a:t>
            </a:r>
          </a:p>
        </p:txBody>
      </p:sp>
      <p:sp>
        <p:nvSpPr>
          <p:cNvPr id="23571" name="Rectangle 89"/>
          <p:cNvSpPr>
            <a:spLocks noChangeArrowheads="1"/>
          </p:cNvSpPr>
          <p:nvPr/>
        </p:nvSpPr>
        <p:spPr bwMode="auto">
          <a:xfrm>
            <a:off x="184150" y="2460625"/>
            <a:ext cx="29083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800" b="1" u="sng">
                <a:solidFill>
                  <a:srgbClr val="FF3300"/>
                </a:solidFill>
                <a:latin typeface="Arial" pitchFamily="34" charset="0"/>
              </a:rPr>
              <a:t>The Process flow</a:t>
            </a:r>
          </a:p>
        </p:txBody>
      </p:sp>
      <p:sp>
        <p:nvSpPr>
          <p:cNvPr id="23572" name="Rectangle 90"/>
          <p:cNvSpPr>
            <a:spLocks noChangeArrowheads="1"/>
          </p:cNvSpPr>
          <p:nvPr/>
        </p:nvSpPr>
        <p:spPr bwMode="auto">
          <a:xfrm>
            <a:off x="163513" y="5651500"/>
            <a:ext cx="882173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 u="sng">
                <a:solidFill>
                  <a:srgbClr val="FF3300"/>
                </a:solidFill>
                <a:latin typeface="Arial" pitchFamily="34" charset="0"/>
              </a:rPr>
              <a:t>Stakeholders </a:t>
            </a:r>
            <a:r>
              <a:rPr lang="en-US" sz="1600" b="1">
                <a:solidFill>
                  <a:srgbClr val="FF3300"/>
                </a:solidFill>
                <a:latin typeface="Arial" pitchFamily="34" charset="0"/>
              </a:rPr>
              <a:t>						</a:t>
            </a:r>
          </a:p>
          <a:p>
            <a:pPr algn="l"/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1.</a:t>
            </a:r>
            <a:r>
              <a:rPr lang="en-US" b="1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ITcare  </a:t>
            </a:r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2.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HRIS  </a:t>
            </a:r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3.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 Finacle  </a:t>
            </a:r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4. 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HCM-GSS </a:t>
            </a:r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5. 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Security/Control 		</a:t>
            </a:r>
            <a:r>
              <a:rPr lang="en-US" b="1">
                <a:solidFill>
                  <a:srgbClr val="FF3300"/>
                </a:solidFill>
              </a:rPr>
              <a:t>TAT:  </a:t>
            </a:r>
            <a:r>
              <a:rPr lang="en-US" b="1">
                <a:solidFill>
                  <a:schemeClr val="accent2"/>
                </a:solidFill>
              </a:rPr>
              <a:t>24 hours</a:t>
            </a:r>
            <a:endParaRPr lang="en-US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1D27F85-40ED-44AF-A9B0-61466ACF7228}" type="slidenum">
              <a:rPr lang="en-U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ahoma" pitchFamily="34" charset="0"/>
              <a:cs typeface="+mn-cs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352800" y="11430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" y="2505075"/>
            <a:ext cx="2178050" cy="1049338"/>
            <a:chOff x="934" y="2122"/>
            <a:chExt cx="719" cy="600"/>
          </a:xfrm>
        </p:grpSpPr>
        <p:sp>
          <p:nvSpPr>
            <p:cNvPr id="24593" name="Rectangle 6"/>
            <p:cNvSpPr>
              <a:spLocks noChangeArrowheads="1"/>
            </p:cNvSpPr>
            <p:nvPr/>
          </p:nvSpPr>
          <p:spPr bwMode="gray">
            <a:xfrm>
              <a:off x="934" y="2150"/>
              <a:ext cx="719" cy="5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4594" name="Rectangle 7"/>
            <p:cNvSpPr>
              <a:spLocks noChangeArrowheads="1"/>
            </p:cNvSpPr>
            <p:nvPr/>
          </p:nvSpPr>
          <p:spPr bwMode="gray">
            <a:xfrm>
              <a:off x="953" y="2122"/>
              <a:ext cx="681" cy="600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Staff initiates </a:t>
              </a:r>
            </a:p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request</a:t>
              </a:r>
            </a:p>
          </p:txBody>
        </p:sp>
      </p:grp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61950" y="180975"/>
            <a:ext cx="7864475" cy="6080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79375" tIns="31750" rIns="79375" bIns="31750" anchor="ctr"/>
          <a:lstStyle/>
          <a:p>
            <a:pPr algn="l" defTabSz="793750" eaLnBrk="0" hangingPunct="0">
              <a:lnSpc>
                <a:spcPct val="107000"/>
              </a:lnSpc>
              <a:spcAft>
                <a:spcPct val="54000"/>
              </a:spcAft>
              <a:tabLst>
                <a:tab pos="6137275" algn="r"/>
              </a:tabLst>
            </a:pPr>
            <a:r>
              <a:rPr lang="en-US" sz="2400" b="1">
                <a:solidFill>
                  <a:srgbClr val="FF3300"/>
                </a:solidFill>
                <a:latin typeface="Calibri" pitchFamily="34" charset="0"/>
              </a:rPr>
              <a:t>Lapel Pin Request</a:t>
            </a:r>
          </a:p>
        </p:txBody>
      </p:sp>
      <p:sp>
        <p:nvSpPr>
          <p:cNvPr id="24583" name="AutoShape 10"/>
          <p:cNvSpPr>
            <a:spLocks noChangeArrowheads="1"/>
          </p:cNvSpPr>
          <p:nvPr/>
        </p:nvSpPr>
        <p:spPr bwMode="auto">
          <a:xfrm>
            <a:off x="6554788" y="2563813"/>
            <a:ext cx="2260600" cy="996950"/>
          </a:xfrm>
          <a:prstGeom prst="flowChartAlternateProcess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Expense Mgt </a:t>
            </a:r>
          </a:p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prompts HCM </a:t>
            </a:r>
          </a:p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of the debit</a:t>
            </a:r>
            <a:r>
              <a:rPr lang="en-US"/>
              <a:t>  </a:t>
            </a:r>
          </a:p>
        </p:txBody>
      </p:sp>
      <p:sp>
        <p:nvSpPr>
          <p:cNvPr id="24584" name="AutoShape 11"/>
          <p:cNvSpPr>
            <a:spLocks noChangeArrowheads="1"/>
          </p:cNvSpPr>
          <p:nvPr/>
        </p:nvSpPr>
        <p:spPr bwMode="auto">
          <a:xfrm>
            <a:off x="6729413" y="4392613"/>
            <a:ext cx="2063750" cy="812800"/>
          </a:xfrm>
          <a:prstGeom prst="flowChartManualOperation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The Pin is issued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or dispatched</a:t>
            </a:r>
          </a:p>
          <a:p>
            <a:r>
              <a:rPr lang="en-US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4585" name="AutoShape 15"/>
          <p:cNvSpPr>
            <a:spLocks noChangeArrowheads="1"/>
          </p:cNvSpPr>
          <p:nvPr/>
        </p:nvSpPr>
        <p:spPr bwMode="auto">
          <a:xfrm>
            <a:off x="5607050" y="2774950"/>
            <a:ext cx="803275" cy="114300"/>
          </a:xfrm>
          <a:prstGeom prst="rightArrow">
            <a:avLst>
              <a:gd name="adj1" fmla="val 61657"/>
              <a:gd name="adj2" fmla="val 26139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4586" name="AutoShape 16"/>
          <p:cNvSpPr>
            <a:spLocks noChangeArrowheads="1"/>
          </p:cNvSpPr>
          <p:nvPr/>
        </p:nvSpPr>
        <p:spPr bwMode="auto">
          <a:xfrm rot="5400000">
            <a:off x="7274719" y="3888582"/>
            <a:ext cx="723900" cy="138112"/>
          </a:xfrm>
          <a:prstGeom prst="rightArrow">
            <a:avLst>
              <a:gd name="adj1" fmla="val 61657"/>
              <a:gd name="adj2" fmla="val 194951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4587" name="Rectangle 19"/>
          <p:cNvSpPr>
            <a:spLocks noChangeArrowheads="1"/>
          </p:cNvSpPr>
          <p:nvPr/>
        </p:nvSpPr>
        <p:spPr bwMode="auto">
          <a:xfrm>
            <a:off x="0" y="1225550"/>
            <a:ext cx="78422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800" b="1">
                <a:solidFill>
                  <a:schemeClr val="accent2"/>
                </a:solidFill>
              </a:rPr>
              <a:t> Existing staff can seek replacements due to </a:t>
            </a:r>
            <a:r>
              <a:rPr lang="en-US" sz="1800" b="1" u="sng">
                <a:solidFill>
                  <a:schemeClr val="tx1"/>
                </a:solidFill>
              </a:rPr>
              <a:t>Loss or damaged pins, etc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0" y="2143125"/>
            <a:ext cx="29083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800" b="1" u="sng">
                <a:solidFill>
                  <a:srgbClr val="FF3300"/>
                </a:solidFill>
                <a:latin typeface="Arial" pitchFamily="34" charset="0"/>
              </a:rPr>
              <a:t>The Process flow</a:t>
            </a:r>
          </a:p>
        </p:txBody>
      </p:sp>
      <p:sp>
        <p:nvSpPr>
          <p:cNvPr id="24589" name="Rectangle 22"/>
          <p:cNvSpPr>
            <a:spLocks noChangeArrowheads="1"/>
          </p:cNvSpPr>
          <p:nvPr/>
        </p:nvSpPr>
        <p:spPr bwMode="auto">
          <a:xfrm>
            <a:off x="180975" y="4818063"/>
            <a:ext cx="3205163" cy="140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sz="1600" b="1" u="sng">
                <a:solidFill>
                  <a:srgbClr val="CC6600"/>
                </a:solidFill>
                <a:latin typeface="Arial" pitchFamily="34" charset="0"/>
              </a:rPr>
              <a:t>Stakeholders </a:t>
            </a:r>
            <a:r>
              <a:rPr lang="en-US" sz="1600" b="1">
                <a:solidFill>
                  <a:srgbClr val="FF3300"/>
                </a:solidFill>
                <a:latin typeface="Arial" pitchFamily="34" charset="0"/>
              </a:rPr>
              <a:t>		</a:t>
            </a:r>
          </a:p>
          <a:p>
            <a:pPr marL="342900" indent="-342900" algn="l">
              <a:buFontTx/>
              <a:buAutoNum type="arabicPeriod"/>
            </a:pP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Staff  </a:t>
            </a:r>
          </a:p>
          <a:p>
            <a:pPr marL="342900" indent="-342900" algn="l"/>
            <a:r>
              <a:rPr lang="en-US" b="1">
                <a:solidFill>
                  <a:schemeClr val="accent2"/>
                </a:solidFill>
                <a:latin typeface="Century Gothic" pitchFamily="34" charset="0"/>
              </a:rPr>
              <a:t>2.</a:t>
            </a:r>
            <a:r>
              <a:rPr lang="en-US" b="1">
                <a:solidFill>
                  <a:srgbClr val="CC3300"/>
                </a:solidFill>
                <a:latin typeface="Century Gothic" pitchFamily="34" charset="0"/>
              </a:rPr>
              <a:t>    </a:t>
            </a:r>
            <a:r>
              <a:rPr lang="en-US" b="1">
                <a:solidFill>
                  <a:srgbClr val="6666FF"/>
                </a:solidFill>
                <a:latin typeface="Century Gothic" pitchFamily="34" charset="0"/>
              </a:rPr>
              <a:t>Expense Mgt</a:t>
            </a:r>
          </a:p>
          <a:p>
            <a:pPr marL="342900" indent="-342900" algn="l"/>
            <a:endParaRPr lang="en-US" b="1">
              <a:solidFill>
                <a:srgbClr val="CC6600"/>
              </a:solidFill>
            </a:endParaRPr>
          </a:p>
          <a:p>
            <a:pPr marL="342900" indent="-342900" algn="l"/>
            <a:endParaRPr lang="en-US" b="1">
              <a:solidFill>
                <a:srgbClr val="CC6600"/>
              </a:solidFill>
            </a:endParaRPr>
          </a:p>
          <a:p>
            <a:pPr marL="342900" indent="-342900" algn="l"/>
            <a:r>
              <a:rPr lang="en-US" b="1">
                <a:solidFill>
                  <a:srgbClr val="CC6600"/>
                </a:solidFill>
              </a:rPr>
              <a:t>TAT:</a:t>
            </a:r>
            <a:r>
              <a:rPr lang="en-US" b="1">
                <a:solidFill>
                  <a:srgbClr val="FF3300"/>
                </a:solidFill>
              </a:rPr>
              <a:t>  </a:t>
            </a:r>
            <a:r>
              <a:rPr lang="en-US" b="1">
                <a:solidFill>
                  <a:schemeClr val="accent2"/>
                </a:solidFill>
              </a:rPr>
              <a:t>24 hours</a:t>
            </a:r>
            <a:endParaRPr lang="en-US" b="1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24590" name="AutoShape 27"/>
          <p:cNvSpPr>
            <a:spLocks noChangeArrowheads="1"/>
          </p:cNvSpPr>
          <p:nvPr/>
        </p:nvSpPr>
        <p:spPr bwMode="auto">
          <a:xfrm>
            <a:off x="3276600" y="2641600"/>
            <a:ext cx="2262188" cy="925513"/>
          </a:xfrm>
          <a:prstGeom prst="flowChartAlternateProcess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Staff advices Expense </a:t>
            </a:r>
          </a:p>
          <a:p>
            <a:r>
              <a:rPr lang="en-US" b="1">
                <a:solidFill>
                  <a:schemeClr val="bg1"/>
                </a:solidFill>
              </a:rPr>
              <a:t>Mgt for account debit</a:t>
            </a:r>
          </a:p>
          <a:p>
            <a:endParaRPr lang="en-US"/>
          </a:p>
        </p:txBody>
      </p:sp>
      <p:sp>
        <p:nvSpPr>
          <p:cNvPr id="24591" name="AutoShape 28"/>
          <p:cNvSpPr>
            <a:spLocks noChangeArrowheads="1"/>
          </p:cNvSpPr>
          <p:nvPr/>
        </p:nvSpPr>
        <p:spPr bwMode="auto">
          <a:xfrm>
            <a:off x="2281238" y="2897188"/>
            <a:ext cx="884237" cy="123825"/>
          </a:xfrm>
          <a:prstGeom prst="rightArrow">
            <a:avLst>
              <a:gd name="adj1" fmla="val 61657"/>
              <a:gd name="adj2" fmla="val 265606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4592" name="AutoShape 29"/>
          <p:cNvSpPr>
            <a:spLocks noChangeArrowheads="1"/>
          </p:cNvSpPr>
          <p:nvPr/>
        </p:nvSpPr>
        <p:spPr bwMode="auto">
          <a:xfrm rot="10800000">
            <a:off x="5556250" y="3157538"/>
            <a:ext cx="803275" cy="114300"/>
          </a:xfrm>
          <a:prstGeom prst="rightArrow">
            <a:avLst>
              <a:gd name="adj1" fmla="val 61657"/>
              <a:gd name="adj2" fmla="val 26139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4172D6D-6F3C-4968-B437-28C9D19BC0BA}" type="slidenum">
              <a:rPr lang="en-U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ahoma" pitchFamily="34" charset="0"/>
              <a:cs typeface="+mn-cs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352800" y="11430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738" y="3690938"/>
            <a:ext cx="1855787" cy="868362"/>
            <a:chOff x="934" y="2122"/>
            <a:chExt cx="719" cy="600"/>
          </a:xfrm>
        </p:grpSpPr>
        <p:sp>
          <p:nvSpPr>
            <p:cNvPr id="25621" name="Rectangle 6"/>
            <p:cNvSpPr>
              <a:spLocks noChangeArrowheads="1"/>
            </p:cNvSpPr>
            <p:nvPr/>
          </p:nvSpPr>
          <p:spPr bwMode="gray">
            <a:xfrm>
              <a:off x="934" y="2150"/>
              <a:ext cx="719" cy="5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5622" name="Rectangle 7"/>
            <p:cNvSpPr>
              <a:spLocks noChangeArrowheads="1"/>
            </p:cNvSpPr>
            <p:nvPr/>
          </p:nvSpPr>
          <p:spPr bwMode="gray">
            <a:xfrm>
              <a:off x="953" y="2122"/>
              <a:ext cx="681" cy="600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Bottom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Staff initiates </a:t>
              </a:r>
            </a:p>
            <a:p>
              <a:pPr defTabSz="1006475" eaLnBrk="0" hangingPunct="0"/>
              <a:r>
                <a:rPr lang="en-US" sz="1600" b="1">
                  <a:solidFill>
                    <a:schemeClr val="bg1"/>
                  </a:solidFill>
                  <a:latin typeface="Calibri" pitchFamily="34" charset="0"/>
                </a:rPr>
                <a:t>Request </a:t>
              </a:r>
            </a:p>
          </p:txBody>
        </p:sp>
      </p:grp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61950" y="180975"/>
            <a:ext cx="7240588" cy="6080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79375" tIns="31750" rIns="79375" bIns="31750" anchor="ctr"/>
          <a:lstStyle/>
          <a:p>
            <a:pPr algn="l" defTabSz="793750" eaLnBrk="0" hangingPunct="0">
              <a:lnSpc>
                <a:spcPct val="107000"/>
              </a:lnSpc>
              <a:spcAft>
                <a:spcPct val="54000"/>
              </a:spcAft>
              <a:tabLst>
                <a:tab pos="6137275" algn="r"/>
              </a:tabLst>
            </a:pPr>
            <a:r>
              <a:rPr lang="en-US" sz="2400" b="1" dirty="0">
                <a:solidFill>
                  <a:srgbClr val="FF3300"/>
                </a:solidFill>
                <a:latin typeface="Calibri" pitchFamily="34" charset="0"/>
              </a:rPr>
              <a:t>ID Card </a:t>
            </a:r>
            <a:r>
              <a:rPr lang="en-US" sz="2400" b="1" dirty="0" smtClean="0">
                <a:solidFill>
                  <a:srgbClr val="FF3300"/>
                </a:solidFill>
                <a:latin typeface="Calibri" pitchFamily="34" charset="0"/>
              </a:rPr>
              <a:t>Request –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Atinuke Bright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5607" name="AutoShape 9"/>
          <p:cNvSpPr>
            <a:spLocks noChangeArrowheads="1"/>
          </p:cNvSpPr>
          <p:nvPr/>
        </p:nvSpPr>
        <p:spPr bwMode="auto">
          <a:xfrm>
            <a:off x="3368675" y="3713163"/>
            <a:ext cx="2147888" cy="876300"/>
          </a:xfrm>
          <a:prstGeom prst="flowChartMultidocumen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Submits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Documents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to HCM</a:t>
            </a:r>
          </a:p>
        </p:txBody>
      </p:sp>
      <p:sp>
        <p:nvSpPr>
          <p:cNvPr id="25608" name="AutoShape 10"/>
          <p:cNvSpPr>
            <a:spLocks noChangeArrowheads="1"/>
          </p:cNvSpPr>
          <p:nvPr/>
        </p:nvSpPr>
        <p:spPr bwMode="auto">
          <a:xfrm>
            <a:off x="6896100" y="3721100"/>
            <a:ext cx="1947863" cy="736600"/>
          </a:xfrm>
          <a:prstGeom prst="flowChartAlternateProcess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HCM prompts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Security unit to treat</a:t>
            </a:r>
            <a:r>
              <a:rPr lang="en-US"/>
              <a:t> </a:t>
            </a:r>
          </a:p>
        </p:txBody>
      </p:sp>
      <p:sp>
        <p:nvSpPr>
          <p:cNvPr id="25609" name="AutoShape 11"/>
          <p:cNvSpPr>
            <a:spLocks noChangeArrowheads="1"/>
          </p:cNvSpPr>
          <p:nvPr/>
        </p:nvSpPr>
        <p:spPr bwMode="auto">
          <a:xfrm>
            <a:off x="6981825" y="5353050"/>
            <a:ext cx="1933575" cy="831850"/>
          </a:xfrm>
          <a:prstGeom prst="flowChartManualOperation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Security unit </a:t>
            </a:r>
          </a:p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reviews documents </a:t>
            </a:r>
          </a:p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for production</a:t>
            </a:r>
            <a:r>
              <a:rPr lang="en-US" b="1">
                <a:solidFill>
                  <a:schemeClr val="bg1"/>
                </a:solidFill>
              </a:rPr>
              <a:t> </a:t>
            </a:r>
          </a:p>
          <a:p>
            <a:endParaRPr lang="en-US"/>
          </a:p>
        </p:txBody>
      </p:sp>
      <p:sp>
        <p:nvSpPr>
          <p:cNvPr id="25610" name="AutoShape 12"/>
          <p:cNvSpPr>
            <a:spLocks noChangeArrowheads="1"/>
          </p:cNvSpPr>
          <p:nvPr/>
        </p:nvSpPr>
        <p:spPr bwMode="auto">
          <a:xfrm>
            <a:off x="3305175" y="5310188"/>
            <a:ext cx="2335213" cy="866775"/>
          </a:xfrm>
          <a:prstGeom prst="flowChartTerminator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Staff’s account is debited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(old card of 3yr+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exempted)</a:t>
            </a:r>
          </a:p>
        </p:txBody>
      </p:sp>
      <p:sp>
        <p:nvSpPr>
          <p:cNvPr id="25611" name="AutoShape 13"/>
          <p:cNvSpPr>
            <a:spLocks noChangeArrowheads="1"/>
          </p:cNvSpPr>
          <p:nvPr/>
        </p:nvSpPr>
        <p:spPr bwMode="auto">
          <a:xfrm>
            <a:off x="452438" y="5341938"/>
            <a:ext cx="1836737" cy="819150"/>
          </a:xfrm>
          <a:prstGeom prst="flowChartOnlineStorage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Staff data </a:t>
            </a:r>
          </a:p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is stored</a:t>
            </a:r>
          </a:p>
        </p:txBody>
      </p:sp>
      <p:sp>
        <p:nvSpPr>
          <p:cNvPr id="25612" name="AutoShape 14"/>
          <p:cNvSpPr>
            <a:spLocks noChangeArrowheads="1"/>
          </p:cNvSpPr>
          <p:nvPr/>
        </p:nvSpPr>
        <p:spPr bwMode="auto">
          <a:xfrm>
            <a:off x="2274888" y="4065588"/>
            <a:ext cx="1055687" cy="127000"/>
          </a:xfrm>
          <a:prstGeom prst="rightArrow">
            <a:avLst>
              <a:gd name="adj1" fmla="val 61657"/>
              <a:gd name="adj2" fmla="val 30917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>
            <a:off x="5640388" y="3921125"/>
            <a:ext cx="1055687" cy="123825"/>
          </a:xfrm>
          <a:prstGeom prst="rightArrow">
            <a:avLst>
              <a:gd name="adj1" fmla="val 61657"/>
              <a:gd name="adj2" fmla="val 317106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614" name="AutoShape 16"/>
          <p:cNvSpPr>
            <a:spLocks noChangeArrowheads="1"/>
          </p:cNvSpPr>
          <p:nvPr/>
        </p:nvSpPr>
        <p:spPr bwMode="auto">
          <a:xfrm rot="5400000">
            <a:off x="7501732" y="4774406"/>
            <a:ext cx="692150" cy="138113"/>
          </a:xfrm>
          <a:prstGeom prst="rightArrow">
            <a:avLst>
              <a:gd name="adj1" fmla="val 61657"/>
              <a:gd name="adj2" fmla="val 186399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615" name="AutoShape 17"/>
          <p:cNvSpPr>
            <a:spLocks noChangeArrowheads="1"/>
          </p:cNvSpPr>
          <p:nvPr/>
        </p:nvSpPr>
        <p:spPr bwMode="auto">
          <a:xfrm rot="-5400000">
            <a:off x="7924800" y="4751388"/>
            <a:ext cx="615950" cy="127000"/>
          </a:xfrm>
          <a:prstGeom prst="rightArrow">
            <a:avLst>
              <a:gd name="adj1" fmla="val 61657"/>
              <a:gd name="adj2" fmla="val 180393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616" name="AutoShape 18"/>
          <p:cNvSpPr>
            <a:spLocks noChangeArrowheads="1"/>
          </p:cNvSpPr>
          <p:nvPr/>
        </p:nvSpPr>
        <p:spPr bwMode="auto">
          <a:xfrm rot="10800000">
            <a:off x="1985963" y="5651500"/>
            <a:ext cx="1127125" cy="127000"/>
          </a:xfrm>
          <a:prstGeom prst="rightArrow">
            <a:avLst>
              <a:gd name="adj1" fmla="val 61657"/>
              <a:gd name="adj2" fmla="val 330101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r>
              <a:rPr lang="en-US" sz="120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alibri" pitchFamily="34" charset="0"/>
            </a:endParaRP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161925" y="1125538"/>
            <a:ext cx="8666163" cy="500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600"/>
              <a:t> </a:t>
            </a:r>
            <a:r>
              <a:rPr lang="en-US" sz="1600" b="1">
                <a:solidFill>
                  <a:schemeClr val="accent2"/>
                </a:solidFill>
              </a:rPr>
              <a:t>Existing staff from branches can seek replacements due to </a:t>
            </a:r>
            <a:r>
              <a:rPr lang="en-US" sz="1600" b="1" u="sng">
                <a:solidFill>
                  <a:schemeClr val="tx1"/>
                </a:solidFill>
              </a:rPr>
              <a:t>Loss, damaged or defaced ID.</a:t>
            </a:r>
            <a:endParaRPr lang="en-US" sz="1600" b="1">
              <a:solidFill>
                <a:schemeClr val="accent2"/>
              </a:solidFill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b="1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219075" y="1679575"/>
            <a:ext cx="78787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 u="sng" dirty="0">
                <a:solidFill>
                  <a:srgbClr val="FF3300"/>
                </a:solidFill>
                <a:latin typeface="Arial" pitchFamily="34" charset="0"/>
              </a:rPr>
              <a:t>Documents required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			</a:t>
            </a:r>
            <a:r>
              <a:rPr lang="en-US" sz="1600" b="1" dirty="0">
                <a:solidFill>
                  <a:srgbClr val="FF3300"/>
                </a:solidFill>
                <a:latin typeface="Arial" pitchFamily="34" charset="0"/>
              </a:rPr>
              <a:t>TAT –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 One week</a:t>
            </a:r>
          </a:p>
          <a:p>
            <a:pPr algn="l"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Police report</a:t>
            </a:r>
          </a:p>
          <a:p>
            <a:pPr algn="l"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sworn Affidavit;</a:t>
            </a:r>
          </a:p>
          <a:p>
            <a:pPr algn="l"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A written request</a:t>
            </a:r>
          </a:p>
          <a:p>
            <a:pPr algn="l"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Completed ID card request form (for branches only)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274638" y="3327400"/>
            <a:ext cx="290830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1800" b="1" u="sng">
                <a:solidFill>
                  <a:srgbClr val="FF3300"/>
                </a:solidFill>
                <a:latin typeface="Arial" pitchFamily="34" charset="0"/>
              </a:rPr>
              <a:t>Process flow</a:t>
            </a:r>
          </a:p>
        </p:txBody>
      </p:sp>
      <p:sp>
        <p:nvSpPr>
          <p:cNvPr id="25620" name="AutoShape 22"/>
          <p:cNvSpPr>
            <a:spLocks noChangeArrowheads="1"/>
          </p:cNvSpPr>
          <p:nvPr/>
        </p:nvSpPr>
        <p:spPr bwMode="auto">
          <a:xfrm>
            <a:off x="5772150" y="5629275"/>
            <a:ext cx="1127125" cy="128588"/>
          </a:xfrm>
          <a:prstGeom prst="rightArrow">
            <a:avLst>
              <a:gd name="adj1" fmla="val 61657"/>
              <a:gd name="adj2" fmla="val 326024"/>
            </a:avLst>
          </a:prstGeom>
          <a:solidFill>
            <a:schemeClr val="accent2"/>
          </a:solidFill>
          <a:ln w="4699" algn="in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eaLnBrk="0" hangingPunct="0"/>
            <a:endParaRPr lang="en-US" sz="1200" b="1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			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</a:t>
            </a:r>
            <a:endParaRPr lang="en-US" b="1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65413" y="3833813"/>
            <a:ext cx="36020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lang="en-US" sz="4000" b="1">
                <a:solidFill>
                  <a:srgbClr val="EC0627"/>
                </a:solidFill>
                <a:latin typeface="Arial Black" pitchFamily="34" charset="0"/>
              </a:rPr>
              <a:t>THANK</a:t>
            </a:r>
            <a:r>
              <a:rPr lang="en-US" sz="4000" b="1">
                <a:solidFill>
                  <a:srgbClr val="EC0627"/>
                </a:solidFill>
                <a:latin typeface="Arial" pitchFamily="34" charset="0"/>
              </a:rPr>
              <a:t> </a:t>
            </a:r>
            <a:r>
              <a:rPr lang="en-US" sz="4000" b="1">
                <a:solidFill>
                  <a:srgbClr val="EC0627"/>
                </a:solidFill>
                <a:latin typeface="Arial Black" pitchFamily="34" charset="0"/>
              </a:rPr>
              <a:t>YOU</a:t>
            </a: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2473325" y="1408113"/>
            <a:ext cx="3276600" cy="2438400"/>
            <a:chOff x="1474" y="760"/>
            <a:chExt cx="3175" cy="2056"/>
          </a:xfrm>
        </p:grpSpPr>
        <p:pic>
          <p:nvPicPr>
            <p:cNvPr id="26629" name="Picture 6" descr="AG00373_">
              <a:hlinkClick r:id="" action="ppaction://noaction">
                <a:snd r:embed="rId2" name="applause.wav"/>
              </a:hlinkClick>
              <a:hlinkHover r:id="" action="ppaction://noaction">
                <a:snd r:embed="rId2" name="applause.wav"/>
              </a:hlinkHover>
            </p:cNvPr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1" y="1062"/>
              <a:ext cx="1975" cy="1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1474" y="760"/>
              <a:ext cx="3175" cy="3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089" tIns="45544" rIns="91089" bIns="45544">
              <a:spAutoFit/>
            </a:bodyPr>
            <a:lstStyle/>
            <a:p>
              <a:pPr algn="l" defTabSz="820738">
                <a:spcBef>
                  <a:spcPct val="20000"/>
                </a:spcBef>
              </a:pPr>
              <a:endParaRPr lang="en-US" altLang="zh-CN" sz="1800">
                <a:solidFill>
                  <a:srgbClr val="FF0066"/>
                </a:solidFill>
                <a:latin typeface="Arial" pitchFamily="34" charset="0"/>
                <a:ea typeface="华文楷体"/>
                <a:cs typeface="华文楷体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8229600" cy="420688"/>
          </a:xfrm>
        </p:spPr>
        <p:txBody>
          <a:bodyPr/>
          <a:lstStyle/>
          <a:p>
            <a:pPr eaLnBrk="1" hangingPunct="1"/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>
                <a:solidFill>
                  <a:srgbClr val="F31515"/>
                </a:solidFill>
              </a:rPr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604963"/>
            <a:ext cx="8229600" cy="3898900"/>
          </a:xfrm>
        </p:spPr>
        <p:txBody>
          <a:bodyPr/>
          <a:lstStyle/>
          <a:p>
            <a:pPr eaLnBrk="1" hangingPunct="1"/>
            <a:r>
              <a:rPr lang="en-US" b="1" dirty="0" smtClean="0"/>
              <a:t>Objectives </a:t>
            </a:r>
          </a:p>
          <a:p>
            <a:pPr eaLnBrk="1" hangingPunct="1"/>
            <a:r>
              <a:rPr lang="en-US" dirty="0" smtClean="0"/>
              <a:t>Staff Confirmation </a:t>
            </a:r>
          </a:p>
          <a:p>
            <a:pPr eaLnBrk="1" hangingPunct="1"/>
            <a:r>
              <a:rPr lang="en-US" dirty="0" smtClean="0"/>
              <a:t>Guarantor Validation</a:t>
            </a:r>
          </a:p>
          <a:p>
            <a:pPr eaLnBrk="1" hangingPunct="1"/>
            <a:r>
              <a:rPr lang="en-US" dirty="0" smtClean="0"/>
              <a:t>FSS Conversion </a:t>
            </a:r>
            <a:r>
              <a:rPr lang="en-US" dirty="0" smtClean="0"/>
              <a:t>– Verification of results from institutions</a:t>
            </a:r>
            <a:endParaRPr lang="en-US" dirty="0" smtClean="0"/>
          </a:p>
          <a:p>
            <a:pPr eaLnBrk="1" hangingPunct="1"/>
            <a:r>
              <a:rPr lang="en-US" dirty="0" smtClean="0"/>
              <a:t>Staff referencing (</a:t>
            </a:r>
            <a:r>
              <a:rPr lang="en-US" dirty="0" smtClean="0"/>
              <a:t>ISO and CBN)</a:t>
            </a:r>
            <a:endParaRPr lang="en-US" dirty="0" smtClean="0"/>
          </a:p>
          <a:p>
            <a:pPr eaLnBrk="1" hangingPunct="1"/>
            <a:r>
              <a:rPr lang="en-US" dirty="0" smtClean="0"/>
              <a:t>ID card, Lapel Pins, etc requests</a:t>
            </a:r>
          </a:p>
          <a:p>
            <a:pPr eaLnBrk="1" hangingPunct="1"/>
            <a:r>
              <a:rPr lang="en-US" dirty="0" smtClean="0"/>
              <a:t>Change of name Request </a:t>
            </a:r>
          </a:p>
          <a:p>
            <a:pPr eaLnBrk="1" hangingPunct="1"/>
            <a:r>
              <a:rPr lang="en-US" dirty="0" smtClean="0"/>
              <a:t>Files Management and Retrieval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Click="0" advTm="6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81075" y="66675"/>
            <a:ext cx="671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    CONFIRMATION &amp; RECORDS UNIT</a:t>
            </a:r>
          </a:p>
        </p:txBody>
      </p:sp>
      <p:sp>
        <p:nvSpPr>
          <p:cNvPr id="753667" name="AutoShape 3"/>
          <p:cNvSpPr>
            <a:spLocks noChangeArrowheads="1"/>
          </p:cNvSpPr>
          <p:nvPr/>
        </p:nvSpPr>
        <p:spPr bwMode="auto">
          <a:xfrm>
            <a:off x="3209925" y="471488"/>
            <a:ext cx="1943100" cy="590550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 b="1" dirty="0">
                <a:solidFill>
                  <a:srgbClr val="CC0000"/>
                </a:solidFill>
              </a:rPr>
              <a:t>HEAD, HCM SUPPORT</a:t>
            </a:r>
          </a:p>
          <a:p>
            <a:pPr>
              <a:defRPr/>
            </a:pPr>
            <a:r>
              <a:rPr lang="en-US" sz="1000" b="1" dirty="0" smtClean="0"/>
              <a:t>Adebayo Odeyale</a:t>
            </a:r>
            <a:endParaRPr lang="en-US" sz="1000" b="1" dirty="0"/>
          </a:p>
        </p:txBody>
      </p:sp>
      <p:sp>
        <p:nvSpPr>
          <p:cNvPr id="753668" name="AutoShape 4"/>
          <p:cNvSpPr>
            <a:spLocks noChangeArrowheads="1"/>
          </p:cNvSpPr>
          <p:nvPr/>
        </p:nvSpPr>
        <p:spPr bwMode="auto">
          <a:xfrm>
            <a:off x="3074988" y="1327150"/>
            <a:ext cx="2057400" cy="585788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 b="1">
                <a:solidFill>
                  <a:srgbClr val="CC0000"/>
                </a:solidFill>
              </a:rPr>
              <a:t>Head, </a:t>
            </a:r>
          </a:p>
          <a:p>
            <a:pPr>
              <a:defRPr/>
            </a:pPr>
            <a:r>
              <a:rPr lang="en-US" sz="1000" b="1">
                <a:solidFill>
                  <a:srgbClr val="CC0000"/>
                </a:solidFill>
              </a:rPr>
              <a:t>Confirmation &amp; Records</a:t>
            </a:r>
          </a:p>
          <a:p>
            <a:pPr>
              <a:defRPr/>
            </a:pPr>
            <a:r>
              <a:rPr lang="en-US" sz="1000" b="1"/>
              <a:t>Abel Fadebi </a:t>
            </a:r>
          </a:p>
        </p:txBody>
      </p:sp>
      <p:sp>
        <p:nvSpPr>
          <p:cNvPr id="753669" name="AutoShape 5"/>
          <p:cNvSpPr>
            <a:spLocks noChangeArrowheads="1"/>
          </p:cNvSpPr>
          <p:nvPr/>
        </p:nvSpPr>
        <p:spPr bwMode="auto">
          <a:xfrm>
            <a:off x="0" y="2678113"/>
            <a:ext cx="2139950" cy="58737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b="1" dirty="0"/>
              <a:t> </a:t>
            </a:r>
            <a:r>
              <a:rPr lang="en-US" sz="1000" b="1" dirty="0"/>
              <a:t>Team Lead 1</a:t>
            </a:r>
          </a:p>
          <a:p>
            <a:pPr>
              <a:defRPr/>
            </a:pPr>
            <a:r>
              <a:rPr lang="en-US" b="1" dirty="0" smtClean="0"/>
              <a:t>(Vacant)</a:t>
            </a:r>
            <a:r>
              <a:rPr lang="en-US" sz="800" b="1" dirty="0" smtClean="0"/>
              <a:t> </a:t>
            </a:r>
            <a:endParaRPr lang="en-US" sz="800" b="1" dirty="0"/>
          </a:p>
          <a:p>
            <a:pPr>
              <a:defRPr/>
            </a:pPr>
            <a:r>
              <a:rPr lang="en-US" sz="900" b="1" dirty="0">
                <a:solidFill>
                  <a:srgbClr val="990000"/>
                </a:solidFill>
              </a:rPr>
              <a:t>(Staff Confirmation/Conversion)</a:t>
            </a:r>
          </a:p>
        </p:txBody>
      </p:sp>
      <p:sp>
        <p:nvSpPr>
          <p:cNvPr id="753670" name="AutoShape 6"/>
          <p:cNvSpPr>
            <a:spLocks noChangeArrowheads="1"/>
          </p:cNvSpPr>
          <p:nvPr/>
        </p:nvSpPr>
        <p:spPr bwMode="auto">
          <a:xfrm>
            <a:off x="7791450" y="2338388"/>
            <a:ext cx="1101725" cy="48577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 b="1"/>
              <a:t>Atinuke Bright</a:t>
            </a:r>
          </a:p>
          <a:p>
            <a:pPr>
              <a:defRPr/>
            </a:pPr>
            <a:r>
              <a:rPr lang="en-US" sz="900" b="1">
                <a:solidFill>
                  <a:srgbClr val="993300"/>
                </a:solidFill>
              </a:rPr>
              <a:t>(Helpdesk)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4178300" y="10715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170363" y="1906588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795338" y="2151063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784225" y="2146300"/>
            <a:ext cx="1588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400300" y="342900"/>
            <a:ext cx="394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777038" y="3986213"/>
            <a:ext cx="0" cy="240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77" name="AutoShape 13"/>
          <p:cNvSpPr>
            <a:spLocks noChangeArrowheads="1"/>
          </p:cNvSpPr>
          <p:nvPr/>
        </p:nvSpPr>
        <p:spPr bwMode="auto">
          <a:xfrm>
            <a:off x="4067175" y="4216400"/>
            <a:ext cx="261143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Lagos Bank 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, ISO  ref/CBN Reporting</a:t>
            </a:r>
            <a:endParaRPr lang="en-US" sz="800" b="1" dirty="0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lang="en-US" sz="800" b="1" dirty="0" smtClean="0"/>
              <a:t> previous </a:t>
            </a:r>
            <a:r>
              <a:rPr lang="en-US" sz="800" b="1" dirty="0"/>
              <a:t>Address desk </a:t>
            </a:r>
            <a:r>
              <a:rPr lang="en-US" sz="800" b="1" dirty="0" smtClean="0"/>
              <a:t>etc. </a:t>
            </a:r>
            <a:r>
              <a:rPr lang="en-US" sz="800" b="1" dirty="0" smtClean="0">
                <a:solidFill>
                  <a:schemeClr val="accent2"/>
                </a:solidFill>
              </a:rPr>
              <a:t>Clinton</a:t>
            </a:r>
            <a:r>
              <a:rPr lang="en-US" sz="800" b="1" dirty="0" smtClean="0">
                <a:solidFill>
                  <a:schemeClr val="accent2"/>
                </a:solidFill>
              </a:rPr>
              <a:t>, Aina &amp; Israel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753680" name="AutoShape 16"/>
          <p:cNvSpPr>
            <a:spLocks noChangeArrowheads="1"/>
          </p:cNvSpPr>
          <p:nvPr/>
        </p:nvSpPr>
        <p:spPr bwMode="auto">
          <a:xfrm>
            <a:off x="3486150" y="2844800"/>
            <a:ext cx="1203325" cy="514350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 b="1"/>
              <a:t>Tom Ubong  </a:t>
            </a:r>
          </a:p>
          <a:p>
            <a:pPr>
              <a:defRPr/>
            </a:pPr>
            <a:r>
              <a:rPr lang="en-US" sz="1000" b="1"/>
              <a:t>Julius Ekeh </a:t>
            </a:r>
          </a:p>
          <a:p>
            <a:pPr>
              <a:defRPr/>
            </a:pPr>
            <a:r>
              <a:rPr lang="en-US" sz="900" b="1">
                <a:solidFill>
                  <a:srgbClr val="993300"/>
                </a:solidFill>
              </a:rPr>
              <a:t>(Records) </a:t>
            </a:r>
          </a:p>
        </p:txBody>
      </p:sp>
      <p:sp>
        <p:nvSpPr>
          <p:cNvPr id="753681" name="AutoShape 17"/>
          <p:cNvSpPr>
            <a:spLocks noChangeArrowheads="1"/>
          </p:cNvSpPr>
          <p:nvPr/>
        </p:nvSpPr>
        <p:spPr bwMode="auto">
          <a:xfrm>
            <a:off x="973138" y="3616325"/>
            <a:ext cx="2244725" cy="673100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dirty="0"/>
              <a:t>Documentation Review   -   </a:t>
            </a:r>
            <a:r>
              <a:rPr lang="en-US" sz="800" b="1" dirty="0">
                <a:solidFill>
                  <a:schemeClr val="accent2"/>
                </a:solidFill>
              </a:rPr>
              <a:t>Emma Obasi </a:t>
            </a:r>
          </a:p>
          <a:p>
            <a:pPr algn="l">
              <a:defRPr/>
            </a:pPr>
            <a:r>
              <a:rPr lang="en-US" sz="800" b="1" dirty="0"/>
              <a:t>Updates/Database Mgt   -  </a:t>
            </a:r>
            <a:r>
              <a:rPr lang="en-US" sz="800" b="1" dirty="0">
                <a:solidFill>
                  <a:schemeClr val="accent2"/>
                </a:solidFill>
              </a:rPr>
              <a:t>Christian Essien </a:t>
            </a:r>
          </a:p>
          <a:p>
            <a:pPr algn="l">
              <a:defRPr/>
            </a:pPr>
            <a:r>
              <a:rPr lang="en-US" sz="800" b="1" dirty="0"/>
              <a:t>Letters/References desk</a:t>
            </a:r>
            <a:r>
              <a:rPr lang="en-US" sz="800" b="1" dirty="0">
                <a:solidFill>
                  <a:srgbClr val="0000FF"/>
                </a:solidFill>
              </a:rPr>
              <a:t>  -  Vacant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750888" y="3255963"/>
            <a:ext cx="0" cy="207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6786563" y="2159000"/>
            <a:ext cx="0" cy="1211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5"/>
          <p:cNvSpPr>
            <a:spLocks noChangeArrowheads="1"/>
          </p:cNvSpPr>
          <p:nvPr/>
        </p:nvSpPr>
        <p:spPr bwMode="auto">
          <a:xfrm>
            <a:off x="3433763" y="2741613"/>
            <a:ext cx="86518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endParaRPr lang="en-GB" sz="900" b="1">
              <a:solidFill>
                <a:srgbClr val="CC0000"/>
              </a:solidFill>
            </a:endParaRPr>
          </a:p>
        </p:txBody>
      </p:sp>
      <p:sp>
        <p:nvSpPr>
          <p:cNvPr id="8211" name="Line 27"/>
          <p:cNvSpPr>
            <a:spLocks noChangeShapeType="1"/>
          </p:cNvSpPr>
          <p:nvPr/>
        </p:nvSpPr>
        <p:spPr bwMode="auto">
          <a:xfrm flipV="1">
            <a:off x="6619875" y="6121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92" name="AutoShape 28"/>
          <p:cNvSpPr>
            <a:spLocks noChangeArrowheads="1"/>
          </p:cNvSpPr>
          <p:nvPr/>
        </p:nvSpPr>
        <p:spPr bwMode="auto">
          <a:xfrm>
            <a:off x="4333875" y="4768850"/>
            <a:ext cx="228758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 Mid West Bank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 </a:t>
            </a:r>
            <a:r>
              <a:rPr lang="en-US" sz="800" b="1" dirty="0" smtClean="0"/>
              <a:t>&amp;</a:t>
            </a:r>
            <a:r>
              <a:rPr lang="en-US" sz="800" b="1" dirty="0" smtClean="0"/>
              <a:t>– </a:t>
            </a:r>
            <a:r>
              <a:rPr lang="en-US" sz="800" b="1" dirty="0" err="1">
                <a:solidFill>
                  <a:schemeClr val="accent2"/>
                </a:solidFill>
              </a:rPr>
              <a:t>Ejiro</a:t>
            </a:r>
            <a:r>
              <a:rPr lang="en-US" sz="800" b="1" dirty="0">
                <a:solidFill>
                  <a:schemeClr val="accent2"/>
                </a:solidFill>
              </a:rPr>
              <a:t> </a:t>
            </a:r>
            <a:r>
              <a:rPr lang="en-US" sz="800" b="1" dirty="0" err="1">
                <a:solidFill>
                  <a:schemeClr val="accent2"/>
                </a:solidFill>
              </a:rPr>
              <a:t>Ogene</a:t>
            </a:r>
            <a:r>
              <a:rPr lang="en-US" sz="800" b="1" dirty="0">
                <a:solidFill>
                  <a:schemeClr val="accent2"/>
                </a:solidFill>
              </a:rPr>
              <a:t> </a:t>
            </a:r>
          </a:p>
          <a:p>
            <a:pPr algn="l">
              <a:defRPr/>
            </a:pPr>
            <a:r>
              <a:rPr lang="en-US" sz="800" b="1" dirty="0"/>
              <a:t>Character/previous Address desk 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753693" name="AutoShape 29"/>
          <p:cNvSpPr>
            <a:spLocks noChangeArrowheads="1"/>
          </p:cNvSpPr>
          <p:nvPr/>
        </p:nvSpPr>
        <p:spPr bwMode="auto">
          <a:xfrm>
            <a:off x="4379913" y="5926138"/>
            <a:ext cx="2239962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 South East Bank 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 &amp; –</a:t>
            </a:r>
            <a:r>
              <a:rPr lang="en-US" sz="800" b="1" dirty="0" smtClean="0">
                <a:solidFill>
                  <a:schemeClr val="accent2"/>
                </a:solidFill>
              </a:rPr>
              <a:t>Tunji  Babatunde</a:t>
            </a:r>
            <a:endParaRPr lang="en-US" sz="800" b="1" dirty="0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lang="en-US" sz="800" b="1" dirty="0"/>
              <a:t>Character/previous Address </a:t>
            </a:r>
            <a:r>
              <a:rPr lang="en-US" sz="800" b="1" dirty="0" smtClean="0"/>
              <a:t> </a:t>
            </a:r>
            <a:r>
              <a:rPr lang="en-US" sz="800" b="1" dirty="0"/>
              <a:t>- </a:t>
            </a:r>
            <a:r>
              <a:rPr lang="en-US" sz="800" b="1" dirty="0">
                <a:solidFill>
                  <a:schemeClr val="accent2"/>
                </a:solidFill>
              </a:rPr>
              <a:t>Vacant</a:t>
            </a:r>
          </a:p>
        </p:txBody>
      </p:sp>
      <p:sp>
        <p:nvSpPr>
          <p:cNvPr id="753695" name="AutoShape 31"/>
          <p:cNvSpPr>
            <a:spLocks noChangeArrowheads="1"/>
          </p:cNvSpPr>
          <p:nvPr/>
        </p:nvSpPr>
        <p:spPr bwMode="auto">
          <a:xfrm>
            <a:off x="6884988" y="4921250"/>
            <a:ext cx="2259012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East Bank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&amp;</a:t>
            </a:r>
            <a:r>
              <a:rPr lang="en-US" sz="800" b="1" dirty="0" smtClean="0"/>
              <a:t>– </a:t>
            </a:r>
            <a:r>
              <a:rPr lang="en-US" sz="800" b="1" dirty="0">
                <a:solidFill>
                  <a:schemeClr val="accent2"/>
                </a:solidFill>
              </a:rPr>
              <a:t>Anthony Okafor  </a:t>
            </a:r>
          </a:p>
          <a:p>
            <a:pPr algn="l">
              <a:defRPr/>
            </a:pPr>
            <a:r>
              <a:rPr lang="en-US" sz="800" b="1" dirty="0"/>
              <a:t>Character/previous Address desk - </a:t>
            </a:r>
            <a:r>
              <a:rPr lang="en-US" sz="800" b="1" dirty="0">
                <a:solidFill>
                  <a:schemeClr val="accent2"/>
                </a:solidFill>
              </a:rPr>
              <a:t>Vacant</a:t>
            </a:r>
          </a:p>
        </p:txBody>
      </p:sp>
      <p:sp>
        <p:nvSpPr>
          <p:cNvPr id="753696" name="AutoShape 32"/>
          <p:cNvSpPr>
            <a:spLocks noChangeArrowheads="1"/>
          </p:cNvSpPr>
          <p:nvPr/>
        </p:nvSpPr>
        <p:spPr bwMode="auto">
          <a:xfrm>
            <a:off x="6884988" y="4292600"/>
            <a:ext cx="2259012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Abuja Bank 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 </a:t>
            </a:r>
            <a:r>
              <a:rPr lang="en-US" sz="800" b="1" dirty="0" smtClean="0"/>
              <a:t>&amp;</a:t>
            </a:r>
            <a:r>
              <a:rPr lang="en-US" sz="800" b="1" dirty="0" smtClean="0"/>
              <a:t>– </a:t>
            </a:r>
            <a:r>
              <a:rPr lang="en-US" sz="800" b="1" dirty="0">
                <a:solidFill>
                  <a:schemeClr val="accent2"/>
                </a:solidFill>
              </a:rPr>
              <a:t>Emma </a:t>
            </a:r>
            <a:r>
              <a:rPr lang="en-US" sz="800" b="1" dirty="0" smtClean="0">
                <a:solidFill>
                  <a:schemeClr val="accent2"/>
                </a:solidFill>
              </a:rPr>
              <a:t> </a:t>
            </a:r>
            <a:r>
              <a:rPr lang="en-US" sz="800" b="1" dirty="0" smtClean="0">
                <a:solidFill>
                  <a:srgbClr val="00CC00"/>
                </a:solidFill>
              </a:rPr>
              <a:t> </a:t>
            </a:r>
            <a:r>
              <a:rPr lang="en-US" sz="800" b="1" dirty="0" smtClean="0">
                <a:solidFill>
                  <a:schemeClr val="accent2"/>
                </a:solidFill>
              </a:rPr>
              <a:t>Inyang</a:t>
            </a:r>
            <a:r>
              <a:rPr lang="en-US" sz="800" b="1" dirty="0" smtClean="0"/>
              <a:t> </a:t>
            </a:r>
            <a:endParaRPr lang="en-US" sz="800" b="1" dirty="0"/>
          </a:p>
          <a:p>
            <a:pPr algn="l">
              <a:defRPr/>
            </a:pPr>
            <a:r>
              <a:rPr lang="en-US" sz="800" b="1" dirty="0"/>
              <a:t>Character/previous Address desk - </a:t>
            </a:r>
            <a:r>
              <a:rPr lang="en-US" sz="800" b="1" dirty="0">
                <a:solidFill>
                  <a:schemeClr val="accent2"/>
                </a:solidFill>
              </a:rPr>
              <a:t>Vacant</a:t>
            </a:r>
          </a:p>
        </p:txBody>
      </p:sp>
      <p:sp>
        <p:nvSpPr>
          <p:cNvPr id="753697" name="AutoShape 33"/>
          <p:cNvSpPr>
            <a:spLocks noChangeArrowheads="1"/>
          </p:cNvSpPr>
          <p:nvPr/>
        </p:nvSpPr>
        <p:spPr bwMode="auto">
          <a:xfrm>
            <a:off x="4305300" y="5346700"/>
            <a:ext cx="232568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800" b="1" u="sng" dirty="0">
                <a:solidFill>
                  <a:srgbClr val="CC0000"/>
                </a:solidFill>
              </a:rPr>
              <a:t>West Bank </a:t>
            </a:r>
          </a:p>
          <a:p>
            <a:pPr algn="l">
              <a:defRPr/>
            </a:pPr>
            <a:r>
              <a:rPr lang="en-US" sz="800" b="1" dirty="0"/>
              <a:t>Guarantor validation </a:t>
            </a:r>
            <a:r>
              <a:rPr lang="en-US" sz="800" b="1" dirty="0" smtClean="0"/>
              <a:t> </a:t>
            </a:r>
            <a:r>
              <a:rPr lang="en-US" sz="800" b="1" dirty="0" smtClean="0"/>
              <a:t>&amp;</a:t>
            </a:r>
            <a:r>
              <a:rPr lang="en-US" sz="800" b="1" dirty="0" smtClean="0"/>
              <a:t>– </a:t>
            </a:r>
            <a:r>
              <a:rPr lang="en-US" sz="800" b="1" dirty="0" err="1">
                <a:solidFill>
                  <a:schemeClr val="accent2"/>
                </a:solidFill>
              </a:rPr>
              <a:t>Ope</a:t>
            </a:r>
            <a:r>
              <a:rPr lang="en-US" sz="800" b="1" dirty="0">
                <a:solidFill>
                  <a:schemeClr val="accent2"/>
                </a:solidFill>
              </a:rPr>
              <a:t> Akanmu   </a:t>
            </a:r>
          </a:p>
          <a:p>
            <a:pPr algn="l">
              <a:defRPr/>
            </a:pPr>
            <a:r>
              <a:rPr lang="en-US" sz="800" b="1" dirty="0"/>
              <a:t>Character/previous Address desk - </a:t>
            </a:r>
            <a:r>
              <a:rPr lang="en-US" sz="800" b="1" dirty="0">
                <a:solidFill>
                  <a:schemeClr val="accent2"/>
                </a:solidFill>
              </a:rPr>
              <a:t>Vacant</a:t>
            </a:r>
          </a:p>
        </p:txBody>
      </p:sp>
      <p:sp>
        <p:nvSpPr>
          <p:cNvPr id="8217" name="Line 34"/>
          <p:cNvSpPr>
            <a:spLocks noChangeShapeType="1"/>
          </p:cNvSpPr>
          <p:nvPr/>
        </p:nvSpPr>
        <p:spPr bwMode="auto">
          <a:xfrm flipV="1">
            <a:off x="742950" y="3949700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700" name="AutoShape 36"/>
          <p:cNvSpPr>
            <a:spLocks noChangeArrowheads="1"/>
          </p:cNvSpPr>
          <p:nvPr/>
        </p:nvSpPr>
        <p:spPr bwMode="auto">
          <a:xfrm>
            <a:off x="5943600" y="3382963"/>
            <a:ext cx="1597025" cy="587375"/>
          </a:xfrm>
          <a:prstGeom prst="roundRect">
            <a:avLst>
              <a:gd name="adj" fmla="val 16667"/>
            </a:avLst>
          </a:prstGeom>
          <a:solidFill>
            <a:schemeClr val="bg1">
              <a:alpha val="9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</a:rPr>
              <a:t> </a:t>
            </a:r>
            <a:r>
              <a:rPr lang="en-US" sz="1000" b="1"/>
              <a:t>Team Lead 2</a:t>
            </a:r>
          </a:p>
          <a:p>
            <a:pPr>
              <a:defRPr/>
            </a:pPr>
            <a:r>
              <a:rPr lang="en-US" b="1"/>
              <a:t>   </a:t>
            </a:r>
            <a:r>
              <a:rPr lang="en-US" b="1">
                <a:solidFill>
                  <a:srgbClr val="3366CC"/>
                </a:solidFill>
              </a:rPr>
              <a:t>(</a:t>
            </a:r>
            <a:r>
              <a:rPr lang="en-US" sz="1000" b="1">
                <a:solidFill>
                  <a:srgbClr val="3366CC"/>
                </a:solidFill>
              </a:rPr>
              <a:t>Vacant) </a:t>
            </a:r>
          </a:p>
          <a:p>
            <a:pPr>
              <a:defRPr/>
            </a:pPr>
            <a:r>
              <a:rPr lang="en-US" sz="800" b="1">
                <a:solidFill>
                  <a:srgbClr val="990000"/>
                </a:solidFill>
              </a:rPr>
              <a:t>  (</a:t>
            </a:r>
            <a:r>
              <a:rPr lang="en-US" sz="900" b="1">
                <a:solidFill>
                  <a:srgbClr val="990000"/>
                </a:solidFill>
              </a:rPr>
              <a:t>Background Checks)</a:t>
            </a:r>
            <a:r>
              <a:rPr lang="en-US" sz="800" b="1">
                <a:solidFill>
                  <a:srgbClr val="CC3399"/>
                </a:solidFill>
              </a:rPr>
              <a:t> </a:t>
            </a:r>
          </a:p>
        </p:txBody>
      </p:sp>
      <p:sp>
        <p:nvSpPr>
          <p:cNvPr id="8219" name="Line 37"/>
          <p:cNvSpPr>
            <a:spLocks noChangeShapeType="1"/>
          </p:cNvSpPr>
          <p:nvPr/>
        </p:nvSpPr>
        <p:spPr bwMode="auto">
          <a:xfrm flipV="1">
            <a:off x="6657975" y="4464050"/>
            <a:ext cx="12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38"/>
          <p:cNvSpPr>
            <a:spLocks noChangeShapeType="1"/>
          </p:cNvSpPr>
          <p:nvPr/>
        </p:nvSpPr>
        <p:spPr bwMode="auto">
          <a:xfrm flipV="1">
            <a:off x="6772275" y="4568825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9"/>
          <p:cNvSpPr>
            <a:spLocks noChangeShapeType="1"/>
          </p:cNvSpPr>
          <p:nvPr/>
        </p:nvSpPr>
        <p:spPr bwMode="auto">
          <a:xfrm flipV="1">
            <a:off x="6638925" y="4978400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40"/>
          <p:cNvSpPr>
            <a:spLocks noChangeShapeType="1"/>
          </p:cNvSpPr>
          <p:nvPr/>
        </p:nvSpPr>
        <p:spPr bwMode="auto">
          <a:xfrm flipV="1">
            <a:off x="6772275" y="5178425"/>
            <a:ext cx="11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42"/>
          <p:cNvSpPr>
            <a:spLocks noChangeShapeType="1"/>
          </p:cNvSpPr>
          <p:nvPr/>
        </p:nvSpPr>
        <p:spPr bwMode="auto">
          <a:xfrm flipV="1">
            <a:off x="6610350" y="5559425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5"/>
          <p:cNvSpPr>
            <a:spLocks noChangeArrowheads="1"/>
          </p:cNvSpPr>
          <p:nvPr/>
        </p:nvSpPr>
        <p:spPr bwMode="auto">
          <a:xfrm rot="10768703" flipV="1">
            <a:off x="908050" y="4425950"/>
            <a:ext cx="14779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buFontTx/>
              <a:buAutoNum type="arabicPeriod"/>
            </a:pPr>
            <a:r>
              <a:rPr lang="en-GB" sz="800"/>
              <a:t> </a:t>
            </a:r>
            <a:r>
              <a:rPr lang="en-GB" sz="800" b="1">
                <a:latin typeface="Calibri" pitchFamily="34" charset="0"/>
              </a:rPr>
              <a:t>Documentation Review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2. Result Verification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3. Reference Checks 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4. Staff Confirmation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5. Database Mgt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6. Staff conversion processing</a:t>
            </a:r>
            <a:r>
              <a:rPr lang="en-GB" sz="800"/>
              <a:t/>
            </a:r>
            <a:br>
              <a:rPr lang="en-GB" sz="800"/>
            </a:br>
            <a:r>
              <a:rPr lang="en-GB" sz="800" b="1">
                <a:latin typeface="Calibri" pitchFamily="34" charset="0"/>
              </a:rPr>
              <a:t>7. Staff referencing</a:t>
            </a:r>
            <a:r>
              <a:rPr lang="en-GB" sz="800"/>
              <a:t> </a:t>
            </a:r>
            <a:br>
              <a:rPr lang="en-GB" sz="800"/>
            </a:br>
            <a:endParaRPr lang="en-GB" sz="800"/>
          </a:p>
        </p:txBody>
      </p:sp>
      <p:sp>
        <p:nvSpPr>
          <p:cNvPr id="8225" name="Rectangle 5"/>
          <p:cNvSpPr>
            <a:spLocks noChangeArrowheads="1"/>
          </p:cNvSpPr>
          <p:nvPr/>
        </p:nvSpPr>
        <p:spPr bwMode="auto">
          <a:xfrm rot="10768703" flipV="1">
            <a:off x="3524250" y="3448050"/>
            <a:ext cx="140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buFontTx/>
              <a:buAutoNum type="arabicPeriod"/>
            </a:pPr>
            <a:r>
              <a:rPr lang="en-GB" sz="800"/>
              <a:t> </a:t>
            </a:r>
            <a:r>
              <a:rPr lang="en-GB" sz="800" b="1">
                <a:latin typeface="Calibri" pitchFamily="34" charset="0"/>
              </a:rPr>
              <a:t>File Management</a:t>
            </a:r>
            <a:br>
              <a:rPr lang="en-GB" sz="800" b="1">
                <a:latin typeface="Calibri" pitchFamily="34" charset="0"/>
              </a:rPr>
            </a:br>
            <a:r>
              <a:rPr lang="en-GB" sz="800" b="1">
                <a:latin typeface="Calibri" pitchFamily="34" charset="0"/>
              </a:rPr>
              <a:t>2. Document review/filing </a:t>
            </a:r>
            <a:endParaRPr lang="en-GB" sz="800"/>
          </a:p>
        </p:txBody>
      </p:sp>
      <p:sp>
        <p:nvSpPr>
          <p:cNvPr id="8226" name="Rectangle 5"/>
          <p:cNvSpPr>
            <a:spLocks noChangeArrowheads="1"/>
          </p:cNvSpPr>
          <p:nvPr/>
        </p:nvSpPr>
        <p:spPr bwMode="auto">
          <a:xfrm rot="10768703" flipV="1">
            <a:off x="7691438" y="2921000"/>
            <a:ext cx="1585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buFontTx/>
              <a:buAutoNum type="arabicPeriod"/>
            </a:pPr>
            <a:r>
              <a:rPr lang="en-GB" sz="800" dirty="0"/>
              <a:t> </a:t>
            </a:r>
            <a:r>
              <a:rPr lang="en-GB" sz="800" b="1" dirty="0" smtClean="0">
                <a:latin typeface="Calibri" pitchFamily="34" charset="0"/>
              </a:rPr>
              <a:t>Enquiries/dispatch </a:t>
            </a:r>
            <a:r>
              <a:rPr lang="en-GB" sz="800" b="1" dirty="0">
                <a:latin typeface="Calibri" pitchFamily="34" charset="0"/>
              </a:rPr>
              <a:t>Mgt</a:t>
            </a:r>
            <a:br>
              <a:rPr lang="en-GB" sz="800" b="1" dirty="0">
                <a:latin typeface="Calibri" pitchFamily="34" charset="0"/>
              </a:rPr>
            </a:br>
            <a:r>
              <a:rPr lang="en-GB" sz="800" b="1" dirty="0">
                <a:latin typeface="Calibri" pitchFamily="34" charset="0"/>
              </a:rPr>
              <a:t>2. Change of name request Mgt</a:t>
            </a:r>
            <a:br>
              <a:rPr lang="en-GB" sz="800" b="1" dirty="0">
                <a:latin typeface="Calibri" pitchFamily="34" charset="0"/>
              </a:rPr>
            </a:br>
            <a:r>
              <a:rPr lang="en-GB" sz="800" b="1" dirty="0">
                <a:latin typeface="Calibri" pitchFamily="34" charset="0"/>
              </a:rPr>
              <a:t>3. Lapel Pin Mgt</a:t>
            </a:r>
            <a:br>
              <a:rPr lang="en-GB" sz="800" b="1" dirty="0">
                <a:latin typeface="Calibri" pitchFamily="34" charset="0"/>
              </a:rPr>
            </a:br>
            <a:r>
              <a:rPr lang="en-GB" sz="800" b="1" dirty="0">
                <a:latin typeface="Calibri" pitchFamily="34" charset="0"/>
              </a:rPr>
              <a:t>4. ID Card request </a:t>
            </a:r>
            <a:r>
              <a:rPr lang="en-GB" sz="800" b="1" dirty="0" smtClean="0">
                <a:latin typeface="Calibri" pitchFamily="34" charset="0"/>
              </a:rPr>
              <a:t>Mgt</a:t>
            </a:r>
          </a:p>
          <a:p>
            <a:pPr algn="l"/>
            <a:r>
              <a:rPr lang="en-GB" sz="800" b="1" dirty="0" smtClean="0">
                <a:latin typeface="Calibri" pitchFamily="34" charset="0"/>
              </a:rPr>
              <a:t>5. Management of visitors</a:t>
            </a:r>
            <a:endParaRPr lang="en-GB" sz="800" dirty="0"/>
          </a:p>
        </p:txBody>
      </p:sp>
      <p:sp>
        <p:nvSpPr>
          <p:cNvPr id="8227" name="Rectangle 5"/>
          <p:cNvSpPr>
            <a:spLocks noChangeArrowheads="1"/>
          </p:cNvSpPr>
          <p:nvPr/>
        </p:nvSpPr>
        <p:spPr bwMode="auto">
          <a:xfrm rot="10768703" flipV="1">
            <a:off x="6943725" y="5561013"/>
            <a:ext cx="2028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buFontTx/>
              <a:buAutoNum type="arabicPeriod"/>
            </a:pPr>
            <a:r>
              <a:rPr lang="en-GB" sz="800" b="1" dirty="0">
                <a:latin typeface="Calibri" pitchFamily="34" charset="0"/>
              </a:rPr>
              <a:t> Character Checks</a:t>
            </a:r>
            <a:br>
              <a:rPr lang="en-GB" sz="800" b="1" dirty="0">
                <a:latin typeface="Calibri" pitchFamily="34" charset="0"/>
              </a:rPr>
            </a:br>
            <a:r>
              <a:rPr lang="en-GB" sz="800" b="1" dirty="0">
                <a:latin typeface="Calibri" pitchFamily="34" charset="0"/>
              </a:rPr>
              <a:t>2. Guarantor Validation</a:t>
            </a:r>
            <a:br>
              <a:rPr lang="en-GB" sz="800" b="1" dirty="0">
                <a:latin typeface="Calibri" pitchFamily="34" charset="0"/>
              </a:rPr>
            </a:br>
            <a:r>
              <a:rPr lang="en-GB" sz="800" b="1" dirty="0">
                <a:latin typeface="Calibri" pitchFamily="34" charset="0"/>
              </a:rPr>
              <a:t>3. Previous Address  </a:t>
            </a:r>
            <a:r>
              <a:rPr lang="en-GB" sz="800" b="1" dirty="0" smtClean="0">
                <a:latin typeface="Calibri" pitchFamily="34" charset="0"/>
              </a:rPr>
              <a:t>Verification</a:t>
            </a:r>
          </a:p>
          <a:p>
            <a:pPr algn="l"/>
            <a:r>
              <a:rPr lang="en-GB" sz="800" b="1" dirty="0" smtClean="0">
                <a:latin typeface="Calibri" pitchFamily="34" charset="0"/>
              </a:rPr>
              <a:t>4. Past employer referencing (ISO/CBN)</a:t>
            </a:r>
            <a:endParaRPr lang="en-GB" sz="800" b="1" dirty="0">
              <a:latin typeface="Bodoni MT" pitchFamily="18" charset="0"/>
            </a:endParaRPr>
          </a:p>
        </p:txBody>
      </p:sp>
      <p:sp>
        <p:nvSpPr>
          <p:cNvPr id="8228" name="Line 50"/>
          <p:cNvSpPr>
            <a:spLocks noChangeShapeType="1"/>
          </p:cNvSpPr>
          <p:nvPr/>
        </p:nvSpPr>
        <p:spPr bwMode="auto">
          <a:xfrm flipH="1">
            <a:off x="4073525" y="2147888"/>
            <a:ext cx="0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51"/>
          <p:cNvSpPr>
            <a:spLocks noChangeShapeType="1"/>
          </p:cNvSpPr>
          <p:nvPr/>
        </p:nvSpPr>
        <p:spPr bwMode="auto">
          <a:xfrm flipH="1">
            <a:off x="8340725" y="2157413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268" y="212286"/>
            <a:ext cx="8229600" cy="692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3300"/>
                </a:solidFill>
                <a:latin typeface="Berlin Sans FB Demi" pitchFamily="34" charset="0"/>
              </a:rPr>
              <a:t>Objectives of the Unit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5550"/>
            <a:ext cx="8229600" cy="44243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u="sng" smtClean="0"/>
          </a:p>
          <a:p>
            <a:pPr eaLnBrk="1" hangingPunct="1">
              <a:buFontTx/>
              <a:buNone/>
            </a:pPr>
            <a:endParaRPr lang="en-US" b="1" u="sng" smtClean="0"/>
          </a:p>
          <a:p>
            <a:pPr eaLnBrk="1" hangingPunct="1">
              <a:buFontTx/>
              <a:buNone/>
            </a:pPr>
            <a:endParaRPr lang="en-US" b="1" u="sng" smtClean="0"/>
          </a:p>
          <a:p>
            <a:pPr eaLnBrk="1" hangingPunct="1">
              <a:buFontTx/>
              <a:buNone/>
            </a:pPr>
            <a:endParaRPr lang="en-US" b="1" u="sng" smtClean="0"/>
          </a:p>
          <a:p>
            <a:pPr eaLnBrk="1" hangingPunct="1">
              <a:buFontTx/>
              <a:buNone/>
            </a:pPr>
            <a:endParaRPr lang="en-US" b="1" u="sng" smtClean="0"/>
          </a:p>
          <a:p>
            <a:pPr eaLnBrk="1" hangingPunct="1">
              <a:buFontTx/>
              <a:buNone/>
            </a:pPr>
            <a:endParaRPr lang="en-US" b="1" u="sng" smtClean="0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538891" y="998327"/>
            <a:ext cx="7610475" cy="5478423"/>
          </a:xfrm>
          <a:prstGeom prst="rect">
            <a:avLst/>
          </a:prstGeom>
          <a:noFill/>
          <a:ln w="4699" algn="in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To ensure that all eligible staff in the bank get confirmed as at 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 when 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due, where staff is engaged into sensitive roles, 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 references would be requested from all past employers (ISO &amp;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 CBN directives)</a:t>
            </a: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To ensure that all staff comply with the Bank’s directive on 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  Guarantor form submission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To Validate all forms submitted by staff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To ensure that the Bank’s staff records are intact and 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  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retrieved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 seamlessly when 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required</a:t>
            </a: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endParaRPr lang="en-US" sz="20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To 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</a:rPr>
              <a:t>verify 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all certificates and documents submitted by staff 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</a:pP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  for employment purposes</a:t>
            </a:r>
            <a:endParaRPr lang="en-US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advClick="0" advTm="6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312738"/>
            <a:ext cx="8229600" cy="58896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31515"/>
                </a:solidFill>
              </a:rPr>
              <a:t>Employee Confirmation </a:t>
            </a:r>
            <a:r>
              <a:rPr lang="en-US" b="1" dirty="0" smtClean="0">
                <a:solidFill>
                  <a:srgbClr val="F31515"/>
                </a:solidFill>
              </a:rPr>
              <a:t>Desk</a:t>
            </a:r>
            <a:r>
              <a:rPr lang="en-US" b="1" dirty="0" smtClean="0">
                <a:solidFill>
                  <a:srgbClr val="F31515"/>
                </a:solidFill>
              </a:rPr>
              <a:t> –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Emmanuel Obasi and Christian Essien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998538"/>
            <a:ext cx="8229600" cy="543877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600" b="1" u="sng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Receive names of new hires from Talent Mgt or On-boarding officers </a:t>
            </a:r>
            <a:r>
              <a:rPr lang="en-US" sz="1500" b="1" dirty="0" smtClean="0">
                <a:solidFill>
                  <a:srgbClr val="FF3300"/>
                </a:solidFill>
                <a:latin typeface="Book Antiqua" pitchFamily="18" charset="0"/>
              </a:rPr>
              <a:t>(monthly)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dirty="0" smtClean="0">
              <a:solidFill>
                <a:srgbClr val="FF3300"/>
              </a:solidFill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Review newly hired staff files against </a:t>
            </a:r>
            <a:r>
              <a:rPr lang="en-US" sz="1500" b="1" u="sng" dirty="0" smtClean="0">
                <a:latin typeface="Book Antiqua" pitchFamily="18" charset="0"/>
              </a:rPr>
              <a:t>Recruitment checklists</a:t>
            </a:r>
            <a:r>
              <a:rPr lang="en-US" sz="1500" b="1" dirty="0" smtClean="0">
                <a:latin typeface="Book Antiqua" pitchFamily="18" charset="0"/>
              </a:rPr>
              <a:t>  </a:t>
            </a:r>
            <a:r>
              <a:rPr lang="en-US" sz="1500" b="1" dirty="0" smtClean="0">
                <a:solidFill>
                  <a:srgbClr val="FF3300"/>
                </a:solidFill>
                <a:latin typeface="Book Antiqua" pitchFamily="18" charset="0"/>
              </a:rPr>
              <a:t>(within one month)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dirty="0" smtClean="0">
              <a:solidFill>
                <a:srgbClr val="FF3300"/>
              </a:solidFill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 Update Confirmation database with list of newly hired/unconfirmed employees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u="sng" dirty="0" smtClean="0">
              <a:solidFill>
                <a:schemeClr val="accent2"/>
              </a:solidFill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Generate reference letters to former employers </a:t>
            </a:r>
            <a:r>
              <a:rPr lang="en-US" sz="1500" b="1" dirty="0" smtClean="0">
                <a:solidFill>
                  <a:srgbClr val="FF0000"/>
                </a:solidFill>
                <a:latin typeface="Book Antiqua" pitchFamily="18" charset="0"/>
              </a:rPr>
              <a:t>within two weeks</a:t>
            </a:r>
            <a:r>
              <a:rPr lang="en-US" sz="1500" b="1" dirty="0" smtClean="0">
                <a:latin typeface="Book Antiqua" pitchFamily="18" charset="0"/>
              </a:rPr>
              <a:t> of assumption of duty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dirty="0" smtClean="0"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 Validate staff guarantors / personal referees </a:t>
            </a:r>
            <a:r>
              <a:rPr lang="en-US" sz="1500" b="1" dirty="0" smtClean="0">
                <a:solidFill>
                  <a:srgbClr val="FF0000"/>
                </a:solidFill>
                <a:latin typeface="Book Antiqua" pitchFamily="18" charset="0"/>
              </a:rPr>
              <a:t>within one month</a:t>
            </a:r>
            <a:r>
              <a:rPr lang="en-US" sz="1500" b="1" dirty="0" smtClean="0">
                <a:latin typeface="Book Antiqua" pitchFamily="18" charset="0"/>
              </a:rPr>
              <a:t> of assumption  of duty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dirty="0" smtClean="0"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Forward results to institutions </a:t>
            </a:r>
            <a:r>
              <a:rPr lang="en-US" sz="1500" b="1" dirty="0" smtClean="0">
                <a:solidFill>
                  <a:srgbClr val="FF0000"/>
                </a:solidFill>
                <a:latin typeface="Book Antiqua" pitchFamily="18" charset="0"/>
              </a:rPr>
              <a:t>within one month</a:t>
            </a:r>
            <a:r>
              <a:rPr lang="en-US" sz="1500" b="1" dirty="0" smtClean="0">
                <a:latin typeface="Book Antiqua" pitchFamily="18" charset="0"/>
              </a:rPr>
              <a:t> of assumption of duty through BOMs/Control officers nearest to such institutions for verification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u="sng" dirty="0" smtClean="0">
              <a:solidFill>
                <a:schemeClr val="accent2"/>
              </a:solidFill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Send confirmation appraisal form to employee/supervisor </a:t>
            </a:r>
            <a:r>
              <a:rPr lang="en-US" sz="1500" b="1" dirty="0" smtClean="0">
                <a:solidFill>
                  <a:srgbClr val="FF3300"/>
                </a:solidFill>
                <a:latin typeface="Book Antiqua" pitchFamily="18" charset="0"/>
              </a:rPr>
              <a:t>a month</a:t>
            </a:r>
            <a:r>
              <a:rPr lang="en-US" sz="1500" b="1" dirty="0" smtClean="0">
                <a:latin typeface="Book Antiqua" pitchFamily="18" charset="0"/>
              </a:rPr>
              <a:t> to confirmation due date 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500" b="1" dirty="0" smtClean="0">
              <a:latin typeface="Book Antiqua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r>
              <a:rPr lang="en-US" sz="1500" b="1" dirty="0" smtClean="0">
                <a:latin typeface="Book Antiqua" pitchFamily="18" charset="0"/>
              </a:rPr>
              <a:t>Send email reminder to employees in the </a:t>
            </a:r>
            <a:r>
              <a:rPr lang="en-US" sz="1500" b="1" dirty="0" smtClean="0">
                <a:solidFill>
                  <a:srgbClr val="FF3300"/>
                </a:solidFill>
                <a:latin typeface="Book Antiqua" pitchFamily="18" charset="0"/>
              </a:rPr>
              <a:t>5th month</a:t>
            </a:r>
            <a:r>
              <a:rPr lang="en-US" sz="1500" b="1" dirty="0" smtClean="0">
                <a:latin typeface="Book Antiqua" pitchFamily="18" charset="0"/>
              </a:rPr>
              <a:t> (before confirmation due date) of any outstanding documentation and prompt them to follow up with their supervisors for confirmation appraisal.</a:t>
            </a:r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  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Char char="•"/>
            </a:pPr>
            <a:endParaRPr lang="en-US" sz="1600" b="1" dirty="0" smtClean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724400" cy="533400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F31515"/>
                </a:solidFill>
              </a:rPr>
              <a:t>UBA Confirmation Process Flowchart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" y="2808288"/>
            <a:ext cx="1600200" cy="5969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Generate former employer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reference letter and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dispatch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43200" y="2819400"/>
            <a:ext cx="1676400" cy="609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Validate staff guarantors/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personal referees within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two weeks of resumption</a:t>
            </a:r>
          </a:p>
          <a:p>
            <a:pPr algn="l" eaLnBrk="0" hangingPunct="0"/>
            <a:r>
              <a:rPr lang="en-US" sz="100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0" y="25908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81038" y="1084263"/>
            <a:ext cx="0" cy="524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800600" y="2819400"/>
            <a:ext cx="1524000" cy="609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Dispatch Result to schools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for verification through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BOMs / CMOs nearest to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such schools</a:t>
            </a:r>
          </a:p>
          <a:p>
            <a:pPr algn="l" eaLnBrk="0" hangingPunct="0"/>
            <a:r>
              <a:rPr lang="en-US" sz="90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629400" y="2819400"/>
            <a:ext cx="1676400" cy="609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Payment schedule for result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verification to CPC &amp; follow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up with institutions.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30250" y="4038600"/>
            <a:ext cx="1631950" cy="838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Send confirmation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appraisal form to supervisors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and staff a month to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confirmation due date and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remind staff of outstanding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667000" y="4051300"/>
            <a:ext cx="1676400" cy="838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where there is performance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contract to confirm upon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achieving target, request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validation from Talent mgt.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with concurrences from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Staff supervisors</a:t>
            </a: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446405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6369050" y="312420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3071813" y="1447800"/>
            <a:ext cx="1423987" cy="6778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Review new hires File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against Recruitment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 checklist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6570663" y="1463675"/>
            <a:ext cx="1462087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Update confirmation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database with list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of new hires/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unconfirmed staff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4519613" y="1828800"/>
            <a:ext cx="477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23622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 rot="-5400000">
            <a:off x="-251618" y="1547018"/>
            <a:ext cx="114300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Calibri" pitchFamily="34" charset="0"/>
              </a:rPr>
              <a:t>Identify Employees for confirmation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2530475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406650" y="31242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 rot="-5400000">
            <a:off x="-251618" y="2994818"/>
            <a:ext cx="114300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Calibri" pitchFamily="34" charset="0"/>
              </a:rPr>
              <a:t>Commence verification exercise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 rot="-5400000">
            <a:off x="-357981" y="4625181"/>
            <a:ext cx="1447800" cy="731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Calibri" pitchFamily="34" charset="0"/>
              </a:rPr>
              <a:t>Documentation </a:t>
            </a:r>
          </a:p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Calibri" pitchFamily="34" charset="0"/>
              </a:rPr>
              <a:t>Review and Confirmation</a:t>
            </a:r>
          </a:p>
        </p:txBody>
      </p:sp>
      <p:sp>
        <p:nvSpPr>
          <p:cNvPr id="13334" name="AutoShape 23"/>
          <p:cNvSpPr>
            <a:spLocks noChangeArrowheads="1"/>
          </p:cNvSpPr>
          <p:nvPr/>
        </p:nvSpPr>
        <p:spPr bwMode="auto">
          <a:xfrm>
            <a:off x="838200" y="1423988"/>
            <a:ext cx="1676400" cy="7858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Arial" pitchFamily="34" charset="0"/>
              </a:rPr>
              <a:t>Get the list of New hires from On-boarding Portal or Talent Management unit</a:t>
            </a:r>
          </a:p>
          <a:p>
            <a:pPr algn="l" eaLnBrk="0" hangingPunct="0"/>
            <a:endParaRPr lang="en-US" sz="900" b="1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3335" name="Group 24"/>
          <p:cNvGrpSpPr>
            <a:grpSpLocks/>
          </p:cNvGrpSpPr>
          <p:nvPr/>
        </p:nvGrpSpPr>
        <p:grpSpPr bwMode="auto">
          <a:xfrm>
            <a:off x="5021263" y="1411288"/>
            <a:ext cx="990600" cy="930275"/>
            <a:chOff x="3420" y="7130"/>
            <a:chExt cx="1349" cy="1140"/>
          </a:xfrm>
        </p:grpSpPr>
        <p:sp>
          <p:nvSpPr>
            <p:cNvPr id="13384" name="AutoShape 25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85" name="Text Box 26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>
                <a:solidFill>
                  <a:schemeClr val="tx1"/>
                </a:solidFill>
                <a:latin typeface="Arial Narrow" pitchFamily="34" charset="0"/>
              </a:endParaRP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Any exceptions?</a:t>
              </a:r>
            </a:p>
          </p:txBody>
        </p:sp>
      </p:grp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6172200" y="1676400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5334000" y="4419600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13338" name="Line 29"/>
          <p:cNvSpPr>
            <a:spLocks noChangeShapeType="1"/>
          </p:cNvSpPr>
          <p:nvPr/>
        </p:nvSpPr>
        <p:spPr bwMode="auto">
          <a:xfrm flipV="1">
            <a:off x="5505450" y="1287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5630863" y="4094163"/>
            <a:ext cx="1752600" cy="838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>
                <a:solidFill>
                  <a:schemeClr val="tx1"/>
                </a:solidFill>
                <a:latin typeface="Century Gothic" pitchFamily="34" charset="0"/>
              </a:rPr>
              <a:t>1. </a:t>
            </a:r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Review staff file against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   confirmation checklist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2. Send file to Internal control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   if staff is AGM or above</a:t>
            </a:r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>
            <a:off x="7391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H="1" flipV="1">
            <a:off x="1371600" y="3886200"/>
            <a:ext cx="6324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>
            <a:off x="914400" y="3886200"/>
            <a:ext cx="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34"/>
          <p:cNvSpPr>
            <a:spLocks noChangeShapeType="1"/>
          </p:cNvSpPr>
          <p:nvPr/>
        </p:nvSpPr>
        <p:spPr bwMode="auto">
          <a:xfrm flipH="1">
            <a:off x="7696200" y="34290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1371600" y="3886200"/>
            <a:ext cx="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Line 36"/>
          <p:cNvSpPr>
            <a:spLocks noChangeShapeType="1"/>
          </p:cNvSpPr>
          <p:nvPr/>
        </p:nvSpPr>
        <p:spPr bwMode="auto">
          <a:xfrm flipH="1" flipV="1">
            <a:off x="1600200" y="2590800"/>
            <a:ext cx="5791200" cy="0"/>
          </a:xfrm>
          <a:prstGeom prst="line">
            <a:avLst/>
          </a:prstGeom>
          <a:noFill/>
          <a:ln w="9525">
            <a:solidFill>
              <a:srgbClr val="6666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Line 37"/>
          <p:cNvSpPr>
            <a:spLocks noChangeShapeType="1"/>
          </p:cNvSpPr>
          <p:nvPr/>
        </p:nvSpPr>
        <p:spPr bwMode="auto">
          <a:xfrm>
            <a:off x="1600200" y="2590800"/>
            <a:ext cx="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347" name="Group 38"/>
          <p:cNvGrpSpPr>
            <a:grpSpLocks/>
          </p:cNvGrpSpPr>
          <p:nvPr/>
        </p:nvGrpSpPr>
        <p:grpSpPr bwMode="auto">
          <a:xfrm>
            <a:off x="4603750" y="4130675"/>
            <a:ext cx="765175" cy="762000"/>
            <a:chOff x="3420" y="7130"/>
            <a:chExt cx="1349" cy="1140"/>
          </a:xfrm>
        </p:grpSpPr>
        <p:sp>
          <p:nvSpPr>
            <p:cNvPr id="13382" name="AutoShape 39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83" name="Text Box 40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>
                <a:solidFill>
                  <a:schemeClr val="tx1"/>
                </a:solidFill>
                <a:latin typeface="Arial Narrow" pitchFamily="34" charset="0"/>
              </a:endParaRP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Met target?</a:t>
              </a:r>
            </a:p>
          </p:txBody>
        </p:sp>
      </p:grpSp>
      <p:sp>
        <p:nvSpPr>
          <p:cNvPr id="13348" name="Line 41"/>
          <p:cNvSpPr>
            <a:spLocks noChangeShapeType="1"/>
          </p:cNvSpPr>
          <p:nvPr/>
        </p:nvSpPr>
        <p:spPr bwMode="auto">
          <a:xfrm>
            <a:off x="4364038" y="4503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>
            <a:off x="5397500" y="4511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Rectangle 43"/>
          <p:cNvSpPr>
            <a:spLocks noChangeArrowheads="1"/>
          </p:cNvSpPr>
          <p:nvPr/>
        </p:nvSpPr>
        <p:spPr bwMode="auto">
          <a:xfrm>
            <a:off x="5229225" y="1371600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13351" name="Oval 44"/>
          <p:cNvSpPr>
            <a:spLocks noChangeArrowheads="1"/>
          </p:cNvSpPr>
          <p:nvPr/>
        </p:nvSpPr>
        <p:spPr bwMode="auto">
          <a:xfrm>
            <a:off x="4724400" y="3581400"/>
            <a:ext cx="533400" cy="457200"/>
          </a:xfrm>
          <a:prstGeom prst="ellipse">
            <a:avLst/>
          </a:prstGeom>
          <a:solidFill>
            <a:schemeClr val="hlink">
              <a:alpha val="61960"/>
            </a:schemeClr>
          </a:solidFill>
          <a:ln w="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Extend 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probation</a:t>
            </a:r>
          </a:p>
        </p:txBody>
      </p:sp>
      <p:sp>
        <p:nvSpPr>
          <p:cNvPr id="13352" name="Line 45"/>
          <p:cNvSpPr>
            <a:spLocks noChangeShapeType="1"/>
          </p:cNvSpPr>
          <p:nvPr/>
        </p:nvSpPr>
        <p:spPr bwMode="auto">
          <a:xfrm flipH="1" flipV="1">
            <a:off x="4948238" y="4030663"/>
            <a:ext cx="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3" name="Rectangle 46"/>
          <p:cNvSpPr>
            <a:spLocks noChangeArrowheads="1"/>
          </p:cNvSpPr>
          <p:nvPr/>
        </p:nvSpPr>
        <p:spPr bwMode="auto">
          <a:xfrm>
            <a:off x="4648200" y="4114800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13354" name="Rectangle 47"/>
          <p:cNvSpPr>
            <a:spLocks noChangeArrowheads="1"/>
          </p:cNvSpPr>
          <p:nvPr/>
        </p:nvSpPr>
        <p:spPr bwMode="auto">
          <a:xfrm>
            <a:off x="4495800" y="5272088"/>
            <a:ext cx="641350" cy="2016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</p:spPr>
        <p:txBody>
          <a:bodyPr wrap="none"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8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3355" name="Group 48"/>
          <p:cNvGrpSpPr>
            <a:grpSpLocks/>
          </p:cNvGrpSpPr>
          <p:nvPr/>
        </p:nvGrpSpPr>
        <p:grpSpPr bwMode="auto">
          <a:xfrm>
            <a:off x="7620000" y="4114800"/>
            <a:ext cx="990600" cy="762000"/>
            <a:chOff x="3420" y="7130"/>
            <a:chExt cx="1349" cy="1140"/>
          </a:xfrm>
        </p:grpSpPr>
        <p:sp>
          <p:nvSpPr>
            <p:cNvPr id="13380" name="AutoShape 49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81" name="Text Box 50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>
                <a:solidFill>
                  <a:schemeClr val="tx1"/>
                </a:solidFill>
                <a:latin typeface="Arial Narrow" pitchFamily="34" charset="0"/>
              </a:endParaRPr>
            </a:p>
            <a:p>
              <a:pPr eaLnBrk="0" hangingPunct="0"/>
              <a:r>
                <a:rPr lang="en-US" sz="800" b="1">
                  <a:solidFill>
                    <a:schemeClr val="tx1"/>
                  </a:solidFill>
                  <a:latin typeface="Arial" pitchFamily="34" charset="0"/>
                </a:rPr>
                <a:t>Any</a:t>
              </a:r>
            </a:p>
            <a:p>
              <a:pPr eaLnBrk="0" hangingPunct="0"/>
              <a:r>
                <a:rPr lang="en-US" sz="800" b="1">
                  <a:solidFill>
                    <a:schemeClr val="tx1"/>
                  </a:solidFill>
                  <a:latin typeface="Arial" pitchFamily="34" charset="0"/>
                </a:rPr>
                <a:t>Exceptions</a:t>
              </a:r>
              <a:r>
                <a:rPr lang="en-US" sz="800">
                  <a:solidFill>
                    <a:schemeClr val="tx1"/>
                  </a:solidFill>
                  <a:latin typeface="Arial" pitchFamily="34" charset="0"/>
                </a:rPr>
                <a:t> ?</a:t>
              </a:r>
            </a:p>
          </p:txBody>
        </p:sp>
      </p:grpSp>
      <p:sp>
        <p:nvSpPr>
          <p:cNvPr id="13356" name="Oval 51"/>
          <p:cNvSpPr>
            <a:spLocks noChangeArrowheads="1"/>
          </p:cNvSpPr>
          <p:nvPr/>
        </p:nvSpPr>
        <p:spPr bwMode="auto">
          <a:xfrm>
            <a:off x="8458200" y="3581400"/>
            <a:ext cx="685800" cy="685800"/>
          </a:xfrm>
          <a:prstGeom prst="ellipse">
            <a:avLst/>
          </a:prstGeom>
          <a:solidFill>
            <a:schemeClr val="hlink">
              <a:alpha val="61960"/>
            </a:schemeClr>
          </a:solidFill>
          <a:ln w="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Treat in line 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with Policy</a:t>
            </a:r>
          </a:p>
        </p:txBody>
      </p:sp>
      <p:sp>
        <p:nvSpPr>
          <p:cNvPr id="13357" name="Line 52"/>
          <p:cNvSpPr>
            <a:spLocks noChangeShapeType="1"/>
          </p:cNvSpPr>
          <p:nvPr/>
        </p:nvSpPr>
        <p:spPr bwMode="auto">
          <a:xfrm flipH="1" flipV="1">
            <a:off x="8610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Line 53"/>
          <p:cNvSpPr>
            <a:spLocks noChangeShapeType="1"/>
          </p:cNvSpPr>
          <p:nvPr/>
        </p:nvSpPr>
        <p:spPr bwMode="auto">
          <a:xfrm flipV="1">
            <a:off x="89154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9" name="Rectangle 54"/>
          <p:cNvSpPr>
            <a:spLocks noChangeArrowheads="1"/>
          </p:cNvSpPr>
          <p:nvPr/>
        </p:nvSpPr>
        <p:spPr bwMode="auto">
          <a:xfrm>
            <a:off x="8653463" y="4367213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13360" name="Line 55"/>
          <p:cNvSpPr>
            <a:spLocks noChangeShapeType="1"/>
          </p:cNvSpPr>
          <p:nvPr/>
        </p:nvSpPr>
        <p:spPr bwMode="auto">
          <a:xfrm flipH="1">
            <a:off x="7575550" y="4876800"/>
            <a:ext cx="5334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Line 56"/>
          <p:cNvSpPr>
            <a:spLocks noChangeShapeType="1"/>
          </p:cNvSpPr>
          <p:nvPr/>
        </p:nvSpPr>
        <p:spPr bwMode="auto">
          <a:xfrm flipH="1" flipV="1">
            <a:off x="1349375" y="5307013"/>
            <a:ext cx="6248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Line 57"/>
          <p:cNvSpPr>
            <a:spLocks noChangeShapeType="1"/>
          </p:cNvSpPr>
          <p:nvPr/>
        </p:nvSpPr>
        <p:spPr bwMode="auto">
          <a:xfrm>
            <a:off x="1339850" y="5334000"/>
            <a:ext cx="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Rectangle 58"/>
          <p:cNvSpPr>
            <a:spLocks noChangeArrowheads="1"/>
          </p:cNvSpPr>
          <p:nvPr/>
        </p:nvSpPr>
        <p:spPr bwMode="auto">
          <a:xfrm flipV="1">
            <a:off x="7848600" y="4876800"/>
            <a:ext cx="762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ON</a:t>
            </a:r>
          </a:p>
        </p:txBody>
      </p:sp>
      <p:sp>
        <p:nvSpPr>
          <p:cNvPr id="13364" name="Rectangle 59"/>
          <p:cNvSpPr>
            <a:spLocks noChangeArrowheads="1"/>
          </p:cNvSpPr>
          <p:nvPr/>
        </p:nvSpPr>
        <p:spPr bwMode="auto">
          <a:xfrm>
            <a:off x="4114800" y="5499100"/>
            <a:ext cx="1447800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Update database and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dispatch letters to staff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Through their business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offices</a:t>
            </a:r>
          </a:p>
        </p:txBody>
      </p:sp>
      <p:sp>
        <p:nvSpPr>
          <p:cNvPr id="13365" name="Line 60"/>
          <p:cNvSpPr>
            <a:spLocks noChangeShapeType="1"/>
          </p:cNvSpPr>
          <p:nvPr/>
        </p:nvSpPr>
        <p:spPr bwMode="auto">
          <a:xfrm>
            <a:off x="2162175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Rectangle 61"/>
          <p:cNvSpPr>
            <a:spLocks noChangeArrowheads="1"/>
          </p:cNvSpPr>
          <p:nvPr/>
        </p:nvSpPr>
        <p:spPr bwMode="auto">
          <a:xfrm>
            <a:off x="5791200" y="5486400"/>
            <a:ext cx="1447800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Upload staff confirmed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Status on the portal </a:t>
            </a:r>
          </a:p>
        </p:txBody>
      </p:sp>
      <p:grpSp>
        <p:nvGrpSpPr>
          <p:cNvPr id="13367" name="Group 62"/>
          <p:cNvGrpSpPr>
            <a:grpSpLocks/>
          </p:cNvGrpSpPr>
          <p:nvPr/>
        </p:nvGrpSpPr>
        <p:grpSpPr bwMode="auto">
          <a:xfrm>
            <a:off x="7429500" y="5175250"/>
            <a:ext cx="1600200" cy="1295400"/>
            <a:chOff x="3420" y="7130"/>
            <a:chExt cx="1349" cy="1140"/>
          </a:xfrm>
        </p:grpSpPr>
        <p:sp>
          <p:nvSpPr>
            <p:cNvPr id="13378" name="AutoShape 63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79" name="Text Box 64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 b="1">
                <a:solidFill>
                  <a:schemeClr val="tx1"/>
                </a:solidFill>
                <a:latin typeface="Arial" pitchFamily="34" charset="0"/>
              </a:endParaRP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A copy of staff confirmation letter is filed and information loaded on the Portal</a:t>
              </a:r>
            </a:p>
            <a:p>
              <a:pPr algn="l" eaLnBrk="0" hangingPunct="0"/>
              <a:endParaRPr lang="en-US" sz="900" b="1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3368" name="Rectangle 65"/>
          <p:cNvSpPr>
            <a:spLocks noChangeArrowheads="1"/>
          </p:cNvSpPr>
          <p:nvPr/>
        </p:nvSpPr>
        <p:spPr bwMode="auto">
          <a:xfrm>
            <a:off x="5181600" y="762000"/>
            <a:ext cx="762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pPr eaLnBrk="0" hangingPunct="0"/>
            <a:endParaRPr lang="en-US" sz="80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Prompt HRBP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or on-boarding 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Officer</a:t>
            </a:r>
          </a:p>
          <a:p>
            <a:pPr eaLnBrk="0" hangingPunct="0"/>
            <a:endParaRPr lang="en-US" sz="8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69" name="Line 66"/>
          <p:cNvSpPr>
            <a:spLocks noChangeShapeType="1"/>
          </p:cNvSpPr>
          <p:nvPr/>
        </p:nvSpPr>
        <p:spPr bwMode="auto">
          <a:xfrm>
            <a:off x="38862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Line 67"/>
          <p:cNvSpPr>
            <a:spLocks noChangeShapeType="1"/>
          </p:cNvSpPr>
          <p:nvPr/>
        </p:nvSpPr>
        <p:spPr bwMode="auto">
          <a:xfrm>
            <a:off x="55626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1" name="Line 68"/>
          <p:cNvSpPr>
            <a:spLocks noChangeShapeType="1"/>
          </p:cNvSpPr>
          <p:nvPr/>
        </p:nvSpPr>
        <p:spPr bwMode="auto">
          <a:xfrm>
            <a:off x="72390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2" name="Line 69"/>
          <p:cNvSpPr>
            <a:spLocks noChangeShapeType="1"/>
          </p:cNvSpPr>
          <p:nvPr/>
        </p:nvSpPr>
        <p:spPr bwMode="auto">
          <a:xfrm flipH="1">
            <a:off x="0" y="63373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3" name="Line 70"/>
          <p:cNvSpPr>
            <a:spLocks noChangeShapeType="1"/>
          </p:cNvSpPr>
          <p:nvPr/>
        </p:nvSpPr>
        <p:spPr bwMode="auto">
          <a:xfrm>
            <a:off x="6043613" y="1828800"/>
            <a:ext cx="48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4" name="Line 71"/>
          <p:cNvSpPr>
            <a:spLocks noChangeShapeType="1"/>
          </p:cNvSpPr>
          <p:nvPr/>
        </p:nvSpPr>
        <p:spPr bwMode="auto">
          <a:xfrm flipH="1">
            <a:off x="7391400" y="21336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5" name="Rectangle 72"/>
          <p:cNvSpPr>
            <a:spLocks noChangeArrowheads="1"/>
          </p:cNvSpPr>
          <p:nvPr/>
        </p:nvSpPr>
        <p:spPr bwMode="auto">
          <a:xfrm>
            <a:off x="666750" y="5486400"/>
            <a:ext cx="1447800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Generate staff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confirmation Letter</a:t>
            </a:r>
            <a:r>
              <a:rPr lang="en-US" sz="90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3376" name="Rectangle 73"/>
          <p:cNvSpPr>
            <a:spLocks noChangeArrowheads="1"/>
          </p:cNvSpPr>
          <p:nvPr/>
        </p:nvSpPr>
        <p:spPr bwMode="auto">
          <a:xfrm>
            <a:off x="2422525" y="5486400"/>
            <a:ext cx="1447800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Notify staff of their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confirmation or reason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for non confirmation </a:t>
            </a:r>
          </a:p>
          <a:p>
            <a:pPr marL="342900" indent="-342900"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on due date</a:t>
            </a:r>
          </a:p>
        </p:txBody>
      </p:sp>
      <p:sp>
        <p:nvSpPr>
          <p:cNvPr id="13377" name="Line 74"/>
          <p:cNvSpPr>
            <a:spLocks noChangeShapeType="1"/>
          </p:cNvSpPr>
          <p:nvPr/>
        </p:nvSpPr>
        <p:spPr bwMode="auto">
          <a:xfrm flipV="1">
            <a:off x="0" y="386715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029200" cy="655638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F31515"/>
                </a:solidFill>
              </a:rPr>
              <a:t>Staff With  Promotion Commitment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608263" y="2420938"/>
            <a:ext cx="2514600" cy="7239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Reconfirm from performance Mgt or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Talent Mgt and get concurrences /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approvals from appropriate authorities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333625" y="16764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438650" y="1676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533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Yes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786188" y="217805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86400" y="1447800"/>
            <a:ext cx="4953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No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741738" y="4327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19600" y="3581400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Yes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733800" y="4298950"/>
            <a:ext cx="381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No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105400" y="3581400"/>
            <a:ext cx="13716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Send file to GIA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for review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200400" y="4572000"/>
            <a:ext cx="1057275" cy="482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Process staff</a:t>
            </a:r>
          </a:p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Confirmation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754438" y="5089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053388" y="2590800"/>
            <a:ext cx="990600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Sanctions &amp;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treatments in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line with policy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Effected.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034213" y="4608513"/>
            <a:ext cx="11430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 Process staff </a:t>
            </a:r>
          </a:p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Confirmation</a:t>
            </a:r>
            <a:r>
              <a:rPr lang="en-US" sz="100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6977063" y="3267075"/>
            <a:ext cx="1244600" cy="1074738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900">
              <a:solidFill>
                <a:schemeClr val="tx1"/>
              </a:solidFill>
              <a:latin typeface="Century Gothic" pitchFamily="34" charset="0"/>
            </a:endParaRP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Discrepancies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In staff file or 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details?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86106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7604125" y="4367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8229600" y="3581400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Yes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162800" y="4343400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No</a:t>
            </a:r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3200400" y="1187450"/>
            <a:ext cx="1181100" cy="9779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Did  </a:t>
            </a:r>
          </a:p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staff meet </a:t>
            </a:r>
          </a:p>
          <a:p>
            <a:pPr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target?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335463" y="38195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650875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152400" y="1219200"/>
            <a:ext cx="228600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r>
              <a:rPr lang="en-US" sz="1000">
                <a:solidFill>
                  <a:schemeClr val="tx1"/>
                </a:solidFill>
                <a:latin typeface="Century Gothic" pitchFamily="34" charset="0"/>
              </a:rPr>
              <a:t>1. </a:t>
            </a: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Review performance Contract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    in staff file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2. Determine achievement of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    Target from Perform. mgt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3113088" y="3386138"/>
            <a:ext cx="1223962" cy="9017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Century Gothic" pitchFamily="34" charset="0"/>
              </a:rPr>
              <a:t>Is staff SM 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Century Gothic" pitchFamily="34" charset="0"/>
              </a:rPr>
              <a:t>or</a:t>
            </a:r>
          </a:p>
          <a:p>
            <a:pPr eaLnBrk="0" hangingPunct="0"/>
            <a:r>
              <a:rPr lang="en-US" sz="800" b="1">
                <a:solidFill>
                  <a:schemeClr val="tx1"/>
                </a:solidFill>
                <a:latin typeface="Century Gothic" pitchFamily="34" charset="0"/>
              </a:rPr>
              <a:t>above?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8001000" y="1371600"/>
            <a:ext cx="990600" cy="736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Extend staff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confirmation </a:t>
            </a:r>
          </a:p>
          <a:p>
            <a:pPr algn="l" eaLnBrk="0" hangingPunct="0"/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for 3 months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37338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V="1">
            <a:off x="8199438" y="3810000"/>
            <a:ext cx="41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2611438" y="5334000"/>
            <a:ext cx="2286000" cy="11430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Forward staff file to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Talent management 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for treatment of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Promotion</a:t>
            </a:r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6500813" y="5334000"/>
            <a:ext cx="2286000" cy="11430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Forward staff file to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Talent management 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for treatment of </a:t>
            </a:r>
          </a:p>
          <a:p>
            <a:pPr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Promotion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7620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9403" y="314899"/>
            <a:ext cx="4953000" cy="655638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F31515"/>
                </a:solidFill>
              </a:rPr>
              <a:t>Guarantors’ Validation </a:t>
            </a:r>
            <a:r>
              <a:rPr lang="en-US" sz="2400" b="1" dirty="0" smtClean="0">
                <a:solidFill>
                  <a:srgbClr val="F31515"/>
                </a:solidFill>
              </a:rPr>
              <a:t>Process –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8 Contract Employees in Lagos and other regions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266825"/>
            <a:ext cx="8323263" cy="4525963"/>
          </a:xfrm>
        </p:spPr>
        <p:txBody>
          <a:bodyPr/>
          <a:lstStyle/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To receive Guarantor forms from HRBP immediately upon resumption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Sort the forms according to Guarantors’ geographical location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Distribute forms to responsible officers in charge of each region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Extract Phone numbers of all guarantors per region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Send bulk SMS to the guarantors to announce intention to visit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Collate responses and prepare visit schedule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Book appointment with guarantors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Visit Guarantors in line with scheduled appointment 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Signing or re-validation of physical document by guarantors 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Report progress on a given template and send all Validated forms to H/O 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Put Validated forms in staff files.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90625" y="2800350"/>
            <a:ext cx="1462088" cy="56197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Send bulk SMS to the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guarantors to announce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intention to visit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79750" y="2801938"/>
            <a:ext cx="1536700" cy="57467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1000">
              <a:solidFill>
                <a:schemeClr val="tx1"/>
              </a:solidFill>
              <a:latin typeface="Century Gothic" pitchFamily="34" charset="0"/>
            </a:endParaRP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Collate responses and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prepare visit schedule</a:t>
            </a:r>
          </a:p>
          <a:p>
            <a:pPr algn="l" eaLnBrk="0" hangingPunct="0"/>
            <a:r>
              <a:rPr lang="en-US" sz="100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09600" y="1082675"/>
            <a:ext cx="0" cy="524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173163" y="4108450"/>
            <a:ext cx="1423987" cy="5857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90000"/>
              </a:lnSpc>
            </a:pPr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Visit Guarantors in line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with scheduled 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appointment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118100" y="4127500"/>
            <a:ext cx="1571625" cy="84137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Signing or re-validation of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physical document by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guarantors</a:t>
            </a:r>
          </a:p>
          <a:p>
            <a:pPr algn="l" eaLnBrk="0" hangingPunct="0"/>
            <a:endParaRPr lang="en-US" sz="12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4627563" y="3063875"/>
            <a:ext cx="400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71813" y="1490663"/>
            <a:ext cx="1493837" cy="67786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Sort the forms according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to Guarantors’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geographical location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6996113" y="1471613"/>
            <a:ext cx="1462087" cy="685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Extract Phone numbers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 of all guarantors per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region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4564063" y="1828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2640013" y="4424363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 rot="-5400000">
            <a:off x="-296862" y="1592262"/>
            <a:ext cx="1143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accent2"/>
                </a:solidFill>
                <a:latin typeface="Century Gothic" pitchFamily="34" charset="0"/>
              </a:rPr>
              <a:t>Identify Guarantors by Location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592388" y="1828800"/>
            <a:ext cx="471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684463" y="310673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 rot="-5400000">
            <a:off x="-296862" y="3040062"/>
            <a:ext cx="1143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accent2"/>
                </a:solidFill>
                <a:latin typeface="Century Gothic" pitchFamily="34" charset="0"/>
              </a:rPr>
              <a:t>Plan Guarantor Validation exercise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 rot="-5400000">
            <a:off x="-402431" y="4671219"/>
            <a:ext cx="1447800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accent2"/>
                </a:solidFill>
                <a:latin typeface="Century Gothic" pitchFamily="34" charset="0"/>
              </a:rPr>
              <a:t>Validate or Signing of documents</a:t>
            </a:r>
            <a:r>
              <a:rPr lang="en-US" sz="1000" b="1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141413" y="1423988"/>
            <a:ext cx="1450975" cy="7858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en-US" sz="900" b="1">
              <a:solidFill>
                <a:schemeClr val="tx1"/>
              </a:solidFill>
              <a:latin typeface="Arial" pitchFamily="34" charset="0"/>
            </a:endParaRP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Arial" pitchFamily="34" charset="0"/>
              </a:rPr>
              <a:t> Receive new hires Guarantors forms from HRBP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4543425" y="4297363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1571625" y="3752850"/>
            <a:ext cx="4122738" cy="1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914400" y="3886200"/>
            <a:ext cx="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5703888" y="3436938"/>
            <a:ext cx="0" cy="317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571625" y="3763963"/>
            <a:ext cx="0" cy="3095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1600200" y="2581275"/>
            <a:ext cx="64897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600200" y="2590800"/>
            <a:ext cx="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3187700" y="4049713"/>
            <a:ext cx="1122363" cy="736600"/>
            <a:chOff x="3420" y="7130"/>
            <a:chExt cx="1349" cy="1140"/>
          </a:xfrm>
        </p:grpSpPr>
        <p:sp>
          <p:nvSpPr>
            <p:cNvPr id="17453" name="AutoShape 28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454" name="Text Box 29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>
                <a:solidFill>
                  <a:schemeClr val="tx1"/>
                </a:solidFill>
                <a:latin typeface="Arial Narrow" pitchFamily="34" charset="0"/>
              </a:endParaRP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Agrees</a:t>
              </a:r>
            </a:p>
          </p:txBody>
        </p:sp>
      </p:grpSp>
      <p:sp>
        <p:nvSpPr>
          <p:cNvPr id="17436" name="Line 30"/>
          <p:cNvSpPr>
            <a:spLocks noChangeShapeType="1"/>
          </p:cNvSpPr>
          <p:nvPr/>
        </p:nvSpPr>
        <p:spPr bwMode="auto">
          <a:xfrm flipV="1">
            <a:off x="4364038" y="4414838"/>
            <a:ext cx="70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31"/>
          <p:cNvSpPr>
            <a:spLocks noChangeShapeType="1"/>
          </p:cNvSpPr>
          <p:nvPr/>
        </p:nvSpPr>
        <p:spPr bwMode="auto">
          <a:xfrm>
            <a:off x="3736975" y="4816475"/>
            <a:ext cx="317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Rectangle 32"/>
          <p:cNvSpPr>
            <a:spLocks noChangeArrowheads="1"/>
          </p:cNvSpPr>
          <p:nvPr/>
        </p:nvSpPr>
        <p:spPr bwMode="auto">
          <a:xfrm>
            <a:off x="3487738" y="4935538"/>
            <a:ext cx="228600" cy="762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0" hangingPunct="0"/>
            <a:r>
              <a:rPr lang="en-US" sz="800" b="1">
                <a:solidFill>
                  <a:schemeClr val="tx1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17439" name="Line 33"/>
          <p:cNvSpPr>
            <a:spLocks noChangeShapeType="1"/>
          </p:cNvSpPr>
          <p:nvPr/>
        </p:nvSpPr>
        <p:spPr bwMode="auto">
          <a:xfrm flipH="1" flipV="1">
            <a:off x="790575" y="5481638"/>
            <a:ext cx="22955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34"/>
          <p:cNvSpPr>
            <a:spLocks noChangeShapeType="1"/>
          </p:cNvSpPr>
          <p:nvPr/>
        </p:nvSpPr>
        <p:spPr bwMode="auto">
          <a:xfrm flipH="1">
            <a:off x="793750" y="1841500"/>
            <a:ext cx="6350" cy="3635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41" name="Group 35"/>
          <p:cNvGrpSpPr>
            <a:grpSpLocks/>
          </p:cNvGrpSpPr>
          <p:nvPr/>
        </p:nvGrpSpPr>
        <p:grpSpPr bwMode="auto">
          <a:xfrm>
            <a:off x="7343775" y="3767138"/>
            <a:ext cx="1600200" cy="1295400"/>
            <a:chOff x="3420" y="7130"/>
            <a:chExt cx="1349" cy="1140"/>
          </a:xfrm>
        </p:grpSpPr>
        <p:sp>
          <p:nvSpPr>
            <p:cNvPr id="17451" name="AutoShape 36"/>
            <p:cNvSpPr>
              <a:spLocks noChangeArrowheads="1"/>
            </p:cNvSpPr>
            <p:nvPr/>
          </p:nvSpPr>
          <p:spPr bwMode="auto">
            <a:xfrm>
              <a:off x="3420" y="7130"/>
              <a:ext cx="134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452" name="Text Box 37"/>
            <p:cNvSpPr txBox="1">
              <a:spLocks noChangeArrowheads="1"/>
            </p:cNvSpPr>
            <p:nvPr/>
          </p:nvSpPr>
          <p:spPr bwMode="auto">
            <a:xfrm>
              <a:off x="3580" y="7229"/>
              <a:ext cx="1080" cy="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900" b="1">
                <a:solidFill>
                  <a:schemeClr val="tx1"/>
                </a:solidFill>
                <a:latin typeface="Arial" pitchFamily="34" charset="0"/>
              </a:endParaRPr>
            </a:p>
            <a:p>
              <a:pPr eaLnBrk="0" hangingPunct="0"/>
              <a:endParaRPr lang="en-US" sz="900" b="1">
                <a:solidFill>
                  <a:schemeClr val="tx1"/>
                </a:solidFill>
                <a:latin typeface="Arial" pitchFamily="34" charset="0"/>
              </a:endParaRP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Put Validated</a:t>
              </a:r>
            </a:p>
            <a:p>
              <a:pPr eaLnBrk="0" hangingPunct="0"/>
              <a:r>
                <a:rPr lang="en-US" sz="900" b="1">
                  <a:solidFill>
                    <a:schemeClr val="tx1"/>
                  </a:solidFill>
                  <a:latin typeface="Arial" pitchFamily="34" charset="0"/>
                </a:rPr>
                <a:t> forms in staff files</a:t>
              </a:r>
            </a:p>
            <a:p>
              <a:pPr algn="l" eaLnBrk="0" hangingPunct="0"/>
              <a:endParaRPr lang="en-US" sz="900" b="1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7442" name="Rectangle 38"/>
          <p:cNvSpPr>
            <a:spLocks noChangeArrowheads="1"/>
          </p:cNvSpPr>
          <p:nvPr/>
        </p:nvSpPr>
        <p:spPr bwMode="auto">
          <a:xfrm>
            <a:off x="3130550" y="5251450"/>
            <a:ext cx="1798638" cy="893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pPr algn="l" eaLnBrk="0" hangingPunct="0"/>
            <a:endParaRPr lang="en-US" sz="800">
              <a:solidFill>
                <a:schemeClr val="tx1"/>
              </a:solidFill>
              <a:latin typeface="Arial" pitchFamily="34" charset="0"/>
            </a:endParaRPr>
          </a:p>
          <a:p>
            <a:pPr algn="l" eaLnBrk="0" hangingPunct="0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Prompt staff and </a:t>
            </a:r>
          </a:p>
          <a:p>
            <a:pPr algn="l" eaLnBrk="0" hangingPunct="0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Give dead line for  </a:t>
            </a:r>
          </a:p>
          <a:p>
            <a:pPr algn="l" eaLnBrk="0" hangingPunct="0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Submission of new</a:t>
            </a:r>
          </a:p>
          <a:p>
            <a:pPr algn="l" eaLnBrk="0" hangingPunct="0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 guarantor</a:t>
            </a:r>
          </a:p>
          <a:p>
            <a:pPr algn="l" eaLnBrk="0" hangingPunct="0"/>
            <a:endParaRPr lang="en-US" sz="12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43" name="Line 39"/>
          <p:cNvSpPr>
            <a:spLocks noChangeShapeType="1"/>
          </p:cNvSpPr>
          <p:nvPr/>
        </p:nvSpPr>
        <p:spPr bwMode="auto">
          <a:xfrm flipH="1">
            <a:off x="0" y="63373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Line 40"/>
          <p:cNvSpPr>
            <a:spLocks noChangeShapeType="1"/>
          </p:cNvSpPr>
          <p:nvPr/>
        </p:nvSpPr>
        <p:spPr bwMode="auto">
          <a:xfrm>
            <a:off x="6478588" y="1812925"/>
            <a:ext cx="48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41"/>
          <p:cNvSpPr>
            <a:spLocks noChangeShapeType="1"/>
          </p:cNvSpPr>
          <p:nvPr/>
        </p:nvSpPr>
        <p:spPr bwMode="auto">
          <a:xfrm flipH="1">
            <a:off x="8088313" y="2166938"/>
            <a:ext cx="0" cy="412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Text Box 42"/>
          <p:cNvSpPr txBox="1">
            <a:spLocks noChangeArrowheads="1"/>
          </p:cNvSpPr>
          <p:nvPr/>
        </p:nvSpPr>
        <p:spPr bwMode="auto">
          <a:xfrm>
            <a:off x="0" y="185738"/>
            <a:ext cx="854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b="1">
                <a:solidFill>
                  <a:srgbClr val="FF0000"/>
                </a:solidFill>
                <a:latin typeface="Berlin Sans FB Demi" pitchFamily="34" charset="0"/>
              </a:rPr>
              <a:t>Guarantor process flow</a:t>
            </a:r>
          </a:p>
        </p:txBody>
      </p:sp>
      <p:sp>
        <p:nvSpPr>
          <p:cNvPr id="17447" name="Rectangle 43"/>
          <p:cNvSpPr>
            <a:spLocks noChangeArrowheads="1"/>
          </p:cNvSpPr>
          <p:nvPr/>
        </p:nvSpPr>
        <p:spPr bwMode="auto">
          <a:xfrm>
            <a:off x="4984750" y="1487488"/>
            <a:ext cx="1476375" cy="67786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Distribute forms to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responsible officers in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charge of each region</a:t>
            </a:r>
          </a:p>
          <a:p>
            <a:pPr algn="l" eaLnBrk="0" hangingPunct="0"/>
            <a:endParaRPr lang="en-US" sz="900" b="1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7448" name="Rectangle 44"/>
          <p:cNvSpPr>
            <a:spLocks noChangeArrowheads="1"/>
          </p:cNvSpPr>
          <p:nvPr/>
        </p:nvSpPr>
        <p:spPr bwMode="auto">
          <a:xfrm>
            <a:off x="5033963" y="2774950"/>
            <a:ext cx="1462087" cy="6238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Book appointment with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Guarantors to confirm </a:t>
            </a:r>
          </a:p>
          <a:p>
            <a:pPr algn="l" eaLnBrk="0" hangingPunct="0"/>
            <a:r>
              <a:rPr lang="en-US" sz="900" b="1">
                <a:solidFill>
                  <a:schemeClr val="tx1"/>
                </a:solidFill>
                <a:latin typeface="Century Gothic" pitchFamily="34" charset="0"/>
              </a:rPr>
              <a:t>availability</a:t>
            </a:r>
          </a:p>
        </p:txBody>
      </p:sp>
      <p:sp>
        <p:nvSpPr>
          <p:cNvPr id="17449" name="Line 45"/>
          <p:cNvSpPr>
            <a:spLocks noChangeShapeType="1"/>
          </p:cNvSpPr>
          <p:nvPr/>
        </p:nvSpPr>
        <p:spPr bwMode="auto">
          <a:xfrm flipV="1">
            <a:off x="787400" y="1839913"/>
            <a:ext cx="355600" cy="47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46"/>
          <p:cNvSpPr>
            <a:spLocks noChangeShapeType="1"/>
          </p:cNvSpPr>
          <p:nvPr/>
        </p:nvSpPr>
        <p:spPr bwMode="auto">
          <a:xfrm>
            <a:off x="6738938" y="4422775"/>
            <a:ext cx="56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tany">
  <a:themeElements>
    <a:clrScheme name="Bota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otan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ook Antiqua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ook Antiqua" pitchFamily="18" charset="0"/>
            <a:cs typeface="Arial" pitchFamily="34" charset="0"/>
          </a:defRPr>
        </a:defPPr>
      </a:lstStyle>
    </a:lnDef>
  </a:objectDefaults>
  <a:extraClrSchemeLst>
    <a:extraClrScheme>
      <a:clrScheme name="Bota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ta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ta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ta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ta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ta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ta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otany">
  <a:themeElements>
    <a:clrScheme name="1_Bota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otan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ook Antiqua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ook Antiqua" pitchFamily="18" charset="0"/>
            <a:cs typeface="Arial" pitchFamily="34" charset="0"/>
          </a:defRPr>
        </a:defPPr>
      </a:lstStyle>
    </a:lnDef>
  </a:objectDefaults>
  <a:extraClrSchemeLst>
    <a:extraClrScheme>
      <a:clrScheme name="1_Bota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ota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ta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ta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ta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ta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ota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UBA Performance Mgt Framework2 260307</Template>
  <TotalTime>15690</TotalTime>
  <Words>1354</Words>
  <Application>Microsoft Office PowerPoint</Application>
  <PresentationFormat>On-screen Show (4:3)</PresentationFormat>
  <Paragraphs>431</Paragraphs>
  <Slides>16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Botany</vt:lpstr>
      <vt:lpstr>1_Botany</vt:lpstr>
      <vt:lpstr>CorelDRAW</vt:lpstr>
      <vt:lpstr>Slide 1</vt:lpstr>
      <vt:lpstr>  OUTLINE</vt:lpstr>
      <vt:lpstr>Slide 3</vt:lpstr>
      <vt:lpstr>Objectives of the Unit</vt:lpstr>
      <vt:lpstr>Employee Confirmation Desk – Emmanuel Obasi and Christian Essien </vt:lpstr>
      <vt:lpstr>UBA Confirmation Process Flowchart</vt:lpstr>
      <vt:lpstr>Staff With  Promotion Commitment</vt:lpstr>
      <vt:lpstr>Guarantors’ Validation Process – 8 Contract Employees in Lagos and other regions</vt:lpstr>
      <vt:lpstr>Slide 9</vt:lpstr>
      <vt:lpstr>  FSS Conversion/Confirmation  - Emma Obasi &amp;  Christian Essien</vt:lpstr>
      <vt:lpstr>Slide 11</vt:lpstr>
      <vt:lpstr>Slide 12</vt:lpstr>
      <vt:lpstr>Slide 13</vt:lpstr>
      <vt:lpstr>Slide 14</vt:lpstr>
      <vt:lpstr>Slide 15</vt:lpstr>
      <vt:lpstr>Slide 16</vt:lpstr>
    </vt:vector>
  </TitlesOfParts>
  <Company>UBA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On-boarding Report</dc:title>
  <dc:creator>NGOZI ADIM</dc:creator>
  <cp:lastModifiedBy>abel.fadebi</cp:lastModifiedBy>
  <cp:revision>853</cp:revision>
  <cp:lastPrinted>2008-04-05T11:34:36Z</cp:lastPrinted>
  <dcterms:created xsi:type="dcterms:W3CDTF">1601-01-01T00:00:00Z</dcterms:created>
  <dcterms:modified xsi:type="dcterms:W3CDTF">2016-06-01T09:10:55Z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