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978" r:id="rId2"/>
    <p:sldMasterId id="2147483972" r:id="rId3"/>
    <p:sldMasterId id="2147483982" r:id="rId4"/>
    <p:sldMasterId id="2147483986" r:id="rId5"/>
    <p:sldMasterId id="2147483990" r:id="rId6"/>
    <p:sldMasterId id="2147483994" r:id="rId7"/>
    <p:sldMasterId id="2147483998" r:id="rId8"/>
    <p:sldMasterId id="2147484002" r:id="rId9"/>
    <p:sldMasterId id="2147484006" r:id="rId10"/>
    <p:sldMasterId id="2147484010" r:id="rId11"/>
    <p:sldMasterId id="2147484014" r:id="rId12"/>
    <p:sldMasterId id="2147484020" r:id="rId13"/>
    <p:sldMasterId id="2147484039" r:id="rId14"/>
  </p:sldMasterIdLst>
  <p:notesMasterIdLst>
    <p:notesMasterId r:id="rId50"/>
  </p:notesMasterIdLst>
  <p:handoutMasterIdLst>
    <p:handoutMasterId r:id="rId51"/>
  </p:handoutMasterIdLst>
  <p:sldIdLst>
    <p:sldId id="257" r:id="rId15"/>
    <p:sldId id="990" r:id="rId16"/>
    <p:sldId id="992" r:id="rId17"/>
    <p:sldId id="1000" r:id="rId18"/>
    <p:sldId id="1002" r:id="rId19"/>
    <p:sldId id="1003" r:id="rId20"/>
    <p:sldId id="1004" r:id="rId21"/>
    <p:sldId id="1005" r:id="rId22"/>
    <p:sldId id="1006" r:id="rId23"/>
    <p:sldId id="978" r:id="rId24"/>
    <p:sldId id="999" r:id="rId25"/>
    <p:sldId id="938" r:id="rId26"/>
    <p:sldId id="987" r:id="rId27"/>
    <p:sldId id="955" r:id="rId28"/>
    <p:sldId id="946" r:id="rId29"/>
    <p:sldId id="1009" r:id="rId30"/>
    <p:sldId id="1007" r:id="rId31"/>
    <p:sldId id="1012" r:id="rId32"/>
    <p:sldId id="918" r:id="rId33"/>
    <p:sldId id="1011" r:id="rId34"/>
    <p:sldId id="911" r:id="rId35"/>
    <p:sldId id="512" r:id="rId36"/>
    <p:sldId id="1010" r:id="rId37"/>
    <p:sldId id="922" r:id="rId38"/>
    <p:sldId id="1008" r:id="rId39"/>
    <p:sldId id="979" r:id="rId40"/>
    <p:sldId id="944" r:id="rId41"/>
    <p:sldId id="945" r:id="rId42"/>
    <p:sldId id="976" r:id="rId43"/>
    <p:sldId id="980" r:id="rId44"/>
    <p:sldId id="981" r:id="rId45"/>
    <p:sldId id="982" r:id="rId46"/>
    <p:sldId id="964" r:id="rId47"/>
    <p:sldId id="983" r:id="rId48"/>
    <p:sldId id="961" r:id="rId4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3300"/>
    <a:srgbClr val="FF6600"/>
    <a:srgbClr val="66FF33"/>
    <a:srgbClr val="FFFFFF"/>
    <a:srgbClr val="008000"/>
    <a:srgbClr val="006600"/>
    <a:srgbClr val="FFFF99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803" autoAdjust="0"/>
  </p:normalViewPr>
  <p:slideViewPr>
    <p:cSldViewPr showGuides="1">
      <p:cViewPr varScale="1">
        <p:scale>
          <a:sx n="74" d="100"/>
          <a:sy n="74" d="100"/>
        </p:scale>
        <p:origin x="1500" y="5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470B-472D-41A9-B8D6-987CD0EF247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4AB8C-0F65-43CA-86E2-E813597C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8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978066-6438-4B7A-9D67-D78B4649A99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0E6F75-2841-4F00-9D02-116CEC6EA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E2A55-A226-45C3-BE44-4A04DF28B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31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E2A55-A226-45C3-BE44-4A04DF28B32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914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E2A55-A226-45C3-BE44-4A04DF28B32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811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E2A55-A226-45C3-BE44-4A04DF28B32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7540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45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51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57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63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69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75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Master" Target="../slideMasters/slideMaster14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90800"/>
            <a:ext cx="6858000" cy="129540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Line 13"/>
          <p:cNvSpPr>
            <a:spLocks noChangeShapeType="1"/>
          </p:cNvSpPr>
          <p:nvPr userDrawn="1"/>
        </p:nvSpPr>
        <p:spPr bwMode="auto">
          <a:xfrm>
            <a:off x="0" y="725656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4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5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8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9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3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3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6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61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08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09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2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3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3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228600"/>
                        <a:ext cx="1177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>
              <a:cs typeface="+mn-cs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474075" y="64611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9C0A56E2-42BF-461B-B934-3E1B1C8983AB}" type="slidenum">
              <a:rPr lang="en-US" sz="2000" b="1">
                <a:solidFill>
                  <a:schemeClr val="bg1"/>
                </a:solidFill>
                <a:latin typeface="Century Gothic" pitchFamily="34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6065838" y="6534150"/>
            <a:ext cx="239712" cy="301625"/>
          </a:xfrm>
          <a:prstGeom prst="actionButtonBackPrevious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7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>
            <a:off x="5783263" y="6532563"/>
            <a:ext cx="239712" cy="301625"/>
          </a:xfrm>
          <a:prstGeom prst="actionButtonForwardNex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8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9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5497513" y="6532563"/>
            <a:ext cx="239712" cy="301625"/>
          </a:xfrm>
          <a:prstGeom prst="actionButtonHome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662892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" y="76201"/>
            <a:ext cx="7547107" cy="619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2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88349" y="6553200"/>
            <a:ext cx="21338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A2BA0-A7E9-4497-B420-16C494E2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1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4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5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2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3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7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7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24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25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48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49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90800"/>
            <a:ext cx="6858000" cy="129540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1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68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69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92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93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EADD-3B88-4AF5-96DE-37A17D25D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4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4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922922"/>
      </p:ext>
    </p:extLst>
  </p:cSld>
  <p:clrMapOvr>
    <a:masterClrMapping/>
  </p:clrMapOvr>
  <p:transition spd="slow"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7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71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0" y="792164"/>
            <a:ext cx="9144000" cy="1587"/>
          </a:xfrm>
          <a:prstGeom prst="line">
            <a:avLst/>
          </a:prstGeom>
          <a:noFill/>
          <a:ln w="63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7006"/>
      </p:ext>
    </p:extLst>
  </p:cSld>
  <p:clrMapOvr>
    <a:masterClrMapping/>
  </p:clrMapOvr>
  <p:transition spd="slow"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86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87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1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0" y="792164"/>
            <a:ext cx="9144000" cy="1587"/>
          </a:xfrm>
          <a:prstGeom prst="line">
            <a:avLst/>
          </a:prstGeom>
          <a:noFill/>
          <a:ln w="63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44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45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0" y="792164"/>
            <a:ext cx="9144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" y="76201"/>
            <a:ext cx="7547107" cy="619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66" y="927101"/>
            <a:ext cx="8980575" cy="5199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8349" y="6553200"/>
            <a:ext cx="21338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0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228600"/>
                        <a:ext cx="1177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474075" y="64611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9C0A56E2-42BF-461B-B934-3E1B1C8983AB}" type="slidenum">
              <a:rPr lang="en-US" sz="2000" b="1">
                <a:solidFill>
                  <a:srgbClr val="BCBCBC"/>
                </a:solidFill>
                <a:latin typeface="Century Gothic" pitchFamily="34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 b="1">
              <a:solidFill>
                <a:srgbClr val="BCBCBC"/>
              </a:solidFill>
              <a:latin typeface="Century Gothic" pitchFamily="34" charset="0"/>
            </a:endParaRPr>
          </a:p>
        </p:txBody>
      </p:sp>
      <p:sp>
        <p:nvSpPr>
          <p:cNvPr id="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6065838" y="6534150"/>
            <a:ext cx="239712" cy="301625"/>
          </a:xfrm>
          <a:prstGeom prst="actionButtonBackPrevious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7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>
            <a:off x="5783263" y="6532563"/>
            <a:ext cx="239712" cy="301625"/>
          </a:xfrm>
          <a:prstGeom prst="actionButtonForwardNex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8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9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5497513" y="6532563"/>
            <a:ext cx="239712" cy="301625"/>
          </a:xfrm>
          <a:prstGeom prst="actionButtonHome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2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A2BA0-A7E9-4497-B420-16C494E2CC5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7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8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1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2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0" y="792164"/>
            <a:ext cx="9144000" cy="1587"/>
          </a:xfrm>
          <a:prstGeom prst="line">
            <a:avLst/>
          </a:prstGeom>
          <a:noFill/>
          <a:ln w="63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3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228600"/>
                        <a:ext cx="1177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>
              <a:cs typeface="+mn-cs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474075" y="64611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9C0A56E2-42BF-461B-B934-3E1B1C8983AB}" type="slidenum">
              <a:rPr lang="en-US" sz="2000" b="1">
                <a:solidFill>
                  <a:schemeClr val="bg1"/>
                </a:solidFill>
                <a:latin typeface="Century Gothic" pitchFamily="34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6065838" y="6534150"/>
            <a:ext cx="239712" cy="301625"/>
          </a:xfrm>
          <a:prstGeom prst="actionButtonBackPrevious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7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>
            <a:off x="5783263" y="6532563"/>
            <a:ext cx="239712" cy="301625"/>
          </a:xfrm>
          <a:prstGeom prst="actionButtonForwardNex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8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9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5497513" y="6532563"/>
            <a:ext cx="239712" cy="301625"/>
          </a:xfrm>
          <a:prstGeom prst="actionButtonHome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3200">
              <a:latin typeface="Century Gothic" pitchFamily="34" charset="0"/>
              <a:cs typeface="+mn-cs"/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662892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2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A2BA0-A7E9-4497-B420-16C494E2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2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228600"/>
                        <a:ext cx="1177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0" y="6496332"/>
            <a:ext cx="9144000" cy="36933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1800">
              <a:latin typeface="Arial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7315200" y="6248400"/>
          <a:ext cx="16859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3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248400"/>
                        <a:ext cx="16859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678795" y="6570309"/>
            <a:ext cx="669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71BE9800-B21A-4638-9DC5-E03FC53A1556}" type="slidenum">
              <a:rPr lang="en-US" sz="1600" b="1">
                <a:solidFill>
                  <a:schemeClr val="bg1"/>
                </a:solidFill>
                <a:cs typeface="Arial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0" y="658676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12"/>
            <a:ext cx="8229600" cy="646288"/>
          </a:xfr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3006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10E27-DC32-4580-9C1F-EBF09B565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92" name="CorelDRAW" r:id="rId3" imgW="4093920" imgH="1401480" progId="">
                  <p:embed/>
                </p:oleObj>
              </mc:Choice>
              <mc:Fallback>
                <p:oleObj name="CorelDRAW" r:id="rId3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93" name="CorelDRAW" r:id="rId5" imgW="2441880" imgH="272520" progId="">
                  <p:embed/>
                </p:oleObj>
              </mc:Choice>
              <mc:Fallback>
                <p:oleObj name="CorelDRAW" r:id="rId5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9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26.vml"/><Relationship Id="rId10" Type="http://schemas.openxmlformats.org/officeDocument/2006/relationships/image" Target="../media/image2.emf"/><Relationship Id="rId4" Type="http://schemas.openxmlformats.org/officeDocument/2006/relationships/theme" Target="../theme/theme10.xml"/><Relationship Id="rId9" Type="http://schemas.openxmlformats.org/officeDocument/2006/relationships/oleObject" Target="../embeddings/oleObject50.bin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2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29.vml"/><Relationship Id="rId10" Type="http://schemas.openxmlformats.org/officeDocument/2006/relationships/image" Target="../media/image2.emf"/><Relationship Id="rId4" Type="http://schemas.openxmlformats.org/officeDocument/2006/relationships/theme" Target="../theme/theme11.xml"/><Relationship Id="rId9" Type="http://schemas.openxmlformats.org/officeDocument/2006/relationships/oleObject" Target="../embeddings/oleObject56.bin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32.vml"/><Relationship Id="rId10" Type="http://schemas.openxmlformats.org/officeDocument/2006/relationships/image" Target="../media/image2.emf"/><Relationship Id="rId4" Type="http://schemas.openxmlformats.org/officeDocument/2006/relationships/theme" Target="../theme/theme12.xml"/><Relationship Id="rId9" Type="http://schemas.openxmlformats.org/officeDocument/2006/relationships/oleObject" Target="../embeddings/oleObject62.bin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theme" Target="../theme/theme1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3.jpeg"/><Relationship Id="rId4" Type="http://schemas.openxmlformats.org/officeDocument/2006/relationships/vmlDrawing" Target="../drawings/vmlDrawing35.vml"/><Relationship Id="rId9" Type="http://schemas.openxmlformats.org/officeDocument/2006/relationships/image" Target="../media/image2.e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0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38.vml"/><Relationship Id="rId10" Type="http://schemas.openxmlformats.org/officeDocument/2006/relationships/image" Target="../media/image2.emf"/><Relationship Id="rId4" Type="http://schemas.openxmlformats.org/officeDocument/2006/relationships/theme" Target="../theme/theme14.xml"/><Relationship Id="rId9" Type="http://schemas.openxmlformats.org/officeDocument/2006/relationships/oleObject" Target="../embeddings/oleObject74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2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8.vml"/><Relationship Id="rId10" Type="http://schemas.openxmlformats.org/officeDocument/2006/relationships/image" Target="../media/image2.emf"/><Relationship Id="rId4" Type="http://schemas.openxmlformats.org/officeDocument/2006/relationships/theme" Target="../theme/theme4.xml"/><Relationship Id="rId9" Type="http://schemas.openxmlformats.org/officeDocument/2006/relationships/oleObject" Target="../embeddings/oleObject14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11.vml"/><Relationship Id="rId10" Type="http://schemas.openxmlformats.org/officeDocument/2006/relationships/image" Target="../media/image2.emf"/><Relationship Id="rId4" Type="http://schemas.openxmlformats.org/officeDocument/2006/relationships/theme" Target="../theme/theme5.xml"/><Relationship Id="rId9" Type="http://schemas.openxmlformats.org/officeDocument/2006/relationships/oleObject" Target="../embeddings/oleObject20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14.vml"/><Relationship Id="rId10" Type="http://schemas.openxmlformats.org/officeDocument/2006/relationships/image" Target="../media/image2.emf"/><Relationship Id="rId4" Type="http://schemas.openxmlformats.org/officeDocument/2006/relationships/theme" Target="../theme/theme6.xml"/><Relationship Id="rId9" Type="http://schemas.openxmlformats.org/officeDocument/2006/relationships/oleObject" Target="../embeddings/oleObject26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17.vml"/><Relationship Id="rId10" Type="http://schemas.openxmlformats.org/officeDocument/2006/relationships/image" Target="../media/image2.emf"/><Relationship Id="rId4" Type="http://schemas.openxmlformats.org/officeDocument/2006/relationships/theme" Target="../theme/theme7.xml"/><Relationship Id="rId9" Type="http://schemas.openxmlformats.org/officeDocument/2006/relationships/oleObject" Target="../embeddings/oleObject32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20.vml"/><Relationship Id="rId10" Type="http://schemas.openxmlformats.org/officeDocument/2006/relationships/image" Target="../media/image2.emf"/><Relationship Id="rId4" Type="http://schemas.openxmlformats.org/officeDocument/2006/relationships/theme" Target="../theme/theme8.xml"/><Relationship Id="rId9" Type="http://schemas.openxmlformats.org/officeDocument/2006/relationships/oleObject" Target="../embeddings/oleObject38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jpeg"/><Relationship Id="rId5" Type="http://schemas.openxmlformats.org/officeDocument/2006/relationships/vmlDrawing" Target="../drawings/vmlDrawing23.vml"/><Relationship Id="rId10" Type="http://schemas.openxmlformats.org/officeDocument/2006/relationships/image" Target="../media/image2.emf"/><Relationship Id="rId4" Type="http://schemas.openxmlformats.org/officeDocument/2006/relationships/theme" Target="../theme/theme9.xml"/><Relationship Id="rId9" Type="http://schemas.openxmlformats.org/officeDocument/2006/relationships/oleObject" Target="../embeddings/oleObject4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1143000" y="3886200"/>
            <a:ext cx="685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612" name="Line 6"/>
          <p:cNvSpPr>
            <a:spLocks noChangeShapeType="1"/>
          </p:cNvSpPr>
          <p:nvPr/>
        </p:nvSpPr>
        <p:spPr bwMode="auto">
          <a:xfrm>
            <a:off x="1143000" y="2590800"/>
            <a:ext cx="6845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936625" y="2730500"/>
            <a:ext cx="717867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403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0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1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72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73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4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5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22" name="CorelDRAW" r:id="rId6" imgW="4093920" imgH="1401480" progId="">
                  <p:embed/>
                </p:oleObj>
              </mc:Choice>
              <mc:Fallback>
                <p:oleObj name="CorelDRAW" r:id="rId6" imgW="4093920" imgH="1401480" progId="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23" name="CorelDRAW" r:id="rId8" imgW="2441880" imgH="272520" progId="">
                  <p:embed/>
                </p:oleObj>
              </mc:Choice>
              <mc:Fallback>
                <p:oleObj name="CorelDRAW" r:id="rId8" imgW="2441880" imgH="272520" progId="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2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3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1143000" y="3886200"/>
            <a:ext cx="6858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612" name="Line 6"/>
          <p:cNvSpPr>
            <a:spLocks noChangeShapeType="1"/>
          </p:cNvSpPr>
          <p:nvPr/>
        </p:nvSpPr>
        <p:spPr bwMode="auto">
          <a:xfrm>
            <a:off x="1143000" y="2590800"/>
            <a:ext cx="68453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936625" y="2730500"/>
            <a:ext cx="717867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3" name="CorelDRAW" r:id="rId8" imgW="4093920" imgH="1401480" progId="">
                  <p:embed/>
                </p:oleObj>
              </mc:Choice>
              <mc:Fallback>
                <p:oleObj name="CorelDRAW" r:id="rId8" imgW="4093920" imgH="1401480" progId="">
                  <p:embed/>
                  <p:pic>
                    <p:nvPicPr>
                      <p:cNvPr id="0" name="Picture 1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4" name="CorelDRAW" r:id="rId10" imgW="2441880" imgH="272520" progId="">
                  <p:embed/>
                </p:oleObj>
              </mc:Choice>
              <mc:Fallback>
                <p:oleObj name="CorelDRAW" r:id="rId10" imgW="2441880" imgH="272520" progId="">
                  <p:embed/>
                  <p:pic>
                    <p:nvPicPr>
                      <p:cNvPr id="0" name="Picture 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7" r:id="rId2"/>
    <p:sldLayoutId id="2147484018" r:id="rId3"/>
    <p:sldLayoutId id="2147484037" r:id="rId4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68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69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725656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0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1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2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3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84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85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6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7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8" name="CorelDRAW" r:id="rId7" imgW="4093920" imgH="1401480" progId="">
                  <p:embed/>
                </p:oleObj>
              </mc:Choice>
              <mc:Fallback>
                <p:oleObj name="CorelDRAW" r:id="rId7" imgW="4093920" imgH="140148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102" y="166688"/>
                        <a:ext cx="114085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9" name="CorelDRAW" r:id="rId9" imgW="2441880" imgH="272520" progId="">
                  <p:embed/>
                </p:oleObj>
              </mc:Choice>
              <mc:Fallback>
                <p:oleObj name="CorelDRAW" r:id="rId9" imgW="2441880" imgH="27252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980" y="6248401"/>
                        <a:ext cx="1557981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11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FFFF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2DC408-9BDD-4780-8D12-66BA21086D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1827" y="4549789"/>
            <a:ext cx="6910533" cy="8604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PERFORMANCE MANAGEMENT FRAMEWORK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GB" sz="3200" dirty="0"/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6019800"/>
            <a:ext cx="4267200" cy="457200"/>
          </a:xfrm>
        </p:spPr>
        <p:txBody>
          <a:bodyPr/>
          <a:lstStyle/>
          <a:p>
            <a:r>
              <a:rPr lang="en-US" sz="1800" b="1" dirty="0" smtClean="0"/>
              <a:t>SEPTEMBER 2016</a:t>
            </a:r>
            <a:endParaRPr lang="en-GB" sz="1800" b="1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85738"/>
            <a:ext cx="8236095" cy="50695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APPENDIX - TALENT MANAGEMENT REPORT </a:t>
            </a:r>
            <a:endParaRPr lang="en-GB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-5688" y="692696"/>
            <a:ext cx="9144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Clr>
                <a:srgbClr val="C00000"/>
              </a:buClr>
            </a:pPr>
            <a:r>
              <a:rPr lang="en-US" sz="1400" dirty="0" smtClean="0">
                <a:solidFill>
                  <a:srgbClr val="333333"/>
                </a:solidFill>
              </a:rPr>
              <a:t>Talent Management provide detailed report on staff banding on cultural alignment and performance for  necessary interventions as shown below.</a:t>
            </a: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endParaRPr lang="en-GB" sz="1400" kern="0" dirty="0" smtClean="0">
              <a:solidFill>
                <a:srgbClr val="000000"/>
              </a:solidFill>
              <a:latin typeface="Century Gothic"/>
            </a:endParaRPr>
          </a:p>
          <a:p>
            <a:pPr lvl="7" indent="-342900">
              <a:buClr>
                <a:srgbClr val="C00000"/>
              </a:buClr>
              <a:buFont typeface="Wingdings" pitchFamily="2" charset="2"/>
              <a:buChar char="q"/>
              <a:defRPr/>
            </a:pPr>
            <a:endParaRPr lang="en-GB" sz="800" kern="0" dirty="0" smtClean="0">
              <a:solidFill>
                <a:srgbClr val="000000"/>
              </a:solidFill>
              <a:latin typeface="Century Gothic"/>
            </a:endParaRPr>
          </a:p>
          <a:p>
            <a:pPr>
              <a:buClr>
                <a:srgbClr val="C00000"/>
              </a:buClr>
              <a:buNone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659735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latin typeface="+mn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8763"/>
              </p:ext>
            </p:extLst>
          </p:nvPr>
        </p:nvGraphicFramePr>
        <p:xfrm>
          <a:off x="971600" y="1556792"/>
          <a:ext cx="7200800" cy="42078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10390"/>
                <a:gridCol w="3690410"/>
              </a:tblGrid>
              <a:tr h="658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Performance Appraisal Outcome</a:t>
                      </a:r>
                      <a:r>
                        <a:rPr lang="en-US" sz="1400" baseline="0" dirty="0" smtClean="0">
                          <a:solidFill>
                            <a:schemeClr val="bg2"/>
                          </a:solidFill>
                        </a:rPr>
                        <a:t> Matrix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(Technical</a:t>
                      </a:r>
                      <a:r>
                        <a:rPr lang="en-US" sz="1400" baseline="0" dirty="0" smtClean="0">
                          <a:solidFill>
                            <a:schemeClr val="bg2"/>
                          </a:solidFill>
                        </a:rPr>
                        <a:t> and Culture Alignment) </a:t>
                      </a:r>
                      <a:endParaRPr lang="en-GB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FF99"/>
                    </a:solidFill>
                  </a:tcPr>
                </a:tc>
              </a:tr>
              <a:tr h="17749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High</a:t>
                      </a:r>
                      <a:r>
                        <a:rPr lang="en-US" sz="1400" b="1" baseline="0" dirty="0" smtClean="0"/>
                        <a:t> Culture</a:t>
                      </a:r>
                    </a:p>
                    <a:p>
                      <a:r>
                        <a:rPr lang="en-US" sz="1400" b="1" baseline="0" dirty="0" smtClean="0"/>
                        <a:t>Low Technical</a:t>
                      </a:r>
                    </a:p>
                    <a:p>
                      <a:endParaRPr lang="en-US" sz="500" baseline="0" dirty="0" smtClean="0"/>
                    </a:p>
                    <a:p>
                      <a:r>
                        <a:rPr lang="en-US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TECHNICAL TRAINING</a:t>
                      </a:r>
                      <a:endParaRPr lang="en-GB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High Culture</a:t>
                      </a:r>
                    </a:p>
                    <a:p>
                      <a:r>
                        <a:rPr lang="en-US" sz="1400" b="1" dirty="0" smtClean="0"/>
                        <a:t>High</a:t>
                      </a:r>
                      <a:r>
                        <a:rPr lang="en-US" sz="1400" b="1" baseline="0" dirty="0" smtClean="0"/>
                        <a:t> Technical</a:t>
                      </a:r>
                    </a:p>
                    <a:p>
                      <a:endParaRPr lang="en-US" sz="500" baseline="0" dirty="0" smtClean="0"/>
                    </a:p>
                    <a:p>
                      <a:r>
                        <a:rPr lang="en-US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ROLE MODEL</a:t>
                      </a:r>
                      <a:endParaRPr lang="en-GB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7749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Low Culture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Low Technical</a:t>
                      </a:r>
                    </a:p>
                    <a:p>
                      <a:endParaRPr lang="en-US" sz="500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MISFIT  -  EXIT</a:t>
                      </a:r>
                      <a:endParaRPr lang="en-GB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Low Culture</a:t>
                      </a:r>
                    </a:p>
                    <a:p>
                      <a:r>
                        <a:rPr lang="en-US" sz="1400" b="1" dirty="0" smtClean="0"/>
                        <a:t>High Technical </a:t>
                      </a:r>
                    </a:p>
                    <a:p>
                      <a:endParaRPr lang="en-US" sz="500" dirty="0" smtClean="0"/>
                    </a:p>
                    <a:p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COACHING</a:t>
                      </a:r>
                      <a:endParaRPr lang="en-GB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18" y="588540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2641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High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38328" y="1682497"/>
            <a:ext cx="2690" cy="3860297"/>
          </a:xfrm>
          <a:prstGeom prst="straightConnector1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23528" y="19574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331640" y="6070073"/>
            <a:ext cx="5526614" cy="1"/>
          </a:xfrm>
          <a:prstGeom prst="straightConnector1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893692" y="576461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High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613394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TECHNICAL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510" y="349651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CUTLTURAL</a:t>
            </a:r>
          </a:p>
        </p:txBody>
      </p:sp>
    </p:spTree>
    <p:extLst>
      <p:ext uri="{BB962C8B-B14F-4D97-AF65-F5344CB8AC3E}">
        <p14:creationId xmlns:p14="http://schemas.microsoft.com/office/powerpoint/2010/main" val="281332974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framework is intended for the entire UBA Group. However, implementation will be phased as follows:</a:t>
            </a:r>
          </a:p>
          <a:p>
            <a:r>
              <a:rPr lang="en-US" dirty="0" smtClean="0"/>
              <a:t>Nigeria: </a:t>
            </a:r>
          </a:p>
          <a:p>
            <a:pPr lvl="1"/>
            <a:r>
              <a:rPr lang="en-US" dirty="0" smtClean="0"/>
              <a:t>Pilot: FY 2016 – a combination of manual and current systems</a:t>
            </a:r>
          </a:p>
          <a:p>
            <a:pPr lvl="1"/>
            <a:r>
              <a:rPr lang="en-US" dirty="0" smtClean="0"/>
              <a:t>Full roll-out on Sage platform - MY 2017: Sage with interface to other systems</a:t>
            </a:r>
          </a:p>
          <a:p>
            <a:r>
              <a:rPr lang="en-US" dirty="0" smtClean="0"/>
              <a:t>Rest of Africa:</a:t>
            </a:r>
          </a:p>
          <a:p>
            <a:pPr lvl="1"/>
            <a:r>
              <a:rPr lang="en-US" dirty="0"/>
              <a:t>Pilot: MY 2017</a:t>
            </a:r>
          </a:p>
          <a:p>
            <a:pPr lvl="1"/>
            <a:r>
              <a:rPr lang="en-US" dirty="0"/>
              <a:t>Full roll out: per country in line with Sage roll out - FY 2017-FY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1266-C5EE-44D7-B4AE-C2BDFF662AF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0439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8" y="128592"/>
            <a:ext cx="6804248" cy="50695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Technology Implications </a:t>
            </a:r>
            <a:endParaRPr lang="en-GB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85728" y="404664"/>
            <a:ext cx="90582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685800" lvl="2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lvl="8">
              <a:buClr>
                <a:srgbClr val="C00000"/>
              </a:buClr>
            </a:pPr>
            <a:endParaRPr lang="en-US" b="1" dirty="0" smtClean="0"/>
          </a:p>
          <a:p>
            <a:pPr>
              <a:buClr>
                <a:srgbClr val="C00000"/>
              </a:buClr>
            </a:pPr>
            <a:r>
              <a:rPr lang="en-US" sz="1600" b="1" dirty="0" smtClean="0"/>
              <a:t>Interim:  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/>
              <a:t>Infopool</a:t>
            </a:r>
            <a:r>
              <a:rPr lang="en-US" dirty="0" smtClean="0"/>
              <a:t>  will be enhanced to enable  run the upcoming appraisals ( both technical and 360 degrees assessment). All forms, templates  will be designed to reflect the new framework </a:t>
            </a:r>
          </a:p>
          <a:p>
            <a:pPr lvl="7">
              <a:buClr>
                <a:srgbClr val="C00000"/>
              </a:buClr>
            </a:pPr>
            <a:endParaRPr lang="en-US" sz="1600" dirty="0" smtClean="0"/>
          </a:p>
          <a:p>
            <a:pPr>
              <a:buClr>
                <a:srgbClr val="C00000"/>
              </a:buClr>
            </a:pPr>
            <a:r>
              <a:rPr lang="en-US" sz="1600" b="1" dirty="0" smtClean="0"/>
              <a:t>Final :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SAGE will be customized to meet the requirements of this Performance Management Framework. </a:t>
            </a:r>
          </a:p>
          <a:p>
            <a:pPr lvl="6">
              <a:buClr>
                <a:srgbClr val="C00000"/>
              </a:buClr>
            </a:pPr>
            <a:endParaRPr lang="en-US" sz="1600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SAGE will drive the PMS processes and workflows while performance data will be fed from other Enterprise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9854903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3" y="220217"/>
            <a:ext cx="6947119" cy="47247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Key Activities and Timelines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73" y="1180759"/>
            <a:ext cx="1209624" cy="994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Corporate Goal Setting &amp; Planning</a:t>
            </a:r>
            <a:endParaRPr lang="en-GB" sz="1100" b="1" dirty="0" err="1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042" y="2835808"/>
            <a:ext cx="1224135" cy="763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100" b="1" kern="0" dirty="0">
                <a:solidFill>
                  <a:srgbClr val="000000"/>
                </a:solidFill>
                <a:latin typeface="+mn-lt"/>
                <a:cs typeface="Arial" charset="0"/>
              </a:rPr>
              <a:t>Performance Monitoring </a:t>
            </a:r>
            <a:endParaRPr lang="en-GB" sz="1100" b="1" dirty="0" err="1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13" y="4275302"/>
            <a:ext cx="1224136" cy="7343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100" b="1" dirty="0" smtClean="0"/>
              <a:t>Finalize &amp; Communicate Appraisal Outcomes 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670" y="5478063"/>
            <a:ext cx="12092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000000"/>
                </a:solidFill>
                <a:latin typeface="Century Gothic"/>
                <a:cs typeface="Arial" charset="0"/>
              </a:rPr>
              <a:t>Manage Performance Outcomes / Consequences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8195" y="1188833"/>
            <a:ext cx="1570737" cy="99442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+mn-lt"/>
              </a:rPr>
              <a:t>Review FY Corporate Objectives &amp; Directorate Mandates</a:t>
            </a:r>
            <a:endParaRPr lang="en-GB" sz="1050" dirty="0" err="1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4908" y="1174262"/>
            <a:ext cx="1185460" cy="98095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+mn-lt"/>
              </a:rPr>
              <a:t>Build / Update  Enterprise, </a:t>
            </a:r>
            <a:r>
              <a:rPr lang="en-US" sz="1050" kern="0" dirty="0" smtClean="0">
                <a:solidFill>
                  <a:srgbClr val="000000"/>
                </a:solidFill>
                <a:latin typeface="+mn-lt"/>
              </a:rPr>
              <a:t>&amp; </a:t>
            </a:r>
            <a:r>
              <a:rPr lang="en-US" sz="1050" kern="0" dirty="0">
                <a:solidFill>
                  <a:srgbClr val="000000"/>
                </a:solidFill>
                <a:latin typeface="+mn-lt"/>
              </a:rPr>
              <a:t>Divisional   Scorecards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5416" y="1173664"/>
            <a:ext cx="1272692" cy="981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+mn-lt"/>
              </a:rPr>
              <a:t>Cascade Goals &amp; </a:t>
            </a:r>
            <a:r>
              <a:rPr lang="en-US" sz="1050" kern="0" dirty="0" smtClean="0">
                <a:solidFill>
                  <a:srgbClr val="000000"/>
                </a:solidFill>
                <a:latin typeface="+mn-lt"/>
              </a:rPr>
              <a:t>Discuss Scorecards with all role holders</a:t>
            </a:r>
            <a:endParaRPr lang="en-US" sz="105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1595" y="1174468"/>
            <a:ext cx="1234741" cy="9777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Plans to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Achieve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Perf.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Expectations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14905" y="1174468"/>
            <a:ext cx="1250013" cy="97771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Communicate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KPI profiles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and performance scorecards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7789" y="2860140"/>
            <a:ext cx="1089849" cy="734936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Profile Validation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3075" y="2877315"/>
            <a:ext cx="1307813" cy="73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Conduct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 Technical Appraisals*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08" y="2848497"/>
            <a:ext cx="1640984" cy="734651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administer 360  assessments for Cultural Alignment 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600" y="4292182"/>
            <a:ext cx="1536884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Results validation &amp; Moderation 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77490" y="4341279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Review, Finalize  &amp; Approve Appraisal Outcomes </a:t>
            </a:r>
          </a:p>
        </p:txBody>
      </p:sp>
      <p:sp>
        <p:nvSpPr>
          <p:cNvPr id="12" name="Double Brace 11"/>
          <p:cNvSpPr/>
          <p:nvPr/>
        </p:nvSpPr>
        <p:spPr bwMode="auto">
          <a:xfrm>
            <a:off x="3445351" y="705841"/>
            <a:ext cx="1136673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Oct. to Nov.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6200000">
            <a:off x="3809296" y="-1043625"/>
            <a:ext cx="229744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cxnSp>
        <p:nvCxnSpPr>
          <p:cNvPr id="12290" name="Straight Connector 12289"/>
          <p:cNvCxnSpPr/>
          <p:nvPr/>
        </p:nvCxnSpPr>
        <p:spPr bwMode="auto">
          <a:xfrm>
            <a:off x="1475656" y="1024192"/>
            <a:ext cx="0" cy="54000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66528" y="4295799"/>
            <a:ext cx="1346765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Close Appraisal 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Cycle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9039" y="5545808"/>
            <a:ext cx="1400793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Distill Performance Outcomes Implications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for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Career Mgt. 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6446" y="5550927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Implement Guidelines For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Career Mgt. &amp; Promotion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2200" y="5560096"/>
            <a:ext cx="1224136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 err="1" smtClean="0">
                <a:solidFill>
                  <a:srgbClr val="000000"/>
                </a:solidFill>
                <a:latin typeface="Century Gothic"/>
              </a:rPr>
              <a:t>Finalise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 &amp; Communicate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Outcomes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4991000" y="624018"/>
            <a:ext cx="226455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9" name="Right Brace 48"/>
          <p:cNvSpPr/>
          <p:nvPr/>
        </p:nvSpPr>
        <p:spPr bwMode="auto">
          <a:xfrm rot="16200000">
            <a:off x="7234925" y="-5324"/>
            <a:ext cx="387952" cy="2201076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0" name="Double Brace 49"/>
          <p:cNvSpPr/>
          <p:nvPr/>
        </p:nvSpPr>
        <p:spPr bwMode="auto">
          <a:xfrm>
            <a:off x="6744573" y="672514"/>
            <a:ext cx="1134977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Dec. to </a:t>
            </a:r>
            <a:r>
              <a:rPr lang="en-US" sz="1200" b="1" dirty="0" smtClean="0">
                <a:latin typeface="Century Gothic" pitchFamily="34" charset="0"/>
                <a:cs typeface="Arial" pitchFamily="34" charset="0"/>
              </a:rPr>
              <a:t>Jan.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1" name="Double Brace 50"/>
          <p:cNvSpPr/>
          <p:nvPr/>
        </p:nvSpPr>
        <p:spPr bwMode="auto">
          <a:xfrm>
            <a:off x="3920403" y="2410615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Jan.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to March; July to Sept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rot="16200000">
            <a:off x="3041967" y="2655311"/>
            <a:ext cx="220710" cy="3019271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5" name="Double Brace 54"/>
          <p:cNvSpPr/>
          <p:nvPr/>
        </p:nvSpPr>
        <p:spPr bwMode="auto">
          <a:xfrm>
            <a:off x="2302926" y="3811771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Jan.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to March; July to Sept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6" name="Right Brace 55"/>
          <p:cNvSpPr/>
          <p:nvPr/>
        </p:nvSpPr>
        <p:spPr bwMode="auto">
          <a:xfrm rot="16200000">
            <a:off x="7178035" y="2494549"/>
            <a:ext cx="285908" cy="3286997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7" name="Double Brace 56"/>
          <p:cNvSpPr/>
          <p:nvPr/>
        </p:nvSpPr>
        <p:spPr bwMode="auto">
          <a:xfrm>
            <a:off x="6660839" y="3726601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March; Sept.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8" name="Right Brace 57"/>
          <p:cNvSpPr/>
          <p:nvPr/>
        </p:nvSpPr>
        <p:spPr bwMode="auto">
          <a:xfrm rot="16200000">
            <a:off x="4506910" y="2433795"/>
            <a:ext cx="228951" cy="602365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9" name="Double Brace 58"/>
          <p:cNvSpPr/>
          <p:nvPr/>
        </p:nvSpPr>
        <p:spPr bwMode="auto">
          <a:xfrm>
            <a:off x="4016791" y="5084609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March; Sept.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2360" y="6610766"/>
            <a:ext cx="345184" cy="1166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2600" y="6624736"/>
            <a:ext cx="345184" cy="116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995936" y="6617097"/>
            <a:ext cx="345184" cy="11663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505599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Executive </a:t>
            </a:r>
            <a:r>
              <a:rPr lang="en-US" sz="1400" b="1" dirty="0" err="1" smtClean="0">
                <a:solidFill>
                  <a:schemeClr val="bg2"/>
                </a:solidFill>
                <a:latin typeface="+mn-lt"/>
              </a:rPr>
              <a:t>Mgmt</a:t>
            </a:r>
            <a:endParaRPr lang="en-US" sz="14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1442" y="6515193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Line </a:t>
            </a:r>
            <a:r>
              <a:rPr lang="en-US" sz="1400" b="1" dirty="0" err="1" smtClean="0">
                <a:solidFill>
                  <a:schemeClr val="bg2"/>
                </a:solidFill>
                <a:latin typeface="+mn-lt"/>
              </a:rPr>
              <a:t>Mgmt</a:t>
            </a:r>
            <a:endParaRPr lang="en-US" sz="14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83968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HCM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200901" y="6597352"/>
            <a:ext cx="345184" cy="11663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8104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Employee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60032" y="5574952"/>
            <a:ext cx="1224136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Review &amp; Agree with Management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6621" y="2869939"/>
            <a:ext cx="1142384" cy="73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Performance check-in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Double Brace 64"/>
          <p:cNvSpPr/>
          <p:nvPr/>
        </p:nvSpPr>
        <p:spPr bwMode="auto">
          <a:xfrm>
            <a:off x="1788103" y="2365172"/>
            <a:ext cx="83968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Monthly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6" name="Right Brace 65"/>
          <p:cNvSpPr/>
          <p:nvPr/>
        </p:nvSpPr>
        <p:spPr bwMode="auto">
          <a:xfrm rot="16200000">
            <a:off x="2117872" y="2173520"/>
            <a:ext cx="258944" cy="120931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231857"/>
              </p:ext>
            </p:extLst>
          </p:nvPr>
        </p:nvGraphicFramePr>
        <p:xfrm>
          <a:off x="179511" y="752710"/>
          <a:ext cx="8784976" cy="5394254"/>
        </p:xfrm>
        <a:graphic>
          <a:graphicData uri="http://schemas.openxmlformats.org/drawingml/2006/table">
            <a:tbl>
              <a:tblPr/>
              <a:tblGrid>
                <a:gridCol w="3528393"/>
                <a:gridCol w="1444234"/>
                <a:gridCol w="139942"/>
                <a:gridCol w="1584176"/>
                <a:gridCol w="2088231"/>
              </a:tblGrid>
              <a:tr h="304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</a:rPr>
                        <a:t>ACTIVITY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</a:rPr>
                        <a:t>KEY DATES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</a:rPr>
                        <a:t>RESPONSIBILITY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306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Corporate Goal Setting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October to November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GMD / EMC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Review  Operational Plans &amp; Budgets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October to November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SBG / SSG Leads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Cascade Budget  Targets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November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SBG / SSG Leads  / PMgt.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pitchFamily="34" charset="0"/>
                        </a:rPr>
                        <a:t>Define KPIs for all job roles in division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November(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3-Wk 4)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Divisional leads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pitchFamily="34" charset="0"/>
                        </a:rPr>
                        <a:t>Review KPIs Across All levels &amp; Job Functions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December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1-Wk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PMC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6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Upload &amp; Release KPIs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December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3-Wk 4)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DGHR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Hold Performance Planning Meetings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January ( Wk 1)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July (Wk 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Supervisor / Staff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Performance Reporting (Sales 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Monthly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Group PMgt. Dept/ SBG/ SBU Leads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Develop Performance Appraisal Cycle calendar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December ; June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Perf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Mgt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Dept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Approve Appraisal Calendar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June; December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GMD; DGHR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Validate Staff Profiles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June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2 –4)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Dec.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2 –4)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HR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Conduct Individual Appraisal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July - August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January - February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Supervisor / Staff/ Group/ HR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Ratify appraisal results and outcomes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August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Feb.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GMD/ EMC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Release appraisal results  and outcomes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Sept. 1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March 1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DGHR</a:t>
                      </a:r>
                    </a:p>
                  </a:txBody>
                  <a:tcPr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Commence mentoring, coaching, promotion analysis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e.t.c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.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September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March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HR </a:t>
                      </a:r>
                    </a:p>
                  </a:txBody>
                  <a:tcPr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467600" cy="715962"/>
          </a:xfrm>
          <a:noFill/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C00000"/>
                </a:solidFill>
              </a:rPr>
              <a:t>Performance Management Calendar </a:t>
            </a:r>
            <a:r>
              <a:rPr lang="en-US" sz="2000" dirty="0" smtClean="0">
                <a:solidFill>
                  <a:srgbClr val="C00000"/>
                </a:solidFill>
              </a:rPr>
              <a:t>- Key </a:t>
            </a:r>
            <a:r>
              <a:rPr lang="en-US" sz="2000" dirty="0">
                <a:solidFill>
                  <a:srgbClr val="C00000"/>
                </a:solidFill>
              </a:rPr>
              <a:t>Dates  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68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87624" y="2276872"/>
            <a:ext cx="6480720" cy="172819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solidFill>
                <a:schemeClr val="bg2"/>
              </a:solidFill>
              <a:latin typeface="Century Gothic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2"/>
                </a:solidFill>
                <a:latin typeface="Century Gothic" pitchFamily="34" charset="0"/>
                <a:cs typeface="Arial" pitchFamily="34" charset="0"/>
              </a:rPr>
              <a:t>Updated Career Progression Framework</a:t>
            </a:r>
            <a:endParaRPr kumimoji="0" lang="en-GB" sz="2800" b="1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0916" y="249160"/>
            <a:ext cx="788999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Current Promotion Eligibility – Sales &amp; Non-Sales </a:t>
            </a:r>
            <a:endParaRPr lang="en-US" sz="2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789" y="736128"/>
          <a:ext cx="8856986" cy="1813301"/>
        </p:xfrm>
        <a:graphic>
          <a:graphicData uri="http://schemas.openxmlformats.org/drawingml/2006/table">
            <a:tbl>
              <a:tblPr/>
              <a:tblGrid>
                <a:gridCol w="2305432"/>
                <a:gridCol w="1030581"/>
                <a:gridCol w="883355"/>
                <a:gridCol w="956968"/>
                <a:gridCol w="956968"/>
                <a:gridCol w="1104194"/>
                <a:gridCol w="1619488"/>
              </a:tblGrid>
              <a:tr h="216026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SALES WORKFORCE – THE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2014 CAREER PROGRESSION FRAMEWORK</a:t>
                      </a: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Minimum Tenure on Grade -  SALES WORKFORCE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ET - SET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ABO-SBO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AM - MGR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SM-PM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AGM &amp; Above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Fast Track (RM)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80% &amp;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Above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 months /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Middle Track (OS) 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70% to 79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48 months / 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Standard Track (AA) -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60% to 69%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60 months /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504" y="2652904"/>
          <a:ext cx="8892479" cy="1913037"/>
        </p:xfrm>
        <a:graphic>
          <a:graphicData uri="http://schemas.openxmlformats.org/drawingml/2006/table">
            <a:tbl>
              <a:tblPr/>
              <a:tblGrid>
                <a:gridCol w="2304256"/>
                <a:gridCol w="1030423"/>
                <a:gridCol w="815143"/>
                <a:gridCol w="1111560"/>
                <a:gridCol w="963352"/>
                <a:gridCol w="1037456"/>
                <a:gridCol w="1630289"/>
              </a:tblGrid>
              <a:tr h="28803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NON SALES WORKFORCE– THE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2014 CAREER PROGRESSION FRAMEWORK</a:t>
                      </a: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Minimum Tenure on Grade -  NON SALES WORKFORCE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7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ET - SET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ABO-SBO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AM - MGR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SM-PM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AGM &amp; Above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1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Fast Track (RM)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80% &amp;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Above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Mgt Discretion / VRBP.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Used 36months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1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Middle Track (OS) 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70% to 79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Mgt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Discretion / VRBP.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 Used 48months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1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Standard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Track (AA)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60% to 69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Mgt Discretion / VRBP.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Used 60months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5085184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Observations:</a:t>
            </a:r>
          </a:p>
          <a:p>
            <a:pPr marL="271463" lvl="2" indent="-185738">
              <a:buAutoNum type="romanLcPeriod"/>
            </a:pPr>
            <a:r>
              <a:rPr lang="en-US" sz="1400" dirty="0" smtClean="0">
                <a:latin typeface="+mn-lt"/>
              </a:rPr>
              <a:t>Staff who consistently score below 60% are not provided for in the promotion grid. </a:t>
            </a:r>
          </a:p>
          <a:p>
            <a:pPr marL="271463" lvl="2" indent="-185738">
              <a:buAutoNum type="romanLcPeriod"/>
            </a:pPr>
            <a:r>
              <a:rPr lang="en-US" sz="1400" dirty="0" smtClean="0">
                <a:latin typeface="+mn-lt"/>
              </a:rPr>
              <a:t>The yield for sales is usually very low -less than 7% of sales workforce.</a:t>
            </a:r>
          </a:p>
          <a:p>
            <a:pPr marL="271463" lvl="2" indent="-185738">
              <a:buAutoNum type="romanLcPeriod"/>
            </a:pPr>
            <a:r>
              <a:rPr lang="en-US" sz="1400" dirty="0" smtClean="0">
                <a:latin typeface="+mn-lt"/>
              </a:rPr>
              <a:t>Not suitable for emerging markets /new subsidiaries, due to the lengthy tenure on grade</a:t>
            </a:r>
          </a:p>
          <a:p>
            <a:pPr marL="271463" lvl="2" indent="-185738">
              <a:buAutoNum type="romanLcPeriod"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One size fits all. </a:t>
            </a:r>
            <a:endParaRPr lang="en-GB" sz="14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48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0916" y="249160"/>
            <a:ext cx="788999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Proposed Promotion Eligibility – Sales &amp; Non-Sales </a:t>
            </a:r>
            <a:endParaRPr lang="en-US" sz="2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oup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99558"/>
              </p:ext>
            </p:extLst>
          </p:nvPr>
        </p:nvGraphicFramePr>
        <p:xfrm>
          <a:off x="132526" y="764704"/>
          <a:ext cx="8831961" cy="2782677"/>
        </p:xfrm>
        <a:graphic>
          <a:graphicData uri="http://schemas.openxmlformats.org/drawingml/2006/table">
            <a:tbl>
              <a:tblPr/>
              <a:tblGrid>
                <a:gridCol w="1574013"/>
                <a:gridCol w="1224232"/>
                <a:gridCol w="1049342"/>
                <a:gridCol w="1224232"/>
                <a:gridCol w="1027576"/>
                <a:gridCol w="1595779"/>
                <a:gridCol w="1136787"/>
              </a:tblGrid>
              <a:tr h="2160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Promotion Readiness Level/ Performance track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Minimum Tenure on Grade [SALES]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620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GT  -  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ET – SET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(Entry Level)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 –BO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BO – SBO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(Officers)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AM – DM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DM – MGR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(Middle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SM – PM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(Snr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AGM – DGM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DGM - GM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Tenure in Years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(GT*– AGM)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246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Role Model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12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92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Outstanding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 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Above 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&gt;37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50%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72 months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Mgt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Discretion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01961"/>
              </p:ext>
            </p:extLst>
          </p:nvPr>
        </p:nvGraphicFramePr>
        <p:xfrm>
          <a:off x="179512" y="3789040"/>
          <a:ext cx="8784976" cy="2432664"/>
        </p:xfrm>
        <a:graphic>
          <a:graphicData uri="http://schemas.openxmlformats.org/drawingml/2006/table">
            <a:tbl>
              <a:tblPr/>
              <a:tblGrid>
                <a:gridCol w="1633288"/>
                <a:gridCol w="1088859"/>
                <a:gridCol w="1088859"/>
                <a:gridCol w="1253701"/>
                <a:gridCol w="1286971"/>
                <a:gridCol w="1243262"/>
                <a:gridCol w="1190036"/>
              </a:tblGrid>
              <a:tr h="3701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Promotion Readiness Level/ Performance track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Minimum Tenure on Grade [NON-SALES]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620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GT  -  SET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SET – 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(Entry Level)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ABO- SBO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SB0-BO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(Officer)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AM – DM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DM- MGR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(Middle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SM – PM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(Snr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AGM-DGM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DGM-GM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Tenure in Years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(GT*– AGM)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06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Role Model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42 months </a:t>
                      </a: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Mgt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Discretion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28.5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00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Outstanding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  </a:t>
                      </a: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Mgt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Discretion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Above 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30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72 months </a:t>
                      </a: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Mgt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Discretion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&gt;40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0916" y="249160"/>
            <a:ext cx="788999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Proposed Promotion Eligibility – Sales &amp; Non-Sales </a:t>
            </a:r>
            <a:endParaRPr lang="en-US" sz="2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oup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30336"/>
              </p:ext>
            </p:extLst>
          </p:nvPr>
        </p:nvGraphicFramePr>
        <p:xfrm>
          <a:off x="132526" y="764704"/>
          <a:ext cx="8831961" cy="2782677"/>
        </p:xfrm>
        <a:graphic>
          <a:graphicData uri="http://schemas.openxmlformats.org/drawingml/2006/table">
            <a:tbl>
              <a:tblPr/>
              <a:tblGrid>
                <a:gridCol w="1574013"/>
                <a:gridCol w="1224232"/>
                <a:gridCol w="1049342"/>
                <a:gridCol w="1224232"/>
                <a:gridCol w="1027576"/>
                <a:gridCol w="1595779"/>
                <a:gridCol w="1136787"/>
              </a:tblGrid>
              <a:tr h="2160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Promotion Readiness Level/ Performance track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Minimum Tenure on Grade [SALES]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620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GT  -  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ET – SET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(Entry Level)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 –BO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BO – SBO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(Officers)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AM – DM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DM – MGR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(Middle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SM – PM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(Snr Mgt)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AGM – DGM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DGM - GM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Tenure in Years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(GT*– AGM)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246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Role Model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12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92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Outstanding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 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Above 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24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&gt;37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50%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36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48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60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72 months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Mgt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Discretion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9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9358"/>
              </p:ext>
            </p:extLst>
          </p:nvPr>
        </p:nvGraphicFramePr>
        <p:xfrm>
          <a:off x="107501" y="4437112"/>
          <a:ext cx="8856986" cy="1813301"/>
        </p:xfrm>
        <a:graphic>
          <a:graphicData uri="http://schemas.openxmlformats.org/drawingml/2006/table">
            <a:tbl>
              <a:tblPr/>
              <a:tblGrid>
                <a:gridCol w="2305432"/>
                <a:gridCol w="1030581"/>
                <a:gridCol w="883355"/>
                <a:gridCol w="956968"/>
                <a:gridCol w="956968"/>
                <a:gridCol w="1104194"/>
                <a:gridCol w="1619488"/>
              </a:tblGrid>
              <a:tr h="216026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SALES WORKFORCE – THE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2014 CAREER PROGRESSION FRAMEWORK</a:t>
                      </a: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Minimum Tenure on Grade -  SALES WORKFORCE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199" marR="9199" marT="91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ET - SET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ABO-SBO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AM - MGR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SM-PM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AGM &amp; Above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Fast Track (RM)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80% &amp;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Above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 months /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Middle Track (OS)  -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70% to 79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48 months / 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7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Standard Track (AA) -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60% to 69%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99" marR="9199" marT="9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42months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48months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60 months / Mgt Discretion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844" y="3824716"/>
            <a:ext cx="4902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ET-SET reduced from 18months to 12months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Between ABO to </a:t>
            </a:r>
            <a:r>
              <a:rPr lang="en-US" sz="1400" dirty="0">
                <a:latin typeface="+mn-lt"/>
              </a:rPr>
              <a:t>S</a:t>
            </a:r>
            <a:r>
              <a:rPr lang="en-US" sz="1400" dirty="0" smtClean="0">
                <a:latin typeface="+mn-lt"/>
              </a:rPr>
              <a:t>BO grades: will be18mths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3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28" y="147992"/>
            <a:ext cx="818331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Promotion Eligibility – Non Sales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(Excl. IT Roles)</a:t>
            </a:r>
            <a:endParaRPr lang="en-US" sz="2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84" y="5220147"/>
            <a:ext cx="896448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entury Gothic"/>
              </a:rPr>
              <a:t>NOTES TO NON-SALES :</a:t>
            </a:r>
            <a:endParaRPr lang="en-US" sz="1200" b="1" kern="0" dirty="0">
              <a:latin typeface="Century Gothic"/>
            </a:endParaRP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entury Gothic"/>
              </a:rPr>
              <a:t>All Exceptions to the Progression Table would be at the approval of Executive Management</a:t>
            </a: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1200" b="1" kern="0" dirty="0" smtClean="0">
                <a:latin typeface="Century Gothic"/>
              </a:rPr>
              <a:t>The table is conceived to encourage movement to Sales at the middle management level i.e. AM – Mgr</a:t>
            </a: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b="1" kern="0" dirty="0" smtClean="0">
                <a:latin typeface="Century Gothic"/>
              </a:rPr>
              <a:t>Non-Sales staff will move more slowly than sales staff; thus at the SM level and above, promotion will also be subject to vacancy</a:t>
            </a: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entury Gothic"/>
              </a:rPr>
              <a:t>The Notch system  will apply  for staff within  the BO–Mgr. level , where promotion is not feasible to eligible staff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16" y="765840"/>
            <a:ext cx="8942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1" algn="just">
              <a:buClr>
                <a:srgbClr val="C00000"/>
              </a:buClr>
            </a:pPr>
            <a:r>
              <a:rPr lang="en-US" sz="1600" dirty="0" smtClean="0">
                <a:latin typeface="+mn-lt"/>
              </a:rPr>
              <a:t>There will be three component parts to promotion:</a:t>
            </a:r>
          </a:p>
          <a:p>
            <a:pPr marL="519113" lvl="1" indent="-342900" algn="just">
              <a:buClr>
                <a:srgbClr val="C00000"/>
              </a:buClr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Promotion Budget</a:t>
            </a:r>
            <a:endParaRPr lang="en-US" sz="1600" dirty="0" smtClean="0"/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/>
              <a:t>Corporate Promotion Budget: Set </a:t>
            </a:r>
            <a:r>
              <a:rPr lang="en-US" sz="1600" dirty="0"/>
              <a:t>annually by the GMD &amp; approved by the Board</a:t>
            </a: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/>
              <a:t>Team </a:t>
            </a:r>
            <a:r>
              <a:rPr lang="en-US" sz="1600" dirty="0"/>
              <a:t>promotion budget: Allocated in line with team performance, subject to a minimum performance threshold of 40% for sales and 50% for non-sales</a:t>
            </a:r>
            <a:r>
              <a:rPr lang="en-US" sz="1600" dirty="0" smtClean="0"/>
              <a:t>.</a:t>
            </a:r>
          </a:p>
          <a:p>
            <a:pPr marL="176213" lvl="1" algn="just">
              <a:buClr>
                <a:srgbClr val="C00000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2. Eligibility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+mn-lt"/>
              </a:rPr>
              <a:t>Eligible individuals within the team – i.e. those who have attained the performance scores and tenure will be considered, but no automatic entitlement.</a:t>
            </a: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+mn-lt"/>
              </a:rPr>
              <a:t>The following criteria will be applied:</a:t>
            </a: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+mn-lt"/>
              </a:rPr>
              <a:t>Promotion from one grade to another within same layer may not range will not require job change, providing the . E.g. promotion within entry level grades.   However, from entry level to Officer level will require a vacancy. </a:t>
            </a: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+mn-lt"/>
              </a:rPr>
              <a:t>Eligible employees will be interviewed and posted once suitable openings arise.</a:t>
            </a:r>
          </a:p>
          <a:p>
            <a:pPr marL="633413" lvl="1" indent="-457200" algn="just"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+mn-lt"/>
              </a:rPr>
              <a:t>Eligible staff who have gotten to the maximum grade for their roles would be managed in two ways;</a:t>
            </a:r>
          </a:p>
          <a:p>
            <a:pPr marL="985838" lvl="2" indent="-352425" algn="just">
              <a:buClr>
                <a:srgbClr val="C00000"/>
              </a:buClr>
              <a:buFont typeface="+mj-lt"/>
              <a:buAutoNum type="alphaLcPeriod"/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ewarded with notch increase as applicable</a:t>
            </a:r>
            <a:endParaRPr lang="en-US" sz="1600" dirty="0">
              <a:latin typeface="+mn-lt"/>
            </a:endParaRPr>
          </a:p>
          <a:p>
            <a:pPr marL="985838" lvl="2" indent="-352425" algn="just">
              <a:buClr>
                <a:srgbClr val="C00000"/>
              </a:buClr>
              <a:buFont typeface="+mj-lt"/>
              <a:buAutoNum type="alphaLcPeriod"/>
            </a:pPr>
            <a:r>
              <a:rPr lang="en-US" sz="1600" dirty="0" smtClean="0">
                <a:latin typeface="+mn-lt"/>
              </a:rPr>
              <a:t>completely dropped from the promotion list, until they are moved to appropriate job roles </a:t>
            </a:r>
          </a:p>
        </p:txBody>
      </p:sp>
    </p:spTree>
    <p:extLst>
      <p:ext uri="{BB962C8B-B14F-4D97-AF65-F5344CB8AC3E}">
        <p14:creationId xmlns:p14="http://schemas.microsoft.com/office/powerpoint/2010/main" val="40843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Philosophy: </a:t>
            </a:r>
          </a:p>
          <a:p>
            <a:r>
              <a:rPr lang="en-US" dirty="0" smtClean="0"/>
              <a:t>To create a system that drives individual development for optimal performance and fosters team collaboration for collective business successes </a:t>
            </a:r>
          </a:p>
          <a:p>
            <a:pPr marL="0" indent="0">
              <a:buNone/>
            </a:pPr>
            <a:r>
              <a:rPr lang="en-US" b="1" u="sng" dirty="0" smtClean="0"/>
              <a:t>Objectives </a:t>
            </a:r>
          </a:p>
          <a:p>
            <a:r>
              <a:rPr lang="en-US" dirty="0" smtClean="0"/>
              <a:t>To drive high performance at individual, team and organizational levels through clearly defined and stretching goals;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support a culture of open communications, diversity and inclusiveness where feedback is timely and honest;</a:t>
            </a:r>
          </a:p>
          <a:p>
            <a:r>
              <a:rPr lang="en-US" dirty="0" smtClean="0"/>
              <a:t>To support a culture of meritocracy, where rewards are aligned with high performance and value created.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Scope</a:t>
            </a:r>
          </a:p>
          <a:p>
            <a:r>
              <a:rPr lang="en-US" dirty="0"/>
              <a:t>This framework is intended for the entire UBA Group. However, implementation will be </a:t>
            </a:r>
            <a:r>
              <a:rPr lang="en-US" dirty="0" smtClean="0"/>
              <a:t>phased as follows: Nigeria 2016 FY; </a:t>
            </a:r>
            <a:r>
              <a:rPr lang="en-US" dirty="0" err="1" smtClean="0"/>
              <a:t>RoA</a:t>
            </a:r>
            <a:r>
              <a:rPr lang="en-US" dirty="0" smtClean="0"/>
              <a:t> MY 2017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1266-C5EE-44D7-B4AE-C2BDFF662AF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2598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Excellence: </a:t>
            </a:r>
          </a:p>
          <a:p>
            <a:r>
              <a:rPr lang="en-US" dirty="0" smtClean="0"/>
              <a:t>Execution:</a:t>
            </a:r>
          </a:p>
          <a:p>
            <a:pPr lvl="1"/>
            <a:r>
              <a:rPr lang="en-US" dirty="0" smtClean="0"/>
              <a:t>Does it</a:t>
            </a:r>
          </a:p>
          <a:p>
            <a:pPr lvl="1"/>
            <a:r>
              <a:rPr lang="en-US" dirty="0" smtClean="0"/>
              <a:t>Does it with speed</a:t>
            </a:r>
          </a:p>
          <a:p>
            <a:pPr lvl="1"/>
            <a:r>
              <a:rPr lang="en-US" dirty="0" smtClean="0"/>
              <a:t>Does it with accuracy</a:t>
            </a:r>
          </a:p>
          <a:p>
            <a:r>
              <a:rPr lang="en-US" dirty="0" smtClean="0"/>
              <a:t>Entrepreneurship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10E27-DC32-4580-9C1F-EBF09B565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036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5720"/>
            <a:ext cx="52451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C00000"/>
                </a:solidFill>
                <a:latin typeface="Century Gothic"/>
                <a:cs typeface="+mn-cs"/>
              </a:rPr>
              <a:t>Approvals</a:t>
            </a:r>
            <a:endParaRPr lang="en-US" sz="1600" b="1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3400" y="980728"/>
            <a:ext cx="80899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dirty="0">
              <a:latin typeface="Century Gothic" pitchFamily="34" charset="0"/>
            </a:endParaRPr>
          </a:p>
          <a:p>
            <a:endParaRPr lang="en-US" sz="2000" dirty="0">
              <a:latin typeface="Century Gothic" pitchFamily="34" charset="0"/>
            </a:endParaRPr>
          </a:p>
          <a:p>
            <a:r>
              <a:rPr lang="en-US" sz="2000" dirty="0">
                <a:latin typeface="Century Gothic" pitchFamily="34" charset="0"/>
              </a:rPr>
              <a:t>Recommended by:		____________________________ 	</a:t>
            </a:r>
          </a:p>
          <a:p>
            <a:r>
              <a:rPr lang="en-US" sz="2000" dirty="0">
                <a:latin typeface="Century Gothic" pitchFamily="34" charset="0"/>
              </a:rPr>
              <a:t>				                 </a:t>
            </a:r>
            <a:r>
              <a:rPr lang="en-US" sz="2000" dirty="0" smtClean="0">
                <a:latin typeface="Century Gothic" pitchFamily="34" charset="0"/>
              </a:rPr>
              <a:t>Patricia Aderibigbe</a:t>
            </a:r>
            <a:endParaRPr lang="en-US" sz="2000" dirty="0">
              <a:latin typeface="Century Gothic" pitchFamily="34" charset="0"/>
            </a:endParaRPr>
          </a:p>
          <a:p>
            <a:r>
              <a:rPr lang="en-US" sz="2000" dirty="0">
                <a:latin typeface="Century Gothic" pitchFamily="34" charset="0"/>
              </a:rPr>
              <a:t>				</a:t>
            </a:r>
            <a:r>
              <a:rPr lang="en-US" sz="2000" dirty="0" smtClean="0">
                <a:latin typeface="Century Gothic" pitchFamily="34" charset="0"/>
              </a:rPr>
              <a:t>Director, Group Human Resources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33400" y="3429000"/>
            <a:ext cx="82089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Century Gothic" pitchFamily="34" charset="0"/>
            </a:endParaRPr>
          </a:p>
          <a:p>
            <a:r>
              <a:rPr lang="en-US" sz="2000" dirty="0" smtClean="0">
                <a:latin typeface="Century Gothic" pitchFamily="34" charset="0"/>
              </a:rPr>
              <a:t>							</a:t>
            </a:r>
            <a:r>
              <a:rPr lang="en-US" sz="2000" dirty="0">
                <a:latin typeface="Century Gothic" pitchFamily="34" charset="0"/>
              </a:rPr>
              <a:t>	 Approved by: </a:t>
            </a:r>
            <a:r>
              <a:rPr lang="en-US" sz="2000" dirty="0" smtClean="0">
                <a:latin typeface="Century Gothic" pitchFamily="34" charset="0"/>
              </a:rPr>
              <a:t>	</a:t>
            </a:r>
            <a:r>
              <a:rPr lang="en-US" sz="2000" dirty="0">
                <a:latin typeface="Century Gothic" pitchFamily="34" charset="0"/>
              </a:rPr>
              <a:t>	</a:t>
            </a:r>
            <a:r>
              <a:rPr lang="en-US" sz="2000" dirty="0" smtClean="0">
                <a:latin typeface="Century Gothic" pitchFamily="34" charset="0"/>
              </a:rPr>
              <a:t>									____________________________ </a:t>
            </a:r>
            <a:r>
              <a:rPr lang="en-US" sz="2000" dirty="0">
                <a:latin typeface="Century Gothic" pitchFamily="34" charset="0"/>
              </a:rPr>
              <a:t>	</a:t>
            </a:r>
          </a:p>
          <a:p>
            <a:r>
              <a:rPr lang="en-US" sz="2000" dirty="0" smtClean="0">
                <a:latin typeface="Century Gothic" pitchFamily="34" charset="0"/>
              </a:rPr>
              <a:t>		</a:t>
            </a:r>
            <a:r>
              <a:rPr lang="en-US" sz="2000" dirty="0">
                <a:latin typeface="Century Gothic" pitchFamily="34" charset="0"/>
              </a:rPr>
              <a:t>			</a:t>
            </a:r>
            <a:r>
              <a:rPr lang="en-US" sz="2000" dirty="0" smtClean="0">
                <a:latin typeface="Century Gothic" pitchFamily="34" charset="0"/>
              </a:rPr>
              <a:t>Kennedy Uzoka</a:t>
            </a:r>
          </a:p>
          <a:p>
            <a:r>
              <a:rPr lang="en-US" sz="2000" dirty="0" smtClean="0">
                <a:latin typeface="Century Gothic" pitchFamily="34" charset="0"/>
              </a:rPr>
              <a:t>          				GMD </a:t>
            </a:r>
            <a:r>
              <a:rPr lang="en-US" sz="2000" dirty="0">
                <a:latin typeface="Century Gothic" pitchFamily="34" charset="0"/>
              </a:rPr>
              <a:t>/ CEO &amp; Chairman, EMC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endParaRPr lang="en-US" sz="20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68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051720" y="2564904"/>
            <a:ext cx="4752528" cy="86409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Appendix</a:t>
            </a:r>
            <a:endParaRPr kumimoji="0" lang="en-GB" sz="3600" b="1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5738"/>
            <a:ext cx="5076056" cy="506958"/>
          </a:xfrm>
        </p:spPr>
        <p:txBody>
          <a:bodyPr/>
          <a:lstStyle/>
          <a:p>
            <a:pPr algn="l" eaLnBrk="1" hangingPunct="1"/>
            <a:r>
              <a:rPr lang="en-US" altLang="en-US" sz="2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APPRAISAL OUTCOMES TABLE</a:t>
            </a:r>
            <a:endParaRPr lang="en-GB" altLang="en-US" sz="2400" b="1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90296"/>
              </p:ext>
            </p:extLst>
          </p:nvPr>
        </p:nvGraphicFramePr>
        <p:xfrm>
          <a:off x="323528" y="980728"/>
          <a:ext cx="8304348" cy="2981370"/>
        </p:xfrm>
        <a:graphic>
          <a:graphicData uri="http://schemas.openxmlformats.org/drawingml/2006/table">
            <a:tbl>
              <a:tblPr firstRow="1" bandRow="1"/>
              <a:tblGrid>
                <a:gridCol w="2241518"/>
                <a:gridCol w="4664165"/>
                <a:gridCol w="1398665"/>
              </a:tblGrid>
              <a:tr h="537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Technical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Assessment Outcome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Pre-requisite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For Banding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Rating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80%  and Above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Subject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dirty="0" smtClean="0"/>
                        <a:t>min score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50% in Cultural</a:t>
                      </a:r>
                      <a:r>
                        <a:rPr lang="en-US" sz="1400" baseline="0" dirty="0" smtClean="0"/>
                        <a:t> Alignment, otherwise next rating applies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Role</a:t>
                      </a:r>
                      <a:r>
                        <a:rPr lang="en-US" sz="1400" baseline="0" dirty="0" smtClean="0"/>
                        <a:t> Model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70% - 79.99%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Subject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dirty="0" smtClean="0"/>
                        <a:t>min score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50% in Cultural</a:t>
                      </a:r>
                      <a:r>
                        <a:rPr lang="en-US" sz="1400" baseline="0" dirty="0" smtClean="0"/>
                        <a:t> Alignment, otherwise next rating applies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Outstanding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50% - 69.99%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Subject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dirty="0" smtClean="0"/>
                        <a:t>min score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50% in Cultural</a:t>
                      </a:r>
                      <a:r>
                        <a:rPr lang="en-US" sz="1400" baseline="0" dirty="0" smtClean="0"/>
                        <a:t> Alignment, otherwise next rating applies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Meets  Expectations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40% - 49.99%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Subject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dirty="0" smtClean="0"/>
                        <a:t>min score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50% in Cultural</a:t>
                      </a:r>
                      <a:r>
                        <a:rPr lang="en-US" sz="1400" baseline="0" dirty="0" smtClean="0"/>
                        <a:t> Alignment, otherwise next rating applies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Below  Expectations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&lt;40%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 score in Cultural</a:t>
                      </a:r>
                      <a:r>
                        <a:rPr lang="en-US" sz="1400" baseline="0" dirty="0" smtClean="0"/>
                        <a:t> Alignment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400" dirty="0" smtClean="0"/>
                        <a:t>Exit</a:t>
                      </a:r>
                      <a:r>
                        <a:rPr lang="en-US" sz="1400" baseline="0" dirty="0" smtClean="0"/>
                        <a:t> Support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659735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36" y="5365022"/>
            <a:ext cx="8658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+mn-lt"/>
              </a:rPr>
              <a:t>*Current Rating Scale</a:t>
            </a:r>
            <a:r>
              <a:rPr lang="en-US" sz="1400" b="1" dirty="0" smtClean="0">
                <a:latin typeface="+mn-lt"/>
              </a:rPr>
              <a:t>:</a:t>
            </a:r>
          </a:p>
          <a:p>
            <a:r>
              <a:rPr lang="en-US" sz="1400" b="1" dirty="0" smtClean="0">
                <a:latin typeface="+mn-lt"/>
              </a:rPr>
              <a:t>Role Model: 80% - 100%; Outstanding: 70% - 79%; Above Average: 60% - 69%; Average: 50% - 59%;  Needs Improvement: 40 - 49%; Exit Support: Below 40%</a:t>
            </a:r>
          </a:p>
        </p:txBody>
      </p:sp>
    </p:spTree>
    <p:extLst>
      <p:ext uri="{BB962C8B-B14F-4D97-AF65-F5344CB8AC3E}">
        <p14:creationId xmlns:p14="http://schemas.microsoft.com/office/powerpoint/2010/main" val="12431954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272808" cy="487363"/>
          </a:xfrm>
        </p:spPr>
        <p:txBody>
          <a:bodyPr/>
          <a:lstStyle/>
          <a:p>
            <a:r>
              <a:rPr lang="en-US" altLang="en-US" sz="2000" dirty="0" smtClean="0">
                <a:solidFill>
                  <a:schemeClr val="accent2"/>
                </a:solidFill>
              </a:rPr>
              <a:t>Review of Past Performance Management Systems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69777"/>
              </p:ext>
            </p:extLst>
          </p:nvPr>
        </p:nvGraphicFramePr>
        <p:xfrm>
          <a:off x="179512" y="908720"/>
          <a:ext cx="8784976" cy="5604118"/>
        </p:xfrm>
        <a:graphic>
          <a:graphicData uri="http://schemas.openxmlformats.org/drawingml/2006/table">
            <a:tbl>
              <a:tblPr/>
              <a:tblGrid>
                <a:gridCol w="360340"/>
                <a:gridCol w="1103823"/>
                <a:gridCol w="1488165"/>
                <a:gridCol w="1800200"/>
                <a:gridCol w="2016224"/>
                <a:gridCol w="2016224"/>
              </a:tblGrid>
              <a:tr h="21602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REVIEW OF PAST PERFORMANCE MANAGEMENT SYSTEMS IN UBA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015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KEY 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 </a:t>
                      </a:r>
                      <a:b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 </a:t>
                      </a:r>
                      <a:b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 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 </a:t>
                      </a:r>
                      <a:b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2014 to 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 BE </a:t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2016  to 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70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100% Auto KPIs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Drop use of 100% auto KPIs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58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Supervisor Assessment 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Include supervisor assessment in appraisals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1534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KPI Setting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Management set KPIs for L1.</a:t>
                      </a:r>
                    </a:p>
                    <a:p>
                      <a:pPr marL="182563" marR="0" lvl="1" indent="-1825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The L1 scores are weighted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used in calculating scores for individuals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Management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set KPIs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L1. These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KPIs are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cascaded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 Divisional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Heads</a:t>
                      </a:r>
                    </a:p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Dept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Head,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Team Lead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&amp;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Team Member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KPIs  set by supervisors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KPIs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set by EMC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L1,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weighted as 100%. KPIs cascaded to all roles and functions in the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bank</a:t>
                      </a:r>
                    </a:p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Moderation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and forced ranking implemented (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excl.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2015 mid year)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KPIs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set by EMC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L1.</a:t>
                      </a:r>
                    </a:p>
                    <a:p>
                      <a:pPr marL="228600" indent="-228600" algn="l" fontAlgn="ctr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KPIs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cascaded to all roles and functions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28600" indent="-228600" algn="l" fontAlgn="ctr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Supervisor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appraised KPIs to be introduced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89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Calibration/ Normalisation Process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Using Directorate scores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Applied financial performance scores(Group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financial performance for Head Office staff and Branch financials for roles in branches)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Used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Forced Ranking process.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28600" lvl="1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Performance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percentages set by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Management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viz: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RM-5%;  OS-15%; AA-30%; AV-30%; NI-15%; ES-5%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Normalisation to be built into the system and  applied by Directorate/ Divisional leads as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required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Appraisal Timeline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 weeks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 weeks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 weeks minimum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Maximum 9 weeks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300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Appraisal System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Infopool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Infopool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Infopool &amp; InfoSearch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Infopool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for 2016 YE and 2017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MY</a:t>
                      </a:r>
                    </a:p>
                    <a:p>
                      <a:pPr marL="228600" indent="-228600" algn="l" fontAlgn="b">
                        <a:buAutoNum type="alphaL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SAGE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from 2017 YE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0764"/>
              </p:ext>
            </p:extLst>
          </p:nvPr>
        </p:nvGraphicFramePr>
        <p:xfrm>
          <a:off x="173856" y="810096"/>
          <a:ext cx="8790632" cy="551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948"/>
                <a:gridCol w="1142700"/>
                <a:gridCol w="5964832"/>
                <a:gridCol w="1368152"/>
              </a:tblGrid>
              <a:tr h="2452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Stakeholder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Key Responsibilities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Timeline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1.</a:t>
                      </a:r>
                      <a:endParaRPr lang="en-GB" sz="1200" b="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Staff</a:t>
                      </a:r>
                      <a:endParaRPr lang="en-GB" sz="1200" b="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latin typeface="+mn-lt"/>
                        </a:rPr>
                        <a:t>Validate KPI</a:t>
                      </a:r>
                      <a:r>
                        <a:rPr lang="en-US" sz="1200" baseline="0" dirty="0" smtClean="0">
                          <a:latin typeface="+mn-lt"/>
                        </a:rPr>
                        <a:t> profile on the PMS based on job role(s) performed within the appraisal period.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aseline="0" dirty="0" smtClean="0">
                          <a:latin typeface="+mn-lt"/>
                        </a:rPr>
                        <a:t>Report job role changes and redeployments not captured on the PMS to HRBP</a:t>
                      </a:r>
                    </a:p>
                    <a:p>
                      <a:pPr marL="176213" indent="-176213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aseline="0" dirty="0" smtClean="0">
                          <a:latin typeface="+mn-lt"/>
                        </a:rPr>
                        <a:t>Ensure KPIs relate to job function at the beginning of the FY and as required due to role changes.</a:t>
                      </a:r>
                    </a:p>
                    <a:p>
                      <a:pPr marL="176213" indent="-176213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aseline="0" dirty="0" smtClean="0">
                          <a:latin typeface="+mn-lt"/>
                        </a:rPr>
                        <a:t>Escalate issues regarding misalignment of KPIs and KPI Profiles to the line manager and HRBP.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anose="020B0502020202020204" pitchFamily="34" charset="0"/>
                        </a:rPr>
                        <a:t>At the start of the Profile</a:t>
                      </a:r>
                      <a:r>
                        <a:rPr lang="en-US" sz="1200" baseline="0" dirty="0" smtClean="0">
                          <a:latin typeface="Century Gothic" panose="020B0502020202020204" pitchFamily="34" charset="0"/>
                        </a:rPr>
                        <a:t> Validation exercise</a:t>
                      </a:r>
                      <a:endParaRPr lang="en-GB" sz="12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Supervisors/ Divisional Heads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Cascade budget, targets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KPIs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SMART KPIs for members of the directorate, review same with direct reports. 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KPI review sessions with subordinates to communicate performance expectations and ensure understanding of same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 and ensure all staff in the division have measurable job specific KPIS.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required from own function, nominate resources to generate, validate and store data periodically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 October to Dec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every year/ at the introduction of any new job role/ ongoing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130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Appraisal Team</a:t>
                      </a:r>
                      <a:endParaRPr lang="en-GB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evelop roadmap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schedule the Performance appraisal process 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Facilitate the PMS process to ensure SMART metrics and accountabilities are set, and communicate the Bank’s expectations of the appraisal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implementation of an appropriate technology solution (infrastructure and applications) to drive performance management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  approved KPIs on the PMS. 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Oversee the data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provision and validation effort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 escalated appraisal related issues emerging from IT, HRBPs and Divisional Heads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anose="020B0502020202020204" pitchFamily="34" charset="0"/>
                        </a:rPr>
                        <a:t>Throughout the year and especially during the appraisal</a:t>
                      </a:r>
                      <a:r>
                        <a:rPr lang="en-US" sz="1200" baseline="0" dirty="0" smtClean="0">
                          <a:latin typeface="Century Gothic" panose="020B0502020202020204" pitchFamily="34" charset="0"/>
                        </a:rPr>
                        <a:t> assessment period</a:t>
                      </a:r>
                      <a:endParaRPr lang="en-GB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6804248" cy="506958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chemeClr val="accent2"/>
                </a:solidFill>
              </a:rPr>
              <a:t>Performance Management Stakeholders </a:t>
            </a:r>
            <a:br>
              <a:rPr lang="en-US" altLang="en-US" sz="2000" dirty="0" smtClean="0">
                <a:solidFill>
                  <a:schemeClr val="accent2"/>
                </a:solidFill>
              </a:rPr>
            </a:br>
            <a:r>
              <a:rPr lang="en-US" altLang="en-US" sz="2000" dirty="0" smtClean="0">
                <a:solidFill>
                  <a:schemeClr val="accent2"/>
                </a:solidFill>
              </a:rPr>
              <a:t>-  Roles and Responsibilities …1/2</a:t>
            </a:r>
            <a:endParaRPr lang="en-GB" alt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0177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04816"/>
              </p:ext>
            </p:extLst>
          </p:nvPr>
        </p:nvGraphicFramePr>
        <p:xfrm>
          <a:off x="150016" y="735448"/>
          <a:ext cx="8814472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528"/>
                <a:gridCol w="1152060"/>
                <a:gridCol w="5544684"/>
                <a:gridCol w="1800200"/>
              </a:tblGrid>
              <a:tr h="2452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Stakeholder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Key Responsibilities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Timeline</a:t>
                      </a:r>
                      <a:endParaRPr lang="en-GB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Technology</a:t>
                      </a:r>
                      <a:endParaRPr lang="en-GB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full technical support to all users.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Carry out required modifications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changes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PMS platform.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Resolve all technical challenges on the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PMS, especially issues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reported during the course of the appraisal by all users and stakeholders.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anose="020B0502020202020204" pitchFamily="34" charset="0"/>
                        </a:rPr>
                        <a:t>Throughout the year and especially during the appraisal</a:t>
                      </a:r>
                      <a:r>
                        <a:rPr lang="en-US" sz="1200" baseline="0" dirty="0" smtClean="0">
                          <a:latin typeface="Century Gothic" panose="020B0502020202020204" pitchFamily="34" charset="0"/>
                        </a:rPr>
                        <a:t> assessment period</a:t>
                      </a:r>
                      <a:endParaRPr lang="en-GB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entury Gothic" panose="020B0502020202020204" pitchFamily="34" charset="0"/>
                        </a:rPr>
                        <a:t>Human Resources</a:t>
                      </a:r>
                      <a:r>
                        <a:rPr lang="en-US" sz="1200" b="1" baseline="0" dirty="0" smtClean="0">
                          <a:latin typeface="Century Gothic" panose="020B0502020202020204" pitchFamily="34" charset="0"/>
                        </a:rPr>
                        <a:t> Business Partner (HRBPs)</a:t>
                      </a:r>
                      <a:endParaRPr lang="en-US" sz="1200" b="1" dirty="0" smtClean="0">
                        <a:latin typeface="Century Gothic" panose="020B0502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Accurately profile all staff in their areas of coverage, Sales and Non Sales ,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performance appraisal purposes during the appraisal process (Profile Validation window)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Escalate system-related issues to the technical support team (IT)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Communicate the Bank’s consequence management policy and the impact of non conformance of the appraisal directives to staff.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laid out disciplinary actions such as sanctions to staff who fail to comply with mapped out directive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marL="176213" indent="-176213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Over the  Bank’s Performance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Management cycle.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 All appraisal related issues will only be handled within the period stated for the profiles validation window in the Performance Management scheduled</a:t>
                      </a: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6804248" cy="506958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chemeClr val="accent2"/>
                </a:solidFill>
              </a:rPr>
              <a:t>Performance Management Stakeholders </a:t>
            </a:r>
            <a:br>
              <a:rPr lang="en-US" altLang="en-US" sz="2000" dirty="0" smtClean="0">
                <a:solidFill>
                  <a:schemeClr val="accent2"/>
                </a:solidFill>
              </a:rPr>
            </a:br>
            <a:r>
              <a:rPr lang="en-US" altLang="en-US" sz="2000" dirty="0" smtClean="0">
                <a:solidFill>
                  <a:schemeClr val="accent2"/>
                </a:solidFill>
              </a:rPr>
              <a:t>-  Roles and Responsibilities …2/2</a:t>
            </a:r>
            <a:endParaRPr lang="en-GB" alt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4630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Key Changes In Proposed Framework</a:t>
            </a:r>
            <a:endParaRPr lang="en-GB" altLang="en-US" dirty="0" smtClean="0">
              <a:solidFill>
                <a:srgbClr val="C00000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63425" y="1052736"/>
            <a:ext cx="8980575" cy="1277763"/>
          </a:xfrm>
        </p:spPr>
        <p:txBody>
          <a:bodyPr>
            <a:normAutofit fontScale="85000" lnSpcReduction="10000"/>
          </a:bodyPr>
          <a:lstStyle/>
          <a:p>
            <a:endParaRPr lang="en-US" sz="2400" dirty="0" smtClean="0"/>
          </a:p>
          <a:p>
            <a:pPr>
              <a:defRPr/>
            </a:pPr>
            <a:r>
              <a:rPr lang="en-US" altLang="en-US" dirty="0" smtClean="0"/>
              <a:t>KPI profiles at the other levels of the organization will be based on the employee scorecard approach to ensure that outcomes at various levels reflect employees individual contributions and  organizational / team outcomes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78301"/>
              </p:ext>
            </p:extLst>
          </p:nvPr>
        </p:nvGraphicFramePr>
        <p:xfrm>
          <a:off x="1187625" y="2492896"/>
          <a:ext cx="6552727" cy="2277397"/>
        </p:xfrm>
        <a:graphic>
          <a:graphicData uri="http://schemas.openxmlformats.org/drawingml/2006/table">
            <a:tbl>
              <a:tblPr/>
              <a:tblGrid>
                <a:gridCol w="741020"/>
                <a:gridCol w="2243390"/>
                <a:gridCol w="2076113"/>
                <a:gridCol w="1492204"/>
              </a:tblGrid>
              <a:tr h="4333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2"/>
                          </a:solidFill>
                          <a:effectLst/>
                          <a:latin typeface="Century Gothic" panose="020B0502020202020204" pitchFamily="34" charset="0"/>
                        </a:rPr>
                        <a:t>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2"/>
                          </a:solidFill>
                          <a:effectLst/>
                          <a:latin typeface="Century Gothic" panose="020B0502020202020204" pitchFamily="34" charset="0"/>
                        </a:rPr>
                        <a:t>Enterprise / Shared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2"/>
                          </a:solidFill>
                          <a:effectLst/>
                          <a:latin typeface="Century Gothic" panose="020B0502020202020204" pitchFamily="34" charset="0"/>
                        </a:rPr>
                        <a:t>Functional / Team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2"/>
                          </a:solidFill>
                          <a:effectLst/>
                          <a:latin typeface="Century Gothic" panose="020B050202020202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47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50% – 70%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% -  25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5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10% </a:t>
                      </a: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- 20%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20% - 30% 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ontent Placeholder 17"/>
          <p:cNvSpPr txBox="1">
            <a:spLocks/>
          </p:cNvSpPr>
          <p:nvPr/>
        </p:nvSpPr>
        <p:spPr bwMode="auto">
          <a:xfrm>
            <a:off x="55921" y="4509120"/>
            <a:ext cx="8980575" cy="127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 KPIs will be both </a:t>
            </a:r>
            <a:r>
              <a:rPr lang="en-US" altLang="en-US" sz="2000" kern="0" noProof="0" dirty="0" smtClean="0">
                <a:latin typeface="+mn-lt"/>
              </a:rPr>
              <a:t>data driven or supervisor assessed</a:t>
            </a:r>
          </a:p>
        </p:txBody>
      </p:sp>
    </p:spTree>
    <p:extLst>
      <p:ext uri="{BB962C8B-B14F-4D97-AF65-F5344CB8AC3E}">
        <p14:creationId xmlns:p14="http://schemas.microsoft.com/office/powerpoint/2010/main" val="149273948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3" y="1196752"/>
            <a:ext cx="9144000" cy="51990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100" dirty="0"/>
              <a:t>KPIs </a:t>
            </a:r>
            <a:r>
              <a:rPr lang="en-US" sz="2100" dirty="0" smtClean="0"/>
              <a:t>are largely within individuals’ sphere of influence even when set at </a:t>
            </a:r>
            <a:r>
              <a:rPr lang="en-US" sz="2100" dirty="0"/>
              <a:t>team and enterprise </a:t>
            </a:r>
            <a:r>
              <a:rPr lang="en-US" sz="2100" dirty="0" smtClean="0"/>
              <a:t>levels. This encourages </a:t>
            </a:r>
            <a:r>
              <a:rPr lang="en-US" sz="2100" dirty="0"/>
              <a:t>collaboration while recognising individual contribution</a:t>
            </a:r>
            <a:r>
              <a:rPr lang="en-US" sz="2100" dirty="0" smtClean="0"/>
              <a:t>.   </a:t>
            </a:r>
            <a:endParaRPr lang="en-US" sz="21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focus is on driving high performance – rather than waiting until the end to deliver a verdict on past performance. Therefore ongoing dialogue &amp; Check-in’s are built in to positively influence future performance &amp; correct behaviours – not just about checking the rear view mirror.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360º feedback is introduced to ensure development for leaders and their teams and self assessment introduced for increased employee voice and participation.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Supervisors’ involvement is built in at all stages: </a:t>
            </a:r>
            <a:r>
              <a:rPr lang="en-US" dirty="0">
                <a:solidFill>
                  <a:srgbClr val="000000"/>
                </a:solidFill>
              </a:rPr>
              <a:t>KPI Setting; Performance measurement </a:t>
            </a:r>
            <a:r>
              <a:rPr lang="en-US" dirty="0" smtClean="0">
                <a:solidFill>
                  <a:srgbClr val="000000"/>
                </a:solidFill>
              </a:rPr>
              <a:t>&amp; assessment; and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line supervisor validation for objectivity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link between performance results and reward to be more objective  – promotion starts with a budget, and bonus pool is shared based on team performance. This means doing away with bell curve that produces unrealistic outcomes.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Process simplification &amp; automation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1266-C5EE-44D7-B4AE-C2BDFF662AF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82645"/>
            <a:ext cx="8632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To achieve the stated objectives, the following design principles </a:t>
            </a:r>
            <a:r>
              <a:rPr lang="en-US" sz="1600" dirty="0" smtClean="0">
                <a:latin typeface="+mn-lt"/>
              </a:rPr>
              <a:t>have been adopted</a:t>
            </a:r>
          </a:p>
        </p:txBody>
      </p:sp>
    </p:spTree>
    <p:extLst>
      <p:ext uri="{BB962C8B-B14F-4D97-AF65-F5344CB8AC3E}">
        <p14:creationId xmlns:p14="http://schemas.microsoft.com/office/powerpoint/2010/main" val="77183443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416"/>
            <a:ext cx="8229600" cy="646288"/>
          </a:xfrm>
        </p:spPr>
        <p:txBody>
          <a:bodyPr/>
          <a:lstStyle/>
          <a:p>
            <a:pPr eaLnBrk="1" hangingPunct="1"/>
            <a:r>
              <a:rPr lang="en-US" dirty="0" smtClean="0"/>
              <a:t>360 Degrees Metrics … [1/3]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40768"/>
          <a:ext cx="853440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4"/>
                <a:gridCol w="7367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AREA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QUESTIONS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Customer</a:t>
                      </a:r>
                      <a:r>
                        <a:rPr lang="en-US" sz="1400" b="1" baseline="0" dirty="0" smtClean="0"/>
                        <a:t> Focus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awareness of our service promise 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Understands and anticipates customers' needs        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Passionate about serving internal and external customers.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Treats internal and external customers as king   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  <a:tabLst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courteous and respectful to customers at all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Interpersonal</a:t>
                      </a:r>
                      <a:r>
                        <a:rPr lang="en-US" sz="1400" b="1" baseline="0" dirty="0" smtClean="0"/>
                        <a:t> Skills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Puts aside individual goals and works together with team members to achieve group goals 	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Committed to team success and goals 		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individuals respectfully 	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open and approachable 	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empathy towards others 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stress 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Exhumes  positivity and enthusiasm 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Shares experience and information freely with colleagues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Committed to self development and innovation - Challenges status quo when necessary 		</a:t>
                      </a:r>
                    </a:p>
                    <a:p>
                      <a:pPr marL="111125" indent="-111125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always well groomed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Introduces ideas for overall business and service delivery improvement 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value to business processes through creative and value-adding ideas generation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10"/>
          <p:cNvSpPr txBox="1">
            <a:spLocks/>
          </p:cNvSpPr>
          <p:nvPr/>
        </p:nvSpPr>
        <p:spPr>
          <a:xfrm>
            <a:off x="0" y="838200"/>
            <a:ext cx="8964488" cy="64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098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204913" indent="-3524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14488" indent="-2381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900238" indent="-17145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3574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6pPr>
            <a:lvl7pPr marL="28146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7pPr>
            <a:lvl8pPr marL="32718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8pPr>
            <a:lvl9pPr marL="37290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1800" kern="0" dirty="0" smtClean="0">
                <a:solidFill>
                  <a:srgbClr val="000000"/>
                </a:solidFill>
              </a:rPr>
              <a:t>Key focus areas should be aligned to the  key elements of our culture </a:t>
            </a:r>
          </a:p>
        </p:txBody>
      </p:sp>
    </p:spTree>
    <p:extLst>
      <p:ext uri="{BB962C8B-B14F-4D97-AF65-F5344CB8AC3E}">
        <p14:creationId xmlns:p14="http://schemas.microsoft.com/office/powerpoint/2010/main" val="20704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2212"/>
            <a:ext cx="8229600" cy="646288"/>
          </a:xfrm>
        </p:spPr>
        <p:txBody>
          <a:bodyPr/>
          <a:lstStyle/>
          <a:p>
            <a:pPr eaLnBrk="1" hangingPunct="1"/>
            <a:r>
              <a:rPr lang="en-US" dirty="0" smtClean="0"/>
              <a:t>360 Degrees Metrics… [2/3]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6464" y="1196752"/>
          <a:ext cx="8598024" cy="507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05"/>
                <a:gridCol w="6878419"/>
              </a:tblGrid>
              <a:tr h="2774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AREA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QUESTIONS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2568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Responsiveness &amp; Accountability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result oriented and takes ownership to deliver results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Communicates effectively 	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Keeps commitments and promises made 	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timely and effective feedback on all relevant issues - Keeps others informed 	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Follows through and sees issues through to resolution with a sense of responsibility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Embraces change 	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 pride in his / her work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Pays attention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detail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25686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Leadership Skills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visionary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 initiative,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prioritises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work and organizes resources to achieve results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Punctual to work and keeps all timely commitments 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Consistently exhibits confidence and enthusiasm on assigned tasks irrespective of circumstances 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 on new challenges and responsibilities willingly 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Understands and effectively drives work in line with the Banks' strategic vision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Leads by example , while effectively developing subordinates 		</a:t>
                      </a:r>
                    </a:p>
                    <a:p>
                      <a:pPr marL="111125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Listens effectively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7173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Living</a:t>
                      </a:r>
                      <a:r>
                        <a:rPr lang="en-US" sz="1400" b="1" baseline="0" dirty="0" smtClean="0"/>
                        <a:t> Our Core Values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aware,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adheres to and propagates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UBA'  Core Values of Humility, Empathy, Integrity &amp; Resilience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0"/>
          <p:cNvSpPr txBox="1">
            <a:spLocks/>
          </p:cNvSpPr>
          <p:nvPr/>
        </p:nvSpPr>
        <p:spPr>
          <a:xfrm>
            <a:off x="251520" y="764704"/>
            <a:ext cx="8568952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098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204913" indent="-3524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14488" indent="-2381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900238" indent="-17145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3574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6pPr>
            <a:lvl7pPr marL="28146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7pPr>
            <a:lvl8pPr marL="32718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8pPr>
            <a:lvl9pPr marL="37290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1800" kern="0" dirty="0" smtClean="0">
                <a:solidFill>
                  <a:srgbClr val="000000"/>
                </a:solidFill>
              </a:rPr>
              <a:t>Key focus areas should be aligned to the  key elements of our culture </a:t>
            </a:r>
          </a:p>
        </p:txBody>
      </p:sp>
    </p:spTree>
    <p:extLst>
      <p:ext uri="{BB962C8B-B14F-4D97-AF65-F5344CB8AC3E}">
        <p14:creationId xmlns:p14="http://schemas.microsoft.com/office/powerpoint/2010/main" val="1985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2212"/>
            <a:ext cx="8229600" cy="646288"/>
          </a:xfrm>
        </p:spPr>
        <p:txBody>
          <a:bodyPr/>
          <a:lstStyle/>
          <a:p>
            <a:pPr eaLnBrk="1" hangingPunct="1"/>
            <a:r>
              <a:rPr lang="en-US" dirty="0" smtClean="0"/>
              <a:t>360 Degrees Metrics…[3/3]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355284"/>
          <a:ext cx="85344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63"/>
                <a:gridCol w="7037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AREA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QUESTIONS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2293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Business Development (Sales)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1125" lvl="0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strong client relationship management abilities evidenced by maintaining high level and appropriate customer contacts 		</a:t>
                      </a:r>
                    </a:p>
                    <a:p>
                      <a:pPr marL="111125" lvl="0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Anticipates and understands customers' needs and exhibits exceptional selling and / or negotiation skills Conversant with current economic and industry trends and how the information gathered affects the Bank's business 		</a:t>
                      </a:r>
                    </a:p>
                    <a:p>
                      <a:pPr marL="111125" lvl="0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awareness of industry, regulatory trends and current developments. Understands impact on the customers' business and transactions</a:t>
                      </a:r>
                    </a:p>
                    <a:p>
                      <a:pPr marL="111125" lvl="0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Carefully identifies customers and develops strategies to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goals 	</a:t>
                      </a:r>
                    </a:p>
                    <a:p>
                      <a:pPr marL="111125" lvl="0" indent="-1111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 focused on the bank's business and mobilizes team to achieve set objectives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10"/>
          <p:cNvSpPr txBox="1">
            <a:spLocks/>
          </p:cNvSpPr>
          <p:nvPr/>
        </p:nvSpPr>
        <p:spPr>
          <a:xfrm>
            <a:off x="251520" y="692696"/>
            <a:ext cx="8640960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098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204913" indent="-3524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14488" indent="-2381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900238" indent="-17145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3574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6pPr>
            <a:lvl7pPr marL="28146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7pPr>
            <a:lvl8pPr marL="32718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8pPr>
            <a:lvl9pPr marL="37290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1800" kern="0" dirty="0" smtClean="0">
                <a:solidFill>
                  <a:srgbClr val="000000"/>
                </a:solidFill>
              </a:rPr>
              <a:t>Key focus areas should be aligned to the  key elements of our culture</a:t>
            </a:r>
          </a:p>
        </p:txBody>
      </p:sp>
    </p:spTree>
    <p:extLst>
      <p:ext uri="{BB962C8B-B14F-4D97-AF65-F5344CB8AC3E}">
        <p14:creationId xmlns:p14="http://schemas.microsoft.com/office/powerpoint/2010/main" val="23769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8" y="128592"/>
            <a:ext cx="6804248" cy="506958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Change Management Plan</a:t>
            </a:r>
            <a:endParaRPr lang="en-GB" alt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03432"/>
              </p:ext>
            </p:extLst>
          </p:nvPr>
        </p:nvGraphicFramePr>
        <p:xfrm>
          <a:off x="179512" y="711917"/>
          <a:ext cx="8640960" cy="57067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6064"/>
                <a:gridCol w="1800200"/>
                <a:gridCol w="6264696"/>
              </a:tblGrid>
              <a:tr h="327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S/N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Area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Plan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631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Communication (KPIs)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6688" indent="-166688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Descriptive</a:t>
                      </a:r>
                      <a:r>
                        <a:rPr lang="en-US" sz="1500" baseline="0" dirty="0" smtClean="0"/>
                        <a:t> KPI templates (Definition, basis for measurement, baseline, target, data source and weight)  for all  job roles are developed in liaison with Supervisors</a:t>
                      </a:r>
                    </a:p>
                    <a:p>
                      <a:pPr marL="166688" indent="-166688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KPI templates are uploaded and communicated to staff  via </a:t>
                      </a:r>
                      <a:r>
                        <a:rPr lang="en-US" sz="1500" baseline="0" dirty="0" err="1" smtClean="0"/>
                        <a:t>Infopool</a:t>
                      </a:r>
                      <a:r>
                        <a:rPr lang="en-US" sz="1500" baseline="0" dirty="0" smtClean="0"/>
                        <a:t> </a:t>
                      </a:r>
                    </a:p>
                    <a:p>
                      <a:pPr marL="166688" indent="-166688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Supervisor and staff discussions on KPIs is an integral process within the PMS  sequel to upload of the KPIs in </a:t>
                      </a:r>
                      <a:r>
                        <a:rPr lang="en-US" sz="1500" baseline="0" dirty="0" err="1" smtClean="0"/>
                        <a:t>Infopool</a:t>
                      </a:r>
                      <a:r>
                        <a:rPr lang="en-US" sz="1500" baseline="0" dirty="0" smtClean="0"/>
                        <a:t> . Process also co-facilitated by the HRBPs. 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18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Communication (PMS framework)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Develop</a:t>
                      </a:r>
                      <a:r>
                        <a:rPr lang="en-US" sz="1500" baseline="0" dirty="0" smtClean="0"/>
                        <a:t> targeted communications for each stakeholder group on the new PMS  Framework 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32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Training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customized 360 degree assessment training for Line Managers using Train the Trainer approach for fast knowledge transfer</a:t>
                      </a:r>
                    </a:p>
                    <a:p>
                      <a:pPr marL="166688" marR="0" lvl="0" indent="-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FAQs and guidelines on Supervisor and 360 degree assessments</a:t>
                      </a:r>
                    </a:p>
                    <a:p>
                      <a:pPr marL="166688" marR="0" lvl="0" indent="-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 of Supervisors on expected behaviours and how to conduct monthly feedback sessions</a:t>
                      </a:r>
                      <a:endParaRPr lang="en-US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7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Tools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Ensure</a:t>
                      </a:r>
                      <a:r>
                        <a:rPr lang="en-US" sz="1500" baseline="0" dirty="0" smtClean="0"/>
                        <a:t> Sage HRMS meets requirements of new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093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Post</a:t>
                      </a:r>
                      <a:r>
                        <a:rPr lang="en-US" sz="1500" baseline="0" dirty="0" smtClean="0"/>
                        <a:t> Implementation Monitoring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new system in parallel with existing appraisal system to identify issues and address same</a:t>
                      </a:r>
                    </a:p>
                    <a:p>
                      <a:pPr marL="166688" marR="0" lvl="0" indent="-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the framework with any required improvement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768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Definition Of Measures </a:t>
            </a:r>
            <a:endParaRPr lang="en-GB" alt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b="1" dirty="0" smtClean="0"/>
              <a:t>Enterprise</a:t>
            </a:r>
            <a:r>
              <a:rPr lang="en-US" dirty="0" smtClean="0"/>
              <a:t>: Measures applied to assess performance at the Enterprise and which are cascaded through the entire organization  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Shared</a:t>
            </a:r>
            <a:r>
              <a:rPr lang="en-US" dirty="0" smtClean="0"/>
              <a:t>: Cross-functional measures influenced by two or more functional business areas  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Functional / Team</a:t>
            </a:r>
            <a:r>
              <a:rPr lang="en-US" dirty="0" smtClean="0"/>
              <a:t>: Measures applied to assess performance of the department performance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Individual</a:t>
            </a:r>
            <a:r>
              <a:rPr lang="en-US" dirty="0" smtClean="0"/>
              <a:t>: Measures that reflect the individual’s own effort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768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3" y="220217"/>
            <a:ext cx="6947119" cy="47247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Key Activities and Timelines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73" y="1066455"/>
            <a:ext cx="1209624" cy="736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Corporate Goal Setting</a:t>
            </a:r>
            <a:endParaRPr lang="en-GB" sz="1100" b="1" dirty="0" err="1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61" y="2168672"/>
            <a:ext cx="1209280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Planning and Budgeting</a:t>
            </a:r>
            <a:endParaRPr lang="en-GB" sz="1100" b="1" dirty="0" err="1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5" y="3284984"/>
            <a:ext cx="1224135" cy="763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100" b="1" kern="0" dirty="0">
                <a:solidFill>
                  <a:srgbClr val="000000"/>
                </a:solidFill>
                <a:latin typeface="+mn-lt"/>
                <a:cs typeface="Arial" charset="0"/>
              </a:rPr>
              <a:t>Performance Monitoring </a:t>
            </a:r>
            <a:endParaRPr lang="en-GB" sz="1100" b="1" dirty="0" err="1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552552"/>
            <a:ext cx="1224136" cy="7343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100" b="1" dirty="0" smtClean="0"/>
              <a:t>Finalize &amp; Communicate Appraisal Outcomes 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360" y="5674968"/>
            <a:ext cx="12092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000000"/>
                </a:solidFill>
                <a:latin typeface="Century Gothic"/>
                <a:cs typeface="Arial" charset="0"/>
              </a:rPr>
              <a:t>Manage Performance Outcomes / Consequences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8195" y="1074530"/>
            <a:ext cx="1570737" cy="69994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+mn-lt"/>
              </a:rPr>
              <a:t>Review FY Corporate Objectives &amp; Directorate Mandates</a:t>
            </a:r>
            <a:endParaRPr lang="en-GB" sz="1050" dirty="0" err="1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4908" y="1059958"/>
            <a:ext cx="1185460" cy="72190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+mn-lt"/>
              </a:rPr>
              <a:t>Build / Update  Enterprise, </a:t>
            </a:r>
            <a:r>
              <a:rPr lang="en-US" sz="1050" kern="0" dirty="0" smtClean="0">
                <a:solidFill>
                  <a:srgbClr val="000000"/>
                </a:solidFill>
                <a:latin typeface="+mn-lt"/>
              </a:rPr>
              <a:t>&amp; </a:t>
            </a:r>
            <a:r>
              <a:rPr lang="en-US" sz="1050" kern="0" dirty="0">
                <a:solidFill>
                  <a:srgbClr val="000000"/>
                </a:solidFill>
                <a:latin typeface="+mn-lt"/>
              </a:rPr>
              <a:t>Divisional   Scorecards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5416" y="1059360"/>
            <a:ext cx="1272692" cy="70119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+mn-lt"/>
              </a:rPr>
              <a:t>Cascade Goals &amp; </a:t>
            </a:r>
            <a:r>
              <a:rPr lang="en-US" sz="1050" kern="0" dirty="0" smtClean="0">
                <a:solidFill>
                  <a:srgbClr val="000000"/>
                </a:solidFill>
                <a:latin typeface="+mn-lt"/>
              </a:rPr>
              <a:t>Discuss Scorecards with all role holders</a:t>
            </a:r>
            <a:endParaRPr lang="en-US" sz="105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2202708"/>
            <a:ext cx="1509842" cy="71984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Develop Plans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to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Achieve Performance Expectations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1900" y="2200394"/>
            <a:ext cx="1433423" cy="720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Hold Performance Planning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Meetings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663" y="2236857"/>
            <a:ext cx="1250013" cy="71265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Communicate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KPI profiles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and performance scorecards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8095" y="3356992"/>
            <a:ext cx="1089849" cy="734936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Validate Staff Profile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61217" y="3356992"/>
            <a:ext cx="1307813" cy="73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Conduct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 Technical Appraisals*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791" y="3364390"/>
            <a:ext cx="1640984" cy="734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Conduct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360 degree assessments for Cultural Alignment* 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4560273"/>
            <a:ext cx="1536884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Conduct Performance Review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&amp; Moderation Sessions*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0573" y="4557671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Review, Finalize  &amp; Approve Appraisal Outcomes </a:t>
            </a:r>
          </a:p>
        </p:txBody>
      </p:sp>
      <p:sp>
        <p:nvSpPr>
          <p:cNvPr id="12" name="Double Brace 11"/>
          <p:cNvSpPr/>
          <p:nvPr/>
        </p:nvSpPr>
        <p:spPr bwMode="auto">
          <a:xfrm>
            <a:off x="3445351" y="591537"/>
            <a:ext cx="1136673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Oct. to Nov.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6200000">
            <a:off x="3809296" y="-1157929"/>
            <a:ext cx="229744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cxnSp>
        <p:nvCxnSpPr>
          <p:cNvPr id="12290" name="Straight Connector 12289"/>
          <p:cNvCxnSpPr/>
          <p:nvPr/>
        </p:nvCxnSpPr>
        <p:spPr bwMode="auto">
          <a:xfrm>
            <a:off x="1475656" y="1024192"/>
            <a:ext cx="0" cy="54000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89052" y="4566840"/>
            <a:ext cx="1346765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Close Appraisal 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Cycle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9039" y="5689824"/>
            <a:ext cx="1400793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Distill Performance Outcomes Implications </a:t>
            </a: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for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Career Mgt. 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6446" y="5694943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Implement Guidelines For 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Career Mgt. &amp; Promotion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2200" y="5704112"/>
            <a:ext cx="1224136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 err="1" smtClean="0">
                <a:solidFill>
                  <a:srgbClr val="000000"/>
                </a:solidFill>
                <a:latin typeface="Century Gothic"/>
              </a:rPr>
              <a:t>Finalise</a:t>
            </a:r>
            <a:r>
              <a:rPr lang="en-US" sz="1050" kern="0" dirty="0">
                <a:solidFill>
                  <a:srgbClr val="000000"/>
                </a:solidFill>
                <a:latin typeface="Century Gothic"/>
              </a:rPr>
              <a:t> &amp; Communicate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Outcomes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4953324" y="1156629"/>
            <a:ext cx="226455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9" name="Right Brace 48"/>
          <p:cNvSpPr/>
          <p:nvPr/>
        </p:nvSpPr>
        <p:spPr bwMode="auto">
          <a:xfrm rot="16200000">
            <a:off x="3175485" y="534385"/>
            <a:ext cx="229744" cy="324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0" name="Double Brace 49"/>
          <p:cNvSpPr/>
          <p:nvPr/>
        </p:nvSpPr>
        <p:spPr bwMode="auto">
          <a:xfrm>
            <a:off x="2699792" y="1772816"/>
            <a:ext cx="1134977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Dec. to </a:t>
            </a:r>
            <a:r>
              <a:rPr lang="en-US" sz="1200" b="1" dirty="0" smtClean="0">
                <a:latin typeface="Century Gothic" pitchFamily="34" charset="0"/>
                <a:cs typeface="Arial" pitchFamily="34" charset="0"/>
              </a:rPr>
              <a:t>Jan.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1" name="Double Brace 50"/>
          <p:cNvSpPr/>
          <p:nvPr/>
        </p:nvSpPr>
        <p:spPr bwMode="auto">
          <a:xfrm>
            <a:off x="3901355" y="2924944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Jan.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to March; July to Sept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2" name="Right Brace 51"/>
          <p:cNvSpPr/>
          <p:nvPr/>
        </p:nvSpPr>
        <p:spPr bwMode="auto">
          <a:xfrm rot="16200000">
            <a:off x="5535208" y="1544157"/>
            <a:ext cx="229744" cy="126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" name="Double Brace 52"/>
          <p:cNvSpPr/>
          <p:nvPr/>
        </p:nvSpPr>
        <p:spPr bwMode="auto">
          <a:xfrm>
            <a:off x="4885323" y="1772816"/>
            <a:ext cx="1575437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Jan.; As Required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rot="16200000">
            <a:off x="2993639" y="2981734"/>
            <a:ext cx="220710" cy="3019271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5" name="Double Brace 54"/>
          <p:cNvSpPr/>
          <p:nvPr/>
        </p:nvSpPr>
        <p:spPr bwMode="auto">
          <a:xfrm>
            <a:off x="2409551" y="4128473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Jan.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to March; July to Sept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6" name="Right Brace 55"/>
          <p:cNvSpPr/>
          <p:nvPr/>
        </p:nvSpPr>
        <p:spPr bwMode="auto">
          <a:xfrm rot="16200000">
            <a:off x="5249136" y="3759977"/>
            <a:ext cx="229744" cy="144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7" name="Double Brace 56"/>
          <p:cNvSpPr/>
          <p:nvPr/>
        </p:nvSpPr>
        <p:spPr bwMode="auto">
          <a:xfrm>
            <a:off x="4732358" y="4127845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March; Sept.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8" name="Right Brace 57"/>
          <p:cNvSpPr/>
          <p:nvPr/>
        </p:nvSpPr>
        <p:spPr bwMode="auto">
          <a:xfrm rot="16200000">
            <a:off x="4530966" y="2628345"/>
            <a:ext cx="228951" cy="602365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9" name="Double Brace 58"/>
          <p:cNvSpPr/>
          <p:nvPr/>
        </p:nvSpPr>
        <p:spPr bwMode="auto">
          <a:xfrm>
            <a:off x="4001361" y="5301208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March; Sept.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2360" y="6610766"/>
            <a:ext cx="345184" cy="1166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2600" y="6624736"/>
            <a:ext cx="345184" cy="116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995936" y="6617097"/>
            <a:ext cx="345184" cy="11663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505599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Executive </a:t>
            </a:r>
            <a:r>
              <a:rPr lang="en-US" sz="1400" b="1" dirty="0" err="1" smtClean="0">
                <a:solidFill>
                  <a:schemeClr val="bg2"/>
                </a:solidFill>
                <a:latin typeface="+mn-lt"/>
              </a:rPr>
              <a:t>Mgmt</a:t>
            </a:r>
            <a:endParaRPr lang="en-US" sz="14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1442" y="6515193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Line </a:t>
            </a:r>
            <a:r>
              <a:rPr lang="en-US" sz="1400" b="1" dirty="0" err="1" smtClean="0">
                <a:solidFill>
                  <a:schemeClr val="bg2"/>
                </a:solidFill>
                <a:latin typeface="+mn-lt"/>
              </a:rPr>
              <a:t>Mgmt</a:t>
            </a:r>
            <a:endParaRPr lang="en-US" sz="14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83968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HCM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200901" y="6597352"/>
            <a:ext cx="345184" cy="11663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8104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+mn-lt"/>
              </a:rPr>
              <a:t>Employee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60032" y="5718968"/>
            <a:ext cx="1224136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Review &amp; Agree with Management</a:t>
            </a:r>
            <a:endParaRPr lang="en-US" sz="1050" b="1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9606" y="6440548"/>
            <a:ext cx="2695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  <a:latin typeface="+mn-lt"/>
              </a:rPr>
              <a:t>* Includes key changes to current process, discussed on next slide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91680" y="3356992"/>
            <a:ext cx="1142384" cy="73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Century Gothic"/>
              </a:rPr>
              <a:t>Ongoing Performance Review*</a:t>
            </a:r>
            <a:endParaRPr lang="en-US" sz="1050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Double Brace 64"/>
          <p:cNvSpPr/>
          <p:nvPr/>
        </p:nvSpPr>
        <p:spPr bwMode="auto">
          <a:xfrm>
            <a:off x="1860111" y="2924944"/>
            <a:ext cx="83968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Monthly</a:t>
            </a:r>
            <a:endParaRPr kumimoji="0" lang="en-GB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6" name="Right Brace 65"/>
          <p:cNvSpPr/>
          <p:nvPr/>
        </p:nvSpPr>
        <p:spPr bwMode="auto">
          <a:xfrm rot="16200000">
            <a:off x="2145543" y="2694870"/>
            <a:ext cx="258944" cy="120931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sp>
        <p:nvSpPr>
          <p:cNvPr id="4" name="Rectangle 68"/>
          <p:cNvSpPr txBox="1">
            <a:spLocks noChangeArrowheads="1"/>
          </p:cNvSpPr>
          <p:nvPr/>
        </p:nvSpPr>
        <p:spPr>
          <a:xfrm>
            <a:off x="76873" y="427975"/>
            <a:ext cx="8980575" cy="608797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098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204913" indent="-3524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14488" indent="-2381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900238" indent="-17145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3574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6pPr>
            <a:lvl7pPr marL="28146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7pPr>
            <a:lvl8pPr marL="32718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8pPr>
            <a:lvl9pPr marL="37290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b="1" i="1" kern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161" y="188640"/>
            <a:ext cx="6947119" cy="47247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Proposed Performance Management Process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189" y="1843902"/>
            <a:ext cx="2179973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Corporate goals </a:t>
            </a:r>
            <a:r>
              <a:rPr lang="en-US" sz="1200" b="1" dirty="0">
                <a:latin typeface="Century Gothic" pitchFamily="34" charset="0"/>
              </a:rPr>
              <a:t>&amp;</a:t>
            </a:r>
            <a:r>
              <a:rPr lang="en-US" sz="1200" b="1" dirty="0" smtClean="0">
                <a:latin typeface="Century Gothic" pitchFamily="34" charset="0"/>
              </a:rPr>
              <a:t> objectives:</a:t>
            </a:r>
            <a:r>
              <a:rPr lang="en-US" sz="1200" dirty="0" smtClean="0">
                <a:latin typeface="Century Gothic" pitchFamily="34" charset="0"/>
              </a:rPr>
              <a:t> develop prior to beginning of FY.</a:t>
            </a: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>
                <a:latin typeface="Century Gothic" pitchFamily="34" charset="0"/>
              </a:rPr>
              <a:t>Executive Mandates/Agenda</a:t>
            </a:r>
            <a:r>
              <a:rPr lang="en-US" sz="1200" dirty="0">
                <a:latin typeface="Century Gothic" pitchFamily="34" charset="0"/>
              </a:rPr>
              <a:t>: Distill corporate goals into mandates </a:t>
            </a:r>
            <a:r>
              <a:rPr lang="en-US" sz="1200" dirty="0" smtClean="0">
                <a:latin typeface="Century Gothic" pitchFamily="34" charset="0"/>
              </a:rPr>
              <a:t>and scorecards for </a:t>
            </a:r>
            <a:r>
              <a:rPr lang="en-US" sz="1200" dirty="0">
                <a:latin typeface="Century Gothic" pitchFamily="34" charset="0"/>
              </a:rPr>
              <a:t>GMD’s direct </a:t>
            </a:r>
            <a:r>
              <a:rPr lang="en-US" sz="1200" dirty="0" smtClean="0">
                <a:latin typeface="Century Gothic" pitchFamily="34" charset="0"/>
              </a:rPr>
              <a:t>reports.</a:t>
            </a:r>
            <a:endParaRPr lang="en-US" sz="1200" dirty="0">
              <a:latin typeface="Century Gothic" pitchFamily="34" charset="0"/>
            </a:endParaRP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>
                <a:latin typeface="Century Gothic" pitchFamily="34" charset="0"/>
              </a:rPr>
              <a:t>Planning</a:t>
            </a:r>
            <a:r>
              <a:rPr lang="en-US" sz="1200" dirty="0">
                <a:latin typeface="Century Gothic" pitchFamily="34" charset="0"/>
              </a:rPr>
              <a:t>: Directorate &amp; teams develop execution plans to deliver on agreed </a:t>
            </a:r>
            <a:r>
              <a:rPr lang="en-US" sz="1200" dirty="0" smtClean="0">
                <a:latin typeface="Century Gothic" pitchFamily="34" charset="0"/>
              </a:rPr>
              <a:t>goals.</a:t>
            </a: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Cascade</a:t>
            </a:r>
            <a:r>
              <a:rPr lang="en-US" sz="1200" b="1" dirty="0"/>
              <a:t>: </a:t>
            </a:r>
            <a:r>
              <a:rPr lang="en-US" sz="1200" dirty="0" smtClean="0">
                <a:latin typeface="Century Gothic" pitchFamily="34" charset="0"/>
              </a:rPr>
              <a:t>Executive scorecards/ KPIs   cascaded to </a:t>
            </a:r>
            <a:r>
              <a:rPr lang="en-US" sz="1200" dirty="0">
                <a:latin typeface="Century Gothic" pitchFamily="34" charset="0"/>
              </a:rPr>
              <a:t>all levels, </a:t>
            </a:r>
            <a:r>
              <a:rPr lang="en-US" sz="1200" dirty="0" smtClean="0">
                <a:latin typeface="Century Gothic" pitchFamily="34" charset="0"/>
              </a:rPr>
              <a:t>by  Supervisors, HRBPs &amp; perf. Mgt. </a:t>
            </a:r>
            <a:endParaRPr lang="en-US" sz="1200" dirty="0">
              <a:latin typeface="Century Gothic" pitchFamily="34" charset="0"/>
            </a:endParaRP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err="1" smtClean="0">
                <a:latin typeface="Century Gothic" pitchFamily="34" charset="0"/>
              </a:rPr>
              <a:t>Comms</a:t>
            </a:r>
            <a:r>
              <a:rPr lang="en-US" sz="1200" b="1" dirty="0" smtClean="0">
                <a:latin typeface="Century Gothic" pitchFamily="34" charset="0"/>
              </a:rPr>
              <a:t> &amp; Clarification</a:t>
            </a:r>
            <a:r>
              <a:rPr lang="en-US" sz="1200" dirty="0" smtClean="0">
                <a:latin typeface="Century Gothic" pitchFamily="34" charset="0"/>
              </a:rPr>
              <a:t>: KPIs </a:t>
            </a:r>
            <a:r>
              <a:rPr lang="en-US" sz="1200" dirty="0">
                <a:latin typeface="Century Gothic" pitchFamily="34" charset="0"/>
              </a:rPr>
              <a:t>and performance expectations are </a:t>
            </a:r>
            <a:r>
              <a:rPr lang="en-US" sz="1200" dirty="0" smtClean="0">
                <a:latin typeface="Century Gothic" pitchFamily="34" charset="0"/>
              </a:rPr>
              <a:t>clearly communicated to all in writing. 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185752" y="1864106"/>
            <a:ext cx="1645876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>
                <a:latin typeface="Century Gothic" pitchFamily="34" charset="0"/>
              </a:rPr>
              <a:t>Data gathering &amp; logging</a:t>
            </a:r>
            <a:r>
              <a:rPr lang="en-US" sz="1200" dirty="0">
                <a:latin typeface="Century Gothic" pitchFamily="34" charset="0"/>
              </a:rPr>
              <a:t>: Designated data </a:t>
            </a:r>
            <a:r>
              <a:rPr lang="en-US" sz="1200" dirty="0" smtClean="0">
                <a:latin typeface="Century Gothic" pitchFamily="34" charset="0"/>
              </a:rPr>
              <a:t>providers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tabLst>
                <a:tab pos="914400" algn="l"/>
              </a:tabLst>
            </a:pPr>
            <a:endParaRPr lang="en-US" sz="1200" dirty="0">
              <a:latin typeface="Century Gothic" pitchFamily="34" charset="0"/>
            </a:endParaRP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altLang="en-US" sz="1200" b="1" dirty="0" smtClean="0">
                <a:latin typeface="Century Gothic" pitchFamily="34" charset="0"/>
              </a:rPr>
              <a:t>Periodic Check-in’s:</a:t>
            </a:r>
            <a:r>
              <a:rPr lang="en-US" altLang="en-US" sz="1200" dirty="0" smtClean="0">
                <a:latin typeface="Century Gothic" pitchFamily="34" charset="0"/>
              </a:rPr>
              <a:t> at least monthly for sales &amp; quarterly for non-sales. Two-way discussions drawing on data &amp; </a:t>
            </a:r>
            <a:r>
              <a:rPr lang="en-US" sz="1200" dirty="0" smtClean="0">
                <a:latin typeface="Century Gothic" pitchFamily="34" charset="0"/>
              </a:rPr>
              <a:t> experience. Support </a:t>
            </a:r>
            <a:r>
              <a:rPr lang="en-US" sz="1200" dirty="0">
                <a:latin typeface="Century Gothic" pitchFamily="34" charset="0"/>
              </a:rPr>
              <a:t>&amp; coaching provided as </a:t>
            </a:r>
            <a:r>
              <a:rPr lang="en-US" sz="1200" dirty="0" smtClean="0">
                <a:latin typeface="Century Gothic" pitchFamily="34" charset="0"/>
              </a:rPr>
              <a:t>necessary</a:t>
            </a:r>
          </a:p>
          <a:p>
            <a:pPr marL="22860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 smtClean="0">
                <a:latin typeface="Century Gothic" pitchFamily="34" charset="0"/>
              </a:rPr>
              <a:t>Information here feed into final appraisals as relevant.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092280" y="1813062"/>
            <a:ext cx="1700886" cy="3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200" b="1" dirty="0" smtClean="0">
                <a:latin typeface="Century Gothic" pitchFamily="34" charset="0"/>
              </a:rPr>
              <a:t>Talent mgt. Report &amp; Analysis  </a:t>
            </a:r>
            <a:r>
              <a:rPr lang="en-US" sz="1200" dirty="0" smtClean="0">
                <a:latin typeface="Century Gothic" pitchFamily="34" charset="0"/>
              </a:rPr>
              <a:t>Recommendation on Rewards, recognition, sanctions,  career &amp; succession planning,  training &amp; development.</a:t>
            </a: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200" kern="0" dirty="0" smtClean="0">
                <a:solidFill>
                  <a:srgbClr val="000000"/>
                </a:solidFill>
                <a:latin typeface="Century Gothic"/>
              </a:rPr>
              <a:t>Approval of recommendations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</a:pPr>
            <a:endParaRPr lang="en-US" sz="1200" dirty="0" smtClean="0">
              <a:latin typeface="Century Gothic" pitchFamily="34" charset="0"/>
            </a:endParaRP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200" dirty="0" smtClean="0">
                <a:latin typeface="Century Gothic" pitchFamily="34" charset="0"/>
              </a:rPr>
              <a:t>Implementation.</a:t>
            </a:r>
            <a:endParaRPr lang="en-US" sz="1200" dirty="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12" y="728983"/>
            <a:ext cx="9141688" cy="1005381"/>
            <a:chOff x="76266" y="1263259"/>
            <a:chExt cx="9055136" cy="1005381"/>
          </a:xfrm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2337440" cy="990600"/>
            </a:xfrm>
            <a:prstGeom prst="homePlat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300" b="1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5425722" y="1278040"/>
              <a:ext cx="2028543" cy="990600"/>
            </a:xfrm>
            <a:prstGeom prst="chevron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Results Validation &amp;  approval </a:t>
              </a:r>
              <a:endParaRPr lang="en-US" sz="1300" b="1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987381" y="1263259"/>
              <a:ext cx="2166836" cy="990600"/>
            </a:xfrm>
            <a:prstGeom prst="chevron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Perf. Monitoring  </a:t>
              </a:r>
              <a:endParaRPr lang="en-US" sz="1300" b="1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7056520" y="1271297"/>
              <a:ext cx="2074882" cy="990600"/>
            </a:xfrm>
            <a:prstGeom prst="chevron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Consequence </a:t>
              </a:r>
              <a:r>
                <a:rPr lang="en-US" sz="1300" b="1" dirty="0" err="1" smtClean="0">
                  <a:solidFill>
                    <a:schemeClr val="bg2"/>
                  </a:solidFill>
                </a:rPr>
                <a:t>mgt</a:t>
              </a:r>
              <a:endParaRPr lang="en-US" sz="1300" b="1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738986" y="1278040"/>
              <a:ext cx="2114062" cy="990600"/>
            </a:xfrm>
            <a:prstGeom prst="chevron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300" b="1" dirty="0" smtClean="0">
                  <a:solidFill>
                    <a:schemeClr val="bg2"/>
                  </a:solidFill>
                </a:rPr>
                <a:t> Perf. Assessment </a:t>
              </a:r>
              <a:endParaRPr lang="en-US" sz="13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148064" y="1810266"/>
            <a:ext cx="1944216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Ratings QA &amp; Validation</a:t>
            </a:r>
            <a:r>
              <a:rPr lang="en-US" sz="1200" dirty="0" smtClean="0">
                <a:latin typeface="Century Gothic" pitchFamily="34" charset="0"/>
              </a:rPr>
              <a:t>: By HRBPs, Perf. mgt. team &amp; functional heads. </a:t>
            </a: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sz="1200" b="1" kern="0" dirty="0" smtClean="0">
                <a:solidFill>
                  <a:srgbClr val="000000"/>
                </a:solidFill>
                <a:latin typeface="Century Gothic"/>
              </a:rPr>
              <a:t>Results Determination: </a:t>
            </a:r>
            <a:r>
              <a:rPr lang="en-GB" sz="1200" kern="0" dirty="0">
                <a:solidFill>
                  <a:srgbClr val="000000"/>
                </a:solidFill>
                <a:latin typeface="Century Gothic"/>
              </a:rPr>
              <a:t>Final </a:t>
            </a:r>
            <a:r>
              <a:rPr lang="en-GB" sz="1200" kern="0" dirty="0" smtClean="0">
                <a:solidFill>
                  <a:srgbClr val="000000"/>
                </a:solidFill>
                <a:latin typeface="Century Gothic"/>
              </a:rPr>
              <a:t>outcomes reached based on tech rating as primary factor &amp; culture </a:t>
            </a:r>
            <a:r>
              <a:rPr lang="en-GB" sz="1200" kern="0" dirty="0">
                <a:solidFill>
                  <a:srgbClr val="000000"/>
                </a:solidFill>
                <a:latin typeface="Century Gothic"/>
              </a:rPr>
              <a:t>alignment </a:t>
            </a:r>
            <a:r>
              <a:rPr lang="en-GB" sz="1200" kern="0" dirty="0" smtClean="0">
                <a:solidFill>
                  <a:srgbClr val="000000"/>
                </a:solidFill>
                <a:latin typeface="Century Gothic"/>
              </a:rPr>
              <a:t>as secondary. </a:t>
            </a:r>
            <a:endParaRPr lang="en-US" sz="1200" dirty="0" smtClean="0">
              <a:latin typeface="Century Gothic" pitchFamily="34" charset="0"/>
            </a:endParaRP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EMC Approval:  </a:t>
            </a:r>
            <a:r>
              <a:rPr lang="en-US" sz="1200" dirty="0" smtClean="0">
                <a:latin typeface="Century Gothic" pitchFamily="34" charset="0"/>
              </a:rPr>
              <a:t>outcomes presented to EMC as concluded</a:t>
            </a:r>
            <a:endParaRPr lang="en-US" sz="1200" b="1" dirty="0" smtClean="0">
              <a:latin typeface="Century Gothic" pitchFamily="34" charset="0"/>
            </a:endParaRP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Release &amp; close</a:t>
            </a:r>
            <a:r>
              <a:rPr lang="en-US" sz="1200" dirty="0" smtClean="0">
                <a:latin typeface="Century Gothic" pitchFamily="34" charset="0"/>
              </a:rPr>
              <a:t>: Results closed &amp; released per entity once approved by EMC.</a:t>
            </a:r>
            <a:endParaRPr lang="en-US" sz="1200" dirty="0"/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3803428" y="1831258"/>
            <a:ext cx="1404363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b="1" dirty="0" smtClean="0">
                <a:latin typeface="Century Gothic" pitchFamily="34" charset="0"/>
              </a:rPr>
              <a:t>Appraisals</a:t>
            </a:r>
            <a:r>
              <a:rPr lang="en-US" sz="1200" b="1" dirty="0">
                <a:latin typeface="Century Gothic" pitchFamily="34" charset="0"/>
              </a:rPr>
              <a:t>: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smtClean="0">
                <a:latin typeface="Century Gothic" pitchFamily="34" charset="0"/>
              </a:rPr>
              <a:t>twice a </a:t>
            </a:r>
            <a:r>
              <a:rPr lang="en-US" sz="1200" dirty="0" err="1" smtClean="0">
                <a:latin typeface="Century Gothic" pitchFamily="34" charset="0"/>
              </a:rPr>
              <a:t>yr</a:t>
            </a:r>
            <a:r>
              <a:rPr lang="en-US" sz="1200" dirty="0" smtClean="0">
                <a:latin typeface="Century Gothic" pitchFamily="34" charset="0"/>
              </a:rPr>
              <a:t> by Supervisors. </a:t>
            </a: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altLang="en-US" sz="1200" b="1" dirty="0" smtClean="0">
                <a:latin typeface="Century Gothic" pitchFamily="34" charset="0"/>
              </a:rPr>
              <a:t>Two-dimensional assessments</a:t>
            </a: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altLang="en-US" sz="1200" b="1" dirty="0" smtClean="0">
                <a:latin typeface="Century Gothic" pitchFamily="34" charset="0"/>
              </a:rPr>
              <a:t>Technical Assessment:</a:t>
            </a:r>
            <a:r>
              <a:rPr lang="en-US" altLang="en-US" sz="1200" dirty="0" smtClean="0">
                <a:latin typeface="Century Gothic" pitchFamily="34" charset="0"/>
              </a:rPr>
              <a:t> Quantitative </a:t>
            </a:r>
            <a:r>
              <a:rPr lang="en-US" altLang="en-US" sz="1200" dirty="0">
                <a:latin typeface="Century Gothic" pitchFamily="34" charset="0"/>
              </a:rPr>
              <a:t>[</a:t>
            </a:r>
            <a:r>
              <a:rPr lang="en-US" altLang="en-US" sz="1200" dirty="0" smtClean="0">
                <a:latin typeface="Century Gothic" pitchFamily="34" charset="0"/>
              </a:rPr>
              <a:t>Auto-rated] </a:t>
            </a:r>
            <a:r>
              <a:rPr lang="en-US" altLang="en-US" sz="1200" dirty="0">
                <a:latin typeface="Century Gothic" pitchFamily="34" charset="0"/>
              </a:rPr>
              <a:t>&amp; Qualitative [Supervisor rated]. </a:t>
            </a:r>
          </a:p>
          <a:p>
            <a:pPr marL="228600" lvl="0" indent="-2286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altLang="en-US" sz="1200" b="1" dirty="0" smtClean="0">
                <a:latin typeface="Century Gothic" pitchFamily="34" charset="0"/>
              </a:rPr>
              <a:t>Culture:</a:t>
            </a:r>
            <a:r>
              <a:rPr lang="en-US" altLang="en-US" sz="1200" dirty="0" smtClean="0">
                <a:latin typeface="Century Gothic" pitchFamily="34" charset="0"/>
              </a:rPr>
              <a:t> 360º feedback: Staff, </a:t>
            </a:r>
            <a:r>
              <a:rPr lang="en-US" altLang="en-US" sz="1200" dirty="0">
                <a:latin typeface="Century Gothic" pitchFamily="34" charset="0"/>
              </a:rPr>
              <a:t>Peers, Supervisors [weighted 30:30:40 respectively].</a:t>
            </a:r>
            <a:endParaRPr 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45" y="665885"/>
            <a:ext cx="9141688" cy="1005381"/>
            <a:chOff x="76266" y="1263259"/>
            <a:chExt cx="9055136" cy="1005381"/>
          </a:xfrm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2337440" cy="990600"/>
            </a:xfrm>
            <a:prstGeom prst="homePlat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5440513" y="1263259"/>
              <a:ext cx="2028543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Validation &amp; Results approval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987381" y="1263259"/>
              <a:ext cx="2166836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Perf. Monitoring 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7056520" y="1271297"/>
              <a:ext cx="2074882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Consequence mgt.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738986" y="1278040"/>
              <a:ext cx="2114062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 Perf. Assessment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9673"/>
              </p:ext>
            </p:extLst>
          </p:nvPr>
        </p:nvGraphicFramePr>
        <p:xfrm>
          <a:off x="19645" y="1714631"/>
          <a:ext cx="9034489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9987"/>
                <a:gridCol w="3113677"/>
                <a:gridCol w="2376264"/>
                <a:gridCol w="1368152"/>
                <a:gridCol w="93640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Core Activity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Details/Process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Key Output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Process Owner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Timing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Corporate Goal</a:t>
                      </a:r>
                      <a:r>
                        <a:rPr lang="en-US" sz="1200" baseline="0" dirty="0" smtClean="0"/>
                        <a:t>s setting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Strategic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planning sessions:</a:t>
                      </a:r>
                      <a:r>
                        <a:rPr lang="en-US" sz="1200" dirty="0" smtClean="0">
                          <a:latin typeface="Century Gothic" pitchFamily="34" charset="0"/>
                        </a:rPr>
                        <a:t>  GMD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&amp; Executive mg</a:t>
                      </a:r>
                      <a:r>
                        <a:rPr lang="en-US" sz="1200" dirty="0" smtClean="0">
                          <a:latin typeface="Century Gothic" pitchFamily="34" charset="0"/>
                        </a:rPr>
                        <a:t>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Corporate</a:t>
                      </a:r>
                      <a:r>
                        <a:rPr lang="en-US" sz="1200" baseline="0" dirty="0" smtClean="0"/>
                        <a:t> Goals/Priorities  AND financial Targets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GMD’s strategy team &amp; GCFO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Oct/Nov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Executive Mandates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Executive KPIs derived from corp. goals based</a:t>
                      </a:r>
                      <a:r>
                        <a:rPr lang="en-US" sz="1200" baseline="0" dirty="0" smtClean="0"/>
                        <a:t> on four perspectives: 1)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</a:rPr>
                        <a:t>Business /Finance; 2) Customer; 3) Governance/ Compliance; 4) People. </a:t>
                      </a:r>
                    </a:p>
                    <a:p>
                      <a:r>
                        <a:rPr lang="en-US" sz="1200" kern="0" dirty="0" smtClean="0">
                          <a:solidFill>
                            <a:srgbClr val="000000"/>
                          </a:solidFill>
                        </a:rPr>
                        <a:t>They will be set at</a:t>
                      </a:r>
                      <a:r>
                        <a:rPr lang="en-US" sz="1200" kern="0" baseline="0" dirty="0" smtClean="0">
                          <a:solidFill>
                            <a:srgbClr val="000000"/>
                          </a:solidFill>
                        </a:rPr>
                        <a:t> Enterprise, Functional &amp; individual levels weighted: 70:20:10</a:t>
                      </a:r>
                      <a:endParaRPr lang="en-US" sz="1200" kern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Individual executive</a:t>
                      </a:r>
                      <a:r>
                        <a:rPr lang="en-US" sz="1200" baseline="0" dirty="0" smtClean="0"/>
                        <a:t> scorecards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GMD’s strategy team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Nov/Dec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Ops/Exec.</a:t>
                      </a:r>
                      <a:r>
                        <a:rPr lang="en-US" sz="1200" baseline="0" dirty="0" smtClean="0"/>
                        <a:t> plans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Directorate</a:t>
                      </a:r>
                      <a:r>
                        <a:rPr lang="en-US" sz="1200" baseline="0" dirty="0" smtClean="0"/>
                        <a:t> heads develop execution plans with their teams and define KPIs for all levels with HCM Support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Directorate &amp; team plans;</a:t>
                      </a:r>
                    </a:p>
                    <a:p>
                      <a:r>
                        <a:rPr lang="en-US" sz="1200" dirty="0" smtClean="0"/>
                        <a:t>Individual KPIs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Directorate leads</a:t>
                      </a:r>
                      <a:r>
                        <a:rPr lang="en-US" sz="1200" baseline="0" dirty="0" smtClean="0"/>
                        <a:t> &amp; supervisors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Nov/Dec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KPI</a:t>
                      </a:r>
                      <a:r>
                        <a:rPr lang="en-US" sz="1200" baseline="0" dirty="0" smtClean="0"/>
                        <a:t> validation &amp; upload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</a:t>
                      </a:r>
                      <a:r>
                        <a:rPr lang="en-US" sz="1200" baseline="0" dirty="0" smtClean="0"/>
                        <a:t> KPIs and upload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KPIs uploaded in system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mgt</a:t>
                      </a:r>
                      <a:r>
                        <a:rPr lang="en-US" sz="1200" baseline="0" dirty="0" smtClean="0"/>
                        <a:t> team &amp; HRBP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Comms</a:t>
                      </a:r>
                      <a:r>
                        <a:rPr lang="en-US" sz="1200" dirty="0" smtClean="0"/>
                        <a:t>. &amp; clarification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Supervisors</a:t>
                      </a:r>
                      <a:r>
                        <a:rPr lang="en-US" sz="1200" baseline="0" dirty="0" smtClean="0"/>
                        <a:t> communicate KPIs &amp; clarify expectations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Clarity</a:t>
                      </a:r>
                      <a:r>
                        <a:rPr lang="en-US" sz="1200" baseline="0" dirty="0" smtClean="0"/>
                        <a:t> of expectations &amp; signed KPIs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HRBPs</a:t>
                      </a:r>
                      <a:r>
                        <a:rPr lang="en-US" sz="1200" baseline="0" dirty="0" smtClean="0"/>
                        <a:t> &amp; Line managers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Dec/Jan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495" y="692696"/>
            <a:ext cx="9141688" cy="1005381"/>
            <a:chOff x="76266" y="1263259"/>
            <a:chExt cx="9055136" cy="1005381"/>
          </a:xfrm>
          <a:solidFill>
            <a:srgbClr val="FF0000"/>
          </a:solidFill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1602047" cy="990600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5440513" y="1263259"/>
              <a:ext cx="2028543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Validation &amp; Results approval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321682" y="1263259"/>
              <a:ext cx="2832535" cy="99060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Performance Monitoring  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7056520" y="1271297"/>
              <a:ext cx="2074882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Consequence </a:t>
              </a:r>
              <a:r>
                <a:rPr lang="en-US" sz="1000" dirty="0" err="1" smtClean="0">
                  <a:solidFill>
                    <a:schemeClr val="bg2"/>
                  </a:solidFill>
                </a:rPr>
                <a:t>mgt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738986" y="1278040"/>
              <a:ext cx="2114062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 Perf. Assessment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26373"/>
              </p:ext>
            </p:extLst>
          </p:nvPr>
        </p:nvGraphicFramePr>
        <p:xfrm>
          <a:off x="10095" y="1988840"/>
          <a:ext cx="9034489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922"/>
                <a:gridCol w="3193742"/>
                <a:gridCol w="2376264"/>
                <a:gridCol w="1368152"/>
                <a:gridCol w="936409"/>
              </a:tblGrid>
              <a:tr h="2329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en-US" sz="14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Activity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Details/Process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Key Output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Process Owner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Timing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gathering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 Gothic" pitchFamily="34" charset="0"/>
                        </a:rPr>
                        <a:t>Designated</a:t>
                      </a:r>
                      <a:r>
                        <a:rPr lang="en-US" sz="1400" baseline="0" dirty="0" smtClean="0">
                          <a:latin typeface="Century Gothic" pitchFamily="34" charset="0"/>
                        </a:rPr>
                        <a:t> data providers collect &amp; collate data; log onto system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Accurate &amp; up</a:t>
                      </a:r>
                      <a:r>
                        <a:rPr lang="en-US" sz="1400" baseline="0" dirty="0" smtClean="0"/>
                        <a:t> to date </a:t>
                      </a:r>
                      <a:r>
                        <a:rPr lang="en-US" sz="1400" dirty="0" smtClean="0"/>
                        <a:t>data available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 system</a:t>
                      </a:r>
                      <a:r>
                        <a:rPr lang="en-US" sz="1400" baseline="0" dirty="0" smtClean="0"/>
                        <a:t> as captured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Perf. Mgt. team &amp; Data providers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 and ongoing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0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Periodic check-ins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Supervisors/staff</a:t>
                      </a:r>
                      <a:r>
                        <a:rPr lang="en-US" sz="1400" baseline="0" dirty="0" smtClean="0"/>
                        <a:t> discuss progress: check data online, exchange feedback, identify hurdles and find ways to accelerate performance. Coach as needed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r>
                        <a:rPr lang="en-US" sz="1400" baseline="0" dirty="0" smtClean="0"/>
                        <a:t> discussion points logged online;</a:t>
                      </a:r>
                    </a:p>
                    <a:p>
                      <a:r>
                        <a:rPr lang="en-US" sz="1400" dirty="0" smtClean="0"/>
                        <a:t>Agreed plan logged. This</a:t>
                      </a:r>
                      <a:r>
                        <a:rPr lang="en-US" sz="1400" baseline="0" dirty="0" smtClean="0"/>
                        <a:t> will reflect mutual </a:t>
                      </a:r>
                      <a:r>
                        <a:rPr lang="en-US" sz="1400" dirty="0" smtClean="0"/>
                        <a:t>understanding of progress to date &amp;  development areas</a:t>
                      </a:r>
                      <a:r>
                        <a:rPr lang="en-US" sz="1400" baseline="0" dirty="0" smtClean="0"/>
                        <a:t>.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HRBPs &amp; Line managers, staff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Monthly for sales; </a:t>
                      </a:r>
                      <a:r>
                        <a:rPr lang="en-US" sz="1400" dirty="0" err="1" smtClean="0"/>
                        <a:t>Qtrly</a:t>
                      </a:r>
                      <a:r>
                        <a:rPr lang="en-US" sz="1400" baseline="0" dirty="0" smtClean="0"/>
                        <a:t> for non-sales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495" y="692696"/>
            <a:ext cx="9141688" cy="1005381"/>
            <a:chOff x="76266" y="1263259"/>
            <a:chExt cx="9055136" cy="1005381"/>
          </a:xfrm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1602047" cy="990600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5440513" y="1263259"/>
              <a:ext cx="2028543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Validation &amp; Results approval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321683" y="1263259"/>
              <a:ext cx="2311120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Perf. Monitoring  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7056520" y="1271297"/>
              <a:ext cx="2074882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Consequence </a:t>
              </a:r>
              <a:r>
                <a:rPr lang="en-US" sz="1000" dirty="0" err="1" smtClean="0">
                  <a:solidFill>
                    <a:schemeClr val="bg2"/>
                  </a:solidFill>
                </a:rPr>
                <a:t>mgt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294322" y="1278040"/>
              <a:ext cx="2558727" cy="990600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 Perf. Assessment 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21020"/>
              </p:ext>
            </p:extLst>
          </p:nvPr>
        </p:nvGraphicFramePr>
        <p:xfrm>
          <a:off x="10095" y="1988840"/>
          <a:ext cx="9034489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922"/>
                <a:gridCol w="3193742"/>
                <a:gridCol w="2376264"/>
                <a:gridCol w="1368152"/>
                <a:gridCol w="936409"/>
              </a:tblGrid>
              <a:tr h="232952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Activity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Details/Process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Key Output 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Process Owner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Timing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360º</a:t>
                      </a:r>
                      <a:r>
                        <a:rPr lang="en-US" sz="1200" baseline="0" dirty="0" smtClean="0"/>
                        <a:t> feedback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Cultural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alignment – 360º administered online: supervisor, peer, subordinates [weighted 40:30:30]</a:t>
                      </a:r>
                    </a:p>
                    <a:p>
                      <a:endParaRPr lang="en-US" sz="1200" dirty="0" smtClean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360º feedback</a:t>
                      </a:r>
                      <a:r>
                        <a:rPr lang="en-US" sz="1200" baseline="0" dirty="0" smtClean="0"/>
                        <a:t> report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Perf. Mgt. providers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Wk</a:t>
                      </a:r>
                      <a:r>
                        <a:rPr lang="en-US" sz="1200" baseline="0" dirty="0" smtClean="0"/>
                        <a:t> 1 [Jan &amp; July]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0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Technical</a:t>
                      </a:r>
                      <a:r>
                        <a:rPr lang="en-US" sz="1200" baseline="0" dirty="0" smtClean="0"/>
                        <a:t> KPI ratings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Quantitative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KPIs will be downloaded from the system with a</a:t>
                      </a:r>
                      <a:r>
                        <a:rPr lang="en-US" sz="1200" dirty="0" smtClean="0">
                          <a:latin typeface="Century Gothic" pitchFamily="34" charset="0"/>
                        </a:rPr>
                        <a:t>uto-ratings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&amp; provided to Supervisors for review. Supervisors will also rate where no systems-generated data is available.</a:t>
                      </a:r>
                    </a:p>
                    <a:p>
                      <a:endParaRPr lang="en-US" sz="1200" baseline="0" dirty="0" smtClean="0">
                        <a:latin typeface="Century Gothic" pitchFamily="34" charset="0"/>
                      </a:endParaRPr>
                    </a:p>
                    <a:p>
                      <a:r>
                        <a:rPr lang="en-US" sz="1200" baseline="0" dirty="0" smtClean="0">
                          <a:latin typeface="Century Gothic" pitchFamily="34" charset="0"/>
                        </a:rPr>
                        <a:t>Qualitative KPIs: employees will provide input to supervisor;</a:t>
                      </a:r>
                    </a:p>
                    <a:p>
                      <a:endParaRPr lang="en-US" sz="1200" baseline="0" dirty="0" smtClean="0">
                        <a:latin typeface="Century Gothic" pitchFamily="34" charset="0"/>
                      </a:endParaRPr>
                    </a:p>
                    <a:p>
                      <a:r>
                        <a:rPr lang="en-US" sz="1200" baseline="0" dirty="0" smtClean="0">
                          <a:latin typeface="Century Gothic" pitchFamily="34" charset="0"/>
                        </a:rPr>
                        <a:t>Supervisors will use available information to produce ratings for all KPIs using 5 ratings score [see appendix].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 line appraisal ratings. This will be submitted to Performance</a:t>
                      </a:r>
                      <a:r>
                        <a:rPr lang="en-US" sz="1200" baseline="0" dirty="0" smtClean="0"/>
                        <a:t> management team or uploaded onto Sage [in future]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HRBPs &amp; perf </a:t>
                      </a:r>
                      <a:r>
                        <a:rPr lang="en-US" sz="1200" dirty="0" err="1" smtClean="0"/>
                        <a:t>mgt</a:t>
                      </a:r>
                      <a:r>
                        <a:rPr lang="en-US" sz="1200" dirty="0" smtClean="0"/>
                        <a:t> team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Wks</a:t>
                      </a:r>
                      <a:r>
                        <a:rPr lang="en-US" sz="1200" baseline="0" dirty="0" smtClean="0"/>
                        <a:t> 2 &amp; 3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Appraisal meeting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can</a:t>
                      </a:r>
                      <a:r>
                        <a:rPr lang="en-US" sz="1200" baseline="0" dirty="0" smtClean="0"/>
                        <a:t> be physical or virtual. Discussion is critical to the process. </a:t>
                      </a:r>
                    </a:p>
                    <a:p>
                      <a:r>
                        <a:rPr lang="en-US" sz="1200" baseline="0" dirty="0" smtClean="0"/>
                        <a:t>360 feedback will be discussed as part of the process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Combined appraisal ratings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 Managers / HRBPs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Wks</a:t>
                      </a:r>
                      <a:r>
                        <a:rPr lang="en-US" sz="1200" dirty="0" smtClean="0"/>
                        <a:t> 2-3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495" y="692696"/>
            <a:ext cx="9108505" cy="998638"/>
            <a:chOff x="76266" y="1263259"/>
            <a:chExt cx="9022267" cy="998638"/>
          </a:xfrm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1602047" cy="990600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4669413" y="1271297"/>
              <a:ext cx="2644353" cy="990600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Results Validation &amp;  approval 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257182" y="1263259"/>
              <a:ext cx="2249570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Perf. Monitoring  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6950336" y="1271297"/>
              <a:ext cx="2148197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000" dirty="0" smtClean="0">
                  <a:solidFill>
                    <a:schemeClr val="bg2"/>
                  </a:solidFill>
                </a:rPr>
                <a:t>Consequence </a:t>
              </a:r>
              <a:r>
                <a:rPr lang="en-US" sz="1000" dirty="0" err="1" smtClean="0">
                  <a:solidFill>
                    <a:schemeClr val="bg2"/>
                  </a:solidFill>
                </a:rPr>
                <a:t>mgt</a:t>
              </a:r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081003" y="1263259"/>
              <a:ext cx="1954488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 Perf. Assessment 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4103"/>
              </p:ext>
            </p:extLst>
          </p:nvPr>
        </p:nvGraphicFramePr>
        <p:xfrm>
          <a:off x="10095" y="1988840"/>
          <a:ext cx="9034489" cy="38372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922"/>
                <a:gridCol w="3193742"/>
                <a:gridCol w="2376264"/>
                <a:gridCol w="1368152"/>
                <a:gridCol w="936409"/>
              </a:tblGrid>
              <a:tr h="232952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Activity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Details/Process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Key Output 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Process Owner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Timing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Ratings QA</a:t>
                      </a:r>
                      <a:r>
                        <a:rPr lang="en-US" sz="1200" baseline="0" dirty="0" smtClean="0"/>
                        <a:t> &amp; Validation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r>
                        <a:rPr lang="en-US" sz="1200" baseline="30000" dirty="0" smtClean="0">
                          <a:latin typeface="Century Gothic" pitchFamily="34" charset="0"/>
                        </a:rPr>
                        <a:t>st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line supervisors ratings will be validated by HRBP, perf. </a:t>
                      </a:r>
                      <a:r>
                        <a:rPr lang="en-US" sz="1200" baseline="0" dirty="0" err="1" smtClean="0">
                          <a:latin typeface="Century Gothic" pitchFamily="34" charset="0"/>
                        </a:rPr>
                        <a:t>Mgt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teams and the relevant functional heads.</a:t>
                      </a:r>
                      <a:endParaRPr lang="en-US" sz="1200" dirty="0" smtClean="0">
                        <a:latin typeface="Century Gothic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Validated</a:t>
                      </a:r>
                      <a:r>
                        <a:rPr lang="en-US" sz="1200" baseline="0" dirty="0" smtClean="0"/>
                        <a:t> ratings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Perf. Mgt. team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Wks</a:t>
                      </a:r>
                      <a:r>
                        <a:rPr lang="en-US" sz="1200" dirty="0" smtClean="0"/>
                        <a:t> 3-4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6620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 determination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entury Gothic" pitchFamily="34" charset="0"/>
                        </a:rPr>
                        <a:t>Tech ratings will form the primary score; while cultural alignment score will be used as secondary factor. A score of 50% on culture is min expected. Below 50% will mean a step down in overall results. </a:t>
                      </a:r>
                      <a:r>
                        <a:rPr lang="en-US" sz="1200" baseline="0" dirty="0" err="1" smtClean="0">
                          <a:latin typeface="Century Gothic" pitchFamily="34" charset="0"/>
                        </a:rPr>
                        <a:t>E.g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a role model score from technical becomes outstanding is culture is below 50%.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</a:t>
                      </a:r>
                      <a:r>
                        <a:rPr lang="en-US" sz="1200" baseline="0" dirty="0" smtClean="0"/>
                        <a:t> on results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Perf. Mgt. team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</a:t>
                      </a:r>
                      <a:r>
                        <a:rPr lang="en-US" sz="1200" dirty="0" smtClean="0"/>
                        <a:t> 4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 approval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Outcomes</a:t>
                      </a:r>
                      <a:r>
                        <a:rPr lang="en-US" sz="1200" baseline="0" dirty="0" smtClean="0"/>
                        <a:t> are presented to EMC for approval as they are concluded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EMC</a:t>
                      </a:r>
                      <a:r>
                        <a:rPr lang="en-US" sz="1200" baseline="0" dirty="0" smtClean="0"/>
                        <a:t> approval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Perf. Mgt.</a:t>
                      </a:r>
                      <a:r>
                        <a:rPr lang="en-US" sz="1200" baseline="0" dirty="0" smtClean="0"/>
                        <a:t> team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</a:t>
                      </a:r>
                      <a:r>
                        <a:rPr lang="en-US" sz="1200" dirty="0" smtClean="0"/>
                        <a:t> 1</a:t>
                      </a:r>
                      <a:r>
                        <a:rPr lang="en-US" sz="1200" baseline="0" dirty="0" smtClean="0"/>
                        <a:t> [Feb &amp; Aug]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 &amp; Close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 will be closed and advised once EMC approval received.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 uploaded</a:t>
                      </a:r>
                      <a:r>
                        <a:rPr lang="en-US" sz="1200" baseline="0" dirty="0" smtClean="0"/>
                        <a:t> onto the system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Perf.</a:t>
                      </a:r>
                      <a:r>
                        <a:rPr lang="en-US" sz="1200" baseline="0" dirty="0" smtClean="0"/>
                        <a:t> Mgt. team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Wks</a:t>
                      </a:r>
                      <a:r>
                        <a:rPr lang="en-US" sz="1200" dirty="0" smtClean="0"/>
                        <a:t> 1-2</a:t>
                      </a:r>
                      <a:r>
                        <a:rPr lang="en-US" sz="1200" baseline="0" dirty="0" smtClean="0"/>
                        <a:t> [Feb/Aug]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8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entury Gothic" pitchFamily="34" charset="0"/>
              </a:rPr>
              <a:t>	</a:t>
            </a:r>
            <a:endParaRPr lang="en-US" sz="1300">
              <a:latin typeface="Century Gothic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495" y="692696"/>
            <a:ext cx="9034489" cy="998638"/>
            <a:chOff x="76266" y="1263259"/>
            <a:chExt cx="8773129" cy="998638"/>
          </a:xfrm>
        </p:grpSpPr>
        <p:sp>
          <p:nvSpPr>
            <p:cNvPr id="8" name="Pentagon 7"/>
            <p:cNvSpPr/>
            <p:nvPr/>
          </p:nvSpPr>
          <p:spPr>
            <a:xfrm>
              <a:off x="76266" y="1268761"/>
              <a:ext cx="1602047" cy="990600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1.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Goal Setting &amp; planning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4669413" y="1271297"/>
              <a:ext cx="2040194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4.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Results Validation &amp;  approval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257182" y="1263259"/>
              <a:ext cx="2249570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2. 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2"/>
                  </a:solidFill>
                </a:rPr>
                <a:t>Perf. Monitoring  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6281650" y="1263259"/>
              <a:ext cx="2567745" cy="990600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5.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Consequence </a:t>
              </a:r>
              <a:r>
                <a:rPr lang="en-US" sz="1600" b="1" dirty="0" err="1" smtClean="0">
                  <a:solidFill>
                    <a:schemeClr val="bg2"/>
                  </a:solidFill>
                </a:rPr>
                <a:t>mgt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081003" y="1263259"/>
              <a:ext cx="1954488" cy="99060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3. </a:t>
              </a:r>
            </a:p>
            <a:p>
              <a:pPr algn="ctr">
                <a:defRPr/>
              </a:pPr>
              <a:r>
                <a:rPr lang="en-US" sz="1300" dirty="0" smtClean="0">
                  <a:solidFill>
                    <a:schemeClr val="bg2"/>
                  </a:solidFill>
                </a:rPr>
                <a:t> Perf. Assessment </a:t>
              </a:r>
              <a:endParaRPr lang="en-US" sz="13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23919"/>
              </p:ext>
            </p:extLst>
          </p:nvPr>
        </p:nvGraphicFramePr>
        <p:xfrm>
          <a:off x="10095" y="1988840"/>
          <a:ext cx="9034489" cy="33683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922"/>
                <a:gridCol w="3193742"/>
                <a:gridCol w="2376264"/>
                <a:gridCol w="1368152"/>
                <a:gridCol w="936409"/>
              </a:tblGrid>
              <a:tr h="232952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Activity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Details/Process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Key Output 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Process Owner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2"/>
                          </a:solidFill>
                        </a:rPr>
                        <a:t>Timing</a:t>
                      </a:r>
                      <a:endParaRPr 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Talent mgt. analysis</a:t>
                      </a:r>
                      <a:r>
                        <a:rPr lang="en-US" sz="1200" baseline="0" dirty="0" smtClean="0"/>
                        <a:t> &amp; recommend-</a:t>
                      </a:r>
                      <a:r>
                        <a:rPr lang="en-US" sz="1200" baseline="0" dirty="0" err="1" smtClean="0"/>
                        <a:t>ation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Report that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shows four quadrant of technical performance &amp; culture ratings. With re</a:t>
                      </a:r>
                      <a:r>
                        <a:rPr lang="en-US" sz="1200" dirty="0" smtClean="0">
                          <a:latin typeface="Century Gothic" pitchFamily="34" charset="0"/>
                        </a:rPr>
                        <a:t>commendation of</a:t>
                      </a:r>
                      <a:r>
                        <a:rPr lang="en-US" sz="1200" baseline="0" dirty="0" smtClean="0">
                          <a:latin typeface="Century Gothic" pitchFamily="34" charset="0"/>
                        </a:rPr>
                        <a:t> next steps as it relates to</a:t>
                      </a:r>
                      <a:r>
                        <a:rPr lang="en-US" sz="1200" dirty="0" smtClean="0">
                          <a:latin typeface="Century Gothic" pitchFamily="34" charset="0"/>
                        </a:rPr>
                        <a:t>: Rewards, recognition, sanctions,  career &amp; succession planning,  training &amp; development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Performance Management outcomes linked to talent management programmes such as training, succession planning, Career management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Talent mgt.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Wks</a:t>
                      </a:r>
                      <a:r>
                        <a:rPr lang="en-US" sz="1200" baseline="0" dirty="0" smtClean="0"/>
                        <a:t> 2-3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6620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Approval 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Century Gothic" pitchFamily="34" charset="0"/>
                        </a:rPr>
                        <a:t>EMC approval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Approved plan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Talent </a:t>
                      </a:r>
                      <a:r>
                        <a:rPr lang="en-US" sz="1200" dirty="0" err="1" smtClean="0"/>
                        <a:t>mgt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Wks</a:t>
                      </a:r>
                      <a:r>
                        <a:rPr lang="en-US" sz="1200" dirty="0" smtClean="0"/>
                        <a:t> 3-4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514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Implement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Implementation of approved</a:t>
                      </a:r>
                      <a:r>
                        <a:rPr lang="en-US" sz="1200" baseline="0" dirty="0" smtClean="0"/>
                        <a:t> recommendations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Implementation</a:t>
                      </a:r>
                      <a:r>
                        <a:rPr lang="en-US" sz="1200" baseline="0" dirty="0" smtClean="0"/>
                        <a:t> as approved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HRBPs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Wk</a:t>
                      </a:r>
                      <a:r>
                        <a:rPr lang="en-US" sz="1200" dirty="0" smtClean="0"/>
                        <a:t> 4 onwards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51494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5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6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7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8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9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8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9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0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1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2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3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4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63311</TotalTime>
  <Words>4466</Words>
  <Application>Microsoft Office PowerPoint</Application>
  <PresentationFormat>On-screen Show (4:3)</PresentationFormat>
  <Paragraphs>924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Arial</vt:lpstr>
      <vt:lpstr>Calibri</vt:lpstr>
      <vt:lpstr>Century Gothic</vt:lpstr>
      <vt:lpstr>Wingdings</vt:lpstr>
      <vt:lpstr>1_Custom Design</vt:lpstr>
      <vt:lpstr>2_Custom Design</vt:lpstr>
      <vt:lpstr>38_Default Design</vt:lpstr>
      <vt:lpstr>39_Default Design</vt:lpstr>
      <vt:lpstr>40_Default Design</vt:lpstr>
      <vt:lpstr>41_Default Design</vt:lpstr>
      <vt:lpstr>42_Default Design</vt:lpstr>
      <vt:lpstr>43_Default Design</vt:lpstr>
      <vt:lpstr>44_Default Design</vt:lpstr>
      <vt:lpstr>45_Default Design</vt:lpstr>
      <vt:lpstr>46_Default Design</vt:lpstr>
      <vt:lpstr>47_Default Design</vt:lpstr>
      <vt:lpstr>48_Default Design</vt:lpstr>
      <vt:lpstr>49_Default Design</vt:lpstr>
      <vt:lpstr>CorelDRAW</vt:lpstr>
      <vt:lpstr>  PERFORMANCE MANAGEMENT FRAMEWORK  </vt:lpstr>
      <vt:lpstr>Philosophy and Objectives</vt:lpstr>
      <vt:lpstr>Design principles </vt:lpstr>
      <vt:lpstr>Proposed Performance Management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- TALENT MANAGEMENT REPORT </vt:lpstr>
      <vt:lpstr>Scope and Timelines</vt:lpstr>
      <vt:lpstr>Technology Implications </vt:lpstr>
      <vt:lpstr>Key Activities and Timelines</vt:lpstr>
      <vt:lpstr>Performance Management Calendar - Key Dates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APPRAISAL OUTCOMES TABLE</vt:lpstr>
      <vt:lpstr>Review of Past Performance Management Systems </vt:lpstr>
      <vt:lpstr>Performance Management Stakeholders  -  Roles and Responsibilities …1/2</vt:lpstr>
      <vt:lpstr>Performance Management Stakeholders  -  Roles and Responsibilities …2/2</vt:lpstr>
      <vt:lpstr>Key Changes In Proposed Framework</vt:lpstr>
      <vt:lpstr>360 Degrees Metrics … [1/3] </vt:lpstr>
      <vt:lpstr>360 Degrees Metrics… [2/3] </vt:lpstr>
      <vt:lpstr>360 Degrees Metrics…[3/3] </vt:lpstr>
      <vt:lpstr>Change Management Plan</vt:lpstr>
      <vt:lpstr>Definition Of Measures </vt:lpstr>
      <vt:lpstr>Key Activities and Timelines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APPRAISAL REPORT</dc:title>
  <dc:creator>Ugochi Okafor</dc:creator>
  <cp:lastModifiedBy>Klopper, Mandi</cp:lastModifiedBy>
  <cp:revision>1944</cp:revision>
  <cp:lastPrinted>2016-09-06T10:46:19Z</cp:lastPrinted>
  <dcterms:created xsi:type="dcterms:W3CDTF">2011-11-29T15:17:51Z</dcterms:created>
  <dcterms:modified xsi:type="dcterms:W3CDTF">2016-09-07T17:32:38Z</dcterms:modified>
</cp:coreProperties>
</file>