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p:oleObj spid="_x0000_s2050" name="CorelDRAW" r:id="rId3" imgW="4093920" imgH="140148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p:oleObj spid="_x0000_s2051" name="CorelDRAW" r:id="rId4" imgW="2441880" imgH="272520" progId="">
              <p:embed/>
            </p:oleObj>
          </a:graphicData>
        </a:graphic>
      </p:graphicFrame>
      <p:pic>
        <p:nvPicPr>
          <p:cNvPr id="7" name="Picture 2" descr="New Image v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4951" y="1489076"/>
            <a:ext cx="6096519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FF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795" y="533400"/>
            <a:ext cx="2613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3" y="4321188"/>
            <a:ext cx="7772400" cy="1470025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228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</a:p>
        </p:txBody>
      </p:sp>
    </p:spTree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933102" y="166688"/>
          <a:ext cx="1140859" cy="519112"/>
        </p:xfrm>
        <a:graphic>
          <a:graphicData uri="http://schemas.openxmlformats.org/presentationml/2006/ole">
            <p:oleObj spid="_x0000_s3074" name="CorelDRAW" r:id="rId3" imgW="4093920" imgH="1401480" progId="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p:oleObj spid="_x0000_s3075" name="CorelDRAW" r:id="rId4" imgW="2441880" imgH="272520" progId="">
              <p:embed/>
            </p:oleObj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0" y="792164"/>
            <a:ext cx="9144000" cy="1587"/>
          </a:xfrm>
          <a:prstGeom prst="line">
            <a:avLst/>
          </a:prstGeom>
          <a:noFill/>
          <a:ln w="63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FF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0000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FF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1266-C5EE-44D7-B4AE-C2BDFF662AFF}" type="slidenum">
              <a:rPr lang="en-GB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p:oleObj spid="_x0000_s4098" name="CorelDRAW" r:id="rId3" imgW="4093920" imgH="1401480" progId="">
              <p:embed/>
            </p:oleObj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474075" y="64611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9C0A56E2-42BF-461B-B934-3E1B1C8983AB}" type="slidenum">
              <a:rPr lang="en-US" sz="2000" b="1">
                <a:solidFill>
                  <a:srgbClr val="BCBCBC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2000" b="1">
              <a:solidFill>
                <a:srgbClr val="BCBCBC"/>
              </a:solidFill>
            </a:endParaRPr>
          </a:p>
        </p:txBody>
      </p:sp>
      <p:sp>
        <p:nvSpPr>
          <p:cNvPr id="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6065838" y="6534150"/>
            <a:ext cx="239712" cy="301625"/>
          </a:xfrm>
          <a:prstGeom prst="actionButtonBackPrevious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>
            <a:off x="5783263" y="6532563"/>
            <a:ext cx="239712" cy="301625"/>
          </a:xfrm>
          <a:prstGeom prst="actionButtonForwardNex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8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9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5497513" y="6532563"/>
            <a:ext cx="239712" cy="301625"/>
          </a:xfrm>
          <a:prstGeom prst="actionButtonHome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662892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A2BA0-A7E9-4497-B420-16C494E2CC5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7697788" y="228600"/>
          <a:ext cx="1177925" cy="403225"/>
        </p:xfrm>
        <a:graphic>
          <a:graphicData uri="http://schemas.openxmlformats.org/presentationml/2006/ole">
            <p:oleObj spid="_x0000_s5122" name="CorelDRAW" r:id="rId3" imgW="4093920" imgH="1401480" progId="">
              <p:embed/>
            </p:oleObj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0" y="6496332"/>
            <a:ext cx="9144000" cy="36933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7315200" y="6248400"/>
          <a:ext cx="1685925" cy="187325"/>
        </p:xfrm>
        <a:graphic>
          <a:graphicData uri="http://schemas.openxmlformats.org/presentationml/2006/ole">
            <p:oleObj spid="_x0000_s5123" name="CorelDRAW" r:id="rId4" imgW="2441880" imgH="272520" progId="">
              <p:embed/>
            </p:oleObj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678795" y="6570309"/>
            <a:ext cx="669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71BE9800-B21A-4638-9DC5-E03FC53A1556}" type="slidenum">
              <a:rPr lang="en-US" sz="1600" b="1">
                <a:solidFill>
                  <a:srgbClr val="BCBCBC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600" b="1" dirty="0">
              <a:solidFill>
                <a:srgbClr val="BCBCBC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 flipH="1">
            <a:off x="6362700" y="6534150"/>
            <a:ext cx="239713" cy="301625"/>
          </a:xfrm>
          <a:prstGeom prst="actionButtonBlank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0" y="658676"/>
            <a:ext cx="9144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12"/>
            <a:ext cx="8229600" cy="646288"/>
          </a:xfr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3006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10E27-DC32-4580-9C1F-EBF09B565BE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153" y="76201"/>
            <a:ext cx="754710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66" y="927101"/>
            <a:ext cx="8980575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 userDrawn="1"/>
        </p:nvGraphicFramePr>
        <p:xfrm>
          <a:off x="7933102" y="166688"/>
          <a:ext cx="1140859" cy="519112"/>
        </p:xfrm>
        <a:graphic>
          <a:graphicData uri="http://schemas.openxmlformats.org/presentationml/2006/ole">
            <p:oleObj spid="_x0000_s1026" name="CorelDRAW" r:id="rId8" imgW="4093920" imgH="1401480" progId="">
              <p:embed/>
            </p:oleObj>
          </a:graphicData>
        </a:graphic>
      </p:graphicFrame>
      <p:sp>
        <p:nvSpPr>
          <p:cNvPr id="23" name="Text Box 2"/>
          <p:cNvSpPr txBox="1">
            <a:spLocks noChangeArrowheads="1"/>
          </p:cNvSpPr>
          <p:nvPr userDrawn="1"/>
        </p:nvSpPr>
        <p:spPr bwMode="auto">
          <a:xfrm>
            <a:off x="-15564" y="6491289"/>
            <a:ext cx="9144000" cy="3381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15980" y="6248401"/>
          <a:ext cx="1557981" cy="187325"/>
        </p:xfrm>
        <a:graphic>
          <a:graphicData uri="http://schemas.openxmlformats.org/presentationml/2006/ole">
            <p:oleObj spid="_x0000_s1027" name="CorelDRAW" r:id="rId9" imgW="2441880" imgH="272520" progId="">
              <p:embed/>
            </p:oleObj>
          </a:graphicData>
        </a:graphic>
      </p:graphicFrame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349" y="6553200"/>
            <a:ext cx="2133859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2DC408-9BDD-4780-8D12-66BA21086D62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Century Gothic" pitchFamily="34" charset="0"/>
          <a:cs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Century Gothic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0988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1204913" indent="-3524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614488" indent="-238125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900238" indent="-171450" algn="l" rtl="0" eaLnBrk="0" fontAlgn="base" hangingPunct="0">
        <a:spcBef>
          <a:spcPct val="30000"/>
        </a:spcBef>
        <a:spcAft>
          <a:spcPct val="30000"/>
        </a:spcAft>
        <a:buClr>
          <a:srgbClr val="FF0000"/>
        </a:buClr>
        <a:buFont typeface="Century Gothic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5pPr>
      <a:lvl6pPr marL="23574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6pPr>
      <a:lvl7pPr marL="28146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7pPr>
      <a:lvl8pPr marL="32718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8pPr>
      <a:lvl9pPr marL="3729038" indent="-171450" algn="l" rtl="0" fontAlgn="base">
        <a:spcBef>
          <a:spcPct val="30000"/>
        </a:spcBef>
        <a:spcAft>
          <a:spcPct val="30000"/>
        </a:spcAft>
        <a:buClr>
          <a:srgbClr val="CC0000"/>
        </a:buClr>
        <a:buFont typeface="Century Gothic" pitchFamily="34" charset="0"/>
        <a:buChar char="–"/>
        <a:defRPr sz="1200">
          <a:solidFill>
            <a:srgbClr val="CC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93712" y="1143000"/>
            <a:ext cx="8576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FF0000"/>
                </a:solidFill>
              </a:rPr>
              <a:t>	</a:t>
            </a: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" name="Rectangle 68"/>
          <p:cNvSpPr txBox="1">
            <a:spLocks noChangeArrowheads="1"/>
          </p:cNvSpPr>
          <p:nvPr/>
        </p:nvSpPr>
        <p:spPr>
          <a:xfrm>
            <a:off x="76266" y="692696"/>
            <a:ext cx="8980575" cy="545422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098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1204913" indent="-3524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14488" indent="-23812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900238" indent="-171450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FF0000"/>
              </a:buClr>
              <a:buFont typeface="Century Gothic" pitchFamily="34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3574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6pPr>
            <a:lvl7pPr marL="28146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7pPr>
            <a:lvl8pPr marL="32718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8pPr>
            <a:lvl9pPr marL="3729038" indent="-171450" algn="l" rtl="0" fontAlgn="base">
              <a:spcBef>
                <a:spcPct val="30000"/>
              </a:spcBef>
              <a:spcAft>
                <a:spcPct val="30000"/>
              </a:spcAft>
              <a:buClr>
                <a:srgbClr val="CC0000"/>
              </a:buClr>
              <a:buFont typeface="Century Gothic" pitchFamily="34" charset="0"/>
              <a:buChar char="–"/>
              <a:defRPr sz="1200">
                <a:solidFill>
                  <a:srgbClr val="CC0000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</a:pPr>
            <a:r>
              <a:rPr lang="en-US" sz="1600" kern="0" dirty="0" smtClean="0">
                <a:solidFill>
                  <a:srgbClr val="000000"/>
                </a:solidFill>
              </a:rPr>
              <a:t>The proposed PMS will be made up of five key processes, as depicted in the diagram below</a:t>
            </a:r>
            <a:endParaRPr lang="en-GB" sz="1600" kern="0" dirty="0" smtClean="0">
              <a:solidFill>
                <a:srgbClr val="000000"/>
              </a:solidFill>
            </a:endParaRPr>
          </a:p>
          <a:p>
            <a:pPr eaLnBrk="1" hangingPunct="1"/>
            <a:endParaRPr lang="en-US" b="1" i="1" kern="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161" y="188640"/>
            <a:ext cx="6947119" cy="472479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Performance Management Framework</a:t>
            </a:r>
            <a:endParaRPr lang="en-US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025" y="1804988"/>
            <a:ext cx="803275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</a:pPr>
            <a:endParaRPr lang="en-US" altLang="zh-CN" sz="16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76266" y="1268761"/>
            <a:ext cx="1487202" cy="990600"/>
          </a:xfrm>
          <a:prstGeom prst="homePlat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FFFFFF"/>
                </a:solidFill>
              </a:rPr>
              <a:t>Corporate Goal Setting </a:t>
            </a:r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004048" y="1268761"/>
            <a:ext cx="2123727" cy="990600"/>
          </a:xfrm>
          <a:prstGeom prst="chevron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FFFFFF"/>
                </a:solidFill>
              </a:rPr>
              <a:t>Appraisal </a:t>
            </a:r>
            <a:r>
              <a:rPr lang="en-US" sz="1300" b="1" dirty="0" err="1">
                <a:solidFill>
                  <a:srgbClr val="FFFFFF"/>
                </a:solidFill>
              </a:rPr>
              <a:t>Finalisation</a:t>
            </a:r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-77788" y="2547938"/>
            <a:ext cx="1466487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Ensures that </a:t>
            </a:r>
            <a:r>
              <a:rPr lang="en-US" sz="1200" dirty="0">
                <a:solidFill>
                  <a:srgbClr val="000000"/>
                </a:solidFill>
              </a:rPr>
              <a:t>prior to the </a:t>
            </a:r>
            <a:r>
              <a:rPr lang="en-US" sz="1200" dirty="0">
                <a:solidFill>
                  <a:srgbClr val="000000"/>
                </a:solidFill>
              </a:rPr>
              <a:t>commence-</a:t>
            </a:r>
            <a:r>
              <a:rPr lang="en-US" sz="1200" dirty="0" err="1">
                <a:solidFill>
                  <a:srgbClr val="000000"/>
                </a:solidFill>
              </a:rPr>
              <a:t>ment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of the FY, corporate goals,  and objectives are defined and cascaded to all Directorates </a:t>
            </a:r>
            <a:endParaRPr lang="en-US" sz="1200" dirty="0">
              <a:solidFill>
                <a:srgbClr val="000000"/>
              </a:solidFill>
            </a:endParaRP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Sets metrics and targets in line with corporate goals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203848" y="2559606"/>
            <a:ext cx="1873158" cy="421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Puts </a:t>
            </a:r>
            <a:r>
              <a:rPr lang="en-US" sz="1200" dirty="0">
                <a:solidFill>
                  <a:srgbClr val="000000"/>
                </a:solidFill>
              </a:rPr>
              <a:t>in place required systems and assess performance objectively based on pre-defined KPIs 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Ensures </a:t>
            </a:r>
            <a:r>
              <a:rPr lang="en-US" sz="1200" dirty="0">
                <a:solidFill>
                  <a:srgbClr val="000000"/>
                </a:solidFill>
              </a:rPr>
              <a:t>that during the FY, organizational performance is effectively  monitored through active and structured performance reporting and review sessions </a:t>
            </a:r>
          </a:p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  <a:defRPr/>
            </a:pPr>
            <a:r>
              <a:rPr lang="en-US" sz="1200" dirty="0">
                <a:solidFill>
                  <a:srgbClr val="000000"/>
                </a:solidFill>
              </a:rPr>
              <a:t>Assesses performance </a:t>
            </a:r>
            <a:r>
              <a:rPr lang="en-US" sz="1200" dirty="0">
                <a:solidFill>
                  <a:srgbClr val="000000"/>
                </a:solidFill>
              </a:rPr>
              <a:t>objectively</a:t>
            </a:r>
          </a:p>
          <a:p>
            <a:pPr marL="119063" indent="-119063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sz="1100" dirty="0">
              <a:solidFill>
                <a:srgbClr val="000000"/>
              </a:solidFill>
              <a:latin typeface="Arial" charset="0"/>
            </a:endParaRPr>
          </a:p>
          <a:p>
            <a:pPr marL="119063" indent="-119063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6757699" y="2559606"/>
            <a:ext cx="20464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1200" dirty="0">
                <a:solidFill>
                  <a:srgbClr val="000000"/>
                </a:solidFill>
              </a:rPr>
              <a:t>Implementation of reward </a:t>
            </a:r>
            <a:r>
              <a:rPr lang="en-US" sz="1200" dirty="0">
                <a:solidFill>
                  <a:srgbClr val="000000"/>
                </a:solidFill>
              </a:rPr>
              <a:t>and incentive scheme -  coaching, mentoring, MVP, promotion, bonuses, </a:t>
            </a:r>
            <a:r>
              <a:rPr lang="en-US" sz="1200" dirty="0">
                <a:solidFill>
                  <a:srgbClr val="000000"/>
                </a:solidFill>
              </a:rPr>
              <a:t>exits, </a:t>
            </a:r>
            <a:r>
              <a:rPr lang="en-US" sz="1200" dirty="0" err="1">
                <a:solidFill>
                  <a:srgbClr val="000000"/>
                </a:solidFill>
              </a:rPr>
              <a:t>etc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259632" y="1268760"/>
            <a:ext cx="2031173" cy="990600"/>
          </a:xfrm>
          <a:prstGeom prst="chevron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FFFFFF"/>
                </a:solidFill>
              </a:rPr>
              <a:t>Planning &amp; Budgeting</a:t>
            </a:r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987824" y="1268760"/>
            <a:ext cx="2328211" cy="990600"/>
          </a:xfrm>
          <a:prstGeom prst="chevron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FFFFFF"/>
                </a:solidFill>
              </a:rPr>
              <a:t>Performance Monitoring &amp; Assessment </a:t>
            </a:r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04248" y="1268760"/>
            <a:ext cx="2288089" cy="990600"/>
          </a:xfrm>
          <a:prstGeom prst="chevron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FFFFFF"/>
                </a:solidFill>
              </a:rPr>
              <a:t>Manage Performance Outcomes</a:t>
            </a:r>
            <a:endParaRPr lang="en-US" sz="1300" b="1" dirty="0">
              <a:solidFill>
                <a:srgbClr val="FFFFFF"/>
              </a:solidFill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1403648" y="2559606"/>
            <a:ext cx="1871258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1778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Ensures:  </a:t>
            </a:r>
          </a:p>
          <a:p>
            <a:pPr marL="234950" indent="-117475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778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A</a:t>
            </a:r>
            <a:r>
              <a:rPr lang="en-US" sz="1200" dirty="0">
                <a:solidFill>
                  <a:srgbClr val="000000"/>
                </a:solidFill>
              </a:rPr>
              <a:t>dequate </a:t>
            </a:r>
            <a:r>
              <a:rPr lang="en-US" sz="1200" dirty="0">
                <a:solidFill>
                  <a:srgbClr val="000000"/>
                </a:solidFill>
              </a:rPr>
              <a:t>focus on  business planning to achieve the pre-set goals </a:t>
            </a:r>
          </a:p>
          <a:p>
            <a:pPr marL="234950" indent="-117475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778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R</a:t>
            </a:r>
            <a:r>
              <a:rPr lang="en-US" sz="1200" dirty="0">
                <a:solidFill>
                  <a:srgbClr val="000000"/>
                </a:solidFill>
              </a:rPr>
              <a:t>equired </a:t>
            </a:r>
            <a:r>
              <a:rPr lang="en-US" sz="1200" dirty="0">
                <a:solidFill>
                  <a:srgbClr val="000000"/>
                </a:solidFill>
              </a:rPr>
              <a:t>resources are articulated and available to achieve pre-defined goals</a:t>
            </a:r>
          </a:p>
          <a:p>
            <a:pPr marL="234950" indent="-117475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778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KPIs </a:t>
            </a:r>
            <a:r>
              <a:rPr lang="en-US" sz="1200" dirty="0">
                <a:solidFill>
                  <a:srgbClr val="000000"/>
                </a:solidFill>
              </a:rPr>
              <a:t>and performance expectations are clearly defined and communicated to all staff 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860032" y="2559606"/>
            <a:ext cx="19795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Ensures </a:t>
            </a:r>
            <a:r>
              <a:rPr lang="en-US" sz="1200" dirty="0">
                <a:solidFill>
                  <a:srgbClr val="000000"/>
                </a:solidFill>
              </a:rPr>
              <a:t>performance results are ‘reasonable’  and  addressed with staff</a:t>
            </a:r>
          </a:p>
          <a:p>
            <a:pPr marL="119063" indent="-119063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marL="119063" indent="-119063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3" y="76201"/>
            <a:ext cx="6947119" cy="472479"/>
          </a:xfrm>
        </p:spPr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Key Activities and Timelines</a:t>
            </a:r>
            <a:endParaRPr lang="en-US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73" y="1066455"/>
            <a:ext cx="1209624" cy="736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</a:rPr>
              <a:t>Corporate Goal Setting</a:t>
            </a:r>
            <a:endParaRPr lang="en-GB" sz="1100" b="1" dirty="0" err="1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61" y="2168672"/>
            <a:ext cx="1209280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</a:rPr>
              <a:t>Planning and Budgeting</a:t>
            </a:r>
            <a:endParaRPr lang="en-GB" sz="1100" b="1" dirty="0" err="1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5" y="3284984"/>
            <a:ext cx="1224135" cy="763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rgbClr val="000000"/>
                </a:solidFill>
                <a:cs typeface="Arial" charset="0"/>
              </a:rPr>
              <a:t>Performance Monitoring </a:t>
            </a:r>
            <a:endParaRPr lang="en-GB" sz="1100" b="1" dirty="0" err="1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552552"/>
            <a:ext cx="1224136" cy="7343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</a:rPr>
              <a:t>Appraisal </a:t>
            </a:r>
            <a:r>
              <a:rPr lang="en-US" sz="1100" b="1" dirty="0" err="1">
                <a:solidFill>
                  <a:srgbClr val="000000"/>
                </a:solidFill>
              </a:rPr>
              <a:t>Finalisation</a:t>
            </a:r>
            <a:endParaRPr lang="en-GB" sz="1100" b="1" dirty="0" err="1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360" y="5674968"/>
            <a:ext cx="120928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eaLnBrk="0" hangingPunct="0">
              <a:defRPr/>
            </a:pPr>
            <a:r>
              <a:rPr lang="en-US" sz="1100" b="1" kern="0" dirty="0">
                <a:solidFill>
                  <a:srgbClr val="000000"/>
                </a:solidFill>
                <a:cs typeface="Arial" charset="0"/>
              </a:rPr>
              <a:t>Manage Performance Outcomes / Consequences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8195" y="1074530"/>
            <a:ext cx="1570737" cy="69994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</a:rPr>
              <a:t>Review FY Corporate Objectives &amp; Directorate Mandates</a:t>
            </a:r>
            <a:endParaRPr lang="en-GB" sz="1050" dirty="0" err="1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4908" y="1059958"/>
            <a:ext cx="1185460" cy="72190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Build / Update  Enterprise, </a:t>
            </a:r>
            <a:r>
              <a:rPr lang="en-US" sz="1050" kern="0" dirty="0">
                <a:solidFill>
                  <a:srgbClr val="000000"/>
                </a:solidFill>
              </a:rPr>
              <a:t>&amp; </a:t>
            </a:r>
            <a:r>
              <a:rPr lang="en-US" sz="1050" kern="0" dirty="0">
                <a:solidFill>
                  <a:srgbClr val="000000"/>
                </a:solidFill>
              </a:rPr>
              <a:t>Divisional   Scorecards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5416" y="1059360"/>
            <a:ext cx="1272692" cy="70119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Cascade Goals &amp;  </a:t>
            </a:r>
            <a:r>
              <a:rPr lang="en-US" sz="1050" kern="0" dirty="0">
                <a:solidFill>
                  <a:srgbClr val="000000"/>
                </a:solidFill>
              </a:rPr>
              <a:t>Scorecards to all roles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2202708"/>
            <a:ext cx="1509842" cy="71984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sz="1050" kern="0" dirty="0">
                <a:solidFill>
                  <a:srgbClr val="000000"/>
                </a:solidFill>
              </a:rPr>
              <a:t>Develop Plans </a:t>
            </a:r>
            <a:r>
              <a:rPr lang="en-US" sz="1050" kern="0" dirty="0">
                <a:solidFill>
                  <a:srgbClr val="000000"/>
                </a:solidFill>
              </a:rPr>
              <a:t>to </a:t>
            </a:r>
            <a:r>
              <a:rPr lang="en-US" sz="1050" kern="0" dirty="0">
                <a:solidFill>
                  <a:srgbClr val="000000"/>
                </a:solidFill>
              </a:rPr>
              <a:t>Achieve Performance Expectations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51900" y="2200394"/>
            <a:ext cx="1433423" cy="720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sz="1050" kern="0" dirty="0">
                <a:solidFill>
                  <a:srgbClr val="000000"/>
                </a:solidFill>
              </a:rPr>
              <a:t>Hold Performance Planning </a:t>
            </a:r>
            <a:r>
              <a:rPr lang="en-US" sz="1050" kern="0" dirty="0">
                <a:solidFill>
                  <a:srgbClr val="000000"/>
                </a:solidFill>
              </a:rPr>
              <a:t>Meetings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663" y="2236857"/>
            <a:ext cx="1250013" cy="71265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sz="1050" kern="0" dirty="0">
                <a:solidFill>
                  <a:srgbClr val="000000"/>
                </a:solidFill>
              </a:rPr>
              <a:t>Communicate </a:t>
            </a:r>
            <a:r>
              <a:rPr lang="en-US" sz="1050" kern="0" dirty="0">
                <a:solidFill>
                  <a:srgbClr val="000000"/>
                </a:solidFill>
              </a:rPr>
              <a:t>KPI profiles </a:t>
            </a:r>
            <a:r>
              <a:rPr lang="en-US" sz="1050" kern="0" dirty="0">
                <a:solidFill>
                  <a:srgbClr val="000000"/>
                </a:solidFill>
              </a:rPr>
              <a:t>and performance scorecards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3736" y="3356992"/>
            <a:ext cx="1089849" cy="734936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Validate Staff Profile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7824" y="3356992"/>
            <a:ext cx="1307813" cy="734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Conduct </a:t>
            </a:r>
            <a:r>
              <a:rPr lang="en-US" sz="1050" kern="0" dirty="0">
                <a:solidFill>
                  <a:srgbClr val="000000"/>
                </a:solidFill>
              </a:rPr>
              <a:t> Appraisals*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7398" y="3364390"/>
            <a:ext cx="1640984" cy="734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Conduct </a:t>
            </a:r>
            <a:r>
              <a:rPr lang="en-US" sz="1050" kern="0" dirty="0">
                <a:solidFill>
                  <a:srgbClr val="000000"/>
                </a:solidFill>
              </a:rPr>
              <a:t>360 degree assessments for Cultural Alignment* 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4560273"/>
            <a:ext cx="1536884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Conduct Performance Review </a:t>
            </a:r>
            <a:r>
              <a:rPr lang="en-US" sz="1050" kern="0" dirty="0">
                <a:solidFill>
                  <a:srgbClr val="000000"/>
                </a:solidFill>
              </a:rPr>
              <a:t>&amp; Moderation Sessions*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0573" y="4557671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Review, Finalize  &amp; Approve Appraisal Outcomes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79320" y="4566840"/>
            <a:ext cx="1489513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Hold  Performance Reviews / Dialogue with </a:t>
            </a:r>
            <a:r>
              <a:rPr lang="en-US" sz="1050" kern="0" dirty="0">
                <a:solidFill>
                  <a:srgbClr val="000000"/>
                </a:solidFill>
              </a:rPr>
              <a:t>staff</a:t>
            </a:r>
            <a:endParaRPr lang="en-US" sz="1050" kern="0" dirty="0">
              <a:solidFill>
                <a:srgbClr val="000000"/>
              </a:solidFill>
            </a:endParaRPr>
          </a:p>
        </p:txBody>
      </p:sp>
      <p:sp>
        <p:nvSpPr>
          <p:cNvPr id="12" name="Double Brace 11"/>
          <p:cNvSpPr/>
          <p:nvPr/>
        </p:nvSpPr>
        <p:spPr bwMode="auto">
          <a:xfrm>
            <a:off x="2987824" y="591537"/>
            <a:ext cx="1877475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October to November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16200000">
            <a:off x="3809296" y="-1157929"/>
            <a:ext cx="229744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2290" name="Straight Connector 12289"/>
          <p:cNvCxnSpPr/>
          <p:nvPr/>
        </p:nvCxnSpPr>
        <p:spPr bwMode="auto">
          <a:xfrm>
            <a:off x="1475656" y="1024192"/>
            <a:ext cx="0" cy="54000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262311" y="4545120"/>
            <a:ext cx="1346765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Close Appraisal  </a:t>
            </a:r>
            <a:r>
              <a:rPr lang="en-US" sz="1050" kern="0" dirty="0">
                <a:solidFill>
                  <a:srgbClr val="000000"/>
                </a:solidFill>
              </a:rPr>
              <a:t>Cycle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9039" y="5689824"/>
            <a:ext cx="1400793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050" kern="0" dirty="0">
                <a:solidFill>
                  <a:srgbClr val="000000"/>
                </a:solidFill>
              </a:rPr>
              <a:t>Distill Performance Outcomes Implications </a:t>
            </a:r>
            <a:r>
              <a:rPr lang="en-US" sz="1050" kern="0" dirty="0">
                <a:solidFill>
                  <a:srgbClr val="000000"/>
                </a:solidFill>
              </a:rPr>
              <a:t>for </a:t>
            </a:r>
            <a:r>
              <a:rPr lang="en-US" sz="1050" kern="0" dirty="0">
                <a:solidFill>
                  <a:srgbClr val="000000"/>
                </a:solidFill>
              </a:rPr>
              <a:t>Career Mgt. 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6446" y="5694943"/>
            <a:ext cx="1265281" cy="73379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050" kern="0" dirty="0">
                <a:solidFill>
                  <a:srgbClr val="000000"/>
                </a:solidFill>
              </a:rPr>
              <a:t>Implement Guidelines For </a:t>
            </a:r>
            <a:r>
              <a:rPr lang="en-US" sz="1050" kern="0" dirty="0">
                <a:solidFill>
                  <a:srgbClr val="000000"/>
                </a:solidFill>
              </a:rPr>
              <a:t>Career Mgt. &amp; Promotion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2200" y="5704112"/>
            <a:ext cx="1224136" cy="734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050" kern="0" dirty="0" err="1">
                <a:solidFill>
                  <a:srgbClr val="000000"/>
                </a:solidFill>
              </a:rPr>
              <a:t>Finalise</a:t>
            </a:r>
            <a:r>
              <a:rPr lang="en-US" sz="1050" kern="0" dirty="0">
                <a:solidFill>
                  <a:srgbClr val="000000"/>
                </a:solidFill>
              </a:rPr>
              <a:t> &amp; Communicate</a:t>
            </a:r>
            <a:endParaRPr lang="en-US" sz="1050" b="1" kern="0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sz="1050" kern="0" dirty="0">
                <a:solidFill>
                  <a:srgbClr val="000000"/>
                </a:solidFill>
              </a:rPr>
              <a:t>Outcomes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48" name="Right Brace 47"/>
          <p:cNvSpPr/>
          <p:nvPr/>
        </p:nvSpPr>
        <p:spPr bwMode="auto">
          <a:xfrm rot="16200000">
            <a:off x="3779931" y="1156629"/>
            <a:ext cx="226455" cy="432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9" name="Right Brace 48"/>
          <p:cNvSpPr/>
          <p:nvPr/>
        </p:nvSpPr>
        <p:spPr bwMode="auto">
          <a:xfrm rot="16200000">
            <a:off x="3175485" y="534385"/>
            <a:ext cx="229744" cy="324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0" name="Double Brace 49"/>
          <p:cNvSpPr/>
          <p:nvPr/>
        </p:nvSpPr>
        <p:spPr bwMode="auto">
          <a:xfrm>
            <a:off x="2699792" y="1772816"/>
            <a:ext cx="1167202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Nov. to Dec.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1" name="Double Brace 50"/>
          <p:cNvSpPr/>
          <p:nvPr/>
        </p:nvSpPr>
        <p:spPr bwMode="auto">
          <a:xfrm>
            <a:off x="2727962" y="2924944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Jan. to March; July to Sept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2" name="Right Brace 51"/>
          <p:cNvSpPr/>
          <p:nvPr/>
        </p:nvSpPr>
        <p:spPr bwMode="auto">
          <a:xfrm rot="16200000">
            <a:off x="5535208" y="1544157"/>
            <a:ext cx="229744" cy="126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3" name="Double Brace 52"/>
          <p:cNvSpPr/>
          <p:nvPr/>
        </p:nvSpPr>
        <p:spPr bwMode="auto">
          <a:xfrm>
            <a:off x="4885323" y="1772816"/>
            <a:ext cx="1575437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Jan.; As Required 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rot="16200000">
            <a:off x="3765486" y="2200853"/>
            <a:ext cx="229744" cy="4572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5" name="Double Brace 54"/>
          <p:cNvSpPr/>
          <p:nvPr/>
        </p:nvSpPr>
        <p:spPr bwMode="auto">
          <a:xfrm>
            <a:off x="2409551" y="4128473"/>
            <a:ext cx="2204078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Jan. to March; July to Sept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6" name="Right Brace 55"/>
          <p:cNvSpPr/>
          <p:nvPr/>
        </p:nvSpPr>
        <p:spPr bwMode="auto">
          <a:xfrm rot="16200000">
            <a:off x="6822395" y="3766853"/>
            <a:ext cx="229744" cy="144000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7" name="Double Brace 56"/>
          <p:cNvSpPr/>
          <p:nvPr/>
        </p:nvSpPr>
        <p:spPr bwMode="auto">
          <a:xfrm>
            <a:off x="6305617" y="4106125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March; Sept. 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8" name="Right Brace 57"/>
          <p:cNvSpPr/>
          <p:nvPr/>
        </p:nvSpPr>
        <p:spPr bwMode="auto">
          <a:xfrm rot="16200000">
            <a:off x="4530966" y="2628345"/>
            <a:ext cx="228951" cy="602365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9" name="Double Brace 58"/>
          <p:cNvSpPr/>
          <p:nvPr/>
        </p:nvSpPr>
        <p:spPr bwMode="auto">
          <a:xfrm>
            <a:off x="4001361" y="5301208"/>
            <a:ext cx="1218711" cy="317183"/>
          </a:xfrm>
          <a:prstGeom prst="bracePai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pitchFamily="34" charset="0"/>
              </a:rPr>
              <a:t>March; Sept. </a:t>
            </a:r>
            <a:endParaRPr lang="en-GB" sz="12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2360" y="6610766"/>
            <a:ext cx="345184" cy="1166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2600" y="6624736"/>
            <a:ext cx="345184" cy="116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995936" y="6617097"/>
            <a:ext cx="345184" cy="11663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505599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Executive </a:t>
            </a:r>
            <a:r>
              <a:rPr lang="en-US" sz="1400" b="1" dirty="0" err="1">
                <a:solidFill>
                  <a:srgbClr val="FFFFFF"/>
                </a:solidFill>
              </a:rPr>
              <a:t>Mgmt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1442" y="6515193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Line </a:t>
            </a:r>
            <a:r>
              <a:rPr lang="en-US" sz="1400" b="1" dirty="0" err="1">
                <a:solidFill>
                  <a:srgbClr val="FFFFFF"/>
                </a:solidFill>
              </a:rPr>
              <a:t>Mgmt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83968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HCM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200901" y="6617097"/>
            <a:ext cx="345184" cy="11663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8104" y="6525344"/>
            <a:ext cx="164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60032" y="5718968"/>
            <a:ext cx="1224136" cy="734368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1050" kern="0" dirty="0">
                <a:solidFill>
                  <a:srgbClr val="000000"/>
                </a:solidFill>
              </a:rPr>
              <a:t>Review &amp; Agree with Management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9606" y="6440548"/>
            <a:ext cx="2695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FFFFFF"/>
                </a:solidFill>
              </a:rPr>
              <a:t>* Includes key changes to current process, discussed on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6192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8_Default Design">
  <a:themeElements>
    <a:clrScheme name="">
      <a:dk1>
        <a:srgbClr val="000000"/>
      </a:dk1>
      <a:lt1>
        <a:srgbClr val="BCBCBC"/>
      </a:lt1>
      <a:dk2>
        <a:srgbClr val="0023A0"/>
      </a:dk2>
      <a:lt2>
        <a:srgbClr val="FFFFFF"/>
      </a:lt2>
      <a:accent1>
        <a:srgbClr val="5110CA"/>
      </a:accent1>
      <a:accent2>
        <a:srgbClr val="E0001B"/>
      </a:accent2>
      <a:accent3>
        <a:srgbClr val="DADADA"/>
      </a:accent3>
      <a:accent4>
        <a:srgbClr val="000000"/>
      </a:accent4>
      <a:accent5>
        <a:srgbClr val="B3AAE1"/>
      </a:accent5>
      <a:accent6>
        <a:srgbClr val="CB0017"/>
      </a:accent6>
      <a:hlink>
        <a:srgbClr val="1D9723"/>
      </a:hlink>
      <a:folHlink>
        <a:srgbClr val="FFAB00"/>
      </a:folHlink>
    </a:clrScheme>
    <a:fontScheme name="23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4_Default Design 1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FE78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2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D263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3">
        <a:dk1>
          <a:srgbClr val="000000"/>
        </a:dk1>
        <a:lt1>
          <a:srgbClr val="CECECE"/>
        </a:lt1>
        <a:dk2>
          <a:srgbClr val="000000"/>
        </a:dk2>
        <a:lt2>
          <a:srgbClr val="FFFFFF"/>
        </a:lt2>
        <a:accent1>
          <a:srgbClr val="6094FF"/>
        </a:accent1>
        <a:accent2>
          <a:srgbClr val="FF813A"/>
        </a:accent2>
        <a:accent3>
          <a:srgbClr val="AAAAAA"/>
        </a:accent3>
        <a:accent4>
          <a:srgbClr val="B0B0B0"/>
        </a:accent4>
        <a:accent5>
          <a:srgbClr val="B6C8FF"/>
        </a:accent5>
        <a:accent6>
          <a:srgbClr val="E77434"/>
        </a:accent6>
        <a:hlink>
          <a:srgbClr val="009F4B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Design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00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DCAAA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AB00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9B00"/>
        </a:accent6>
        <a:hlink>
          <a:srgbClr val="FF001B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D9723"/>
        </a:accent1>
        <a:accent2>
          <a:srgbClr val="FF8106"/>
        </a:accent2>
        <a:accent3>
          <a:srgbClr val="FFFFFF"/>
        </a:accent3>
        <a:accent4>
          <a:srgbClr val="000000"/>
        </a:accent4>
        <a:accent5>
          <a:srgbClr val="ABC9AC"/>
        </a:accent5>
        <a:accent6>
          <a:srgbClr val="E77405"/>
        </a:accent6>
        <a:hlink>
          <a:srgbClr val="C00A14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67B3A"/>
        </a:accent1>
        <a:accent2>
          <a:srgbClr val="FF7F05"/>
        </a:accent2>
        <a:accent3>
          <a:srgbClr val="FFFFFF"/>
        </a:accent3>
        <a:accent4>
          <a:srgbClr val="000000"/>
        </a:accent4>
        <a:accent5>
          <a:srgbClr val="ABBFAE"/>
        </a:accent5>
        <a:accent6>
          <a:srgbClr val="E77204"/>
        </a:accent6>
        <a:hlink>
          <a:srgbClr val="B7050E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Design 1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88432"/>
        </a:accent1>
        <a:accent2>
          <a:srgbClr val="FF8D03"/>
        </a:accent2>
        <a:accent3>
          <a:srgbClr val="FFFFFF"/>
        </a:accent3>
        <a:accent4>
          <a:srgbClr val="000000"/>
        </a:accent4>
        <a:accent5>
          <a:srgbClr val="ABC2AD"/>
        </a:accent5>
        <a:accent6>
          <a:srgbClr val="E77F02"/>
        </a:accent6>
        <a:hlink>
          <a:srgbClr val="C40312"/>
        </a:hlink>
        <a:folHlink>
          <a:srgbClr val="0023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38_Default Design</vt:lpstr>
      <vt:lpstr>CorelDRAW</vt:lpstr>
      <vt:lpstr>Performance Management Framework</vt:lpstr>
      <vt:lpstr>Key Activities and Timelines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 Framework</dc:title>
  <dc:creator>titilayo.iwenjora</dc:creator>
  <cp:lastModifiedBy>titilayo.iwenjora</cp:lastModifiedBy>
  <cp:revision>1</cp:revision>
  <dcterms:created xsi:type="dcterms:W3CDTF">2016-08-18T08:29:51Z</dcterms:created>
  <dcterms:modified xsi:type="dcterms:W3CDTF">2016-08-18T08:30:31Z</dcterms:modified>
</cp:coreProperties>
</file>