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63" r:id="rId3"/>
    <p:sldId id="260" r:id="rId4"/>
    <p:sldId id="261" r:id="rId5"/>
    <p:sldId id="267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19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95D5A-050A-4424-892E-5B0385DF70A5}" type="datetimeFigureOut">
              <a:rPr lang="en-NL" smtClean="0"/>
              <a:t>22/09/2020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13CD-FB18-499A-BE2D-CF08022C21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594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13CD-FB18-499A-BE2D-CF08022C21D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01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Importance of the models; support medical decision making, we need them to be accurate!</a:t>
            </a:r>
          </a:p>
          <a:p>
            <a:r>
              <a:rPr lang="en-US" dirty="0"/>
              <a:t>essential in developing these models is internal validation, as it quantifies the optimism of apparent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13CD-FB18-499A-BE2D-CF08022C21D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09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13CD-FB18-499A-BE2D-CF08022C21D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197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eventual goal is to come up with the guide to help applied prediction </a:t>
            </a:r>
            <a:r>
              <a:rPr lang="en-US" dirty="0" err="1"/>
              <a:t>modellers</a:t>
            </a:r>
            <a:r>
              <a:rPr lang="en-US" dirty="0"/>
              <a:t>, so hands-on experience   may be very useful in that regard.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13CD-FB18-499A-BE2D-CF08022C21D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999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 is to have some constant factors in there, so we reduce the amount of scenarios. Still in the process of 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13CD-FB18-499A-BE2D-CF08022C21D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472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2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A68FE91-A65C-42F2-A234-FF7CC5261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D76F4-72BB-41EB-9EE6-BA20A5D6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57400"/>
            <a:ext cx="9486900" cy="1671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clash in internal validity of medical prediction models: 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Bootstrap vs. cross-validation</a:t>
            </a:r>
            <a:endParaRPr lang="en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EC5CC-CD6D-43AF-AE28-C8433B0C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818964"/>
            <a:ext cx="8115300" cy="685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i="0" dirty="0">
                <a:solidFill>
                  <a:srgbClr val="FFFFFF"/>
                </a:solidFill>
                <a:latin typeface="Abadi" panose="020B0604020202020204" pitchFamily="34" charset="0"/>
              </a:rPr>
              <a:t>A research proposal by Sofie van den Brand</a:t>
            </a:r>
          </a:p>
          <a:p>
            <a:pPr>
              <a:lnSpc>
                <a:spcPct val="90000"/>
              </a:lnSpc>
            </a:pPr>
            <a:r>
              <a:rPr lang="en-US" sz="2000" i="0" dirty="0">
                <a:solidFill>
                  <a:srgbClr val="FFFFFF"/>
                </a:solidFill>
                <a:latin typeface="Abadi" panose="020B0604020202020204" pitchFamily="34" charset="0"/>
              </a:rPr>
              <a:t>Supervisors: Maarten van Smeden &amp; Ben van </a:t>
            </a:r>
            <a:r>
              <a:rPr lang="en-US" sz="2000" i="0" dirty="0" err="1">
                <a:solidFill>
                  <a:srgbClr val="FFFFFF"/>
                </a:solidFill>
                <a:latin typeface="Abadi" panose="020B0604020202020204" pitchFamily="34" charset="0"/>
              </a:rPr>
              <a:t>Calster</a:t>
            </a:r>
            <a:endParaRPr lang="en-NL" sz="2000" i="0" dirty="0">
              <a:solidFill>
                <a:srgbClr val="FFFFFF"/>
              </a:solidFill>
              <a:latin typeface="Abadi" panose="020B0604020202020204" pitchFamily="34" charset="0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C5B5128-4CB9-4FF7-AEB9-9F56415FD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95" y="5192326"/>
            <a:ext cx="4108712" cy="162153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4769C6D-08DB-4B2E-B3F5-C4E3D7F84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3" y="5579380"/>
            <a:ext cx="2492872" cy="8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8A3C-E0AE-4DA3-B9C2-D67F5D25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Relevance &amp; Background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A954-BD7D-42CE-BA0A-3CB62044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Medical prediction models</a:t>
            </a:r>
          </a:p>
          <a:p>
            <a:r>
              <a:rPr lang="en-US" dirty="0">
                <a:latin typeface="Abadi" panose="020B0604020104020204" pitchFamily="34" charset="0"/>
              </a:rPr>
              <a:t>Internal validation: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Bootstrap (Harrell, .632 &amp; .632+)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Cross-validation (10-fold cv, 10x10-fold cv, LOOCV &amp; LPOCV)</a:t>
            </a:r>
          </a:p>
          <a:p>
            <a:r>
              <a:rPr lang="en-US" dirty="0">
                <a:latin typeface="Abadi" panose="020B0604020104020204" pitchFamily="34" charset="0"/>
              </a:rPr>
              <a:t>How to decide?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5C40D7-9261-48CA-B934-6931003B3110}"/>
              </a:ext>
            </a:extLst>
          </p:cNvPr>
          <p:cNvSpPr/>
          <p:nvPr/>
        </p:nvSpPr>
        <p:spPr>
          <a:xfrm>
            <a:off x="0" y="0"/>
            <a:ext cx="672029" cy="6858000"/>
          </a:xfrm>
          <a:prstGeom prst="rect">
            <a:avLst/>
          </a:prstGeom>
          <a:solidFill>
            <a:srgbClr val="FB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440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5512-F5BD-48D1-8E61-DA778779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latin typeface="Abadi" panose="020B0604020104020204" pitchFamily="34" charset="0"/>
              </a:rPr>
              <a:t>Research Question</a:t>
            </a:r>
            <a:endParaRPr lang="en-NL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069E-64D0-4D07-A35A-477C7F0B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Aim: To equip applied prediction modelers with general guidelines to decide which internal validation method should be used in their situation.</a:t>
            </a:r>
          </a:p>
          <a:p>
            <a:pPr marL="0" indent="0">
              <a:buNone/>
            </a:pPr>
            <a:endParaRPr lang="en-US" sz="2800" i="0" dirty="0">
              <a:latin typeface="Abadi" panose="020B0604020104020204" pitchFamily="34" charset="0"/>
            </a:endParaRPr>
          </a:p>
          <a:p>
            <a:r>
              <a:rPr lang="en-US" sz="2800" i="0" dirty="0">
                <a:latin typeface="Abadi" panose="020B0604020104020204" pitchFamily="34" charset="0"/>
              </a:rPr>
              <a:t>In which scenarios does </a:t>
            </a:r>
            <a:r>
              <a:rPr lang="en-US" sz="2800" i="0" u="sng" dirty="0">
                <a:latin typeface="Abadi" panose="020B0604020104020204" pitchFamily="34" charset="0"/>
              </a:rPr>
              <a:t>cross-validation</a:t>
            </a:r>
            <a:r>
              <a:rPr lang="en-US" sz="2800" i="0" dirty="0">
                <a:latin typeface="Abadi" panose="020B0604020104020204" pitchFamily="34" charset="0"/>
              </a:rPr>
              <a:t> or </a:t>
            </a:r>
            <a:r>
              <a:rPr lang="en-US" sz="2800" i="0" u="sng" dirty="0">
                <a:latin typeface="Abadi" panose="020B0604020104020204" pitchFamily="34" charset="0"/>
              </a:rPr>
              <a:t>bootstrapped validation</a:t>
            </a:r>
            <a:r>
              <a:rPr lang="en-US" sz="2800" i="0" dirty="0">
                <a:latin typeface="Abadi" panose="020B0604020104020204" pitchFamily="34" charset="0"/>
              </a:rPr>
              <a:t> outperform </a:t>
            </a:r>
            <a:r>
              <a:rPr lang="en-US" sz="2800" dirty="0">
                <a:latin typeface="Abadi" panose="020B0604020104020204" pitchFamily="34" charset="0"/>
              </a:rPr>
              <a:t>the other within medical prediction models for binary outcomes, </a:t>
            </a:r>
            <a:r>
              <a:rPr lang="en-US" sz="2800" i="0" dirty="0">
                <a:latin typeface="Abadi" panose="020B0604020104020204" pitchFamily="34" charset="0"/>
              </a:rPr>
              <a:t>in terms of </a:t>
            </a:r>
            <a:r>
              <a:rPr lang="en-US" sz="2800" i="0" u="sng" dirty="0">
                <a:latin typeface="Abadi" panose="020B0604020104020204" pitchFamily="34" charset="0"/>
              </a:rPr>
              <a:t>discrimination and/or calibration</a:t>
            </a:r>
            <a:r>
              <a:rPr lang="en-US" sz="2800" i="0" dirty="0">
                <a:latin typeface="Abadi" panose="020B0604020104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sz="2400" i="0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57A58-9E31-46EE-87E7-AAF5F80FF6B6}"/>
              </a:ext>
            </a:extLst>
          </p:cNvPr>
          <p:cNvSpPr/>
          <p:nvPr/>
        </p:nvSpPr>
        <p:spPr>
          <a:xfrm>
            <a:off x="0" y="0"/>
            <a:ext cx="672029" cy="6858000"/>
          </a:xfrm>
          <a:prstGeom prst="rect">
            <a:avLst/>
          </a:prstGeom>
          <a:solidFill>
            <a:srgbClr val="FB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661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0592-8B6F-40B7-AF6D-BEE4CD38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Approach: motivating example</a:t>
            </a:r>
            <a:endParaRPr lang="en-NL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D87F-C2F6-4EEA-9A28-3C2E1FCF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Real-life dataset – Ovary cancer (from KU Leuven)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Ethical consent is on its way</a:t>
            </a:r>
          </a:p>
          <a:p>
            <a:r>
              <a:rPr lang="en-US" dirty="0">
                <a:latin typeface="Abadi" panose="020B0604020104020204" pitchFamily="34" charset="0"/>
              </a:rPr>
              <a:t>Research report</a:t>
            </a:r>
          </a:p>
          <a:p>
            <a:r>
              <a:rPr lang="en-US" dirty="0">
                <a:latin typeface="Abadi" panose="020B0604020104020204" pitchFamily="34" charset="0"/>
              </a:rPr>
              <a:t>Insights into real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F5BBA-13F6-4792-92E9-B2146B98AF81}"/>
              </a:ext>
            </a:extLst>
          </p:cNvPr>
          <p:cNvSpPr/>
          <p:nvPr/>
        </p:nvSpPr>
        <p:spPr>
          <a:xfrm>
            <a:off x="0" y="0"/>
            <a:ext cx="672029" cy="6858000"/>
          </a:xfrm>
          <a:prstGeom prst="rect">
            <a:avLst/>
          </a:prstGeom>
          <a:solidFill>
            <a:srgbClr val="FB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06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670F-5432-400F-9F09-B9FA906C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Approach: simulation</a:t>
            </a:r>
            <a:br>
              <a:rPr lang="en-US" dirty="0">
                <a:latin typeface="Abadi" panose="020B0604020104020204" pitchFamily="34" charset="0"/>
              </a:rPr>
            </a:br>
            <a:endParaRPr lang="en-NL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116C-07E8-40BB-A9EE-E2881B22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Simulation- scenarios: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Prediction models (SVM, RF, NN and LR)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Dimensionality (6-60 predictors)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Effect sizes (?)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Event rate (0.02-0.5)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Sample size (?)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AUC &amp; discrimination performance (?)</a:t>
            </a: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D378B-83B0-437B-8BD5-EC25D2DC8E83}"/>
              </a:ext>
            </a:extLst>
          </p:cNvPr>
          <p:cNvSpPr/>
          <p:nvPr/>
        </p:nvSpPr>
        <p:spPr>
          <a:xfrm>
            <a:off x="0" y="0"/>
            <a:ext cx="672029" cy="6858000"/>
          </a:xfrm>
          <a:prstGeom prst="rect">
            <a:avLst/>
          </a:prstGeom>
          <a:solidFill>
            <a:srgbClr val="FB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05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0592-8B6F-40B7-AF6D-BEE4CD38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Ethical consent</a:t>
            </a:r>
            <a:endParaRPr lang="en-NL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D87F-C2F6-4EEA-9A28-3C2E1FCF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Real-life dataset; has been used before.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Consent is being arranged as we speak </a:t>
            </a:r>
          </a:p>
          <a:p>
            <a:r>
              <a:rPr lang="en-US" dirty="0">
                <a:latin typeface="Abadi" panose="020B0604020104020204" pitchFamily="34" charset="0"/>
              </a:rPr>
              <a:t>Simulation study based on parametric modelling </a:t>
            </a:r>
            <a:endParaRPr lang="en-NL" dirty="0"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B3A71-0F70-47D4-A315-4F2EE6D169A0}"/>
              </a:ext>
            </a:extLst>
          </p:cNvPr>
          <p:cNvSpPr/>
          <p:nvPr/>
        </p:nvSpPr>
        <p:spPr>
          <a:xfrm>
            <a:off x="0" y="0"/>
            <a:ext cx="672029" cy="6858000"/>
          </a:xfrm>
          <a:prstGeom prst="rect">
            <a:avLst/>
          </a:prstGeom>
          <a:solidFill>
            <a:srgbClr val="FB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168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6CAE86-C565-4544-A479-A467B7E1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702325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Appendix</a:t>
            </a:r>
            <a:endParaRPr lang="en-NL"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90766-FC1B-4806-83E9-B591C7EA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41513"/>
            <a:ext cx="9486901" cy="4530688"/>
          </a:xfrm>
        </p:spPr>
        <p:txBody>
          <a:bodyPr>
            <a:normAutofit lnSpcReduction="10000"/>
          </a:bodyPr>
          <a:lstStyle/>
          <a:p>
            <a:pPr marL="304800" indent="-304800"/>
            <a:r>
              <a:rPr lang="en-US" sz="1600" dirty="0">
                <a:effectLst/>
                <a:latin typeface="Abadi" panose="020B0604020104020204" pitchFamily="34" charset="0"/>
              </a:rPr>
              <a:t>Collins, G. S.,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Reitsma</a:t>
            </a:r>
            <a:r>
              <a:rPr lang="en-US" sz="1600" dirty="0">
                <a:effectLst/>
                <a:latin typeface="Abadi" panose="020B0604020104020204" pitchFamily="34" charset="0"/>
              </a:rPr>
              <a:t>, J. B., Altman, D. G., &amp; Moons, K. G. M. (2015).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Transparent Reporting of a Multivariable Prediction Model for Individual Prognosis or Diagnosis ( TRIPOD ) The TRIPOD Statement</a:t>
            </a:r>
            <a:r>
              <a:rPr lang="en-US" sz="1600" dirty="0">
                <a:effectLst/>
                <a:latin typeface="Abadi" panose="020B0604020104020204" pitchFamily="34" charset="0"/>
              </a:rPr>
              <a:t>. 211–219. https://doi.org/10.1161/CIRCULATIONAHA.114.014508</a:t>
            </a:r>
          </a:p>
          <a:p>
            <a:pPr marL="304800" indent="-304800"/>
            <a:r>
              <a:rPr lang="en-US" sz="1600" dirty="0">
                <a:latin typeface="Abadi" panose="020B0604020104020204" pitchFamily="34" charset="0"/>
              </a:rPr>
              <a:t>M</a:t>
            </a:r>
            <a:r>
              <a:rPr lang="en-US" sz="1600" dirty="0">
                <a:effectLst/>
                <a:latin typeface="Abadi" panose="020B0604020104020204" pitchFamily="34" charset="0"/>
              </a:rPr>
              <a:t>orris, T. P., White, I. R., &amp; Crowther, M. J. (2019). Using simulation studies to evaluate statistical methods.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Statistics in Medicine</a:t>
            </a:r>
            <a:r>
              <a:rPr lang="en-US" sz="1600" dirty="0">
                <a:effectLst/>
                <a:latin typeface="Abadi" panose="020B0604020104020204" pitchFamily="34" charset="0"/>
              </a:rPr>
              <a:t>,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38</a:t>
            </a:r>
            <a:r>
              <a:rPr lang="en-US" sz="1600" dirty="0">
                <a:effectLst/>
                <a:latin typeface="Abadi" panose="020B0604020104020204" pitchFamily="34" charset="0"/>
              </a:rPr>
              <a:t>(11), 2074–2102. https://doi.org/10.1002/sim.8086</a:t>
            </a:r>
          </a:p>
          <a:p>
            <a:pPr marL="304800" indent="-304800"/>
            <a:r>
              <a:rPr lang="en-US" sz="1600" dirty="0" err="1">
                <a:effectLst/>
                <a:latin typeface="Abadi" panose="020B0604020104020204" pitchFamily="34" charset="0"/>
              </a:rPr>
              <a:t>Steyerberg</a:t>
            </a:r>
            <a:r>
              <a:rPr lang="en-US" sz="1600" dirty="0">
                <a:effectLst/>
                <a:latin typeface="Abadi" panose="020B0604020104020204" pitchFamily="34" charset="0"/>
              </a:rPr>
              <a:t>, E. W., Bleeker, S. E., Moll, H. A.,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Grobbee</a:t>
            </a:r>
            <a:r>
              <a:rPr lang="en-US" sz="1600" dirty="0">
                <a:effectLst/>
                <a:latin typeface="Abadi" panose="020B0604020104020204" pitchFamily="34" charset="0"/>
              </a:rPr>
              <a:t>, D. E., &amp; Moons, K. G. M. (2003). Internal and external validation of predictive models: A simulation study of bias and precision in small samples.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Journal of Clinical Epidemiology</a:t>
            </a:r>
            <a:r>
              <a:rPr lang="en-US" sz="1600" dirty="0">
                <a:effectLst/>
                <a:latin typeface="Abadi" panose="020B0604020104020204" pitchFamily="34" charset="0"/>
              </a:rPr>
              <a:t>,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56</a:t>
            </a:r>
            <a:r>
              <a:rPr lang="en-US" sz="1600" dirty="0">
                <a:effectLst/>
                <a:latin typeface="Abadi" panose="020B0604020104020204" pitchFamily="34" charset="0"/>
              </a:rPr>
              <a:t>(5), 441–447. https://doi.org/10.1016/S0895-4356(03)00047-7</a:t>
            </a:r>
          </a:p>
          <a:p>
            <a:pPr marL="304800" indent="-304800"/>
            <a:r>
              <a:rPr lang="en-US" sz="1600" dirty="0" err="1">
                <a:effectLst/>
                <a:latin typeface="Abadi" panose="020B0604020104020204" pitchFamily="34" charset="0"/>
              </a:rPr>
              <a:t>Steyerberg</a:t>
            </a:r>
            <a:r>
              <a:rPr lang="en-US" sz="1600" dirty="0">
                <a:effectLst/>
                <a:latin typeface="Abadi" panose="020B0604020104020204" pitchFamily="34" charset="0"/>
              </a:rPr>
              <a:t>, E. W. (2019).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Clinical Prediction Models. Statistics for Biology and Health. 2nd edition</a:t>
            </a:r>
            <a:r>
              <a:rPr lang="en-US" sz="1600" dirty="0">
                <a:effectLst/>
                <a:latin typeface="Abadi" panose="020B0604020104020204" pitchFamily="34" charset="0"/>
              </a:rPr>
              <a:t>.</a:t>
            </a:r>
          </a:p>
          <a:p>
            <a:pPr marL="304800" indent="-304800"/>
            <a:r>
              <a:rPr lang="en-US" sz="1600" dirty="0">
                <a:effectLst/>
                <a:latin typeface="Abadi" panose="020B0604020104020204" pitchFamily="34" charset="0"/>
              </a:rPr>
              <a:t>Van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Calster</a:t>
            </a:r>
            <a:r>
              <a:rPr lang="en-US" sz="1600" dirty="0">
                <a:effectLst/>
                <a:latin typeface="Abadi" panose="020B0604020104020204" pitchFamily="34" charset="0"/>
              </a:rPr>
              <a:t>, B.,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Nieboer</a:t>
            </a:r>
            <a:r>
              <a:rPr lang="en-US" sz="1600" dirty="0">
                <a:effectLst/>
                <a:latin typeface="Abadi" panose="020B0604020104020204" pitchFamily="34" charset="0"/>
              </a:rPr>
              <a:t>, D.,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Vergouwe</a:t>
            </a:r>
            <a:r>
              <a:rPr lang="en-US" sz="1600" dirty="0">
                <a:effectLst/>
                <a:latin typeface="Abadi" panose="020B0604020104020204" pitchFamily="34" charset="0"/>
              </a:rPr>
              <a:t>, Y., De Cock, B.,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Pencina</a:t>
            </a:r>
            <a:r>
              <a:rPr lang="en-US" sz="1600" dirty="0">
                <a:effectLst/>
                <a:latin typeface="Abadi" panose="020B0604020104020204" pitchFamily="34" charset="0"/>
              </a:rPr>
              <a:t>, M. J., &amp;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Steyerberg</a:t>
            </a:r>
            <a:r>
              <a:rPr lang="en-US" sz="1600" dirty="0">
                <a:effectLst/>
                <a:latin typeface="Abadi" panose="020B0604020104020204" pitchFamily="34" charset="0"/>
              </a:rPr>
              <a:t>, E. W. (2016). A calibration hierarchy for risk models was defined: From utopia to empirical data.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Journal of Clinical Epidemiology</a:t>
            </a:r>
            <a:r>
              <a:rPr lang="en-US" sz="1600" dirty="0">
                <a:effectLst/>
                <a:latin typeface="Abadi" panose="020B0604020104020204" pitchFamily="34" charset="0"/>
              </a:rPr>
              <a:t>, </a:t>
            </a:r>
            <a:r>
              <a:rPr lang="en-US" sz="1600" i="1" dirty="0">
                <a:effectLst/>
                <a:latin typeface="Abadi" panose="020B0604020104020204" pitchFamily="34" charset="0"/>
              </a:rPr>
              <a:t>74</a:t>
            </a:r>
            <a:r>
              <a:rPr lang="en-US" sz="1600" dirty="0">
                <a:effectLst/>
                <a:latin typeface="Abadi" panose="020B0604020104020204" pitchFamily="34" charset="0"/>
              </a:rPr>
              <a:t>, 167–176. https://doi.org/10.1016/j.jclinepi.2015.12.005</a:t>
            </a:r>
          </a:p>
          <a:p>
            <a:pPr marL="304800" indent="-304800"/>
            <a:r>
              <a:rPr lang="en-US" sz="1600" dirty="0">
                <a:effectLst/>
                <a:latin typeface="Abadi" panose="020B0604020104020204" pitchFamily="34" charset="0"/>
              </a:rPr>
              <a:t>van Smeden, M., Moons, K. G. M., de Groot, J. A. H., Collins, G. S., Altman, D. G.,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Eijkemans</a:t>
            </a:r>
            <a:r>
              <a:rPr lang="en-US" sz="1600" dirty="0">
                <a:effectLst/>
                <a:latin typeface="Abadi" panose="020B0604020104020204" pitchFamily="34" charset="0"/>
              </a:rPr>
              <a:t>, M. J. C., &amp; </a:t>
            </a:r>
            <a:r>
              <a:rPr lang="en-US" sz="1600" dirty="0" err="1">
                <a:effectLst/>
                <a:latin typeface="Abadi" panose="020B0604020104020204" pitchFamily="34" charset="0"/>
              </a:rPr>
              <a:t>Reitsma</a:t>
            </a:r>
            <a:r>
              <a:rPr lang="en-US" sz="1600" dirty="0">
                <a:effectLst/>
                <a:latin typeface="Abadi" panose="020B0604020104020204" pitchFamily="34" charset="0"/>
              </a:rPr>
              <a:t>, J. B. (2019). Sample size for binary logistic prediction models: Beyond events per variable criteria. Statistical Methods in Medical Research, 28(8), 2455–2474. https://doi.org/10.1177/0962280218784726</a:t>
            </a:r>
          </a:p>
          <a:p>
            <a:pPr marL="304800" indent="-304800"/>
            <a:endParaRPr lang="en-US" sz="1600" dirty="0">
              <a:effectLst/>
              <a:latin typeface="Abadi" panose="020B0604020104020204" pitchFamily="34" charset="0"/>
            </a:endParaRPr>
          </a:p>
          <a:p>
            <a:pPr marL="304800" indent="-304800"/>
            <a:endParaRPr lang="en-US" sz="1600" dirty="0">
              <a:effectLst/>
              <a:latin typeface="Abadi" panose="020B0604020104020204" pitchFamily="34" charset="0"/>
            </a:endParaRPr>
          </a:p>
          <a:p>
            <a:endParaRPr lang="en-NL" sz="1600" dirty="0"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C3F8D-C929-43A2-83B8-1E6FF9863846}"/>
              </a:ext>
            </a:extLst>
          </p:cNvPr>
          <p:cNvSpPr/>
          <p:nvPr/>
        </p:nvSpPr>
        <p:spPr>
          <a:xfrm>
            <a:off x="0" y="0"/>
            <a:ext cx="672029" cy="6858000"/>
          </a:xfrm>
          <a:prstGeom prst="rect">
            <a:avLst/>
          </a:prstGeom>
          <a:solidFill>
            <a:srgbClr val="FB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29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8A3C-E0AE-4DA3-B9C2-D67F5D25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examples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A954-BD7D-42CE-BA0A-3CB62044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89698-31F7-4980-AF68-244F96FB2593}"/>
              </a:ext>
            </a:extLst>
          </p:cNvPr>
          <p:cNvSpPr/>
          <p:nvPr/>
        </p:nvSpPr>
        <p:spPr>
          <a:xfrm>
            <a:off x="0" y="0"/>
            <a:ext cx="672029" cy="6858000"/>
          </a:xfrm>
          <a:prstGeom prst="rect">
            <a:avLst/>
          </a:prstGeom>
          <a:solidFill>
            <a:srgbClr val="FB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E9062-7342-4B0A-B874-CE7062A8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687" y="3605734"/>
            <a:ext cx="6044050" cy="296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165B6-A1C1-4188-A8C6-375025FC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0323"/>
            <a:ext cx="6869443" cy="36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Widescreen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Gill Sans MT</vt:lpstr>
      <vt:lpstr>Goudy Old Style</vt:lpstr>
      <vt:lpstr>ClassicFrameVTI</vt:lpstr>
      <vt:lpstr>The clash in internal validity of medical prediction models:  Bootstrap vs. cross-validation</vt:lpstr>
      <vt:lpstr>Relevance &amp; Background</vt:lpstr>
      <vt:lpstr>Research Question</vt:lpstr>
      <vt:lpstr>Approach: motivating example</vt:lpstr>
      <vt:lpstr>Approach: simulation </vt:lpstr>
      <vt:lpstr>Ethical consent</vt:lpstr>
      <vt:lpstr>Appendix</vt:lpstr>
      <vt:lpstr>Twitter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clash of internal validity:  Bootstrap vs. cross-validation</dc:title>
  <dc:creator>Sofie</dc:creator>
  <cp:lastModifiedBy>Sofie</cp:lastModifiedBy>
  <cp:revision>25</cp:revision>
  <dcterms:created xsi:type="dcterms:W3CDTF">2020-09-21T12:15:02Z</dcterms:created>
  <dcterms:modified xsi:type="dcterms:W3CDTF">2020-09-23T07:02:22Z</dcterms:modified>
</cp:coreProperties>
</file>