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354.xml"/>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338.xml"/>
  <Override ContentType="application/vnd.openxmlformats-officedocument.presentationml.notesSlide+xml" PartName="/ppt/notesSlides/notesSlide362.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34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369.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326.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374.xml"/>
  <Override ContentType="application/vnd.openxmlformats-officedocument.presentationml.notesSlide+xml" PartName="/ppt/notesSlides/notesSlide281.xml"/>
  <Override ContentType="application/vnd.openxmlformats-officedocument.presentationml.notesSlide+xml" PartName="/ppt/notesSlides/notesSlide33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358.xml"/>
  <Override ContentType="application/vnd.openxmlformats-officedocument.presentationml.notesSlide+xml" PartName="/ppt/notesSlides/notesSlide342.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315.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1.xml"/>
  <Override ContentType="application/vnd.openxmlformats-officedocument.presentationml.notesSlide+xml" PartName="/ppt/notesSlides/notesSlide319.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34.xml"/>
  <Override ContentType="application/vnd.openxmlformats-officedocument.presentationml.notesSlide+xml" PartName="/ppt/notesSlides/notesSlide306.xml"/>
  <Override ContentType="application/vnd.openxmlformats-officedocument.presentationml.notesSlide+xml" PartName="/ppt/notesSlides/notesSlide349.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366.xml"/>
  <Override ContentType="application/vnd.openxmlformats-officedocument.presentationml.notesSlide+xml" PartName="/ppt/notesSlides/notesSlide323.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370.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329.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302.xml"/>
  <Override ContentType="application/vnd.openxmlformats-officedocument.presentationml.notesSlide+xml" PartName="/ppt/notesSlides/notesSlide76.xml"/>
  <Override ContentType="application/vnd.openxmlformats-officedocument.presentationml.notesSlide+xml" PartName="/ppt/notesSlides/notesSlide345.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363.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320.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330.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37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314.xml"/>
  <Override ContentType="application/vnd.openxmlformats-officedocument.presentationml.notesSlide+xml" PartName="/ppt/notesSlides/notesSlide27.xml"/>
  <Override ContentType="application/vnd.openxmlformats-officedocument.presentationml.notesSlide+xml" PartName="/ppt/notesSlides/notesSlide339.xml"/>
  <Override ContentType="application/vnd.openxmlformats-officedocument.presentationml.notesSlide+xml" PartName="/ppt/notesSlides/notesSlide88.xml"/>
  <Override ContentType="application/vnd.openxmlformats-officedocument.presentationml.notesSlide+xml" PartName="/ppt/notesSlides/notesSlide357.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324.xml"/>
  <Override ContentType="application/vnd.openxmlformats-officedocument.presentationml.notesSlide+xml" PartName="/ppt/notesSlides/notesSlide235.xml"/>
  <Override ContentType="application/vnd.openxmlformats-officedocument.presentationml.notesSlide+xml" PartName="/ppt/notesSlides/notesSlide341.xml"/>
  <Override ContentType="application/vnd.openxmlformats-officedocument.presentationml.notesSlide+xml" PartName="/ppt/notesSlides/notesSlide45.xml"/>
  <Override ContentType="application/vnd.openxmlformats-officedocument.presentationml.notesSlide+xml" PartName="/ppt/notesSlides/notesSlide367.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07.xml"/>
  <Override ContentType="application/vnd.openxmlformats-officedocument.presentationml.notesSlide+xml" PartName="/ppt/notesSlides/notesSlide335.xml"/>
  <Override ContentType="application/vnd.openxmlformats-officedocument.presentationml.notesSlide+xml" PartName="/ppt/notesSlides/notesSlide318.xml"/>
  <Override ContentType="application/vnd.openxmlformats-officedocument.presentationml.notesSlide+xml" PartName="/ppt/notesSlides/notesSlide284.xml"/>
  <Override ContentType="application/vnd.openxmlformats-officedocument.presentationml.notesSlide+xml" PartName="/ppt/notesSlides/notesSlide352.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28.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372.xml"/>
  <Override ContentType="application/vnd.openxmlformats-officedocument.presentationml.notesSlide+xml" PartName="/ppt/notesSlides/notesSlide360.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313.xml"/>
  <Override ContentType="application/vnd.openxmlformats-officedocument.presentationml.notesSlide+xml" PartName="/ppt/notesSlides/notesSlide69.xml"/>
  <Override ContentType="application/vnd.openxmlformats-officedocument.presentationml.notesSlide+xml" PartName="/ppt/notesSlides/notesSlide356.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344.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332.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325.xml"/>
  <Override ContentType="application/vnd.openxmlformats-officedocument.presentationml.notesSlide+xml" PartName="/ppt/notesSlides/notesSlide368.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321.xml"/>
  <Override ContentType="application/vnd.openxmlformats-officedocument.presentationml.notesSlide+xml" PartName="/ppt/notesSlides/notesSlide364.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347.xml"/>
  <Override ContentType="application/vnd.openxmlformats-officedocument.presentationml.notesSlide+xml" PartName="/ppt/notesSlides/notesSlide317.xml"/>
  <Override ContentType="application/vnd.openxmlformats-officedocument.presentationml.notesSlide+xml" PartName="/ppt/notesSlides/notesSlide336.xml"/>
  <Override ContentType="application/vnd.openxmlformats-officedocument.presentationml.notesSlide+xml" PartName="/ppt/notesSlides/notesSlide304.xml"/>
  <Override ContentType="application/vnd.openxmlformats-officedocument.presentationml.notesSlide+xml" PartName="/ppt/notesSlides/notesSlide272.xml"/>
  <Override ContentType="application/vnd.openxmlformats-officedocument.presentationml.notesSlide+xml" PartName="/ppt/notesSlides/notesSlide310.xml"/>
  <Override ContentType="application/vnd.openxmlformats-officedocument.presentationml.notesSlide+xml" PartName="/ppt/notesSlides/notesSlide340.xml"/>
  <Override ContentType="application/vnd.openxmlformats-officedocument.presentationml.notesSlide+xml" PartName="/ppt/notesSlides/notesSlide353.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371.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355.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337.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343.xml"/>
  <Override ContentType="application/vnd.openxmlformats-officedocument.presentationml.notesSlide+xml" PartName="/ppt/notesSlides/notesSlide233.xml"/>
  <Override ContentType="application/vnd.openxmlformats-officedocument.presentationml.notesSlide+xml" PartName="/ppt/notesSlides/notesSlide300.xml"/>
  <Override ContentType="application/vnd.openxmlformats-officedocument.presentationml.notesSlide+xml" PartName="/ppt/notesSlides/notesSlide327.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361.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2.xml"/>
  <Override ContentType="application/vnd.openxmlformats-officedocument.presentationml.notesSlide+xml" PartName="/ppt/notesSlides/notesSlide359.xml"/>
  <Override ContentType="application/vnd.openxmlformats-officedocument.presentationml.notesSlide+xml" PartName="/ppt/notesSlides/notesSlide260.xml"/>
  <Override ContentType="application/vnd.openxmlformats-officedocument.presentationml.notesSlide+xml" PartName="/ppt/notesSlides/notesSlide316.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350.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333.xml"/>
  <Override ContentType="application/vnd.openxmlformats-officedocument.presentationml.notesSlide+xml" PartName="/ppt/notesSlides/notesSlide305.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365.xml"/>
  <Override ContentType="application/vnd.openxmlformats-officedocument.presentationml.notesSlide+xml" PartName="/ppt/notesSlides/notesSlide237.xml"/>
  <Override ContentType="application/vnd.openxmlformats-officedocument.presentationml.notesSlide+xml" PartName="/ppt/notesSlides/notesSlide29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322.xml"/>
  <Override ContentType="application/vnd.openxmlformats-officedocument.presentationml.notesSlide+xml" PartName="/ppt/notesSlides/notesSlide175.xml"/>
  <Override ContentType="application/vnd.openxmlformats-officedocument.presentationml.notesSlide+xml" PartName="/ppt/notesSlides/notesSlide348.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350.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334.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369.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342.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362.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357.xml"/>
  <Override ContentType="application/vnd.openxmlformats-officedocument.presentationml.slide+xml" PartName="/ppt/slides/slide141.xml"/>
  <Override ContentType="application/vnd.openxmlformats-officedocument.presentationml.slide+xml" PartName="/ppt/slides/slide314.xml"/>
  <Override ContentType="application/vnd.openxmlformats-officedocument.presentationml.slide+xml" PartName="/ppt/slides/slide338.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34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310.xml"/>
  <Override ContentType="application/vnd.openxmlformats-officedocument.presentationml.slide+xml" PartName="/ppt/slides/slide370.xml"/>
  <Override ContentType="application/vnd.openxmlformats-officedocument.presentationml.slide+xml" PartName="/ppt/slides/slide366.xml"/>
  <Override ContentType="application/vnd.openxmlformats-officedocument.presentationml.slide+xml" PartName="/ppt/slides/slide180.xml"/>
  <Override ContentType="application/vnd.openxmlformats-officedocument.presentationml.slide+xml" PartName="/ppt/slides/slide353.xml"/>
  <Override ContentType="application/vnd.openxmlformats-officedocument.presentationml.slide+xml" PartName="/ppt/slides/slide18.xml"/>
  <Override ContentType="application/vnd.openxmlformats-officedocument.presentationml.slide+xml" PartName="/ppt/slides/slide333.xml"/>
  <Override ContentType="application/vnd.openxmlformats-officedocument.presentationml.slide+xml" PartName="/ppt/slides/slide201.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343.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361.xml"/>
  <Override ContentType="application/vnd.openxmlformats-officedocument.presentationml.slide+xml" PartName="/ppt/slides/slide293.xml"/>
  <Override ContentType="application/vnd.openxmlformats-officedocument.presentationml.slide+xml" PartName="/ppt/slides/slide358.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371.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354.xml"/>
  <Override ContentType="application/vnd.openxmlformats-officedocument.presentationml.slide+xml" PartName="/ppt/slides/slide337.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322.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365.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348.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367.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6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359.xml"/>
  <Override ContentType="application/vnd.openxmlformats-officedocument.presentationml.slide+xml" PartName="/ppt/slides/slide316.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44.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328.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332.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355.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347.xml"/>
  <Override ContentType="application/vnd.openxmlformats-officedocument.presentationml.slide+xml" PartName="/ppt/slides/slide372.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364.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212.xml"/>
  <Override ContentType="application/vnd.openxmlformats-officedocument.presentationml.slide+xml" PartName="/ppt/slides/slide336.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340.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325.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317.xml"/>
  <Override ContentType="application/vnd.openxmlformats-officedocument.presentationml.slide+xml" PartName="/ppt/slides/slide155.xml"/>
  <Override ContentType="application/vnd.openxmlformats-officedocument.presentationml.slide+xml" PartName="/ppt/slides/slide341.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307.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351.xml"/>
  <Override ContentType="application/vnd.openxmlformats-officedocument.presentationml.slide+xml" PartName="/ppt/slides/slide262.xml"/>
  <Override ContentType="application/vnd.openxmlformats-officedocument.presentationml.slide+xml" PartName="/ppt/slides/slide368.xml"/>
  <Override ContentType="application/vnd.openxmlformats-officedocument.presentationml.slide+xml" PartName="/ppt/slides/slide97.xml"/>
  <Override ContentType="application/vnd.openxmlformats-officedocument.presentationml.slide+xml" PartName="/ppt/slides/slide331.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74.xml"/>
  <Override ContentType="application/vnd.openxmlformats-officedocument.presentationml.slide+xml" PartName="/ppt/slides/slide345.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313.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363.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339.xml"/>
  <Override ContentType="application/vnd.openxmlformats-officedocument.presentationml.slide+xml" PartName="/ppt/slides/slide224.xml"/>
  <Override ContentType="application/vnd.openxmlformats-officedocument.presentationml.slide+xml" PartName="/ppt/slides/slide356.xml"/>
  <Override ContentType="application/vnd.openxmlformats-officedocument.presentationml.slide+xml" PartName="/ppt/slides/slide284.xml"/>
  <Override ContentType="application/vnd.openxmlformats-officedocument.presentationml.slide+xml" PartName="/ppt/slides/slide330.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373.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46.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9.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352.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335.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 id="551" r:id="rId301"/>
    <p:sldId id="552" r:id="rId302"/>
    <p:sldId id="553" r:id="rId303"/>
    <p:sldId id="554" r:id="rId304"/>
    <p:sldId id="555" r:id="rId305"/>
    <p:sldId id="556" r:id="rId306"/>
    <p:sldId id="557" r:id="rId307"/>
    <p:sldId id="558" r:id="rId308"/>
    <p:sldId id="559" r:id="rId309"/>
    <p:sldId id="560" r:id="rId310"/>
    <p:sldId id="561" r:id="rId311"/>
    <p:sldId id="562" r:id="rId312"/>
    <p:sldId id="563" r:id="rId313"/>
    <p:sldId id="564" r:id="rId314"/>
    <p:sldId id="565" r:id="rId315"/>
    <p:sldId id="566" r:id="rId316"/>
    <p:sldId id="567" r:id="rId317"/>
    <p:sldId id="568" r:id="rId318"/>
    <p:sldId id="569" r:id="rId319"/>
    <p:sldId id="570" r:id="rId320"/>
    <p:sldId id="571" r:id="rId321"/>
    <p:sldId id="572" r:id="rId322"/>
    <p:sldId id="573" r:id="rId323"/>
    <p:sldId id="574" r:id="rId324"/>
    <p:sldId id="575" r:id="rId325"/>
    <p:sldId id="576" r:id="rId326"/>
    <p:sldId id="577" r:id="rId327"/>
    <p:sldId id="578" r:id="rId328"/>
    <p:sldId id="579" r:id="rId329"/>
    <p:sldId id="580" r:id="rId330"/>
    <p:sldId id="581" r:id="rId331"/>
    <p:sldId id="582" r:id="rId332"/>
    <p:sldId id="583" r:id="rId333"/>
    <p:sldId id="584" r:id="rId334"/>
    <p:sldId id="585" r:id="rId335"/>
    <p:sldId id="586" r:id="rId336"/>
    <p:sldId id="587" r:id="rId337"/>
    <p:sldId id="588" r:id="rId338"/>
    <p:sldId id="589" r:id="rId339"/>
    <p:sldId id="590" r:id="rId340"/>
    <p:sldId id="591" r:id="rId341"/>
    <p:sldId id="592" r:id="rId342"/>
    <p:sldId id="593" r:id="rId343"/>
    <p:sldId id="594" r:id="rId344"/>
    <p:sldId id="595" r:id="rId345"/>
    <p:sldId id="596" r:id="rId346"/>
    <p:sldId id="597" r:id="rId347"/>
    <p:sldId id="598" r:id="rId348"/>
    <p:sldId id="599" r:id="rId349"/>
    <p:sldId id="600" r:id="rId350"/>
    <p:sldId id="601" r:id="rId351"/>
    <p:sldId id="602" r:id="rId352"/>
    <p:sldId id="603" r:id="rId353"/>
    <p:sldId id="604" r:id="rId354"/>
    <p:sldId id="605" r:id="rId355"/>
    <p:sldId id="606" r:id="rId356"/>
    <p:sldId id="607" r:id="rId357"/>
    <p:sldId id="608" r:id="rId358"/>
    <p:sldId id="609" r:id="rId359"/>
    <p:sldId id="610" r:id="rId360"/>
    <p:sldId id="611" r:id="rId361"/>
    <p:sldId id="612" r:id="rId362"/>
    <p:sldId id="613" r:id="rId363"/>
    <p:sldId id="614" r:id="rId364"/>
    <p:sldId id="615" r:id="rId365"/>
    <p:sldId id="616" r:id="rId366"/>
    <p:sldId id="617" r:id="rId367"/>
    <p:sldId id="618" r:id="rId368"/>
    <p:sldId id="619" r:id="rId369"/>
    <p:sldId id="620" r:id="rId370"/>
    <p:sldId id="621" r:id="rId371"/>
    <p:sldId id="622" r:id="rId372"/>
    <p:sldId id="623" r:id="rId373"/>
    <p:sldId id="624" r:id="rId374"/>
    <p:sldId id="625" r:id="rId375"/>
    <p:sldId id="626" r:id="rId376"/>
    <p:sldId id="627" r:id="rId377"/>
    <p:sldId id="628" r:id="rId378"/>
    <p:sldId id="629" r:id="rId379"/>
  </p:sldIdLst>
  <p:sldSz cy="5143500" cx="9144000"/>
  <p:notesSz cx="6858000" cy="9144000"/>
  <p:embeddedFontLst>
    <p:embeddedFont>
      <p:font typeface="Roboto"/>
      <p:regular r:id="rId380"/>
      <p:bold r:id="rId381"/>
      <p:italic r:id="rId382"/>
      <p:boldItalic r:id="rId3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297" Type="http://schemas.openxmlformats.org/officeDocument/2006/relationships/slide" Target="slides/slide292.xml"/><Relationship Id="rId36" Type="http://schemas.openxmlformats.org/officeDocument/2006/relationships/slide" Target="slides/slide31.xml"/><Relationship Id="rId175" Type="http://schemas.openxmlformats.org/officeDocument/2006/relationships/slide" Target="slides/slide170.xml"/><Relationship Id="rId296" Type="http://schemas.openxmlformats.org/officeDocument/2006/relationships/slide" Target="slides/slide291.xml"/><Relationship Id="rId39" Type="http://schemas.openxmlformats.org/officeDocument/2006/relationships/slide" Target="slides/slide34.xml"/><Relationship Id="rId174" Type="http://schemas.openxmlformats.org/officeDocument/2006/relationships/slide" Target="slides/slide169.xml"/><Relationship Id="rId295" Type="http://schemas.openxmlformats.org/officeDocument/2006/relationships/slide" Target="slides/slide290.xml"/><Relationship Id="rId38" Type="http://schemas.openxmlformats.org/officeDocument/2006/relationships/slide" Target="slides/slide33.xml"/><Relationship Id="rId173" Type="http://schemas.openxmlformats.org/officeDocument/2006/relationships/slide" Target="slides/slide168.xml"/><Relationship Id="rId294" Type="http://schemas.openxmlformats.org/officeDocument/2006/relationships/slide" Target="slides/slide289.xml"/><Relationship Id="rId179" Type="http://schemas.openxmlformats.org/officeDocument/2006/relationships/slide" Target="slides/slide174.xml"/><Relationship Id="rId178" Type="http://schemas.openxmlformats.org/officeDocument/2006/relationships/slide" Target="slides/slide173.xml"/><Relationship Id="rId299" Type="http://schemas.openxmlformats.org/officeDocument/2006/relationships/slide" Target="slides/slide294.xml"/><Relationship Id="rId177" Type="http://schemas.openxmlformats.org/officeDocument/2006/relationships/slide" Target="slides/slide172.xml"/><Relationship Id="rId298" Type="http://schemas.openxmlformats.org/officeDocument/2006/relationships/slide" Target="slides/slide29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271" Type="http://schemas.openxmlformats.org/officeDocument/2006/relationships/slide" Target="slides/slide266.xml"/><Relationship Id="rId87" Type="http://schemas.openxmlformats.org/officeDocument/2006/relationships/slide" Target="slides/slide82.xml"/><Relationship Id="rId270" Type="http://schemas.openxmlformats.org/officeDocument/2006/relationships/slide" Target="slides/slide265.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269" Type="http://schemas.openxmlformats.org/officeDocument/2006/relationships/slide" Target="slides/slide264.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slide" Target="slides/slide259.xml"/><Relationship Id="rId142" Type="http://schemas.openxmlformats.org/officeDocument/2006/relationships/slide" Target="slides/slide137.xml"/><Relationship Id="rId263" Type="http://schemas.openxmlformats.org/officeDocument/2006/relationships/slide" Target="slides/slide258.xml"/><Relationship Id="rId141" Type="http://schemas.openxmlformats.org/officeDocument/2006/relationships/slide" Target="slides/slide136.xml"/><Relationship Id="rId262" Type="http://schemas.openxmlformats.org/officeDocument/2006/relationships/slide" Target="slides/slide257.xml"/><Relationship Id="rId383" Type="http://schemas.openxmlformats.org/officeDocument/2006/relationships/font" Target="fonts/Roboto-boldItalic.fntdata"/><Relationship Id="rId140" Type="http://schemas.openxmlformats.org/officeDocument/2006/relationships/slide" Target="slides/slide135.xml"/><Relationship Id="rId261" Type="http://schemas.openxmlformats.org/officeDocument/2006/relationships/slide" Target="slides/slide256.xml"/><Relationship Id="rId382" Type="http://schemas.openxmlformats.org/officeDocument/2006/relationships/font" Target="fonts/Roboto-italic.fntdata"/><Relationship Id="rId5" Type="http://schemas.openxmlformats.org/officeDocument/2006/relationships/notesMaster" Target="notesMasters/notesMaster1.xml"/><Relationship Id="rId147" Type="http://schemas.openxmlformats.org/officeDocument/2006/relationships/slide" Target="slides/slide142.xml"/><Relationship Id="rId268" Type="http://schemas.openxmlformats.org/officeDocument/2006/relationships/slide" Target="slides/slide263.xml"/><Relationship Id="rId6" Type="http://schemas.openxmlformats.org/officeDocument/2006/relationships/slide" Target="slides/slide1.xml"/><Relationship Id="rId146" Type="http://schemas.openxmlformats.org/officeDocument/2006/relationships/slide" Target="slides/slide141.xml"/><Relationship Id="rId267" Type="http://schemas.openxmlformats.org/officeDocument/2006/relationships/slide" Target="slides/slide262.xml"/><Relationship Id="rId7" Type="http://schemas.openxmlformats.org/officeDocument/2006/relationships/slide" Target="slides/slide2.xml"/><Relationship Id="rId145" Type="http://schemas.openxmlformats.org/officeDocument/2006/relationships/slide" Target="slides/slide140.xml"/><Relationship Id="rId266" Type="http://schemas.openxmlformats.org/officeDocument/2006/relationships/slide" Target="slides/slide261.xml"/><Relationship Id="rId8" Type="http://schemas.openxmlformats.org/officeDocument/2006/relationships/slide" Target="slides/slide3.xml"/><Relationship Id="rId144" Type="http://schemas.openxmlformats.org/officeDocument/2006/relationships/slide" Target="slides/slide139.xml"/><Relationship Id="rId265" Type="http://schemas.openxmlformats.org/officeDocument/2006/relationships/slide" Target="slides/slide260.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slide" Target="slides/slide255.xml"/><Relationship Id="rId381" Type="http://schemas.openxmlformats.org/officeDocument/2006/relationships/font" Target="fonts/Roboto-bold.fntdata"/><Relationship Id="rId76" Type="http://schemas.openxmlformats.org/officeDocument/2006/relationships/slide" Target="slides/slide71.xml"/><Relationship Id="rId380" Type="http://schemas.openxmlformats.org/officeDocument/2006/relationships/font" Target="fonts/Roboto-regular.fntdata"/><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slide" Target="slides/slide254.xml"/><Relationship Id="rId137" Type="http://schemas.openxmlformats.org/officeDocument/2006/relationships/slide" Target="slides/slide132.xml"/><Relationship Id="rId258" Type="http://schemas.openxmlformats.org/officeDocument/2006/relationships/slide" Target="slides/slide253.xml"/><Relationship Id="rId379" Type="http://schemas.openxmlformats.org/officeDocument/2006/relationships/slide" Target="slides/slide374.xml"/><Relationship Id="rId132" Type="http://schemas.openxmlformats.org/officeDocument/2006/relationships/slide" Target="slides/slide127.xml"/><Relationship Id="rId253" Type="http://schemas.openxmlformats.org/officeDocument/2006/relationships/slide" Target="slides/slide248.xml"/><Relationship Id="rId374" Type="http://schemas.openxmlformats.org/officeDocument/2006/relationships/slide" Target="slides/slide369.xml"/><Relationship Id="rId131" Type="http://schemas.openxmlformats.org/officeDocument/2006/relationships/slide" Target="slides/slide126.xml"/><Relationship Id="rId252" Type="http://schemas.openxmlformats.org/officeDocument/2006/relationships/slide" Target="slides/slide247.xml"/><Relationship Id="rId373" Type="http://schemas.openxmlformats.org/officeDocument/2006/relationships/slide" Target="slides/slide368.xml"/><Relationship Id="rId130" Type="http://schemas.openxmlformats.org/officeDocument/2006/relationships/slide" Target="slides/slide125.xml"/><Relationship Id="rId251" Type="http://schemas.openxmlformats.org/officeDocument/2006/relationships/slide" Target="slides/slide246.xml"/><Relationship Id="rId372" Type="http://schemas.openxmlformats.org/officeDocument/2006/relationships/slide" Target="slides/slide367.xml"/><Relationship Id="rId250" Type="http://schemas.openxmlformats.org/officeDocument/2006/relationships/slide" Target="slides/slide245.xml"/><Relationship Id="rId371" Type="http://schemas.openxmlformats.org/officeDocument/2006/relationships/slide" Target="slides/slide366.xml"/><Relationship Id="rId136" Type="http://schemas.openxmlformats.org/officeDocument/2006/relationships/slide" Target="slides/slide131.xml"/><Relationship Id="rId257" Type="http://schemas.openxmlformats.org/officeDocument/2006/relationships/slide" Target="slides/slide252.xml"/><Relationship Id="rId378" Type="http://schemas.openxmlformats.org/officeDocument/2006/relationships/slide" Target="slides/slide373.xml"/><Relationship Id="rId135" Type="http://schemas.openxmlformats.org/officeDocument/2006/relationships/slide" Target="slides/slide130.xml"/><Relationship Id="rId256" Type="http://schemas.openxmlformats.org/officeDocument/2006/relationships/slide" Target="slides/slide251.xml"/><Relationship Id="rId377" Type="http://schemas.openxmlformats.org/officeDocument/2006/relationships/slide" Target="slides/slide372.xml"/><Relationship Id="rId134" Type="http://schemas.openxmlformats.org/officeDocument/2006/relationships/slide" Target="slides/slide129.xml"/><Relationship Id="rId255" Type="http://schemas.openxmlformats.org/officeDocument/2006/relationships/slide" Target="slides/slide250.xml"/><Relationship Id="rId376" Type="http://schemas.openxmlformats.org/officeDocument/2006/relationships/slide" Target="slides/slide371.xml"/><Relationship Id="rId133" Type="http://schemas.openxmlformats.org/officeDocument/2006/relationships/slide" Target="slides/slide128.xml"/><Relationship Id="rId254" Type="http://schemas.openxmlformats.org/officeDocument/2006/relationships/slide" Target="slides/slide249.xml"/><Relationship Id="rId375" Type="http://schemas.openxmlformats.org/officeDocument/2006/relationships/slide" Target="slides/slide370.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293" Type="http://schemas.openxmlformats.org/officeDocument/2006/relationships/slide" Target="slides/slide288.xml"/><Relationship Id="rId65" Type="http://schemas.openxmlformats.org/officeDocument/2006/relationships/slide" Target="slides/slide60.xml"/><Relationship Id="rId171" Type="http://schemas.openxmlformats.org/officeDocument/2006/relationships/slide" Target="slides/slide166.xml"/><Relationship Id="rId292" Type="http://schemas.openxmlformats.org/officeDocument/2006/relationships/slide" Target="slides/slide287.xml"/><Relationship Id="rId68" Type="http://schemas.openxmlformats.org/officeDocument/2006/relationships/slide" Target="slides/slide63.xml"/><Relationship Id="rId170" Type="http://schemas.openxmlformats.org/officeDocument/2006/relationships/slide" Target="slides/slide165.xml"/><Relationship Id="rId291" Type="http://schemas.openxmlformats.org/officeDocument/2006/relationships/slide" Target="slides/slide286.xml"/><Relationship Id="rId67" Type="http://schemas.openxmlformats.org/officeDocument/2006/relationships/slide" Target="slides/slide62.xml"/><Relationship Id="rId290" Type="http://schemas.openxmlformats.org/officeDocument/2006/relationships/slide" Target="slides/slide285.xml"/><Relationship Id="rId60" Type="http://schemas.openxmlformats.org/officeDocument/2006/relationships/slide" Target="slides/slide55.xml"/><Relationship Id="rId165" Type="http://schemas.openxmlformats.org/officeDocument/2006/relationships/slide" Target="slides/slide160.xml"/><Relationship Id="rId286" Type="http://schemas.openxmlformats.org/officeDocument/2006/relationships/slide" Target="slides/slide281.xml"/><Relationship Id="rId69" Type="http://schemas.openxmlformats.org/officeDocument/2006/relationships/slide" Target="slides/slide64.xml"/><Relationship Id="rId164" Type="http://schemas.openxmlformats.org/officeDocument/2006/relationships/slide" Target="slides/slide159.xml"/><Relationship Id="rId285" Type="http://schemas.openxmlformats.org/officeDocument/2006/relationships/slide" Target="slides/slide280.xml"/><Relationship Id="rId163" Type="http://schemas.openxmlformats.org/officeDocument/2006/relationships/slide" Target="slides/slide158.xml"/><Relationship Id="rId284" Type="http://schemas.openxmlformats.org/officeDocument/2006/relationships/slide" Target="slides/slide279.xml"/><Relationship Id="rId162" Type="http://schemas.openxmlformats.org/officeDocument/2006/relationships/slide" Target="slides/slide157.xml"/><Relationship Id="rId283" Type="http://schemas.openxmlformats.org/officeDocument/2006/relationships/slide" Target="slides/slide278.xml"/><Relationship Id="rId169" Type="http://schemas.openxmlformats.org/officeDocument/2006/relationships/slide" Target="slides/slide164.xml"/><Relationship Id="rId168" Type="http://schemas.openxmlformats.org/officeDocument/2006/relationships/slide" Target="slides/slide163.xml"/><Relationship Id="rId289" Type="http://schemas.openxmlformats.org/officeDocument/2006/relationships/slide" Target="slides/slide284.xml"/><Relationship Id="rId167" Type="http://schemas.openxmlformats.org/officeDocument/2006/relationships/slide" Target="slides/slide162.xml"/><Relationship Id="rId288" Type="http://schemas.openxmlformats.org/officeDocument/2006/relationships/slide" Target="slides/slide283.xml"/><Relationship Id="rId166" Type="http://schemas.openxmlformats.org/officeDocument/2006/relationships/slide" Target="slides/slide161.xml"/><Relationship Id="rId287" Type="http://schemas.openxmlformats.org/officeDocument/2006/relationships/slide" Target="slides/slide282.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282" Type="http://schemas.openxmlformats.org/officeDocument/2006/relationships/slide" Target="slides/slide277.xml"/><Relationship Id="rId54" Type="http://schemas.openxmlformats.org/officeDocument/2006/relationships/slide" Target="slides/slide49.xml"/><Relationship Id="rId160" Type="http://schemas.openxmlformats.org/officeDocument/2006/relationships/slide" Target="slides/slide155.xml"/><Relationship Id="rId281" Type="http://schemas.openxmlformats.org/officeDocument/2006/relationships/slide" Target="slides/slide276.xml"/><Relationship Id="rId57" Type="http://schemas.openxmlformats.org/officeDocument/2006/relationships/slide" Target="slides/slide52.xml"/><Relationship Id="rId280" Type="http://schemas.openxmlformats.org/officeDocument/2006/relationships/slide" Target="slides/slide275.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275" Type="http://schemas.openxmlformats.org/officeDocument/2006/relationships/slide" Target="slides/slide270.xml"/><Relationship Id="rId58" Type="http://schemas.openxmlformats.org/officeDocument/2006/relationships/slide" Target="slides/slide53.xml"/><Relationship Id="rId153" Type="http://schemas.openxmlformats.org/officeDocument/2006/relationships/slide" Target="slides/slide148.xml"/><Relationship Id="rId274" Type="http://schemas.openxmlformats.org/officeDocument/2006/relationships/slide" Target="slides/slide269.xml"/><Relationship Id="rId152" Type="http://schemas.openxmlformats.org/officeDocument/2006/relationships/slide" Target="slides/slide147.xml"/><Relationship Id="rId273" Type="http://schemas.openxmlformats.org/officeDocument/2006/relationships/slide" Target="slides/slide268.xml"/><Relationship Id="rId151" Type="http://schemas.openxmlformats.org/officeDocument/2006/relationships/slide" Target="slides/slide146.xml"/><Relationship Id="rId272" Type="http://schemas.openxmlformats.org/officeDocument/2006/relationships/slide" Target="slides/slide267.xml"/><Relationship Id="rId158" Type="http://schemas.openxmlformats.org/officeDocument/2006/relationships/slide" Target="slides/slide153.xml"/><Relationship Id="rId279" Type="http://schemas.openxmlformats.org/officeDocument/2006/relationships/slide" Target="slides/slide274.xml"/><Relationship Id="rId157" Type="http://schemas.openxmlformats.org/officeDocument/2006/relationships/slide" Target="slides/slide152.xml"/><Relationship Id="rId278" Type="http://schemas.openxmlformats.org/officeDocument/2006/relationships/slide" Target="slides/slide273.xml"/><Relationship Id="rId156" Type="http://schemas.openxmlformats.org/officeDocument/2006/relationships/slide" Target="slides/slide151.xml"/><Relationship Id="rId277" Type="http://schemas.openxmlformats.org/officeDocument/2006/relationships/slide" Target="slides/slide272.xml"/><Relationship Id="rId155" Type="http://schemas.openxmlformats.org/officeDocument/2006/relationships/slide" Target="slides/slide150.xml"/><Relationship Id="rId276" Type="http://schemas.openxmlformats.org/officeDocument/2006/relationships/slide" Target="slides/slide271.xml"/><Relationship Id="rId107" Type="http://schemas.openxmlformats.org/officeDocument/2006/relationships/slide" Target="slides/slide102.xml"/><Relationship Id="rId228" Type="http://schemas.openxmlformats.org/officeDocument/2006/relationships/slide" Target="slides/slide223.xml"/><Relationship Id="rId349" Type="http://schemas.openxmlformats.org/officeDocument/2006/relationships/slide" Target="slides/slide344.xml"/><Relationship Id="rId106" Type="http://schemas.openxmlformats.org/officeDocument/2006/relationships/slide" Target="slides/slide101.xml"/><Relationship Id="rId227" Type="http://schemas.openxmlformats.org/officeDocument/2006/relationships/slide" Target="slides/slide222.xml"/><Relationship Id="rId348" Type="http://schemas.openxmlformats.org/officeDocument/2006/relationships/slide" Target="slides/slide343.xml"/><Relationship Id="rId105" Type="http://schemas.openxmlformats.org/officeDocument/2006/relationships/slide" Target="slides/slide100.xml"/><Relationship Id="rId226" Type="http://schemas.openxmlformats.org/officeDocument/2006/relationships/slide" Target="slides/slide221.xml"/><Relationship Id="rId347" Type="http://schemas.openxmlformats.org/officeDocument/2006/relationships/slide" Target="slides/slide342.xml"/><Relationship Id="rId104" Type="http://schemas.openxmlformats.org/officeDocument/2006/relationships/slide" Target="slides/slide99.xml"/><Relationship Id="rId225" Type="http://schemas.openxmlformats.org/officeDocument/2006/relationships/slide" Target="slides/slide220.xml"/><Relationship Id="rId346" Type="http://schemas.openxmlformats.org/officeDocument/2006/relationships/slide" Target="slides/slide341.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341" Type="http://schemas.openxmlformats.org/officeDocument/2006/relationships/slide" Target="slides/slide336.xml"/><Relationship Id="rId340" Type="http://schemas.openxmlformats.org/officeDocument/2006/relationships/slide" Target="slides/slide335.xml"/><Relationship Id="rId103" Type="http://schemas.openxmlformats.org/officeDocument/2006/relationships/slide" Target="slides/slide98.xml"/><Relationship Id="rId224" Type="http://schemas.openxmlformats.org/officeDocument/2006/relationships/slide" Target="slides/slide219.xml"/><Relationship Id="rId345" Type="http://schemas.openxmlformats.org/officeDocument/2006/relationships/slide" Target="slides/slide340.xml"/><Relationship Id="rId102" Type="http://schemas.openxmlformats.org/officeDocument/2006/relationships/slide" Target="slides/slide97.xml"/><Relationship Id="rId223" Type="http://schemas.openxmlformats.org/officeDocument/2006/relationships/slide" Target="slides/slide218.xml"/><Relationship Id="rId344" Type="http://schemas.openxmlformats.org/officeDocument/2006/relationships/slide" Target="slides/slide339.xml"/><Relationship Id="rId101" Type="http://schemas.openxmlformats.org/officeDocument/2006/relationships/slide" Target="slides/slide96.xml"/><Relationship Id="rId222" Type="http://schemas.openxmlformats.org/officeDocument/2006/relationships/slide" Target="slides/slide217.xml"/><Relationship Id="rId343" Type="http://schemas.openxmlformats.org/officeDocument/2006/relationships/slide" Target="slides/slide338.xml"/><Relationship Id="rId100" Type="http://schemas.openxmlformats.org/officeDocument/2006/relationships/slide" Target="slides/slide95.xml"/><Relationship Id="rId221" Type="http://schemas.openxmlformats.org/officeDocument/2006/relationships/slide" Target="slides/slide216.xml"/><Relationship Id="rId342" Type="http://schemas.openxmlformats.org/officeDocument/2006/relationships/slide" Target="slides/slide337.xml"/><Relationship Id="rId217" Type="http://schemas.openxmlformats.org/officeDocument/2006/relationships/slide" Target="slides/slide212.xml"/><Relationship Id="rId338" Type="http://schemas.openxmlformats.org/officeDocument/2006/relationships/slide" Target="slides/slide333.xml"/><Relationship Id="rId216" Type="http://schemas.openxmlformats.org/officeDocument/2006/relationships/slide" Target="slides/slide211.xml"/><Relationship Id="rId337" Type="http://schemas.openxmlformats.org/officeDocument/2006/relationships/slide" Target="slides/slide332.xml"/><Relationship Id="rId215" Type="http://schemas.openxmlformats.org/officeDocument/2006/relationships/slide" Target="slides/slide210.xml"/><Relationship Id="rId336" Type="http://schemas.openxmlformats.org/officeDocument/2006/relationships/slide" Target="slides/slide331.xml"/><Relationship Id="rId214" Type="http://schemas.openxmlformats.org/officeDocument/2006/relationships/slide" Target="slides/slide209.xml"/><Relationship Id="rId335" Type="http://schemas.openxmlformats.org/officeDocument/2006/relationships/slide" Target="slides/slide330.xml"/><Relationship Id="rId219" Type="http://schemas.openxmlformats.org/officeDocument/2006/relationships/slide" Target="slides/slide214.xml"/><Relationship Id="rId218" Type="http://schemas.openxmlformats.org/officeDocument/2006/relationships/slide" Target="slides/slide213.xml"/><Relationship Id="rId339" Type="http://schemas.openxmlformats.org/officeDocument/2006/relationships/slide" Target="slides/slide334.xml"/><Relationship Id="rId330" Type="http://schemas.openxmlformats.org/officeDocument/2006/relationships/slide" Target="slides/slide325.xml"/><Relationship Id="rId213" Type="http://schemas.openxmlformats.org/officeDocument/2006/relationships/slide" Target="slides/slide208.xml"/><Relationship Id="rId334" Type="http://schemas.openxmlformats.org/officeDocument/2006/relationships/slide" Target="slides/slide329.xml"/><Relationship Id="rId212" Type="http://schemas.openxmlformats.org/officeDocument/2006/relationships/slide" Target="slides/slide207.xml"/><Relationship Id="rId333" Type="http://schemas.openxmlformats.org/officeDocument/2006/relationships/slide" Target="slides/slide328.xml"/><Relationship Id="rId211" Type="http://schemas.openxmlformats.org/officeDocument/2006/relationships/slide" Target="slides/slide206.xml"/><Relationship Id="rId332" Type="http://schemas.openxmlformats.org/officeDocument/2006/relationships/slide" Target="slides/slide327.xml"/><Relationship Id="rId210" Type="http://schemas.openxmlformats.org/officeDocument/2006/relationships/slide" Target="slides/slide205.xml"/><Relationship Id="rId331" Type="http://schemas.openxmlformats.org/officeDocument/2006/relationships/slide" Target="slides/slide326.xml"/><Relationship Id="rId370" Type="http://schemas.openxmlformats.org/officeDocument/2006/relationships/slide" Target="slides/slide36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369" Type="http://schemas.openxmlformats.org/officeDocument/2006/relationships/slide" Target="slides/slide364.xml"/><Relationship Id="rId126" Type="http://schemas.openxmlformats.org/officeDocument/2006/relationships/slide" Target="slides/slide121.xml"/><Relationship Id="rId247" Type="http://schemas.openxmlformats.org/officeDocument/2006/relationships/slide" Target="slides/slide242.xml"/><Relationship Id="rId368" Type="http://schemas.openxmlformats.org/officeDocument/2006/relationships/slide" Target="slides/slide363.xml"/><Relationship Id="rId121" Type="http://schemas.openxmlformats.org/officeDocument/2006/relationships/slide" Target="slides/slide116.xml"/><Relationship Id="rId242" Type="http://schemas.openxmlformats.org/officeDocument/2006/relationships/slide" Target="slides/slide237.xml"/><Relationship Id="rId363" Type="http://schemas.openxmlformats.org/officeDocument/2006/relationships/slide" Target="slides/slide358.xml"/><Relationship Id="rId120" Type="http://schemas.openxmlformats.org/officeDocument/2006/relationships/slide" Target="slides/slide115.xml"/><Relationship Id="rId241" Type="http://schemas.openxmlformats.org/officeDocument/2006/relationships/slide" Target="slides/slide236.xml"/><Relationship Id="rId362" Type="http://schemas.openxmlformats.org/officeDocument/2006/relationships/slide" Target="slides/slide357.xml"/><Relationship Id="rId240" Type="http://schemas.openxmlformats.org/officeDocument/2006/relationships/slide" Target="slides/slide235.xml"/><Relationship Id="rId361" Type="http://schemas.openxmlformats.org/officeDocument/2006/relationships/slide" Target="slides/slide356.xml"/><Relationship Id="rId360" Type="http://schemas.openxmlformats.org/officeDocument/2006/relationships/slide" Target="slides/slide355.xml"/><Relationship Id="rId125" Type="http://schemas.openxmlformats.org/officeDocument/2006/relationships/slide" Target="slides/slide120.xml"/><Relationship Id="rId246" Type="http://schemas.openxmlformats.org/officeDocument/2006/relationships/slide" Target="slides/slide241.xml"/><Relationship Id="rId367" Type="http://schemas.openxmlformats.org/officeDocument/2006/relationships/slide" Target="slides/slide362.xml"/><Relationship Id="rId124" Type="http://schemas.openxmlformats.org/officeDocument/2006/relationships/slide" Target="slides/slide119.xml"/><Relationship Id="rId245" Type="http://schemas.openxmlformats.org/officeDocument/2006/relationships/slide" Target="slides/slide240.xml"/><Relationship Id="rId366" Type="http://schemas.openxmlformats.org/officeDocument/2006/relationships/slide" Target="slides/slide361.xml"/><Relationship Id="rId123" Type="http://schemas.openxmlformats.org/officeDocument/2006/relationships/slide" Target="slides/slide118.xml"/><Relationship Id="rId244" Type="http://schemas.openxmlformats.org/officeDocument/2006/relationships/slide" Target="slides/slide239.xml"/><Relationship Id="rId365" Type="http://schemas.openxmlformats.org/officeDocument/2006/relationships/slide" Target="slides/slide360.xml"/><Relationship Id="rId122" Type="http://schemas.openxmlformats.org/officeDocument/2006/relationships/slide" Target="slides/slide117.xml"/><Relationship Id="rId243" Type="http://schemas.openxmlformats.org/officeDocument/2006/relationships/slide" Target="slides/slide238.xml"/><Relationship Id="rId364" Type="http://schemas.openxmlformats.org/officeDocument/2006/relationships/slide" Target="slides/slide359.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359" Type="http://schemas.openxmlformats.org/officeDocument/2006/relationships/slide" Target="slides/slide354.xml"/><Relationship Id="rId116" Type="http://schemas.openxmlformats.org/officeDocument/2006/relationships/slide" Target="slides/slide111.xml"/><Relationship Id="rId237" Type="http://schemas.openxmlformats.org/officeDocument/2006/relationships/slide" Target="slides/slide232.xml"/><Relationship Id="rId358" Type="http://schemas.openxmlformats.org/officeDocument/2006/relationships/slide" Target="slides/slide353.xml"/><Relationship Id="rId115" Type="http://schemas.openxmlformats.org/officeDocument/2006/relationships/slide" Target="slides/slide110.xml"/><Relationship Id="rId236" Type="http://schemas.openxmlformats.org/officeDocument/2006/relationships/slide" Target="slides/slide231.xml"/><Relationship Id="rId357" Type="http://schemas.openxmlformats.org/officeDocument/2006/relationships/slide" Target="slides/slide352.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352" Type="http://schemas.openxmlformats.org/officeDocument/2006/relationships/slide" Target="slides/slide347.xml"/><Relationship Id="rId230" Type="http://schemas.openxmlformats.org/officeDocument/2006/relationships/slide" Target="slides/slide225.xml"/><Relationship Id="rId351" Type="http://schemas.openxmlformats.org/officeDocument/2006/relationships/slide" Target="slides/slide346.xml"/><Relationship Id="rId350" Type="http://schemas.openxmlformats.org/officeDocument/2006/relationships/slide" Target="slides/slide345.xml"/><Relationship Id="rId114" Type="http://schemas.openxmlformats.org/officeDocument/2006/relationships/slide" Target="slides/slide109.xml"/><Relationship Id="rId235" Type="http://schemas.openxmlformats.org/officeDocument/2006/relationships/slide" Target="slides/slide230.xml"/><Relationship Id="rId356" Type="http://schemas.openxmlformats.org/officeDocument/2006/relationships/slide" Target="slides/slide351.xml"/><Relationship Id="rId113" Type="http://schemas.openxmlformats.org/officeDocument/2006/relationships/slide" Target="slides/slide108.xml"/><Relationship Id="rId234" Type="http://schemas.openxmlformats.org/officeDocument/2006/relationships/slide" Target="slides/slide229.xml"/><Relationship Id="rId355" Type="http://schemas.openxmlformats.org/officeDocument/2006/relationships/slide" Target="slides/slide350.xml"/><Relationship Id="rId112" Type="http://schemas.openxmlformats.org/officeDocument/2006/relationships/slide" Target="slides/slide107.xml"/><Relationship Id="rId233" Type="http://schemas.openxmlformats.org/officeDocument/2006/relationships/slide" Target="slides/slide228.xml"/><Relationship Id="rId354" Type="http://schemas.openxmlformats.org/officeDocument/2006/relationships/slide" Target="slides/slide349.xml"/><Relationship Id="rId111" Type="http://schemas.openxmlformats.org/officeDocument/2006/relationships/slide" Target="slides/slide106.xml"/><Relationship Id="rId232" Type="http://schemas.openxmlformats.org/officeDocument/2006/relationships/slide" Target="slides/slide227.xml"/><Relationship Id="rId353" Type="http://schemas.openxmlformats.org/officeDocument/2006/relationships/slide" Target="slides/slide348.xml"/><Relationship Id="rId305" Type="http://schemas.openxmlformats.org/officeDocument/2006/relationships/slide" Target="slides/slide300.xml"/><Relationship Id="rId304" Type="http://schemas.openxmlformats.org/officeDocument/2006/relationships/slide" Target="slides/slide299.xml"/><Relationship Id="rId303" Type="http://schemas.openxmlformats.org/officeDocument/2006/relationships/slide" Target="slides/slide298.xml"/><Relationship Id="rId302" Type="http://schemas.openxmlformats.org/officeDocument/2006/relationships/slide" Target="slides/slide297.xml"/><Relationship Id="rId309" Type="http://schemas.openxmlformats.org/officeDocument/2006/relationships/slide" Target="slides/slide304.xml"/><Relationship Id="rId308" Type="http://schemas.openxmlformats.org/officeDocument/2006/relationships/slide" Target="slides/slide303.xml"/><Relationship Id="rId307" Type="http://schemas.openxmlformats.org/officeDocument/2006/relationships/slide" Target="slides/slide302.xml"/><Relationship Id="rId306" Type="http://schemas.openxmlformats.org/officeDocument/2006/relationships/slide" Target="slides/slide301.xml"/><Relationship Id="rId301" Type="http://schemas.openxmlformats.org/officeDocument/2006/relationships/slide" Target="slides/slide296.xml"/><Relationship Id="rId300" Type="http://schemas.openxmlformats.org/officeDocument/2006/relationships/slide" Target="slides/slide295.xml"/><Relationship Id="rId206" Type="http://schemas.openxmlformats.org/officeDocument/2006/relationships/slide" Target="slides/slide201.xml"/><Relationship Id="rId327" Type="http://schemas.openxmlformats.org/officeDocument/2006/relationships/slide" Target="slides/slide322.xml"/><Relationship Id="rId205" Type="http://schemas.openxmlformats.org/officeDocument/2006/relationships/slide" Target="slides/slide200.xml"/><Relationship Id="rId326" Type="http://schemas.openxmlformats.org/officeDocument/2006/relationships/slide" Target="slides/slide321.xml"/><Relationship Id="rId204" Type="http://schemas.openxmlformats.org/officeDocument/2006/relationships/slide" Target="slides/slide199.xml"/><Relationship Id="rId325" Type="http://schemas.openxmlformats.org/officeDocument/2006/relationships/slide" Target="slides/slide320.xml"/><Relationship Id="rId203" Type="http://schemas.openxmlformats.org/officeDocument/2006/relationships/slide" Target="slides/slide198.xml"/><Relationship Id="rId324" Type="http://schemas.openxmlformats.org/officeDocument/2006/relationships/slide" Target="slides/slide319.xml"/><Relationship Id="rId209" Type="http://schemas.openxmlformats.org/officeDocument/2006/relationships/slide" Target="slides/slide204.xml"/><Relationship Id="rId208" Type="http://schemas.openxmlformats.org/officeDocument/2006/relationships/slide" Target="slides/slide203.xml"/><Relationship Id="rId329" Type="http://schemas.openxmlformats.org/officeDocument/2006/relationships/slide" Target="slides/slide324.xml"/><Relationship Id="rId207" Type="http://schemas.openxmlformats.org/officeDocument/2006/relationships/slide" Target="slides/slide202.xml"/><Relationship Id="rId328" Type="http://schemas.openxmlformats.org/officeDocument/2006/relationships/slide" Target="slides/slide323.xml"/><Relationship Id="rId202" Type="http://schemas.openxmlformats.org/officeDocument/2006/relationships/slide" Target="slides/slide197.xml"/><Relationship Id="rId323" Type="http://schemas.openxmlformats.org/officeDocument/2006/relationships/slide" Target="slides/slide318.xml"/><Relationship Id="rId201" Type="http://schemas.openxmlformats.org/officeDocument/2006/relationships/slide" Target="slides/slide196.xml"/><Relationship Id="rId322" Type="http://schemas.openxmlformats.org/officeDocument/2006/relationships/slide" Target="slides/slide317.xml"/><Relationship Id="rId200" Type="http://schemas.openxmlformats.org/officeDocument/2006/relationships/slide" Target="slides/slide195.xml"/><Relationship Id="rId321" Type="http://schemas.openxmlformats.org/officeDocument/2006/relationships/slide" Target="slides/slide316.xml"/><Relationship Id="rId320" Type="http://schemas.openxmlformats.org/officeDocument/2006/relationships/slide" Target="slides/slide315.xml"/><Relationship Id="rId316" Type="http://schemas.openxmlformats.org/officeDocument/2006/relationships/slide" Target="slides/slide311.xml"/><Relationship Id="rId315" Type="http://schemas.openxmlformats.org/officeDocument/2006/relationships/slide" Target="slides/slide310.xml"/><Relationship Id="rId314" Type="http://schemas.openxmlformats.org/officeDocument/2006/relationships/slide" Target="slides/slide309.xml"/><Relationship Id="rId313" Type="http://schemas.openxmlformats.org/officeDocument/2006/relationships/slide" Target="slides/slide308.xml"/><Relationship Id="rId319" Type="http://schemas.openxmlformats.org/officeDocument/2006/relationships/slide" Target="slides/slide314.xml"/><Relationship Id="rId318" Type="http://schemas.openxmlformats.org/officeDocument/2006/relationships/slide" Target="slides/slide313.xml"/><Relationship Id="rId317" Type="http://schemas.openxmlformats.org/officeDocument/2006/relationships/slide" Target="slides/slide312.xml"/><Relationship Id="rId312" Type="http://schemas.openxmlformats.org/officeDocument/2006/relationships/slide" Target="slides/slide307.xml"/><Relationship Id="rId311" Type="http://schemas.openxmlformats.org/officeDocument/2006/relationships/slide" Target="slides/slide306.xml"/><Relationship Id="rId310" Type="http://schemas.openxmlformats.org/officeDocument/2006/relationships/slide" Target="slides/slide3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8b1c3531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8b1c3531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4384facd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4384facd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4384facd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4384facd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4384facd3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4384facd3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4433f86dd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4433f86dd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4384facd3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4384facd3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4384facd3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4384facd3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4384facd3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4384facd3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4384facd3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4384facd3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4384facd3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4384facd3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4433f86d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4433f86d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8de2145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8de2145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4384facd3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4384facd3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4384facd3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4384facd3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4433f86d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4433f86d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4384facd3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4384facd3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4433f86d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4433f86d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4384facd3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4384facd3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4384facd3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4384facd3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4384facd3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4384facd3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4384facd3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4384facd3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24e1ce75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24e1ce75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8b1c3531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8b1c3531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24e1ce75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24e1ce75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24e8ea866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24e8ea866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24e8ea86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24e8ea86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24e8ea866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24e8ea866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224e8ea866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224e8ea866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24e8ea866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24e8ea866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24e8ea866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24e8ea866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24e8ea866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24e8ea866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24e8ea866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24e8ea866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24e8ea866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224e8ea866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8de2145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8de2145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4828ebd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4828ebd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24e8ea866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24e8ea866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24e8ea866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24e8ea866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24e8ea866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24e8ea866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24e8ea866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224e8ea866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24e8ea866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24e8ea866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24e8ea866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24e8ea866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24e8ea866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24e8ea866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4828ebda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4828ebda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4828ebda5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24828ebda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8b1c3531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8b1c3531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4945449f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4945449f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4945449fb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4945449f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24945449f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24945449f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4945449fb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24945449fb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4945449fb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4945449fb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4945449fb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4945449f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2255c76a7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2255c76a7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25933dd2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225933dd2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25933dd26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25933dd26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25933dd26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25933dd26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8de2145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8de2145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25933dd26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25933dd26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225933dd26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225933dd26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25933dd26b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25933dd26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25933dd26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225933dd26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4b5f4298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4b5f4298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4b5f4298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4b5f4298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4b5f4298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4b5f4298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4b5f4299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4b5f4299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24ca0925f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24ca0925f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24ca0925f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24ca0925f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8b8f225c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8b8f225c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4ca0925f6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24ca0925f6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4ca0925f6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24ca0925f6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4ca0925f6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4ca0925f6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4ca0925f6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4ca0925f6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24ca0925f6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24ca0925f6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4ca0925f6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4ca0925f6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4ca0925f6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4ca0925f6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4ca0925f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4ca0925f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4ca0925f6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4ca0925f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4ca0925f6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24ca0925f6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8de2145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8de2145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24ca0925f6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24ca0925f6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4ca0925f6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24ca0925f6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4ca0925f6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4ca0925f6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24ca0925f6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24ca0925f6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4e768a22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24e768a22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4e768a225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24e768a225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24e768a225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24e768a225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4e768a225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4e768a225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4e768a225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4e768a225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24e768a225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24e768a225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8b8f225c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8b8f225c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4e768a2255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4e768a225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24e768a225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24e768a225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24e768a2255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24e768a2255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24e768a225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24e768a225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24e768a225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24e768a225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24e768a2255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24e768a2255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24e768a2255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24e768a2255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24ea13cde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24ea13cde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24ea13cde5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24ea13cde5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4ea13cde5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24ea13cde5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b03a059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b03a059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24ea13cde5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24ea13cde5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24ea13cde5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24ea13cde5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24ea13cde5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24ea13cde5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24f5632ce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24f5632ce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24f5632cef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24f5632cef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2511ff32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2511ff32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2511ff32ad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2511ff32a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2511ff32a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2511ff32a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2511ff32ad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2511ff32ad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511ff32ad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511ff32ad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8b1c3531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8b1c353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VS CODE, sample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b03a059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b03a059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2511ff32ad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2511ff32ad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2511ff32ad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2511ff32a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2511ff32ad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2511ff32ad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511ff32ad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2511ff32ad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2511ff32ad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2511ff32ad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2511ff32ad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2511ff32ad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2511ff32ad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2511ff32ad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2511ff32ad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2511ff32ad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2511ff32ad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2511ff32ad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2511ff32ad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2511ff32ad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b03a059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b03a059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511ff32a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2511ff32a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2291c16c0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2291c16c0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291c16c0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2291c16c0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291c16c0a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291c16c0a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2291c16c0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2291c16c0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2511ff32ad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2511ff32ad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2511ff32ad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2511ff32ad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2511ff32ad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2511ff32ad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2511ff32ad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2511ff32ad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2294c0d00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2294c0d00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CMD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b03a059c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b03a059c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2294c0d00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2294c0d00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2294c0d00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2294c0d00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2294c0d00d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2294c0d00d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2294c0d00d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2294c0d00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2294c0d00d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2294c0d00d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2294c0d00d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2294c0d00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252a93423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252a93423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252a93423f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252a93423f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252a93423f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252a93423f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252a93423f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252a93423f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b03a059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b03a059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252a93423f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252a93423f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252a93423f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252a93423f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252a93423f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252a93423f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252a93423f2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252a93423f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252a93423f2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252a93423f2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252a93423f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252a93423f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252a93423f2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252a93423f2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252a93423f2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252a93423f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252a93423f2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252a93423f2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52a93423f2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252a93423f2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b03a059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b03a059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252a93423f2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252a93423f2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252a93423f2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252a93423f2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252a93423f2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252a93423f2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252a93423f2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252a93423f2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252a93423f2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252a93423f2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252a93423f2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252a93423f2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g252a93423f2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1" name="Google Shape;1431;g252a93423f2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252a93423f2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252a93423f2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252a93423f2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252a93423f2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252a93423f2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252a93423f2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b03a059c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b03a059c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252a93423f2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252a93423f2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g252a93423f2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0" name="Google Shape;1460;g252a93423f2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252a93423f2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252a93423f2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252a93423f2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252a93423f2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252a93423f2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252a93423f2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252a93423f2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252a93423f2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25318d179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25318d179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25318d179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25318d179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25318d179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25318d179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25318d179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25318d179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b03a059c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b03a059c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25318d1791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25318d179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25318d1791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25318d179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25318d1791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25318d1791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25318d1791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25318d1791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25318d179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25318d1791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25318d1791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25318d179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25318d1791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25318d1791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25318d1791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25318d1791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25318d1791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25318d1791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25318d1791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25318d1791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b8d9b772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b8d9b772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g25318d1791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2" name="Google Shape;1562;g25318d1791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25318d1791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7" name="Google Shape;1567;g25318d1791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25318d1791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25318d1791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25318d1791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25318d1791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25318d1791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25318d1791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25318d1791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25318d1791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2298e060b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2298e060b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2298e060b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2298e060b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2298e060b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4" name="Google Shape;1604;g2298e060b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2298e060b4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2298e060b4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b03a059c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b03a059c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g2298e060b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5" name="Google Shape;1615;g2298e060b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2298e060b4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2298e060b4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253233530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9" name="Google Shape;1629;g253233530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3" name="Shape 1633"/>
        <p:cNvGrpSpPr/>
        <p:nvPr/>
      </p:nvGrpSpPr>
      <p:grpSpPr>
        <a:xfrm>
          <a:off x="0" y="0"/>
          <a:ext cx="0" cy="0"/>
          <a:chOff x="0" y="0"/>
          <a:chExt cx="0" cy="0"/>
        </a:xfrm>
      </p:grpSpPr>
      <p:sp>
        <p:nvSpPr>
          <p:cNvPr id="1634" name="Google Shape;1634;g253233530c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5" name="Google Shape;1635;g253233530c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253233530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253233530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2298e060b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5" name="Google Shape;1645;g2298e060b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2298e060b4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2298e060b4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2298e060b4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2298e060b4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253c0daf3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253c0daf3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253c0daf3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7" name="Google Shape;1667;g253c0daf3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b8d9b772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b8d9b772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g253c0daf3d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4" name="Google Shape;1674;g253c0daf3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253c0daf3d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253c0daf3d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253c0daf3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253c0daf3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253c0daf3d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253c0daf3d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253c0daf3d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253c0daf3d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253c0daf3d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253c0daf3d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253c0daf3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253c0daf3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253c0daf3d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253c0daf3d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253c0daf3d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253c0daf3d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253c0daf3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253c0daf3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38b1c35318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38b1c35318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CMD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b8d9b772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b8d9b772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253c0daf3d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253c0daf3d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22ae7b93b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22ae7b93b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22ae7b93ba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22ae7b93ba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g22ae7b93ba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9" name="Google Shape;1749;g22ae7b93b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g22ae7b93ba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5" name="Google Shape;1755;g22ae7b93ba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22ae7b93ba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22ae7b93ba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g22ae7b93ba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6" name="Google Shape;1766;g22ae7b93ba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g22ae7b93ba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1" name="Google Shape;1771;g22ae7b93ba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22ae7b93ba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22ae7b93ba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22ae7b93ba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22ae7b93ba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3b8d9b772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3b8d9b772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g22aebe35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7" name="Google Shape;1787;g22aebe35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22aebe35cd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22aebe35c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g22eb3b3cbb0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8" name="Google Shape;1798;g22eb3b3cbb0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g22eb3b3cbb0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4" name="Google Shape;1804;g22eb3b3cbb0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7" name="Shape 1807"/>
        <p:cNvGrpSpPr/>
        <p:nvPr/>
      </p:nvGrpSpPr>
      <p:grpSpPr>
        <a:xfrm>
          <a:off x="0" y="0"/>
          <a:ext cx="0" cy="0"/>
          <a:chOff x="0" y="0"/>
          <a:chExt cx="0" cy="0"/>
        </a:xfrm>
      </p:grpSpPr>
      <p:sp>
        <p:nvSpPr>
          <p:cNvPr id="1808" name="Google Shape;1808;g22eb3b3cbb0_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9" name="Google Shape;1809;g22eb3b3cbb0_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3" name="Shape 1813"/>
        <p:cNvGrpSpPr/>
        <p:nvPr/>
      </p:nvGrpSpPr>
      <p:grpSpPr>
        <a:xfrm>
          <a:off x="0" y="0"/>
          <a:ext cx="0" cy="0"/>
          <a:chOff x="0" y="0"/>
          <a:chExt cx="0" cy="0"/>
        </a:xfrm>
      </p:grpSpPr>
      <p:sp>
        <p:nvSpPr>
          <p:cNvPr id="1814" name="Google Shape;1814;g22eb3b3cbb0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5" name="Google Shape;1815;g22eb3b3cbb0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22eb3b3cbb0_8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22eb3b3cbb0_8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22eb3b3cbb0_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22eb3b3cbb0_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g22eb3b3cbb0_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1" name="Google Shape;1831;g22eb3b3cbb0_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22eb3b3cbb0_8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22eb3b3cbb0_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b8d9b772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b8d9b772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22eb3b3cbb0_8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22eb3b3cbb0_8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256be529e2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256be529e2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9" name="Shape 1849"/>
        <p:cNvGrpSpPr/>
        <p:nvPr/>
      </p:nvGrpSpPr>
      <p:grpSpPr>
        <a:xfrm>
          <a:off x="0" y="0"/>
          <a:ext cx="0" cy="0"/>
          <a:chOff x="0" y="0"/>
          <a:chExt cx="0" cy="0"/>
        </a:xfrm>
      </p:grpSpPr>
      <p:sp>
        <p:nvSpPr>
          <p:cNvPr id="1850" name="Google Shape;1850;g22eb3b3cbb0_8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1" name="Google Shape;1851;g22eb3b3cbb0_8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5" name="Shape 1855"/>
        <p:cNvGrpSpPr/>
        <p:nvPr/>
      </p:nvGrpSpPr>
      <p:grpSpPr>
        <a:xfrm>
          <a:off x="0" y="0"/>
          <a:ext cx="0" cy="0"/>
          <a:chOff x="0" y="0"/>
          <a:chExt cx="0" cy="0"/>
        </a:xfrm>
      </p:grpSpPr>
      <p:sp>
        <p:nvSpPr>
          <p:cNvPr id="1856" name="Google Shape;1856;g22eb3b3cbb0_8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7" name="Google Shape;1857;g22eb3b3cbb0_8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1" name="Shape 1861"/>
        <p:cNvGrpSpPr/>
        <p:nvPr/>
      </p:nvGrpSpPr>
      <p:grpSpPr>
        <a:xfrm>
          <a:off x="0" y="0"/>
          <a:ext cx="0" cy="0"/>
          <a:chOff x="0" y="0"/>
          <a:chExt cx="0" cy="0"/>
        </a:xfrm>
      </p:grpSpPr>
      <p:sp>
        <p:nvSpPr>
          <p:cNvPr id="1862" name="Google Shape;1862;g22eb3b3cbb0_8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3" name="Google Shape;1863;g22eb3b3cbb0_8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g22eb3b3cbb0_8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22eb3b3cbb0_8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22eb3b3cbb0_8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22eb3b3cbb0_8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g22eb3b3cbb0_8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0" name="Google Shape;1880;g22eb3b3cbb0_8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22eb3b3cbb0_8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22eb3b3cbb0_8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22eb3b3cbb0_8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22eb3b3cbb0_8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b8d9b772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b8d9b772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22eb3b3cbb0_8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22eb3b3cbb0_8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22eb3b3cbb0_8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22eb3b3cbb0_8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22eb3b3cbb0_8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22eb3b3cbb0_8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22eb3b3cbb0_8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22eb3b3cbb0_8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22eb3b3cbb0_8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22eb3b3cbb0_8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g22eb3b3cbb0_8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5" name="Google Shape;1925;g22eb3b3cbb0_8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g22eb3b3cbb0_8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1" name="Google Shape;1931;g22eb3b3cbb0_8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g22eb3b3cbb0_8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7" name="Google Shape;1937;g22eb3b3cbb0_8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22eff2d5c8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22eff2d5c8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22eff2d5c8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22eff2d5c8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b8d9b772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b8d9b772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22eff2d5c8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22eff2d5c8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g22eff2d5c8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1" name="Google Shape;1961;g22eff2d5c8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g22eff2d5c8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7" name="Google Shape;1967;g22eff2d5c8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22eff2d5c8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22eff2d5c8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22f06bdc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22f06bdc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g22f06bdc87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2" name="Google Shape;1982;g22f06bdc8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5" name="Shape 1985"/>
        <p:cNvGrpSpPr/>
        <p:nvPr/>
      </p:nvGrpSpPr>
      <p:grpSpPr>
        <a:xfrm>
          <a:off x="0" y="0"/>
          <a:ext cx="0" cy="0"/>
          <a:chOff x="0" y="0"/>
          <a:chExt cx="0" cy="0"/>
        </a:xfrm>
      </p:grpSpPr>
      <p:sp>
        <p:nvSpPr>
          <p:cNvPr id="1986" name="Google Shape;1986;g22eff2d5c8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7" name="Google Shape;1987;g22eff2d5c8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22eff2d5c8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22eff2d5c8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7" name="Shape 1997"/>
        <p:cNvGrpSpPr/>
        <p:nvPr/>
      </p:nvGrpSpPr>
      <p:grpSpPr>
        <a:xfrm>
          <a:off x="0" y="0"/>
          <a:ext cx="0" cy="0"/>
          <a:chOff x="0" y="0"/>
          <a:chExt cx="0" cy="0"/>
        </a:xfrm>
      </p:grpSpPr>
      <p:sp>
        <p:nvSpPr>
          <p:cNvPr id="1998" name="Google Shape;1998;g22eff2d5c8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9" name="Google Shape;1999;g22eff2d5c8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3" name="Shape 2003"/>
        <p:cNvGrpSpPr/>
        <p:nvPr/>
      </p:nvGrpSpPr>
      <p:grpSpPr>
        <a:xfrm>
          <a:off x="0" y="0"/>
          <a:ext cx="0" cy="0"/>
          <a:chOff x="0" y="0"/>
          <a:chExt cx="0" cy="0"/>
        </a:xfrm>
      </p:grpSpPr>
      <p:sp>
        <p:nvSpPr>
          <p:cNvPr id="2004" name="Google Shape;2004;g22eff2d5c83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5" name="Google Shape;2005;g22eff2d5c83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b8d9b772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3b8d9b772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22eff2d5c83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1" name="Google Shape;2011;g22eff2d5c8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22eff2d5c83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7" name="Google Shape;2017;g22eff2d5c83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22eff2d5c83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22eff2d5c83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6" name="Shape 2026"/>
        <p:cNvGrpSpPr/>
        <p:nvPr/>
      </p:nvGrpSpPr>
      <p:grpSpPr>
        <a:xfrm>
          <a:off x="0" y="0"/>
          <a:ext cx="0" cy="0"/>
          <a:chOff x="0" y="0"/>
          <a:chExt cx="0" cy="0"/>
        </a:xfrm>
      </p:grpSpPr>
      <p:sp>
        <p:nvSpPr>
          <p:cNvPr id="2027" name="Google Shape;2027;g22eff2d5c83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8" name="Google Shape;2028;g22eff2d5c83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22eff2d5c83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22eff2d5c83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22eff2d5c83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22eff2d5c83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g1e4a9be51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5" name="Google Shape;2045;g1e4a9be51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g1e4a9be513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0" name="Google Shape;2050;g1e4a9be513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4" name="Shape 2054"/>
        <p:cNvGrpSpPr/>
        <p:nvPr/>
      </p:nvGrpSpPr>
      <p:grpSpPr>
        <a:xfrm>
          <a:off x="0" y="0"/>
          <a:ext cx="0" cy="0"/>
          <a:chOff x="0" y="0"/>
          <a:chExt cx="0" cy="0"/>
        </a:xfrm>
      </p:grpSpPr>
      <p:sp>
        <p:nvSpPr>
          <p:cNvPr id="2055" name="Google Shape;2055;g1e4a9be51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6" name="Google Shape;2056;g1e4a9be51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9" name="Shape 2059"/>
        <p:cNvGrpSpPr/>
        <p:nvPr/>
      </p:nvGrpSpPr>
      <p:grpSpPr>
        <a:xfrm>
          <a:off x="0" y="0"/>
          <a:ext cx="0" cy="0"/>
          <a:chOff x="0" y="0"/>
          <a:chExt cx="0" cy="0"/>
        </a:xfrm>
      </p:grpSpPr>
      <p:sp>
        <p:nvSpPr>
          <p:cNvPr id="2060" name="Google Shape;2060;g1e4a9be513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1" name="Google Shape;2061;g1e4a9be513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b8d9b7729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b8d9b7729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1e4a9be513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1e4a9be513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1e4a9be513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1e4a9be513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1e4a9be513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1e4a9be513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1" name="Shape 2081"/>
        <p:cNvGrpSpPr/>
        <p:nvPr/>
      </p:nvGrpSpPr>
      <p:grpSpPr>
        <a:xfrm>
          <a:off x="0" y="0"/>
          <a:ext cx="0" cy="0"/>
          <a:chOff x="0" y="0"/>
          <a:chExt cx="0" cy="0"/>
        </a:xfrm>
      </p:grpSpPr>
      <p:sp>
        <p:nvSpPr>
          <p:cNvPr id="2082" name="Google Shape;2082;g2592d1fd2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3" name="Google Shape;2083;g2592d1fd2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g2592d1fd2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2592d1fd2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g2592d1fd23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5" name="Google Shape;2095;g2592d1fd23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g2592d1fd23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2592d1fd23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g237a213fd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237a213fd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0" name="Shape 2110"/>
        <p:cNvGrpSpPr/>
        <p:nvPr/>
      </p:nvGrpSpPr>
      <p:grpSpPr>
        <a:xfrm>
          <a:off x="0" y="0"/>
          <a:ext cx="0" cy="0"/>
          <a:chOff x="0" y="0"/>
          <a:chExt cx="0" cy="0"/>
        </a:xfrm>
      </p:grpSpPr>
      <p:sp>
        <p:nvSpPr>
          <p:cNvPr id="2111" name="Google Shape;2111;g237a213fdd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2" name="Google Shape;2112;g237a213fdd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6" name="Shape 2116"/>
        <p:cNvGrpSpPr/>
        <p:nvPr/>
      </p:nvGrpSpPr>
      <p:grpSpPr>
        <a:xfrm>
          <a:off x="0" y="0"/>
          <a:ext cx="0" cy="0"/>
          <a:chOff x="0" y="0"/>
          <a:chExt cx="0" cy="0"/>
        </a:xfrm>
      </p:grpSpPr>
      <p:sp>
        <p:nvSpPr>
          <p:cNvPr id="2117" name="Google Shape;2117;g237a213fdd6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8" name="Google Shape;2118;g237a213fdd6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b8d9b7729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3b8d9b7729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2" name="Shape 2122"/>
        <p:cNvGrpSpPr/>
        <p:nvPr/>
      </p:nvGrpSpPr>
      <p:grpSpPr>
        <a:xfrm>
          <a:off x="0" y="0"/>
          <a:ext cx="0" cy="0"/>
          <a:chOff x="0" y="0"/>
          <a:chExt cx="0" cy="0"/>
        </a:xfrm>
      </p:grpSpPr>
      <p:sp>
        <p:nvSpPr>
          <p:cNvPr id="2123" name="Google Shape;2123;g237a213fdd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4" name="Google Shape;2124;g237a213fdd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8" name="Shape 2128"/>
        <p:cNvGrpSpPr/>
        <p:nvPr/>
      </p:nvGrpSpPr>
      <p:grpSpPr>
        <a:xfrm>
          <a:off x="0" y="0"/>
          <a:ext cx="0" cy="0"/>
          <a:chOff x="0" y="0"/>
          <a:chExt cx="0" cy="0"/>
        </a:xfrm>
      </p:grpSpPr>
      <p:sp>
        <p:nvSpPr>
          <p:cNvPr id="2129" name="Google Shape;2129;g237a213fdd6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0" name="Google Shape;2130;g237a213fdd6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g25b3bc616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25b3bc616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9" name="Shape 2139"/>
        <p:cNvGrpSpPr/>
        <p:nvPr/>
      </p:nvGrpSpPr>
      <p:grpSpPr>
        <a:xfrm>
          <a:off x="0" y="0"/>
          <a:ext cx="0" cy="0"/>
          <a:chOff x="0" y="0"/>
          <a:chExt cx="0" cy="0"/>
        </a:xfrm>
      </p:grpSpPr>
      <p:sp>
        <p:nvSpPr>
          <p:cNvPr id="2140" name="Google Shape;2140;g25b3bc61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1" name="Google Shape;2141;g25b3bc616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4" name="Shape 2144"/>
        <p:cNvGrpSpPr/>
        <p:nvPr/>
      </p:nvGrpSpPr>
      <p:grpSpPr>
        <a:xfrm>
          <a:off x="0" y="0"/>
          <a:ext cx="0" cy="0"/>
          <a:chOff x="0" y="0"/>
          <a:chExt cx="0" cy="0"/>
        </a:xfrm>
      </p:grpSpPr>
      <p:sp>
        <p:nvSpPr>
          <p:cNvPr id="2145" name="Google Shape;2145;g25b3bc616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6" name="Google Shape;2146;g25b3bc616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b8d9b7729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3b8d9b7729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b8d9b7729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b8d9b7729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8b1c3531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8b1c3531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b8d9b7729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b8d9b7729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b8d9b7729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3b8d9b7729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b8d9b7729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3b8d9b7729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3b8d9b7729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3b8d9b7729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3b8d9b7729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3b8d9b7729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3b8d9b7729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3b8d9b7729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3b8d9b7729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3b8d9b7729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3b8d9b7729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3b8d9b7729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3b8d9b7729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3b8d9b7729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3b8d9b7729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3b8d9b7729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8b1c3531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8b1c3531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Collage Libray and Teacher.</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3b8d9b7729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3b8d9b7729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3b8d9b7729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3b8d9b7729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3b8d9b7729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3b8d9b7729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3b8d9b7729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3b8d9b7729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3b8d9b7729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3b8d9b7729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3b8d9b7729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3b8d9b7729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3c5644752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3c5644752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3c5644752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3c5644752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3c5644752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3c5644752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c5644752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3c5644752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8b1c353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8b1c353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VS CODE, Frontend</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3c56447523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3c56447523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3c56447523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3c56447523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3c56447523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3c56447523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3c56447523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3c56447523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3c56447523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3c56447523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3c56447523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3c56447523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3c56447523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3c56447523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3c56447523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3c56447523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3c56447523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3c56447523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3cf3d45ee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3cf3d45ee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8b1c3531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8b1c3531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1f190ec4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1f190ec4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3cf3d45ee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3cf3d45ee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3cf3d45e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3cf3d45e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3cf3d45ee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3cf3d45ee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22a01f6c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22a01f6c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216f1e96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216f1e96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216f1e966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216f1e966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216f1e966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216f1e966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216f1e96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216f1e96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216f1e966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216f1e966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8b1c3531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8b1c3531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216f1e966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216f1e966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216f1e96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216f1e96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216f1e966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216f1e966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216f1e966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216f1e966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216f1e966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216f1e966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216f1e966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216f1e966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216f1e966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216f1e966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216f1e966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216f1e966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216f1e966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216f1e966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216f1e966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216f1e966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8b1c3531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8b1c3531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216f1e966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216f1e966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4044a3d03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4044a3d03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23a92e1c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23a92e1c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23a92e1c3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23a92e1c3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23a92e1c3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23a92e1c3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23a92e1c3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23a92e1c3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23a92e1c3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23a92e1c3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23a92e1c3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23a92e1c3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23a92e1c3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23a92e1c3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4384facd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4384facd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2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hyperlink" Target="https://app.netlify.com/sites/newton-school-auth-system/settings/domain#production-domains"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 Id="rId3" Type="http://schemas.openxmlformats.org/officeDocument/2006/relationships/image" Target="../media/image9.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0.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0.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0.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8.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0.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5.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8.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0.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8.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0.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8.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0.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1.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React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2"/>
          <p:cNvPicPr preferRelativeResize="0"/>
          <p:nvPr/>
        </p:nvPicPr>
        <p:blipFill>
          <a:blip r:embed="rId3">
            <a:alphaModFix/>
          </a:blip>
          <a:stretch>
            <a:fillRect/>
          </a:stretch>
        </p:blipFill>
        <p:spPr>
          <a:xfrm>
            <a:off x="152400" y="773075"/>
            <a:ext cx="8839200" cy="3597349"/>
          </a:xfrm>
          <a:prstGeom prst="rect">
            <a:avLst/>
          </a:prstGeom>
          <a:noFill/>
          <a:ln>
            <a:noFill/>
          </a:ln>
        </p:spPr>
      </p:pic>
      <p:sp>
        <p:nvSpPr>
          <p:cNvPr id="104" name="Google Shape;104;p22"/>
          <p:cNvSpPr txBox="1"/>
          <p:nvPr/>
        </p:nvSpPr>
        <p:spPr>
          <a:xfrm>
            <a:off x="2568300" y="135200"/>
            <a:ext cx="342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rPr>
              <a:t>Why React ?</a:t>
            </a:r>
            <a:endParaRPr b="1" sz="28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12"/>
          <p:cNvSpPr txBox="1"/>
          <p:nvPr>
            <p:ph type="title"/>
          </p:nvPr>
        </p:nvSpPr>
        <p:spPr>
          <a:xfrm>
            <a:off x="311700" y="142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Controlled Component</a:t>
            </a:r>
            <a:endParaRPr/>
          </a:p>
        </p:txBody>
      </p:sp>
      <p:sp>
        <p:nvSpPr>
          <p:cNvPr id="627" name="Google Shape;627;p112"/>
          <p:cNvSpPr txBox="1"/>
          <p:nvPr>
            <p:ph idx="1" type="body"/>
          </p:nvPr>
        </p:nvSpPr>
        <p:spPr>
          <a:xfrm>
            <a:off x="306850" y="1609875"/>
            <a:ext cx="8520600" cy="2265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rPr lang="en"/>
              <a:t>function ControlledInput() {</a:t>
            </a:r>
            <a:endParaRPr/>
          </a:p>
          <a:p>
            <a:pPr indent="0" lvl="0" marL="0" rtl="0" algn="l">
              <a:spcBef>
                <a:spcPts val="1200"/>
              </a:spcBef>
              <a:spcAft>
                <a:spcPts val="0"/>
              </a:spcAft>
              <a:buClr>
                <a:schemeClr val="dk1"/>
              </a:buClr>
              <a:buSzPct val="61111"/>
              <a:buFont typeface="Arial"/>
              <a:buNone/>
            </a:pPr>
            <a:r>
              <a:rPr lang="en"/>
              <a:t>  const [value, setValue] = useState('');</a:t>
            </a:r>
            <a:endParaRPr/>
          </a:p>
          <a:p>
            <a:pPr indent="0" lvl="0" marL="0" rtl="0" algn="l">
              <a:spcBef>
                <a:spcPts val="1200"/>
              </a:spcBef>
              <a:spcAft>
                <a:spcPts val="0"/>
              </a:spcAft>
              <a:buClr>
                <a:schemeClr val="dk1"/>
              </a:buClr>
              <a:buSzPct val="61111"/>
              <a:buFont typeface="Arial"/>
              <a:buNone/>
            </a:pPr>
            <a:r>
              <a:rPr lang="en"/>
              <a:t>  const handleChange = (event) =&gt; {</a:t>
            </a:r>
            <a:endParaRPr/>
          </a:p>
          <a:p>
            <a:pPr indent="0" lvl="0" marL="0" rtl="0" algn="l">
              <a:spcBef>
                <a:spcPts val="1200"/>
              </a:spcBef>
              <a:spcAft>
                <a:spcPts val="0"/>
              </a:spcAft>
              <a:buClr>
                <a:schemeClr val="dk1"/>
              </a:buClr>
              <a:buSzPct val="61111"/>
              <a:buFont typeface="Arial"/>
              <a:buNone/>
            </a:pPr>
            <a:r>
              <a:rPr lang="en"/>
              <a:t>    setValue(event.target.value);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handleSubmit = (event) =&gt; {</a:t>
            </a:r>
            <a:endParaRPr/>
          </a:p>
          <a:p>
            <a:pPr indent="0" lvl="0" marL="0" rtl="0" algn="l">
              <a:spcBef>
                <a:spcPts val="1200"/>
              </a:spcBef>
              <a:spcAft>
                <a:spcPts val="0"/>
              </a:spcAft>
              <a:buClr>
                <a:schemeClr val="dk1"/>
              </a:buClr>
              <a:buSzPct val="61111"/>
              <a:buFont typeface="Arial"/>
              <a:buNone/>
            </a:pPr>
            <a:r>
              <a:rPr lang="en"/>
              <a:t>    alert('A name was submitted: ' + value);</a:t>
            </a:r>
            <a:endParaRPr/>
          </a:p>
          <a:p>
            <a:pPr indent="0" lvl="0" marL="0" rtl="0" algn="l">
              <a:spcBef>
                <a:spcPts val="1200"/>
              </a:spcBef>
              <a:spcAft>
                <a:spcPts val="0"/>
              </a:spcAft>
              <a:buClr>
                <a:schemeClr val="dk1"/>
              </a:buClr>
              <a:buSzPct val="61111"/>
              <a:buFont typeface="Arial"/>
              <a:buNone/>
            </a:pPr>
            <a:r>
              <a:rPr lang="en"/>
              <a:t>    event.preventDefault();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&lt;form onSubmit={handleSubmit}&gt;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Name:</a:t>
            </a:r>
            <a:endParaRPr/>
          </a:p>
          <a:p>
            <a:pPr indent="0" lvl="0" marL="0" rtl="0" algn="l">
              <a:spcBef>
                <a:spcPts val="1200"/>
              </a:spcBef>
              <a:spcAft>
                <a:spcPts val="0"/>
              </a:spcAft>
              <a:buClr>
                <a:schemeClr val="dk1"/>
              </a:buClr>
              <a:buSzPct val="61111"/>
              <a:buFont typeface="Arial"/>
              <a:buNone/>
            </a:pPr>
            <a:r>
              <a:rPr lang="en"/>
              <a:t>        &lt;input type="text" value={value} onChange={handleChange}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&lt;input type="submit" value="Submit" /&gt;</a:t>
            </a:r>
            <a:endParaRPr/>
          </a:p>
          <a:p>
            <a:pPr indent="0" lvl="0" marL="0" rtl="0" algn="l">
              <a:spcBef>
                <a:spcPts val="1200"/>
              </a:spcBef>
              <a:spcAft>
                <a:spcPts val="0"/>
              </a:spcAft>
              <a:buClr>
                <a:schemeClr val="dk1"/>
              </a:buClr>
              <a:buSzPct val="61111"/>
              <a:buFont typeface="Arial"/>
              <a:buNone/>
            </a:pPr>
            <a:r>
              <a:rPr lang="en"/>
              <a:t>    &lt;/form&gt;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
        <p:nvSpPr>
          <p:cNvPr id="628" name="Google Shape;628;p112"/>
          <p:cNvSpPr txBox="1"/>
          <p:nvPr/>
        </p:nvSpPr>
        <p:spPr>
          <a:xfrm>
            <a:off x="306850" y="783488"/>
            <a:ext cx="833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Controlled functional components are those where the value of the input field is controlled by the component state. The component state is managed using React hooks, such as the useState hook.</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13"/>
          <p:cNvSpPr txBox="1"/>
          <p:nvPr>
            <p:ph type="title"/>
          </p:nvPr>
        </p:nvSpPr>
        <p:spPr>
          <a:xfrm>
            <a:off x="3024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Uncontrolled Component</a:t>
            </a:r>
            <a:endParaRPr/>
          </a:p>
        </p:txBody>
      </p:sp>
      <p:sp>
        <p:nvSpPr>
          <p:cNvPr id="634" name="Google Shape;634;p113"/>
          <p:cNvSpPr txBox="1"/>
          <p:nvPr>
            <p:ph idx="1" type="body"/>
          </p:nvPr>
        </p:nvSpPr>
        <p:spPr>
          <a:xfrm>
            <a:off x="311700" y="1494550"/>
            <a:ext cx="8520600" cy="331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50"/>
              <a:t>import React, { useRef } from 'react';</a:t>
            </a:r>
            <a:endParaRPr sz="1450"/>
          </a:p>
          <a:p>
            <a:pPr indent="0" lvl="0" marL="0" rtl="0" algn="l">
              <a:lnSpc>
                <a:spcPct val="95000"/>
              </a:lnSpc>
              <a:spcBef>
                <a:spcPts val="1200"/>
              </a:spcBef>
              <a:spcAft>
                <a:spcPts val="0"/>
              </a:spcAft>
              <a:buSzPts val="275"/>
              <a:buNone/>
            </a:pPr>
            <a:r>
              <a:rPr lang="en" sz="1450"/>
              <a:t>function UncontrolledInput() {</a:t>
            </a:r>
            <a:endParaRPr sz="1450"/>
          </a:p>
          <a:p>
            <a:pPr indent="0" lvl="0" marL="0" rtl="0" algn="l">
              <a:lnSpc>
                <a:spcPct val="95000"/>
              </a:lnSpc>
              <a:spcBef>
                <a:spcPts val="1200"/>
              </a:spcBef>
              <a:spcAft>
                <a:spcPts val="0"/>
              </a:spcAft>
              <a:buSzPts val="275"/>
              <a:buNone/>
            </a:pPr>
            <a:r>
              <a:rPr lang="en" sz="1450"/>
              <a:t>  const inputRef = useRef(null);</a:t>
            </a:r>
            <a:endParaRPr sz="1450"/>
          </a:p>
          <a:p>
            <a:pPr indent="0" lvl="0" marL="0" rtl="0" algn="l">
              <a:lnSpc>
                <a:spcPct val="95000"/>
              </a:lnSpc>
              <a:spcBef>
                <a:spcPts val="1200"/>
              </a:spcBef>
              <a:spcAft>
                <a:spcPts val="0"/>
              </a:spcAft>
              <a:buSzPts val="275"/>
              <a:buNone/>
            </a:pPr>
            <a:r>
              <a:rPr lang="en" sz="1450"/>
              <a:t>  const handleSubmit = (event) =&gt; {</a:t>
            </a:r>
            <a:endParaRPr sz="1450"/>
          </a:p>
          <a:p>
            <a:pPr indent="0" lvl="0" marL="0" rtl="0" algn="l">
              <a:lnSpc>
                <a:spcPct val="95000"/>
              </a:lnSpc>
              <a:spcBef>
                <a:spcPts val="1200"/>
              </a:spcBef>
              <a:spcAft>
                <a:spcPts val="0"/>
              </a:spcAft>
              <a:buSzPts val="275"/>
              <a:buNone/>
            </a:pPr>
            <a:r>
              <a:rPr lang="en" sz="1450"/>
              <a:t>    alert('A name was submitted: ' + inputRef.current.value);</a:t>
            </a:r>
            <a:endParaRPr sz="1450"/>
          </a:p>
          <a:p>
            <a:pPr indent="0" lvl="0" marL="0" rtl="0" algn="l">
              <a:lnSpc>
                <a:spcPct val="95000"/>
              </a:lnSpc>
              <a:spcBef>
                <a:spcPts val="1200"/>
              </a:spcBef>
              <a:spcAft>
                <a:spcPts val="0"/>
              </a:spcAft>
              <a:buSzPts val="275"/>
              <a:buNone/>
            </a:pPr>
            <a:r>
              <a:rPr lang="en" sz="1450"/>
              <a:t>    event.preventDefault();</a:t>
            </a:r>
            <a:endParaRPr sz="1450"/>
          </a:p>
          <a:p>
            <a:pPr indent="0" lvl="0" marL="0" rtl="0" algn="l">
              <a:lnSpc>
                <a:spcPct val="95000"/>
              </a:lnSpc>
              <a:spcBef>
                <a:spcPts val="1200"/>
              </a:spcBef>
              <a:spcAft>
                <a:spcPts val="0"/>
              </a:spcAft>
              <a:buSzPts val="275"/>
              <a:buNone/>
            </a:pPr>
            <a:r>
              <a:rPr lang="en" sz="1450"/>
              <a:t>  };</a:t>
            </a:r>
            <a:endParaRPr sz="1450"/>
          </a:p>
          <a:p>
            <a:pPr indent="0" lvl="0" marL="0" rtl="0" algn="l">
              <a:lnSpc>
                <a:spcPct val="95000"/>
              </a:lnSpc>
              <a:spcBef>
                <a:spcPts val="1200"/>
              </a:spcBef>
              <a:spcAft>
                <a:spcPts val="0"/>
              </a:spcAft>
              <a:buSzPts val="275"/>
              <a:buNone/>
            </a:pPr>
            <a:r>
              <a:rPr lang="en" sz="1450"/>
              <a:t>  return (</a:t>
            </a:r>
            <a:endParaRPr sz="1450"/>
          </a:p>
          <a:p>
            <a:pPr indent="0" lvl="0" marL="0" rtl="0" algn="l">
              <a:lnSpc>
                <a:spcPct val="95000"/>
              </a:lnSpc>
              <a:spcBef>
                <a:spcPts val="1200"/>
              </a:spcBef>
              <a:spcAft>
                <a:spcPts val="0"/>
              </a:spcAft>
              <a:buSzPts val="275"/>
              <a:buNone/>
            </a:pPr>
            <a:r>
              <a:rPr lang="en" sz="1450"/>
              <a:t>    &lt;form onSubmit={handleSubmit}&gt;</a:t>
            </a:r>
            <a:endParaRPr sz="1450"/>
          </a:p>
          <a:p>
            <a:pPr indent="0" lvl="0" marL="0" rtl="0" algn="l">
              <a:lnSpc>
                <a:spcPct val="95000"/>
              </a:lnSpc>
              <a:spcBef>
                <a:spcPts val="1200"/>
              </a:spcBef>
              <a:spcAft>
                <a:spcPts val="0"/>
              </a:spcAft>
              <a:buSzPts val="275"/>
              <a:buNone/>
            </a:pPr>
            <a:r>
              <a:rPr lang="en" sz="1450"/>
              <a:t>      &lt;label&gt;</a:t>
            </a:r>
            <a:endParaRPr sz="1450"/>
          </a:p>
          <a:p>
            <a:pPr indent="0" lvl="0" marL="0" rtl="0" algn="l">
              <a:lnSpc>
                <a:spcPct val="95000"/>
              </a:lnSpc>
              <a:spcBef>
                <a:spcPts val="1200"/>
              </a:spcBef>
              <a:spcAft>
                <a:spcPts val="0"/>
              </a:spcAft>
              <a:buSzPts val="275"/>
              <a:buNone/>
            </a:pPr>
            <a:r>
              <a:rPr lang="en" sz="1450"/>
              <a:t>        Name:</a:t>
            </a:r>
            <a:endParaRPr sz="1450"/>
          </a:p>
          <a:p>
            <a:pPr indent="0" lvl="0" marL="0" rtl="0" algn="l">
              <a:lnSpc>
                <a:spcPct val="95000"/>
              </a:lnSpc>
              <a:spcBef>
                <a:spcPts val="1200"/>
              </a:spcBef>
              <a:spcAft>
                <a:spcPts val="0"/>
              </a:spcAft>
              <a:buSzPts val="275"/>
              <a:buNone/>
            </a:pPr>
            <a:r>
              <a:rPr lang="en" sz="1450"/>
              <a:t>        &lt;input type="text" ref={inputRef} /&gt;</a:t>
            </a:r>
            <a:endParaRPr sz="1450"/>
          </a:p>
          <a:p>
            <a:pPr indent="0" lvl="0" marL="0" rtl="0" algn="l">
              <a:lnSpc>
                <a:spcPct val="95000"/>
              </a:lnSpc>
              <a:spcBef>
                <a:spcPts val="1200"/>
              </a:spcBef>
              <a:spcAft>
                <a:spcPts val="0"/>
              </a:spcAft>
              <a:buSzPts val="275"/>
              <a:buNone/>
            </a:pPr>
            <a:r>
              <a:rPr lang="en" sz="1450"/>
              <a:t>      &lt;/label&gt;</a:t>
            </a:r>
            <a:endParaRPr sz="1450"/>
          </a:p>
          <a:p>
            <a:pPr indent="0" lvl="0" marL="0" rtl="0" algn="l">
              <a:lnSpc>
                <a:spcPct val="95000"/>
              </a:lnSpc>
              <a:spcBef>
                <a:spcPts val="1200"/>
              </a:spcBef>
              <a:spcAft>
                <a:spcPts val="0"/>
              </a:spcAft>
              <a:buSzPts val="275"/>
              <a:buNone/>
            </a:pPr>
            <a:r>
              <a:rPr lang="en" sz="1450"/>
              <a:t>      &lt;input type="submit" value="Submit" /&gt;</a:t>
            </a:r>
            <a:endParaRPr sz="1450"/>
          </a:p>
          <a:p>
            <a:pPr indent="0" lvl="0" marL="0" rtl="0" algn="l">
              <a:lnSpc>
                <a:spcPct val="95000"/>
              </a:lnSpc>
              <a:spcBef>
                <a:spcPts val="1200"/>
              </a:spcBef>
              <a:spcAft>
                <a:spcPts val="0"/>
              </a:spcAft>
              <a:buSzPts val="275"/>
              <a:buNone/>
            </a:pPr>
            <a:r>
              <a:rPr lang="en" sz="1450"/>
              <a:t>    &lt;/form&gt;</a:t>
            </a:r>
            <a:endParaRPr sz="1450"/>
          </a:p>
          <a:p>
            <a:pPr indent="0" lvl="0" marL="0" rtl="0" algn="l">
              <a:lnSpc>
                <a:spcPct val="95000"/>
              </a:lnSpc>
              <a:spcBef>
                <a:spcPts val="1200"/>
              </a:spcBef>
              <a:spcAft>
                <a:spcPts val="0"/>
              </a:spcAft>
              <a:buSzPts val="275"/>
              <a:buNone/>
            </a:pPr>
            <a:r>
              <a:rPr lang="en" sz="1450"/>
              <a:t>  );</a:t>
            </a:r>
            <a:endParaRPr sz="1450"/>
          </a:p>
          <a:p>
            <a:pPr indent="0" lvl="0" marL="0" rtl="0" algn="l">
              <a:lnSpc>
                <a:spcPct val="95000"/>
              </a:lnSpc>
              <a:spcBef>
                <a:spcPts val="1200"/>
              </a:spcBef>
              <a:spcAft>
                <a:spcPts val="1200"/>
              </a:spcAft>
              <a:buSzPts val="275"/>
              <a:buNone/>
            </a:pPr>
            <a:r>
              <a:rPr lang="en" sz="1450"/>
              <a:t>}</a:t>
            </a:r>
            <a:endParaRPr sz="1450"/>
          </a:p>
        </p:txBody>
      </p:sp>
      <p:sp>
        <p:nvSpPr>
          <p:cNvPr id="635" name="Google Shape;635;p113"/>
          <p:cNvSpPr txBox="1"/>
          <p:nvPr/>
        </p:nvSpPr>
        <p:spPr>
          <a:xfrm>
            <a:off x="400750" y="617975"/>
            <a:ext cx="821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Uncontrolled functional components are those where the value of the input field is managed by the DOM. In other words, the input field is not tied to the component state, and any changes made to the input field are directly reflected in the DOM.</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a "Not Found" Page</a:t>
            </a:r>
            <a:endParaRPr/>
          </a:p>
        </p:txBody>
      </p:sp>
      <p:sp>
        <p:nvSpPr>
          <p:cNvPr id="641" name="Google Shape;641;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Adding a "Not Found" page in a React application is important for providing a user-friendly experience when a user navigates to a route that doesn't exist.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Create a new component for the "Not Found" page:</a:t>
            </a:r>
            <a:endParaRPr/>
          </a:p>
        </p:txBody>
      </p:sp>
      <p:sp>
        <p:nvSpPr>
          <p:cNvPr id="647" name="Google Shape;647;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Clr>
                <a:schemeClr val="dk1"/>
              </a:buClr>
              <a:buSzPct val="39285"/>
              <a:buFont typeface="Arial"/>
              <a:buNone/>
            </a:pPr>
            <a:r>
              <a:rPr lang="en" sz="2800">
                <a:solidFill>
                  <a:schemeClr val="dk1"/>
                </a:solidFill>
              </a:rPr>
              <a:t>import React from 'react';</a:t>
            </a:r>
            <a:endParaRPr sz="2800">
              <a:solidFill>
                <a:schemeClr val="dk1"/>
              </a:solidFill>
            </a:endParaRPr>
          </a:p>
          <a:p>
            <a:pPr indent="0" lvl="0" marL="0" rtl="0" algn="l">
              <a:spcBef>
                <a:spcPts val="1200"/>
              </a:spcBef>
              <a:spcAft>
                <a:spcPts val="0"/>
              </a:spcAft>
              <a:buClr>
                <a:schemeClr val="dk1"/>
              </a:buClr>
              <a:buSzPct val="39285"/>
              <a:buFont typeface="Arial"/>
              <a:buNone/>
            </a:pPr>
            <a:r>
              <a:rPr lang="en" sz="2800">
                <a:solidFill>
                  <a:schemeClr val="dk1"/>
                </a:solidFill>
              </a:rPr>
              <a:t>function NotFound() {</a:t>
            </a:r>
            <a:endParaRPr sz="2800">
              <a:solidFill>
                <a:schemeClr val="dk1"/>
              </a:solidFill>
            </a:endParaRPr>
          </a:p>
          <a:p>
            <a:pPr indent="0" lvl="0" marL="0" rtl="0" algn="l">
              <a:spcBef>
                <a:spcPts val="1200"/>
              </a:spcBef>
              <a:spcAft>
                <a:spcPts val="0"/>
              </a:spcAft>
              <a:buClr>
                <a:schemeClr val="dk1"/>
              </a:buClr>
              <a:buSzPct val="39285"/>
              <a:buFont typeface="Arial"/>
              <a:buNone/>
            </a:pPr>
            <a:r>
              <a:rPr lang="en" sz="2800">
                <a:solidFill>
                  <a:schemeClr val="dk1"/>
                </a:solidFill>
              </a:rPr>
              <a:t>  return (</a:t>
            </a:r>
            <a:endParaRPr sz="2800">
              <a:solidFill>
                <a:schemeClr val="dk1"/>
              </a:solidFill>
            </a:endParaRPr>
          </a:p>
          <a:p>
            <a:pPr indent="0" lvl="0" marL="0" rtl="0" algn="l">
              <a:spcBef>
                <a:spcPts val="1200"/>
              </a:spcBef>
              <a:spcAft>
                <a:spcPts val="0"/>
              </a:spcAft>
              <a:buClr>
                <a:schemeClr val="dk1"/>
              </a:buClr>
              <a:buSzPct val="39285"/>
              <a:buFont typeface="Arial"/>
              <a:buNone/>
            </a:pPr>
            <a:r>
              <a:rPr lang="en" sz="2800">
                <a:solidFill>
                  <a:schemeClr val="dk1"/>
                </a:solidFill>
              </a:rPr>
              <a:t>    &lt;div&gt;</a:t>
            </a:r>
            <a:endParaRPr sz="2800">
              <a:solidFill>
                <a:schemeClr val="dk1"/>
              </a:solidFill>
            </a:endParaRPr>
          </a:p>
          <a:p>
            <a:pPr indent="0" lvl="0" marL="0" rtl="0" algn="l">
              <a:spcBef>
                <a:spcPts val="1200"/>
              </a:spcBef>
              <a:spcAft>
                <a:spcPts val="0"/>
              </a:spcAft>
              <a:buClr>
                <a:schemeClr val="dk1"/>
              </a:buClr>
              <a:buSzPct val="39285"/>
              <a:buFont typeface="Arial"/>
              <a:buNone/>
            </a:pPr>
            <a:r>
              <a:rPr lang="en" sz="2800">
                <a:solidFill>
                  <a:schemeClr val="dk1"/>
                </a:solidFill>
              </a:rPr>
              <a:t>      &lt;h2&gt;Not Found&lt;/h2&gt;</a:t>
            </a:r>
            <a:endParaRPr sz="2800">
              <a:solidFill>
                <a:schemeClr val="dk1"/>
              </a:solidFill>
            </a:endParaRPr>
          </a:p>
          <a:p>
            <a:pPr indent="0" lvl="0" marL="0" rtl="0" algn="l">
              <a:spcBef>
                <a:spcPts val="1200"/>
              </a:spcBef>
              <a:spcAft>
                <a:spcPts val="0"/>
              </a:spcAft>
              <a:buClr>
                <a:schemeClr val="dk1"/>
              </a:buClr>
              <a:buSzPct val="39285"/>
              <a:buFont typeface="Arial"/>
              <a:buNone/>
            </a:pPr>
            <a:r>
              <a:rPr lang="en" sz="2800">
                <a:solidFill>
                  <a:schemeClr val="dk1"/>
                </a:solidFill>
              </a:rPr>
              <a:t>      </a:t>
            </a:r>
            <a:r>
              <a:rPr lang="en" sz="2800">
                <a:solidFill>
                  <a:schemeClr val="dk1"/>
                </a:solidFill>
              </a:rPr>
              <a:t>&lt;p&gt;The page you're looking for doesn't exist.&lt;/p&gt;</a:t>
            </a:r>
            <a:endParaRPr sz="2800">
              <a:solidFill>
                <a:schemeClr val="dk1"/>
              </a:solidFill>
            </a:endParaRPr>
          </a:p>
          <a:p>
            <a:pPr indent="0" lvl="0" marL="0" rtl="0" algn="l">
              <a:spcBef>
                <a:spcPts val="1200"/>
              </a:spcBef>
              <a:spcAft>
                <a:spcPts val="0"/>
              </a:spcAft>
              <a:buClr>
                <a:schemeClr val="dk1"/>
              </a:buClr>
              <a:buSzPct val="39285"/>
              <a:buFont typeface="Arial"/>
              <a:buNone/>
            </a:pPr>
            <a:r>
              <a:rPr lang="en" sz="2800">
                <a:solidFill>
                  <a:schemeClr val="dk1"/>
                </a:solidFill>
              </a:rPr>
              <a:t>    &lt;/div&gt;</a:t>
            </a:r>
            <a:endParaRPr sz="2800">
              <a:solidFill>
                <a:schemeClr val="dk1"/>
              </a:solidFill>
            </a:endParaRPr>
          </a:p>
          <a:p>
            <a:pPr indent="0" lvl="0" marL="0" rtl="0" algn="l">
              <a:spcBef>
                <a:spcPts val="1200"/>
              </a:spcBef>
              <a:spcAft>
                <a:spcPts val="0"/>
              </a:spcAft>
              <a:buClr>
                <a:schemeClr val="dk1"/>
              </a:buClr>
              <a:buSzPct val="39285"/>
              <a:buFont typeface="Arial"/>
              <a:buNone/>
            </a:pPr>
            <a:r>
              <a:rPr lang="en" sz="2800">
                <a:solidFill>
                  <a:schemeClr val="dk1"/>
                </a:solidFill>
              </a:rPr>
              <a:t>  );</a:t>
            </a:r>
            <a:endParaRPr sz="2800">
              <a:solidFill>
                <a:schemeClr val="dk1"/>
              </a:solidFill>
            </a:endParaRPr>
          </a:p>
          <a:p>
            <a:pPr indent="0" lvl="0" marL="0" rtl="0" algn="l">
              <a:spcBef>
                <a:spcPts val="1200"/>
              </a:spcBef>
              <a:spcAft>
                <a:spcPts val="0"/>
              </a:spcAft>
              <a:buClr>
                <a:schemeClr val="dk1"/>
              </a:buClr>
              <a:buSzPct val="39285"/>
              <a:buFont typeface="Arial"/>
              <a:buNone/>
            </a:pPr>
            <a:r>
              <a:rPr lang="en" sz="2800">
                <a:solidFill>
                  <a:schemeClr val="dk1"/>
                </a:solidFill>
              </a:rPr>
              <a:t>}</a:t>
            </a:r>
            <a:endParaRPr sz="2800">
              <a:solidFill>
                <a:schemeClr val="dk1"/>
              </a:solidFill>
            </a:endParaRPr>
          </a:p>
          <a:p>
            <a:pPr indent="0" lvl="0" marL="0" rtl="0" algn="l">
              <a:spcBef>
                <a:spcPts val="1200"/>
              </a:spcBef>
              <a:spcAft>
                <a:spcPts val="1200"/>
              </a:spcAft>
              <a:buNone/>
            </a:pPr>
            <a:r>
              <a:rPr lang="en" sz="2800">
                <a:solidFill>
                  <a:schemeClr val="dk1"/>
                </a:solidFill>
              </a:rPr>
              <a:t>export default NotFound;</a:t>
            </a:r>
            <a:endParaRPr sz="2800">
              <a:solidFill>
                <a:schemeClr val="dk1"/>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16"/>
          <p:cNvSpPr txBox="1"/>
          <p:nvPr>
            <p:ph type="title"/>
          </p:nvPr>
        </p:nvSpPr>
        <p:spPr>
          <a:xfrm>
            <a:off x="311700" y="125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Import the "Not Found" component into your App.js file:</a:t>
            </a:r>
            <a:endParaRPr/>
          </a:p>
        </p:txBody>
      </p:sp>
      <p:sp>
        <p:nvSpPr>
          <p:cNvPr id="653" name="Google Shape;653;p116"/>
          <p:cNvSpPr txBox="1"/>
          <p:nvPr>
            <p:ph idx="1" type="body"/>
          </p:nvPr>
        </p:nvSpPr>
        <p:spPr>
          <a:xfrm>
            <a:off x="311700" y="783725"/>
            <a:ext cx="8520600" cy="44238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import { BrowserRouter as Router, Switch, Route } from 'react-router-dom';</a:t>
            </a:r>
            <a:endParaRPr/>
          </a:p>
          <a:p>
            <a:pPr indent="0" lvl="0" marL="0" rtl="0" algn="l">
              <a:spcBef>
                <a:spcPts val="1200"/>
              </a:spcBef>
              <a:spcAft>
                <a:spcPts val="0"/>
              </a:spcAft>
              <a:buClr>
                <a:schemeClr val="dk1"/>
              </a:buClr>
              <a:buSzPct val="61111"/>
              <a:buFont typeface="Arial"/>
              <a:buNone/>
            </a:pPr>
            <a:r>
              <a:rPr lang="en"/>
              <a:t>import NotFound from './NotFound';</a:t>
            </a:r>
            <a:endParaRPr/>
          </a:p>
          <a:p>
            <a:pPr indent="0" lvl="0" marL="0" rtl="0" algn="l">
              <a:spcBef>
                <a:spcPts val="1200"/>
              </a:spcBef>
              <a:spcAft>
                <a:spcPts val="0"/>
              </a:spcAft>
              <a:buClr>
                <a:schemeClr val="dk1"/>
              </a:buClr>
              <a:buSzPct val="61111"/>
              <a:buFont typeface="Arial"/>
              <a:buNone/>
            </a:pPr>
            <a:r>
              <a:rPr lang="en"/>
              <a:t>import Home from './Home';</a:t>
            </a:r>
            <a:endParaRPr/>
          </a:p>
          <a:p>
            <a:pPr indent="0" lvl="0" marL="0" rtl="0" algn="l">
              <a:spcBef>
                <a:spcPts val="1200"/>
              </a:spcBef>
              <a:spcAft>
                <a:spcPts val="0"/>
              </a:spcAft>
              <a:buClr>
                <a:schemeClr val="dk1"/>
              </a:buClr>
              <a:buSzPct val="61111"/>
              <a:buFont typeface="Arial"/>
              <a:buNone/>
            </a:pPr>
            <a:r>
              <a:rPr lang="en"/>
              <a:t>import About from './About';</a:t>
            </a:r>
            <a:endParaRPr/>
          </a:p>
          <a:p>
            <a:pPr indent="0" lvl="0" marL="0" rtl="0" algn="l">
              <a:spcBef>
                <a:spcPts val="1200"/>
              </a:spcBef>
              <a:spcAft>
                <a:spcPts val="0"/>
              </a:spcAft>
              <a:buClr>
                <a:schemeClr val="dk1"/>
              </a:buClr>
              <a:buSzPct val="61111"/>
              <a:buFont typeface="Arial"/>
              <a:buNone/>
            </a:pPr>
            <a:r>
              <a:rPr lang="en"/>
              <a:t>function App()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&lt;Router&gt;</a:t>
            </a:r>
            <a:endParaRPr/>
          </a:p>
          <a:p>
            <a:pPr indent="0" lvl="0" marL="0" rtl="0" algn="l">
              <a:spcBef>
                <a:spcPts val="1200"/>
              </a:spcBef>
              <a:spcAft>
                <a:spcPts val="0"/>
              </a:spcAft>
              <a:buClr>
                <a:schemeClr val="dk1"/>
              </a:buClr>
              <a:buSzPct val="61111"/>
              <a:buFont typeface="Arial"/>
              <a:buNone/>
            </a:pPr>
            <a:r>
              <a:rPr lang="en"/>
              <a:t>      &lt;Switch&gt;</a:t>
            </a:r>
            <a:endParaRPr/>
          </a:p>
          <a:p>
            <a:pPr indent="0" lvl="0" marL="0" rtl="0" algn="l">
              <a:spcBef>
                <a:spcPts val="1200"/>
              </a:spcBef>
              <a:spcAft>
                <a:spcPts val="0"/>
              </a:spcAft>
              <a:buClr>
                <a:schemeClr val="dk1"/>
              </a:buClr>
              <a:buSzPct val="61111"/>
              <a:buFont typeface="Arial"/>
              <a:buNone/>
            </a:pPr>
            <a:r>
              <a:rPr lang="en"/>
              <a:t>        &lt;Route exact path="/" component={Home} /&gt;</a:t>
            </a:r>
            <a:endParaRPr/>
          </a:p>
          <a:p>
            <a:pPr indent="0" lvl="0" marL="0" rtl="0" algn="l">
              <a:spcBef>
                <a:spcPts val="1200"/>
              </a:spcBef>
              <a:spcAft>
                <a:spcPts val="0"/>
              </a:spcAft>
              <a:buClr>
                <a:schemeClr val="dk1"/>
              </a:buClr>
              <a:buSzPct val="61111"/>
              <a:buFont typeface="Arial"/>
              <a:buNone/>
            </a:pPr>
            <a:r>
              <a:rPr lang="en"/>
              <a:t>        &lt;Route path="/about" component={About} /&gt;</a:t>
            </a:r>
            <a:endParaRPr/>
          </a:p>
          <a:p>
            <a:pPr indent="0" lvl="0" marL="0" rtl="0" algn="l">
              <a:spcBef>
                <a:spcPts val="1200"/>
              </a:spcBef>
              <a:spcAft>
                <a:spcPts val="0"/>
              </a:spcAft>
              <a:buClr>
                <a:schemeClr val="dk1"/>
              </a:buClr>
              <a:buSzPct val="61111"/>
              <a:buFont typeface="Arial"/>
              <a:buNone/>
            </a:pPr>
            <a:r>
              <a:rPr lang="en"/>
              <a:t>        &lt;Route component={NotFound} /&gt;</a:t>
            </a:r>
            <a:endParaRPr/>
          </a:p>
          <a:p>
            <a:pPr indent="0" lvl="0" marL="0" rtl="0" algn="l">
              <a:spcBef>
                <a:spcPts val="1200"/>
              </a:spcBef>
              <a:spcAft>
                <a:spcPts val="0"/>
              </a:spcAft>
              <a:buClr>
                <a:schemeClr val="dk1"/>
              </a:buClr>
              <a:buSzPct val="61111"/>
              <a:buFont typeface="Arial"/>
              <a:buNone/>
            </a:pPr>
            <a:r>
              <a:rPr lang="en"/>
              <a:t>      &lt;/Switch&gt;</a:t>
            </a:r>
            <a:endParaRPr/>
          </a:p>
          <a:p>
            <a:pPr indent="0" lvl="0" marL="0" rtl="0" algn="l">
              <a:spcBef>
                <a:spcPts val="1200"/>
              </a:spcBef>
              <a:spcAft>
                <a:spcPts val="0"/>
              </a:spcAft>
              <a:buClr>
                <a:schemeClr val="dk1"/>
              </a:buClr>
              <a:buSzPct val="61111"/>
              <a:buFont typeface="Arial"/>
              <a:buNone/>
            </a:pPr>
            <a:r>
              <a:rPr lang="en"/>
              <a:t>    &lt;/Router&gt;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App;</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APIs(React)</a:t>
            </a:r>
            <a:endParaRPr/>
          </a:p>
        </p:txBody>
      </p:sp>
      <p:sp>
        <p:nvSpPr>
          <p:cNvPr id="659" name="Google Shape;659;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Working with APIs in a React application involves making HTTP requests to retrieve or send data to a server. </a:t>
            </a:r>
            <a:endParaRPr/>
          </a:p>
          <a:p>
            <a:pPr indent="-342900" lvl="0" marL="457200" rtl="0" algn="l">
              <a:spcBef>
                <a:spcPts val="0"/>
              </a:spcBef>
              <a:spcAft>
                <a:spcPts val="0"/>
              </a:spcAft>
              <a:buSzPts val="1800"/>
              <a:buChar char="●"/>
            </a:pPr>
            <a:r>
              <a:rPr lang="en"/>
              <a:t>There are several ways to make HTTP requests in React, but the most common approach is to use the fetch() function, which is built into modern web browsers.</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8"/>
          <p:cNvSpPr txBox="1"/>
          <p:nvPr>
            <p:ph idx="1" type="body"/>
          </p:nvPr>
        </p:nvSpPr>
        <p:spPr>
          <a:xfrm>
            <a:off x="311700" y="99700"/>
            <a:ext cx="8520600" cy="4469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550"/>
              <a:t>import React, { useState, useEffect } from 'react';</a:t>
            </a:r>
            <a:endParaRPr sz="1550"/>
          </a:p>
          <a:p>
            <a:pPr indent="0" lvl="0" marL="0" rtl="0" algn="l">
              <a:lnSpc>
                <a:spcPct val="95000"/>
              </a:lnSpc>
              <a:spcBef>
                <a:spcPts val="1200"/>
              </a:spcBef>
              <a:spcAft>
                <a:spcPts val="0"/>
              </a:spcAft>
              <a:buClr>
                <a:schemeClr val="dk1"/>
              </a:buClr>
              <a:buSzPts val="275"/>
              <a:buFont typeface="Arial"/>
              <a:buNone/>
            </a:pPr>
            <a:r>
              <a:rPr lang="en" sz="1550"/>
              <a:t>function MyComponent() {</a:t>
            </a:r>
            <a:endParaRPr sz="1550"/>
          </a:p>
          <a:p>
            <a:pPr indent="0" lvl="0" marL="0" rtl="0" algn="l">
              <a:lnSpc>
                <a:spcPct val="95000"/>
              </a:lnSpc>
              <a:spcBef>
                <a:spcPts val="1200"/>
              </a:spcBef>
              <a:spcAft>
                <a:spcPts val="0"/>
              </a:spcAft>
              <a:buClr>
                <a:schemeClr val="dk1"/>
              </a:buClr>
              <a:buSzPts val="275"/>
              <a:buFont typeface="Arial"/>
              <a:buNone/>
            </a:pPr>
            <a:r>
              <a:rPr lang="en" sz="1550"/>
              <a:t>  const [data, setData] = useState([]);</a:t>
            </a:r>
            <a:endParaRPr sz="1550"/>
          </a:p>
          <a:p>
            <a:pPr indent="0" lvl="0" marL="0" rtl="0" algn="l">
              <a:lnSpc>
                <a:spcPct val="95000"/>
              </a:lnSpc>
              <a:spcBef>
                <a:spcPts val="1200"/>
              </a:spcBef>
              <a:spcAft>
                <a:spcPts val="0"/>
              </a:spcAft>
              <a:buClr>
                <a:schemeClr val="dk1"/>
              </a:buClr>
              <a:buSzPts val="275"/>
              <a:buFont typeface="Arial"/>
              <a:buNone/>
            </a:pPr>
            <a:r>
              <a:rPr lang="en" sz="1550"/>
              <a:t>  const [error, setError] = useState(null);</a:t>
            </a:r>
            <a:endParaRPr sz="1550"/>
          </a:p>
          <a:p>
            <a:pPr indent="0" lvl="0" marL="0" rtl="0" algn="l">
              <a:lnSpc>
                <a:spcPct val="95000"/>
              </a:lnSpc>
              <a:spcBef>
                <a:spcPts val="1200"/>
              </a:spcBef>
              <a:spcAft>
                <a:spcPts val="0"/>
              </a:spcAft>
              <a:buClr>
                <a:schemeClr val="dk1"/>
              </a:buClr>
              <a:buSzPts val="275"/>
              <a:buFont typeface="Arial"/>
              <a:buNone/>
            </a:pPr>
            <a:r>
              <a:rPr lang="en" sz="1550"/>
              <a:t>  useEffect(() =&gt; {</a:t>
            </a:r>
            <a:endParaRPr sz="1550"/>
          </a:p>
          <a:p>
            <a:pPr indent="0" lvl="0" marL="0" rtl="0" algn="l">
              <a:lnSpc>
                <a:spcPct val="95000"/>
              </a:lnSpc>
              <a:spcBef>
                <a:spcPts val="1200"/>
              </a:spcBef>
              <a:spcAft>
                <a:spcPts val="0"/>
              </a:spcAft>
              <a:buClr>
                <a:schemeClr val="dk1"/>
              </a:buClr>
              <a:buSzPts val="275"/>
              <a:buFont typeface="Arial"/>
              <a:buNone/>
            </a:pPr>
            <a:r>
              <a:rPr lang="en" sz="1550"/>
              <a:t>    const fetchData = async () =&gt; {</a:t>
            </a:r>
            <a:endParaRPr sz="1550"/>
          </a:p>
          <a:p>
            <a:pPr indent="0" lvl="0" marL="0" rtl="0" algn="l">
              <a:lnSpc>
                <a:spcPct val="95000"/>
              </a:lnSpc>
              <a:spcBef>
                <a:spcPts val="1200"/>
              </a:spcBef>
              <a:spcAft>
                <a:spcPts val="0"/>
              </a:spcAft>
              <a:buClr>
                <a:schemeClr val="dk1"/>
              </a:buClr>
              <a:buSzPts val="275"/>
              <a:buFont typeface="Arial"/>
              <a:buNone/>
            </a:pPr>
            <a:r>
              <a:rPr lang="en" sz="1550"/>
              <a:t>      try {</a:t>
            </a:r>
            <a:endParaRPr sz="1550"/>
          </a:p>
          <a:p>
            <a:pPr indent="0" lvl="0" marL="0" rtl="0" algn="l">
              <a:lnSpc>
                <a:spcPct val="95000"/>
              </a:lnSpc>
              <a:spcBef>
                <a:spcPts val="1200"/>
              </a:spcBef>
              <a:spcAft>
                <a:spcPts val="0"/>
              </a:spcAft>
              <a:buClr>
                <a:schemeClr val="dk1"/>
              </a:buClr>
              <a:buSzPts val="275"/>
              <a:buFont typeface="Arial"/>
              <a:buNone/>
            </a:pPr>
            <a:r>
              <a:rPr lang="en" sz="1550"/>
              <a:t>        const response = await fetch('https://api.example.com/my-data');</a:t>
            </a:r>
            <a:endParaRPr sz="1550"/>
          </a:p>
          <a:p>
            <a:pPr indent="0" lvl="0" marL="0" rtl="0" algn="l">
              <a:lnSpc>
                <a:spcPct val="95000"/>
              </a:lnSpc>
              <a:spcBef>
                <a:spcPts val="1200"/>
              </a:spcBef>
              <a:spcAft>
                <a:spcPts val="0"/>
              </a:spcAft>
              <a:buClr>
                <a:schemeClr val="dk1"/>
              </a:buClr>
              <a:buSzPts val="275"/>
              <a:buFont typeface="Arial"/>
              <a:buNone/>
            </a:pPr>
            <a:r>
              <a:rPr lang="en" sz="1550"/>
              <a:t>        if (!response.ok) {</a:t>
            </a:r>
            <a:endParaRPr sz="1550"/>
          </a:p>
          <a:p>
            <a:pPr indent="0" lvl="0" marL="0" rtl="0" algn="l">
              <a:lnSpc>
                <a:spcPct val="95000"/>
              </a:lnSpc>
              <a:spcBef>
                <a:spcPts val="1200"/>
              </a:spcBef>
              <a:spcAft>
                <a:spcPts val="0"/>
              </a:spcAft>
              <a:buClr>
                <a:schemeClr val="dk1"/>
              </a:buClr>
              <a:buSzPts val="275"/>
              <a:buFont typeface="Arial"/>
              <a:buNone/>
            </a:pPr>
            <a:r>
              <a:rPr lang="en" sz="1550"/>
              <a:t>          throw new Error('Network response was not ok');</a:t>
            </a:r>
            <a:endParaRPr sz="1550"/>
          </a:p>
          <a:p>
            <a:pPr indent="0" lvl="0" marL="0" rtl="0" algn="l">
              <a:lnSpc>
                <a:spcPct val="95000"/>
              </a:lnSpc>
              <a:spcBef>
                <a:spcPts val="1200"/>
              </a:spcBef>
              <a:spcAft>
                <a:spcPts val="0"/>
              </a:spcAft>
              <a:buClr>
                <a:schemeClr val="dk1"/>
              </a:buClr>
              <a:buSzPts val="275"/>
              <a:buFont typeface="Arial"/>
              <a:buNone/>
            </a:pPr>
            <a:r>
              <a:rPr lang="en" sz="1550"/>
              <a:t>        }</a:t>
            </a:r>
            <a:endParaRPr sz="1550"/>
          </a:p>
          <a:p>
            <a:pPr indent="0" lvl="0" marL="0" rtl="0" algn="l">
              <a:lnSpc>
                <a:spcPct val="95000"/>
              </a:lnSpc>
              <a:spcBef>
                <a:spcPts val="1200"/>
              </a:spcBef>
              <a:spcAft>
                <a:spcPts val="0"/>
              </a:spcAft>
              <a:buClr>
                <a:schemeClr val="dk1"/>
              </a:buClr>
              <a:buSzPts val="275"/>
              <a:buFont typeface="Arial"/>
              <a:buNone/>
            </a:pPr>
            <a:r>
              <a:rPr lang="en" sz="1550"/>
              <a:t>        const data = await response.json();</a:t>
            </a:r>
            <a:endParaRPr sz="1550"/>
          </a:p>
          <a:p>
            <a:pPr indent="0" lvl="0" marL="0" rtl="0" algn="l">
              <a:lnSpc>
                <a:spcPct val="95000"/>
              </a:lnSpc>
              <a:spcBef>
                <a:spcPts val="1200"/>
              </a:spcBef>
              <a:spcAft>
                <a:spcPts val="0"/>
              </a:spcAft>
              <a:buClr>
                <a:schemeClr val="dk1"/>
              </a:buClr>
              <a:buSzPts val="275"/>
              <a:buFont typeface="Arial"/>
              <a:buNone/>
            </a:pPr>
            <a:r>
              <a:rPr lang="en" sz="1550"/>
              <a:t>        setData(data);</a:t>
            </a:r>
            <a:endParaRPr sz="1550"/>
          </a:p>
          <a:p>
            <a:pPr indent="0" lvl="0" marL="0" rtl="0" algn="l">
              <a:lnSpc>
                <a:spcPct val="95000"/>
              </a:lnSpc>
              <a:spcBef>
                <a:spcPts val="1200"/>
              </a:spcBef>
              <a:spcAft>
                <a:spcPts val="0"/>
              </a:spcAft>
              <a:buClr>
                <a:schemeClr val="dk1"/>
              </a:buClr>
              <a:buSzPts val="275"/>
              <a:buFont typeface="Arial"/>
              <a:buNone/>
            </a:pPr>
            <a:r>
              <a:rPr lang="en" sz="1550"/>
              <a:t>      } catch (error) {</a:t>
            </a:r>
            <a:endParaRPr sz="1550"/>
          </a:p>
          <a:p>
            <a:pPr indent="0" lvl="0" marL="0" rtl="0" algn="l">
              <a:lnSpc>
                <a:spcPct val="95000"/>
              </a:lnSpc>
              <a:spcBef>
                <a:spcPts val="1200"/>
              </a:spcBef>
              <a:spcAft>
                <a:spcPts val="0"/>
              </a:spcAft>
              <a:buClr>
                <a:schemeClr val="dk1"/>
              </a:buClr>
              <a:buSzPts val="275"/>
              <a:buFont typeface="Arial"/>
              <a:buNone/>
            </a:pPr>
            <a:r>
              <a:rPr lang="en" sz="1550"/>
              <a:t>        setError(error);</a:t>
            </a:r>
            <a:endParaRPr sz="1550"/>
          </a:p>
          <a:p>
            <a:pPr indent="0" lvl="0" marL="0" rtl="0" algn="l">
              <a:lnSpc>
                <a:spcPct val="95000"/>
              </a:lnSpc>
              <a:spcBef>
                <a:spcPts val="1200"/>
              </a:spcBef>
              <a:spcAft>
                <a:spcPts val="0"/>
              </a:spcAft>
              <a:buClr>
                <a:schemeClr val="dk1"/>
              </a:buClr>
              <a:buSzPts val="275"/>
              <a:buFont typeface="Arial"/>
              <a:buNone/>
            </a:pPr>
            <a:r>
              <a:rPr lang="en" sz="1550"/>
              <a:t>      }</a:t>
            </a:r>
            <a:endParaRPr sz="1550"/>
          </a:p>
          <a:p>
            <a:pPr indent="0" lvl="0" marL="0" rtl="0" algn="l">
              <a:lnSpc>
                <a:spcPct val="95000"/>
              </a:lnSpc>
              <a:spcBef>
                <a:spcPts val="1200"/>
              </a:spcBef>
              <a:spcAft>
                <a:spcPts val="0"/>
              </a:spcAft>
              <a:buClr>
                <a:schemeClr val="dk1"/>
              </a:buClr>
              <a:buSzPts val="275"/>
              <a:buFont typeface="Arial"/>
              <a:buNone/>
            </a:pPr>
            <a:r>
              <a:rPr lang="en" sz="1550"/>
              <a:t>    };</a:t>
            </a:r>
            <a:endParaRPr sz="1550"/>
          </a:p>
          <a:p>
            <a:pPr indent="0" lvl="0" marL="0" rtl="0" algn="l">
              <a:lnSpc>
                <a:spcPct val="95000"/>
              </a:lnSpc>
              <a:spcBef>
                <a:spcPts val="1200"/>
              </a:spcBef>
              <a:spcAft>
                <a:spcPts val="0"/>
              </a:spcAft>
              <a:buClr>
                <a:schemeClr val="dk1"/>
              </a:buClr>
              <a:buSzPts val="275"/>
              <a:buFont typeface="Arial"/>
              <a:buNone/>
            </a:pPr>
            <a:r>
              <a:rPr lang="en" sz="1550"/>
              <a:t>    fetchData();</a:t>
            </a:r>
            <a:endParaRPr sz="1550"/>
          </a:p>
          <a:p>
            <a:pPr indent="0" lvl="0" marL="0" rtl="0" algn="l">
              <a:lnSpc>
                <a:spcPct val="95000"/>
              </a:lnSpc>
              <a:spcBef>
                <a:spcPts val="1200"/>
              </a:spcBef>
              <a:spcAft>
                <a:spcPts val="0"/>
              </a:spcAft>
              <a:buClr>
                <a:schemeClr val="dk1"/>
              </a:buClr>
              <a:buSzPts val="275"/>
              <a:buFont typeface="Arial"/>
              <a:buNone/>
            </a:pPr>
            <a:r>
              <a:rPr lang="en" sz="1550"/>
              <a:t>  }, []);</a:t>
            </a:r>
            <a:endParaRPr sz="1550"/>
          </a:p>
          <a:p>
            <a:pPr indent="0" lvl="0" marL="0" rtl="0" algn="l">
              <a:lnSpc>
                <a:spcPct val="95000"/>
              </a:lnSpc>
              <a:spcBef>
                <a:spcPts val="1200"/>
              </a:spcBef>
              <a:spcAft>
                <a:spcPts val="0"/>
              </a:spcAft>
              <a:buClr>
                <a:schemeClr val="dk1"/>
              </a:buClr>
              <a:buSzPts val="275"/>
              <a:buFont typeface="Arial"/>
              <a:buNone/>
            </a:pPr>
            <a:r>
              <a:rPr lang="en" sz="1550"/>
              <a:t>  if (error) {</a:t>
            </a:r>
            <a:endParaRPr sz="1550"/>
          </a:p>
          <a:p>
            <a:pPr indent="0" lvl="0" marL="0" rtl="0" algn="l">
              <a:lnSpc>
                <a:spcPct val="95000"/>
              </a:lnSpc>
              <a:spcBef>
                <a:spcPts val="1200"/>
              </a:spcBef>
              <a:spcAft>
                <a:spcPts val="0"/>
              </a:spcAft>
              <a:buClr>
                <a:schemeClr val="dk1"/>
              </a:buClr>
              <a:buSzPts val="275"/>
              <a:buFont typeface="Arial"/>
              <a:buNone/>
            </a:pPr>
            <a:r>
              <a:rPr lang="en" sz="1550"/>
              <a:t>    return &lt;div&gt;{error.message}&lt;/div&gt;;</a:t>
            </a:r>
            <a:endParaRPr sz="1550"/>
          </a:p>
          <a:p>
            <a:pPr indent="0" lvl="0" marL="0" rtl="0" algn="l">
              <a:lnSpc>
                <a:spcPct val="95000"/>
              </a:lnSpc>
              <a:spcBef>
                <a:spcPts val="1200"/>
              </a:spcBef>
              <a:spcAft>
                <a:spcPts val="0"/>
              </a:spcAft>
              <a:buClr>
                <a:schemeClr val="dk1"/>
              </a:buClr>
              <a:buSzPts val="275"/>
              <a:buFont typeface="Arial"/>
              <a:buNone/>
            </a:pPr>
            <a:r>
              <a:rPr lang="en" sz="1550"/>
              <a:t>  }</a:t>
            </a:r>
            <a:endParaRPr sz="1550"/>
          </a:p>
          <a:p>
            <a:pPr indent="0" lvl="0" marL="0" rtl="0" algn="l">
              <a:lnSpc>
                <a:spcPct val="95000"/>
              </a:lnSpc>
              <a:spcBef>
                <a:spcPts val="1200"/>
              </a:spcBef>
              <a:spcAft>
                <a:spcPts val="0"/>
              </a:spcAft>
              <a:buClr>
                <a:schemeClr val="dk1"/>
              </a:buClr>
              <a:buSzPts val="275"/>
              <a:buFont typeface="Arial"/>
              <a:buNone/>
            </a:pPr>
            <a:r>
              <a:rPr lang="en" sz="1550"/>
              <a:t>  return (</a:t>
            </a:r>
            <a:endParaRPr sz="1550"/>
          </a:p>
          <a:p>
            <a:pPr indent="0" lvl="0" marL="0" rtl="0" algn="l">
              <a:lnSpc>
                <a:spcPct val="95000"/>
              </a:lnSpc>
              <a:spcBef>
                <a:spcPts val="1200"/>
              </a:spcBef>
              <a:spcAft>
                <a:spcPts val="0"/>
              </a:spcAft>
              <a:buClr>
                <a:schemeClr val="dk1"/>
              </a:buClr>
              <a:buSzPts val="275"/>
              <a:buFont typeface="Arial"/>
              <a:buNone/>
            </a:pPr>
            <a:r>
              <a:rPr lang="en" sz="1550"/>
              <a:t>    &lt;div&gt;</a:t>
            </a:r>
            <a:endParaRPr sz="1550"/>
          </a:p>
          <a:p>
            <a:pPr indent="0" lvl="0" marL="0" rtl="0" algn="l">
              <a:lnSpc>
                <a:spcPct val="95000"/>
              </a:lnSpc>
              <a:spcBef>
                <a:spcPts val="1200"/>
              </a:spcBef>
              <a:spcAft>
                <a:spcPts val="0"/>
              </a:spcAft>
              <a:buClr>
                <a:schemeClr val="dk1"/>
              </a:buClr>
              <a:buSzPts val="275"/>
              <a:buFont typeface="Arial"/>
              <a:buNone/>
            </a:pPr>
            <a:r>
              <a:rPr lang="en" sz="1550"/>
              <a:t>      {data.map(item =&gt; (</a:t>
            </a:r>
            <a:endParaRPr sz="1550"/>
          </a:p>
          <a:p>
            <a:pPr indent="0" lvl="0" marL="0" rtl="0" algn="l">
              <a:lnSpc>
                <a:spcPct val="95000"/>
              </a:lnSpc>
              <a:spcBef>
                <a:spcPts val="1200"/>
              </a:spcBef>
              <a:spcAft>
                <a:spcPts val="0"/>
              </a:spcAft>
              <a:buClr>
                <a:schemeClr val="dk1"/>
              </a:buClr>
              <a:buSzPts val="275"/>
              <a:buFont typeface="Arial"/>
              <a:buNone/>
            </a:pPr>
            <a:r>
              <a:rPr lang="en" sz="1550"/>
              <a:t>        &lt;div key={item.id}&gt;</a:t>
            </a:r>
            <a:endParaRPr sz="1550"/>
          </a:p>
          <a:p>
            <a:pPr indent="0" lvl="0" marL="0" rtl="0" algn="l">
              <a:lnSpc>
                <a:spcPct val="95000"/>
              </a:lnSpc>
              <a:spcBef>
                <a:spcPts val="1200"/>
              </a:spcBef>
              <a:spcAft>
                <a:spcPts val="0"/>
              </a:spcAft>
              <a:buClr>
                <a:schemeClr val="dk1"/>
              </a:buClr>
              <a:buSzPts val="275"/>
              <a:buFont typeface="Arial"/>
              <a:buNone/>
            </a:pPr>
            <a:r>
              <a:rPr lang="en" sz="1550"/>
              <a:t>          &lt;h2&gt;{item.title}&lt;/h2&gt;</a:t>
            </a:r>
            <a:endParaRPr sz="1550"/>
          </a:p>
          <a:p>
            <a:pPr indent="0" lvl="0" marL="0" rtl="0" algn="l">
              <a:lnSpc>
                <a:spcPct val="95000"/>
              </a:lnSpc>
              <a:spcBef>
                <a:spcPts val="1200"/>
              </a:spcBef>
              <a:spcAft>
                <a:spcPts val="0"/>
              </a:spcAft>
              <a:buClr>
                <a:schemeClr val="dk1"/>
              </a:buClr>
              <a:buSzPts val="275"/>
              <a:buFont typeface="Arial"/>
              <a:buNone/>
            </a:pPr>
            <a:r>
              <a:rPr lang="en" sz="1550"/>
              <a:t>          &lt;p&gt;{item.description}&lt;/p&gt;</a:t>
            </a:r>
            <a:endParaRPr sz="1550"/>
          </a:p>
          <a:p>
            <a:pPr indent="0" lvl="0" marL="0" rtl="0" algn="l">
              <a:lnSpc>
                <a:spcPct val="95000"/>
              </a:lnSpc>
              <a:spcBef>
                <a:spcPts val="1200"/>
              </a:spcBef>
              <a:spcAft>
                <a:spcPts val="0"/>
              </a:spcAft>
              <a:buClr>
                <a:schemeClr val="dk1"/>
              </a:buClr>
              <a:buSzPts val="275"/>
              <a:buFont typeface="Arial"/>
              <a:buNone/>
            </a:pPr>
            <a:r>
              <a:rPr lang="en" sz="1550"/>
              <a:t>        &lt;/div&gt;</a:t>
            </a:r>
            <a:endParaRPr sz="1550"/>
          </a:p>
          <a:p>
            <a:pPr indent="0" lvl="0" marL="0" rtl="0" algn="l">
              <a:lnSpc>
                <a:spcPct val="95000"/>
              </a:lnSpc>
              <a:spcBef>
                <a:spcPts val="1200"/>
              </a:spcBef>
              <a:spcAft>
                <a:spcPts val="0"/>
              </a:spcAft>
              <a:buClr>
                <a:schemeClr val="dk1"/>
              </a:buClr>
              <a:buSzPts val="275"/>
              <a:buFont typeface="Arial"/>
              <a:buNone/>
            </a:pPr>
            <a:r>
              <a:rPr lang="en" sz="1550"/>
              <a:t>      ))}</a:t>
            </a:r>
            <a:endParaRPr sz="1550"/>
          </a:p>
          <a:p>
            <a:pPr indent="0" lvl="0" marL="0" rtl="0" algn="l">
              <a:lnSpc>
                <a:spcPct val="95000"/>
              </a:lnSpc>
              <a:spcBef>
                <a:spcPts val="1200"/>
              </a:spcBef>
              <a:spcAft>
                <a:spcPts val="0"/>
              </a:spcAft>
              <a:buClr>
                <a:schemeClr val="dk1"/>
              </a:buClr>
              <a:buSzPts val="275"/>
              <a:buFont typeface="Arial"/>
              <a:buNone/>
            </a:pPr>
            <a:r>
              <a:rPr lang="en" sz="1550"/>
              <a:t>    &lt;/div&gt;</a:t>
            </a:r>
            <a:endParaRPr sz="1550"/>
          </a:p>
          <a:p>
            <a:pPr indent="0" lvl="0" marL="0" rtl="0" algn="l">
              <a:lnSpc>
                <a:spcPct val="95000"/>
              </a:lnSpc>
              <a:spcBef>
                <a:spcPts val="1200"/>
              </a:spcBef>
              <a:spcAft>
                <a:spcPts val="0"/>
              </a:spcAft>
              <a:buClr>
                <a:schemeClr val="dk1"/>
              </a:buClr>
              <a:buSzPts val="275"/>
              <a:buFont typeface="Arial"/>
              <a:buNone/>
            </a:pPr>
            <a:r>
              <a:rPr lang="en" sz="1550"/>
              <a:t>  );</a:t>
            </a:r>
            <a:endParaRPr sz="1550"/>
          </a:p>
          <a:p>
            <a:pPr indent="0" lvl="0" marL="0" rtl="0" algn="l">
              <a:lnSpc>
                <a:spcPct val="95000"/>
              </a:lnSpc>
              <a:spcBef>
                <a:spcPts val="1200"/>
              </a:spcBef>
              <a:spcAft>
                <a:spcPts val="0"/>
              </a:spcAft>
              <a:buClr>
                <a:schemeClr val="dk1"/>
              </a:buClr>
              <a:buSzPts val="275"/>
              <a:buFont typeface="Arial"/>
              <a:buNone/>
            </a:pPr>
            <a:r>
              <a:rPr lang="en" sz="1550"/>
              <a:t>}</a:t>
            </a:r>
            <a:endParaRPr sz="1550"/>
          </a:p>
          <a:p>
            <a:pPr indent="0" lvl="0" marL="0" rtl="0" algn="l">
              <a:lnSpc>
                <a:spcPct val="95000"/>
              </a:lnSpc>
              <a:spcBef>
                <a:spcPts val="1200"/>
              </a:spcBef>
              <a:spcAft>
                <a:spcPts val="0"/>
              </a:spcAft>
              <a:buClr>
                <a:schemeClr val="dk1"/>
              </a:buClr>
              <a:buSzPts val="275"/>
              <a:buFont typeface="Arial"/>
              <a:buNone/>
            </a:pPr>
            <a:r>
              <a:t/>
            </a:r>
            <a:endParaRPr sz="1550"/>
          </a:p>
          <a:p>
            <a:pPr indent="0" lvl="0" marL="0" rtl="0" algn="l">
              <a:lnSpc>
                <a:spcPct val="95000"/>
              </a:lnSpc>
              <a:spcBef>
                <a:spcPts val="1200"/>
              </a:spcBef>
              <a:spcAft>
                <a:spcPts val="1200"/>
              </a:spcAft>
              <a:buSzPts val="275"/>
              <a:buNone/>
            </a:pPr>
            <a:r>
              <a:t/>
            </a:r>
            <a:endParaRPr sz="155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9"/>
          <p:cNvSpPr txBox="1"/>
          <p:nvPr>
            <p:ph type="title"/>
          </p:nvPr>
        </p:nvSpPr>
        <p:spPr>
          <a:xfrm>
            <a:off x="311700" y="9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try/catch</a:t>
            </a:r>
            <a:endParaRPr/>
          </a:p>
        </p:txBody>
      </p:sp>
      <p:sp>
        <p:nvSpPr>
          <p:cNvPr id="670" name="Google Shape;670;p119"/>
          <p:cNvSpPr txBox="1"/>
          <p:nvPr>
            <p:ph idx="1" type="body"/>
          </p:nvPr>
        </p:nvSpPr>
        <p:spPr>
          <a:xfrm>
            <a:off x="311700" y="753275"/>
            <a:ext cx="8520600" cy="4293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try/catch statement is a way to handle errors in JavaScript. It allows you to wrap a block of code in a try block, and if any errors are thrown during the execution of that block, the code in the corresponding catch block will be executed. </a:t>
            </a:r>
            <a:endParaRPr/>
          </a:p>
          <a:p>
            <a:pPr indent="-342900" lvl="0" marL="457200" rtl="0" algn="l">
              <a:spcBef>
                <a:spcPts val="0"/>
              </a:spcBef>
              <a:spcAft>
                <a:spcPts val="0"/>
              </a:spcAft>
              <a:buSzPts val="1800"/>
              <a:buChar char="●"/>
            </a:pPr>
            <a:r>
              <a:rPr lang="en"/>
              <a:t>In the context of the code I provided, the try/catch block is being used to catch any errors that occur during the fetch() request and set the error state accordingly.</a:t>
            </a:r>
            <a:endParaRPr/>
          </a:p>
          <a:p>
            <a:pPr indent="0" lvl="0" marL="0" rtl="0" algn="l">
              <a:spcBef>
                <a:spcPts val="1200"/>
              </a:spcBef>
              <a:spcAft>
                <a:spcPts val="0"/>
              </a:spcAft>
              <a:buNone/>
            </a:pPr>
            <a:r>
              <a:rPr lang="en"/>
              <a:t>t</a:t>
            </a:r>
            <a:r>
              <a:rPr lang="en"/>
              <a:t>ry{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}catch(error){</a:t>
            </a:r>
            <a:endParaRPr/>
          </a:p>
          <a:p>
            <a:pPr indent="0" lvl="0" marL="0" rtl="0" algn="l">
              <a:spcBef>
                <a:spcPts val="1200"/>
              </a:spcBef>
              <a:spcAft>
                <a:spcPts val="0"/>
              </a:spcAft>
              <a:buNone/>
            </a:pPr>
            <a:r>
              <a:rPr lang="en"/>
              <a:t>c</a:t>
            </a:r>
            <a:r>
              <a:rPr lang="en"/>
              <a:t>onsole.log()</a:t>
            </a:r>
            <a:endParaRPr/>
          </a:p>
          <a:p>
            <a:pPr indent="0" lvl="0" marL="0" rtl="0" algn="l">
              <a:spcBef>
                <a:spcPts val="1200"/>
              </a:spcBef>
              <a:spcAft>
                <a:spcPts val="1200"/>
              </a:spcAft>
              <a:buNone/>
            </a:pPr>
            <a:r>
              <a:rPr lang="en"/>
              <a: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a:t>
            </a:r>
            <a:endParaRPr/>
          </a:p>
        </p:txBody>
      </p:sp>
      <p:sp>
        <p:nvSpPr>
          <p:cNvPr id="676" name="Google Shape;676;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new keyword is used in JavaScript to create an instance of an object from a constructor function. </a:t>
            </a:r>
            <a:endParaRPr/>
          </a:p>
          <a:p>
            <a:pPr indent="-342900" lvl="0" marL="457200" rtl="0" algn="l">
              <a:spcBef>
                <a:spcPts val="0"/>
              </a:spcBef>
              <a:spcAft>
                <a:spcPts val="0"/>
              </a:spcAft>
              <a:buSzPts val="1800"/>
              <a:buChar char="●"/>
            </a:pPr>
            <a:r>
              <a:rPr lang="en"/>
              <a:t>In the context of the code I provided, the new Error() statement is creating a new instance of the Error object with a custom error message. </a:t>
            </a:r>
            <a:endParaRPr/>
          </a:p>
          <a:p>
            <a:pPr indent="-342900" lvl="0" marL="457200" rtl="0" algn="l">
              <a:spcBef>
                <a:spcPts val="0"/>
              </a:spcBef>
              <a:spcAft>
                <a:spcPts val="0"/>
              </a:spcAft>
              <a:buSzPts val="1800"/>
              <a:buChar char="●"/>
            </a:pPr>
            <a:r>
              <a:rPr lang="en"/>
              <a:t>This is then thrown in the catch block to create a new error object and pass it to the setError() function.</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21"/>
          <p:cNvSpPr txBox="1"/>
          <p:nvPr>
            <p:ph type="title"/>
          </p:nvPr>
        </p:nvSpPr>
        <p:spPr>
          <a:xfrm>
            <a:off x="311700" y="7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Sending a GET Request using fetch (class based component)</a:t>
            </a:r>
            <a:endParaRPr sz="2320"/>
          </a:p>
        </p:txBody>
      </p:sp>
      <p:sp>
        <p:nvSpPr>
          <p:cNvPr id="682" name="Google Shape;682;p121"/>
          <p:cNvSpPr txBox="1"/>
          <p:nvPr>
            <p:ph idx="1" type="body"/>
          </p:nvPr>
        </p:nvSpPr>
        <p:spPr>
          <a:xfrm>
            <a:off x="311700" y="686000"/>
            <a:ext cx="8520600" cy="3882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
              <a:t>import React, { Component } from 'react';</a:t>
            </a:r>
            <a:endParaRPr/>
          </a:p>
          <a:p>
            <a:pPr indent="0" lvl="0" marL="0" rtl="0" algn="l">
              <a:spcBef>
                <a:spcPts val="1200"/>
              </a:spcBef>
              <a:spcAft>
                <a:spcPts val="0"/>
              </a:spcAft>
              <a:buClr>
                <a:schemeClr val="dk1"/>
              </a:buClr>
              <a:buSzPct val="61111"/>
              <a:buFont typeface="Arial"/>
              <a:buNone/>
            </a:pPr>
            <a:r>
              <a:rPr lang="en"/>
              <a:t>class MyComponent extends Component {</a:t>
            </a:r>
            <a:endParaRPr/>
          </a:p>
          <a:p>
            <a:pPr indent="0" lvl="0" marL="0" rtl="0" algn="l">
              <a:spcBef>
                <a:spcPts val="1200"/>
              </a:spcBef>
              <a:spcAft>
                <a:spcPts val="0"/>
              </a:spcAft>
              <a:buClr>
                <a:schemeClr val="dk1"/>
              </a:buClr>
              <a:buSzPct val="61111"/>
              <a:buFont typeface="Arial"/>
              <a:buNone/>
            </a:pPr>
            <a:r>
              <a:rPr lang="en"/>
              <a:t>  componentDidMount() {</a:t>
            </a:r>
            <a:endParaRPr/>
          </a:p>
          <a:p>
            <a:pPr indent="0" lvl="0" marL="0" rtl="0" algn="l">
              <a:spcBef>
                <a:spcPts val="1200"/>
              </a:spcBef>
              <a:spcAft>
                <a:spcPts val="0"/>
              </a:spcAft>
              <a:buClr>
                <a:schemeClr val="dk1"/>
              </a:buClr>
              <a:buSzPct val="61111"/>
              <a:buFont typeface="Arial"/>
              <a:buNone/>
            </a:pPr>
            <a:r>
              <a:rPr lang="en"/>
              <a:t>    fetch('https://example.com/api/data')</a:t>
            </a:r>
            <a:endParaRPr/>
          </a:p>
          <a:p>
            <a:pPr indent="0" lvl="0" marL="0" rtl="0" algn="l">
              <a:spcBef>
                <a:spcPts val="1200"/>
              </a:spcBef>
              <a:spcAft>
                <a:spcPts val="0"/>
              </a:spcAft>
              <a:buClr>
                <a:schemeClr val="dk1"/>
              </a:buClr>
              <a:buSzPct val="61111"/>
              <a:buFont typeface="Arial"/>
              <a:buNone/>
            </a:pPr>
            <a:r>
              <a:rPr lang="en"/>
              <a:t>      .then(response =&gt; response.json())</a:t>
            </a:r>
            <a:endParaRPr/>
          </a:p>
          <a:p>
            <a:pPr indent="0" lvl="0" marL="0" rtl="0" algn="l">
              <a:spcBef>
                <a:spcPts val="1200"/>
              </a:spcBef>
              <a:spcAft>
                <a:spcPts val="0"/>
              </a:spcAft>
              <a:buClr>
                <a:schemeClr val="dk1"/>
              </a:buClr>
              <a:buSzPct val="61111"/>
              <a:buFont typeface="Arial"/>
              <a:buNone/>
            </a:pPr>
            <a:r>
              <a:rPr lang="en"/>
              <a:t>      .then(data =&gt; console.log(data))</a:t>
            </a:r>
            <a:endParaRPr/>
          </a:p>
          <a:p>
            <a:pPr indent="0" lvl="0" marL="0" rtl="0" algn="l">
              <a:spcBef>
                <a:spcPts val="1200"/>
              </a:spcBef>
              <a:spcAft>
                <a:spcPts val="0"/>
              </a:spcAft>
              <a:buClr>
                <a:schemeClr val="dk1"/>
              </a:buClr>
              <a:buSzPct val="61111"/>
              <a:buFont typeface="Arial"/>
              <a:buNone/>
            </a:pPr>
            <a:r>
              <a:rPr lang="en"/>
              <a:t>      .catch(error =&gt; console.error(error));</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render() {</a:t>
            </a:r>
            <a:endParaRPr/>
          </a:p>
          <a:p>
            <a:pPr indent="0" lvl="0" marL="0" rtl="0" algn="l">
              <a:spcBef>
                <a:spcPts val="1200"/>
              </a:spcBef>
              <a:spcAft>
                <a:spcPts val="0"/>
              </a:spcAft>
              <a:buClr>
                <a:schemeClr val="dk1"/>
              </a:buClr>
              <a:buSzPct val="61111"/>
              <a:buFont typeface="Arial"/>
              <a:buNone/>
            </a:pPr>
            <a:r>
              <a:rPr lang="en"/>
              <a:t>    return &lt;div&gt;Fetching data...&lt;/div&gt;;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DOM</a:t>
            </a:r>
            <a:endParaRPr/>
          </a:p>
        </p:txBody>
      </p:sp>
      <p:sp>
        <p:nvSpPr>
          <p:cNvPr id="110" name="Google Shape;11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React, the Virtual DOM (Document Object Model) is a lightweight copy of the actual DOM tree, which is the hierarchical structure that represents the HTML content of a web page. </a:t>
            </a:r>
            <a:endParaRPr/>
          </a:p>
          <a:p>
            <a:pPr indent="-342900" lvl="0" marL="457200" rtl="0" algn="l">
              <a:spcBef>
                <a:spcPts val="0"/>
              </a:spcBef>
              <a:spcAft>
                <a:spcPts val="0"/>
              </a:spcAft>
              <a:buSzPts val="1800"/>
              <a:buChar char="●"/>
            </a:pPr>
            <a:r>
              <a:rPr lang="en"/>
              <a:t>The Virtual DOM is an abstraction that allows React to efficiently update the actual DOM by comparing the current Virtual DOM with the previous one, and applying only the necessary changes to the real DOM. </a:t>
            </a:r>
            <a:endParaRPr/>
          </a:p>
          <a:p>
            <a:pPr indent="-342900" lvl="0" marL="457200" rtl="0" algn="l">
              <a:spcBef>
                <a:spcPts val="0"/>
              </a:spcBef>
              <a:spcAft>
                <a:spcPts val="0"/>
              </a:spcAft>
              <a:buSzPts val="1800"/>
              <a:buChar char="●"/>
            </a:pPr>
            <a:r>
              <a:rPr lang="en"/>
              <a:t>Using the Virtual DOM helps to reduce the number of costly DOM operations that are required to update the UI, which can lead to significant performance improvements in complex applications.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22"/>
          <p:cNvSpPr txBox="1"/>
          <p:nvPr>
            <p:ph type="title"/>
          </p:nvPr>
        </p:nvSpPr>
        <p:spPr>
          <a:xfrm>
            <a:off x="311700" y="4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loading of data building a loader</a:t>
            </a:r>
            <a:endParaRPr/>
          </a:p>
        </p:txBody>
      </p:sp>
      <p:sp>
        <p:nvSpPr>
          <p:cNvPr id="688" name="Google Shape;688;p122"/>
          <p:cNvSpPr txBox="1"/>
          <p:nvPr>
            <p:ph idx="1" type="body"/>
          </p:nvPr>
        </p:nvSpPr>
        <p:spPr>
          <a:xfrm>
            <a:off x="311700" y="617975"/>
            <a:ext cx="8520600" cy="437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React, { useState, useEffect } from 'react';</a:t>
            </a:r>
            <a:endParaRPr/>
          </a:p>
          <a:p>
            <a:pPr indent="0" lvl="0" marL="0" rtl="0" algn="l">
              <a:spcBef>
                <a:spcPts val="1200"/>
              </a:spcBef>
              <a:spcAft>
                <a:spcPts val="0"/>
              </a:spcAft>
              <a:buClr>
                <a:schemeClr val="dk1"/>
              </a:buClr>
              <a:buSzPct val="61111"/>
              <a:buFont typeface="Arial"/>
              <a:buNone/>
            </a:pPr>
            <a:r>
              <a:rPr lang="en"/>
              <a:t>function MyComponent() {</a:t>
            </a:r>
            <a:endParaRPr/>
          </a:p>
          <a:p>
            <a:pPr indent="0" lvl="0" marL="0" rtl="0" algn="l">
              <a:spcBef>
                <a:spcPts val="1200"/>
              </a:spcBef>
              <a:spcAft>
                <a:spcPts val="0"/>
              </a:spcAft>
              <a:buClr>
                <a:schemeClr val="dk1"/>
              </a:buClr>
              <a:buSzPct val="61111"/>
              <a:buFont typeface="Arial"/>
              <a:buNone/>
            </a:pPr>
            <a:r>
              <a:rPr lang="en"/>
              <a:t>  const [data, setData] = useState(null);</a:t>
            </a:r>
            <a:endParaRPr/>
          </a:p>
          <a:p>
            <a:pPr indent="0" lvl="0" marL="0" rtl="0" algn="l">
              <a:spcBef>
                <a:spcPts val="1200"/>
              </a:spcBef>
              <a:spcAft>
                <a:spcPts val="0"/>
              </a:spcAft>
              <a:buClr>
                <a:schemeClr val="dk1"/>
              </a:buClr>
              <a:buSzPct val="61111"/>
              <a:buFont typeface="Arial"/>
              <a:buNone/>
            </a:pPr>
            <a:r>
              <a:rPr lang="en"/>
              <a:t>  const [loading, setLoading] = useState(true);</a:t>
            </a:r>
            <a:endParaRPr/>
          </a:p>
          <a:p>
            <a:pPr indent="0" lvl="0" marL="0" rtl="0" algn="l">
              <a:spcBef>
                <a:spcPts val="1200"/>
              </a:spcBef>
              <a:spcAft>
                <a:spcPts val="0"/>
              </a:spcAft>
              <a:buClr>
                <a:schemeClr val="dk1"/>
              </a:buClr>
              <a:buSzPct val="61111"/>
              <a:buFont typeface="Arial"/>
              <a:buNone/>
            </a:pPr>
            <a:r>
              <a:rPr lang="en"/>
              <a:t>  useEffect(() =&gt; {</a:t>
            </a:r>
            <a:endParaRPr/>
          </a:p>
          <a:p>
            <a:pPr indent="0" lvl="0" marL="0" rtl="0" algn="l">
              <a:spcBef>
                <a:spcPts val="1200"/>
              </a:spcBef>
              <a:spcAft>
                <a:spcPts val="0"/>
              </a:spcAft>
              <a:buClr>
                <a:schemeClr val="dk1"/>
              </a:buClr>
              <a:buSzPct val="61111"/>
              <a:buFont typeface="Arial"/>
              <a:buNone/>
            </a:pPr>
            <a:r>
              <a:rPr lang="en"/>
              <a:t>    async function fetchData() {</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const response = await fetch('https://example.com/api/data');</a:t>
            </a:r>
            <a:endParaRPr/>
          </a:p>
          <a:p>
            <a:pPr indent="0" lvl="0" marL="0" rtl="0" algn="l">
              <a:spcBef>
                <a:spcPts val="1200"/>
              </a:spcBef>
              <a:spcAft>
                <a:spcPts val="0"/>
              </a:spcAft>
              <a:buClr>
                <a:schemeClr val="dk1"/>
              </a:buClr>
              <a:buSzPct val="61111"/>
              <a:buFont typeface="Arial"/>
              <a:buNone/>
            </a:pPr>
            <a:r>
              <a:rPr lang="en"/>
              <a:t>        const json = await response.json();</a:t>
            </a:r>
            <a:endParaRPr/>
          </a:p>
          <a:p>
            <a:pPr indent="0" lvl="0" marL="0" rtl="0" algn="l">
              <a:spcBef>
                <a:spcPts val="1200"/>
              </a:spcBef>
              <a:spcAft>
                <a:spcPts val="0"/>
              </a:spcAft>
              <a:buClr>
                <a:schemeClr val="dk1"/>
              </a:buClr>
              <a:buSzPct val="61111"/>
              <a:buFont typeface="Arial"/>
              <a:buNone/>
            </a:pPr>
            <a:r>
              <a:rPr lang="en"/>
              <a:t>        setData(json);</a:t>
            </a:r>
            <a:endParaRPr/>
          </a:p>
          <a:p>
            <a:pPr indent="0" lvl="0" marL="0" rtl="0" algn="l">
              <a:spcBef>
                <a:spcPts val="1200"/>
              </a:spcBef>
              <a:spcAft>
                <a:spcPts val="0"/>
              </a:spcAft>
              <a:buClr>
                <a:schemeClr val="dk1"/>
              </a:buClr>
              <a:buSzPct val="61111"/>
              <a:buFont typeface="Arial"/>
              <a:buNone/>
            </a:pPr>
            <a:r>
              <a:rPr lang="en"/>
              <a:t>        setLoading(false);</a:t>
            </a:r>
            <a:endParaRPr/>
          </a:p>
          <a:p>
            <a:pPr indent="0" lvl="0" marL="0" rtl="0" algn="l">
              <a:spcBef>
                <a:spcPts val="1200"/>
              </a:spcBef>
              <a:spcAft>
                <a:spcPts val="0"/>
              </a:spcAft>
              <a:buClr>
                <a:schemeClr val="dk1"/>
              </a:buClr>
              <a:buSzPct val="61111"/>
              <a:buFont typeface="Arial"/>
              <a:buNone/>
            </a:pPr>
            <a:r>
              <a:rPr lang="en"/>
              <a:t>      } catch (error) {</a:t>
            </a:r>
            <a:endParaRPr/>
          </a:p>
          <a:p>
            <a:pPr indent="0" lvl="0" marL="0" rtl="0" algn="l">
              <a:spcBef>
                <a:spcPts val="1200"/>
              </a:spcBef>
              <a:spcAft>
                <a:spcPts val="0"/>
              </a:spcAft>
              <a:buClr>
                <a:schemeClr val="dk1"/>
              </a:buClr>
              <a:buSzPct val="61111"/>
              <a:buFont typeface="Arial"/>
              <a:buNone/>
            </a:pPr>
            <a:r>
              <a:rPr lang="en"/>
              <a:t>        console.error(error);</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fetchData();</a:t>
            </a:r>
            <a:endParaRPr/>
          </a:p>
          <a:p>
            <a:pPr indent="0" lvl="0" marL="0" rtl="0" algn="l">
              <a:spcBef>
                <a:spcPts val="1200"/>
              </a:spcBef>
              <a:spcAft>
                <a:spcPts val="0"/>
              </a:spcAft>
              <a:buClr>
                <a:schemeClr val="dk1"/>
              </a:buClr>
              <a:buSzPct val="61111"/>
              <a:buFont typeface="Arial"/>
              <a:buNone/>
            </a:pPr>
            <a:r>
              <a:rPr lang="en"/>
              <a:t>  }, []);</a:t>
            </a:r>
            <a:endParaRPr/>
          </a:p>
          <a:p>
            <a:pPr indent="0" lvl="0" marL="0" rtl="0" algn="l">
              <a:spcBef>
                <a:spcPts val="1200"/>
              </a:spcBef>
              <a:spcAft>
                <a:spcPts val="0"/>
              </a:spcAft>
              <a:buClr>
                <a:schemeClr val="dk1"/>
              </a:buClr>
              <a:buSzPct val="61111"/>
              <a:buFont typeface="Arial"/>
              <a:buNone/>
            </a:pPr>
            <a:r>
              <a:rPr lang="en"/>
              <a:t>  if (loading) {</a:t>
            </a:r>
            <a:endParaRPr/>
          </a:p>
          <a:p>
            <a:pPr indent="0" lvl="0" marL="0" rtl="0" algn="l">
              <a:spcBef>
                <a:spcPts val="1200"/>
              </a:spcBef>
              <a:spcAft>
                <a:spcPts val="0"/>
              </a:spcAft>
              <a:buClr>
                <a:schemeClr val="dk1"/>
              </a:buClr>
              <a:buSzPct val="61111"/>
              <a:buFont typeface="Arial"/>
              <a:buNone/>
            </a:pPr>
            <a:r>
              <a:rPr lang="en"/>
              <a:t>    return &lt;div&gt;Loading data...&lt;/div&gt;;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&lt;h1&gt;{data.title}&lt;/h1&gt;</a:t>
            </a:r>
            <a:endParaRPr/>
          </a:p>
          <a:p>
            <a:pPr indent="0" lvl="0" marL="0" rtl="0" algn="l">
              <a:spcBef>
                <a:spcPts val="1200"/>
              </a:spcBef>
              <a:spcAft>
                <a:spcPts val="0"/>
              </a:spcAft>
              <a:buClr>
                <a:schemeClr val="dk1"/>
              </a:buClr>
              <a:buSzPct val="61111"/>
              <a:buFont typeface="Arial"/>
              <a:buNone/>
            </a:pPr>
            <a:r>
              <a:rPr lang="en"/>
              <a:t>      &lt;p&gt;{data.description}&lt;/p&gt;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23"/>
          <p:cNvSpPr txBox="1"/>
          <p:nvPr>
            <p:ph type="title"/>
          </p:nvPr>
        </p:nvSpPr>
        <p:spPr>
          <a:xfrm>
            <a:off x="311700" y="4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useEffect() For handling Requests</a:t>
            </a:r>
            <a:endParaRPr/>
          </a:p>
        </p:txBody>
      </p:sp>
      <p:sp>
        <p:nvSpPr>
          <p:cNvPr id="694" name="Google Shape;694;p123"/>
          <p:cNvSpPr txBox="1"/>
          <p:nvPr>
            <p:ph idx="1" type="body"/>
          </p:nvPr>
        </p:nvSpPr>
        <p:spPr>
          <a:xfrm>
            <a:off x="311700" y="617975"/>
            <a:ext cx="8520600" cy="4412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React, { useState, useEffect } from 'react';</a:t>
            </a:r>
            <a:endParaRPr/>
          </a:p>
          <a:p>
            <a:pPr indent="0" lvl="0" marL="0" rtl="0" algn="l">
              <a:spcBef>
                <a:spcPts val="1200"/>
              </a:spcBef>
              <a:spcAft>
                <a:spcPts val="0"/>
              </a:spcAft>
              <a:buClr>
                <a:schemeClr val="dk1"/>
              </a:buClr>
              <a:buSzPct val="61111"/>
              <a:buFont typeface="Arial"/>
              <a:buNone/>
            </a:pPr>
            <a:r>
              <a:rPr lang="en"/>
              <a:t>function MyComponent() {</a:t>
            </a:r>
            <a:endParaRPr/>
          </a:p>
          <a:p>
            <a:pPr indent="0" lvl="0" marL="0" rtl="0" algn="l">
              <a:spcBef>
                <a:spcPts val="1200"/>
              </a:spcBef>
              <a:spcAft>
                <a:spcPts val="0"/>
              </a:spcAft>
              <a:buClr>
                <a:schemeClr val="dk1"/>
              </a:buClr>
              <a:buSzPct val="61111"/>
              <a:buFont typeface="Arial"/>
              <a:buNone/>
            </a:pPr>
            <a:r>
              <a:rPr lang="en"/>
              <a:t>  const [data, setData] = useState(null);</a:t>
            </a:r>
            <a:endParaRPr/>
          </a:p>
          <a:p>
            <a:pPr indent="0" lvl="0" marL="0" rtl="0" algn="l">
              <a:spcBef>
                <a:spcPts val="1200"/>
              </a:spcBef>
              <a:spcAft>
                <a:spcPts val="0"/>
              </a:spcAft>
              <a:buClr>
                <a:schemeClr val="dk1"/>
              </a:buClr>
              <a:buSzPct val="61111"/>
              <a:buFont typeface="Arial"/>
              <a:buNone/>
            </a:pPr>
            <a:r>
              <a:rPr lang="en"/>
              <a:t>  const [error, setError] = useState(null);</a:t>
            </a:r>
            <a:endParaRPr/>
          </a:p>
          <a:p>
            <a:pPr indent="0" lvl="0" marL="0" rtl="0" algn="l">
              <a:spcBef>
                <a:spcPts val="1200"/>
              </a:spcBef>
              <a:spcAft>
                <a:spcPts val="0"/>
              </a:spcAft>
              <a:buClr>
                <a:schemeClr val="dk1"/>
              </a:buClr>
              <a:buSzPct val="61111"/>
              <a:buFont typeface="Arial"/>
              <a:buNone/>
            </a:pPr>
            <a:r>
              <a:rPr lang="en"/>
              <a:t>  useEffect(() =&gt; {</a:t>
            </a:r>
            <a:endParaRPr/>
          </a:p>
          <a:p>
            <a:pPr indent="0" lvl="0" marL="0" rtl="0" algn="l">
              <a:spcBef>
                <a:spcPts val="1200"/>
              </a:spcBef>
              <a:spcAft>
                <a:spcPts val="0"/>
              </a:spcAft>
              <a:buClr>
                <a:schemeClr val="dk1"/>
              </a:buClr>
              <a:buSzPct val="61111"/>
              <a:buFont typeface="Arial"/>
              <a:buNone/>
            </a:pPr>
            <a:r>
              <a:rPr lang="en"/>
              <a:t>    async function fetchData() {</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const response = await fetch('https://example.com/api/data');</a:t>
            </a:r>
            <a:endParaRPr/>
          </a:p>
          <a:p>
            <a:pPr indent="0" lvl="0" marL="0" rtl="0" algn="l">
              <a:spcBef>
                <a:spcPts val="1200"/>
              </a:spcBef>
              <a:spcAft>
                <a:spcPts val="0"/>
              </a:spcAft>
              <a:buClr>
                <a:schemeClr val="dk1"/>
              </a:buClr>
              <a:buSzPct val="61111"/>
              <a:buFont typeface="Arial"/>
              <a:buNone/>
            </a:pPr>
            <a:r>
              <a:rPr lang="en"/>
              <a:t>        const json = await response.json();</a:t>
            </a:r>
            <a:endParaRPr/>
          </a:p>
          <a:p>
            <a:pPr indent="0" lvl="0" marL="0" rtl="0" algn="l">
              <a:spcBef>
                <a:spcPts val="1200"/>
              </a:spcBef>
              <a:spcAft>
                <a:spcPts val="0"/>
              </a:spcAft>
              <a:buClr>
                <a:schemeClr val="dk1"/>
              </a:buClr>
              <a:buSzPct val="61111"/>
              <a:buFont typeface="Arial"/>
              <a:buNone/>
            </a:pPr>
            <a:r>
              <a:rPr lang="en"/>
              <a:t>        setData(json);</a:t>
            </a:r>
            <a:endParaRPr/>
          </a:p>
          <a:p>
            <a:pPr indent="0" lvl="0" marL="0" rtl="0" algn="l">
              <a:spcBef>
                <a:spcPts val="1200"/>
              </a:spcBef>
              <a:spcAft>
                <a:spcPts val="0"/>
              </a:spcAft>
              <a:buClr>
                <a:schemeClr val="dk1"/>
              </a:buClr>
              <a:buSzPct val="61111"/>
              <a:buFont typeface="Arial"/>
              <a:buNone/>
            </a:pPr>
            <a:r>
              <a:rPr lang="en"/>
              <a:t>      } catch (error) {</a:t>
            </a:r>
            <a:endParaRPr/>
          </a:p>
          <a:p>
            <a:pPr indent="0" lvl="0" marL="0" rtl="0" algn="l">
              <a:spcBef>
                <a:spcPts val="1200"/>
              </a:spcBef>
              <a:spcAft>
                <a:spcPts val="0"/>
              </a:spcAft>
              <a:buClr>
                <a:schemeClr val="dk1"/>
              </a:buClr>
              <a:buSzPct val="61111"/>
              <a:buFont typeface="Arial"/>
              <a:buNone/>
            </a:pPr>
            <a:r>
              <a:rPr lang="en"/>
              <a:t>        setError(error);</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fetchData();</a:t>
            </a:r>
            <a:endParaRPr/>
          </a:p>
          <a:p>
            <a:pPr indent="0" lvl="0" marL="0" rtl="0" algn="l">
              <a:spcBef>
                <a:spcPts val="1200"/>
              </a:spcBef>
              <a:spcAft>
                <a:spcPts val="0"/>
              </a:spcAft>
              <a:buClr>
                <a:schemeClr val="dk1"/>
              </a:buClr>
              <a:buSzPct val="61111"/>
              <a:buFont typeface="Arial"/>
              <a:buNone/>
            </a:pPr>
            <a:r>
              <a:rPr lang="en"/>
              <a:t>  }, []);</a:t>
            </a:r>
            <a:endParaRPr/>
          </a:p>
          <a:p>
            <a:pPr indent="0" lvl="0" marL="0" rtl="0" algn="l">
              <a:spcBef>
                <a:spcPts val="1200"/>
              </a:spcBef>
              <a:spcAft>
                <a:spcPts val="0"/>
              </a:spcAft>
              <a:buClr>
                <a:schemeClr val="dk1"/>
              </a:buClr>
              <a:buSzPct val="61111"/>
              <a:buFont typeface="Arial"/>
              <a:buNone/>
            </a:pPr>
            <a:r>
              <a:rPr lang="en"/>
              <a:t>  if (error) {</a:t>
            </a:r>
            <a:endParaRPr/>
          </a:p>
          <a:p>
            <a:pPr indent="0" lvl="0" marL="0" rtl="0" algn="l">
              <a:spcBef>
                <a:spcPts val="1200"/>
              </a:spcBef>
              <a:spcAft>
                <a:spcPts val="0"/>
              </a:spcAft>
              <a:buClr>
                <a:schemeClr val="dk1"/>
              </a:buClr>
              <a:buSzPct val="61111"/>
              <a:buFont typeface="Arial"/>
              <a:buNone/>
            </a:pPr>
            <a:r>
              <a:rPr lang="en"/>
              <a:t>    return &lt;div&gt;Error: {error.message}&lt;/div&gt;;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if (!data) {</a:t>
            </a:r>
            <a:endParaRPr/>
          </a:p>
          <a:p>
            <a:pPr indent="0" lvl="0" marL="0" rtl="0" algn="l">
              <a:spcBef>
                <a:spcPts val="1200"/>
              </a:spcBef>
              <a:spcAft>
                <a:spcPts val="0"/>
              </a:spcAft>
              <a:buClr>
                <a:schemeClr val="dk1"/>
              </a:buClr>
              <a:buSzPct val="61111"/>
              <a:buFont typeface="Arial"/>
              <a:buNone/>
            </a:pPr>
            <a:r>
              <a:rPr lang="en"/>
              <a:t>    return &lt;div&gt;Loading data...&lt;/div&gt;;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&lt;h1&gt;{data.title}&lt;/h1&gt;</a:t>
            </a:r>
            <a:endParaRPr/>
          </a:p>
          <a:p>
            <a:pPr indent="0" lvl="0" marL="0" rtl="0" algn="l">
              <a:spcBef>
                <a:spcPts val="1200"/>
              </a:spcBef>
              <a:spcAft>
                <a:spcPts val="0"/>
              </a:spcAft>
              <a:buClr>
                <a:schemeClr val="dk1"/>
              </a:buClr>
              <a:buSzPct val="61111"/>
              <a:buFont typeface="Arial"/>
              <a:buNone/>
            </a:pPr>
            <a:r>
              <a:rPr lang="en"/>
              <a:t>      &lt;p&gt;{data.description}&lt;/p&gt;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to Deploy React Project on Github</a:t>
            </a:r>
            <a:endParaRPr/>
          </a:p>
        </p:txBody>
      </p:sp>
      <p:sp>
        <p:nvSpPr>
          <p:cNvPr id="700" name="Google Shape;700;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Run command called, npm run build.</a:t>
            </a:r>
            <a:endParaRPr/>
          </a:p>
          <a:p>
            <a:pPr indent="-342900" lvl="0" marL="457200" rtl="0" algn="l">
              <a:spcBef>
                <a:spcPts val="0"/>
              </a:spcBef>
              <a:spcAft>
                <a:spcPts val="0"/>
              </a:spcAft>
              <a:buSzPts val="1800"/>
              <a:buAutoNum type="arabicPeriod"/>
            </a:pPr>
            <a:r>
              <a:rPr lang="en"/>
              <a:t>Login into netlify website, Then go on sites section, scrool to </a:t>
            </a:r>
            <a:r>
              <a:rPr lang="en"/>
              <a:t>bottom</a:t>
            </a:r>
            <a:r>
              <a:rPr lang="en"/>
              <a:t>, Drap and drop that build which is created by Step 1 (or alos you can brows).</a:t>
            </a:r>
            <a:endParaRPr/>
          </a:p>
          <a:p>
            <a:pPr indent="-342900" lvl="0" marL="457200" rtl="0" algn="l">
              <a:spcBef>
                <a:spcPts val="0"/>
              </a:spcBef>
              <a:spcAft>
                <a:spcPts val="0"/>
              </a:spcAft>
              <a:buSzPts val="1800"/>
              <a:buAutoNum type="arabicPeriod"/>
            </a:pPr>
            <a:r>
              <a:rPr lang="en"/>
              <a:t>Click on submit…</a:t>
            </a:r>
            <a:endParaRPr/>
          </a:p>
          <a:p>
            <a:pPr indent="-342900" lvl="0" marL="457200" rtl="0" algn="l">
              <a:spcBef>
                <a:spcPts val="0"/>
              </a:spcBef>
              <a:spcAft>
                <a:spcPts val="0"/>
              </a:spcAft>
              <a:buSzPts val="1800"/>
              <a:buAutoNum type="arabicPeriod"/>
            </a:pPr>
            <a:r>
              <a:rPr lang="en"/>
              <a:t>Wait for a min until you can see Published and click on the link….</a:t>
            </a:r>
            <a:endParaRPr/>
          </a:p>
          <a:p>
            <a:pPr indent="-342900" lvl="0" marL="457200" rtl="0" algn="l">
              <a:spcBef>
                <a:spcPts val="0"/>
              </a:spcBef>
              <a:spcAft>
                <a:spcPts val="0"/>
              </a:spcAft>
              <a:buSzPts val="1800"/>
              <a:buAutoNum type="arabicPeriod"/>
            </a:pPr>
            <a:r>
              <a:rPr lang="en"/>
              <a:t>Go on to Domain setting,</a:t>
            </a:r>
            <a:endParaRPr/>
          </a:p>
          <a:p>
            <a:pPr indent="-342900" lvl="0" marL="457200" rtl="0" algn="l">
              <a:spcBef>
                <a:spcPts val="0"/>
              </a:spcBef>
              <a:spcAft>
                <a:spcPts val="0"/>
              </a:spcAft>
              <a:buSzPts val="1800"/>
              <a:buAutoNum type="arabicPeriod"/>
            </a:pPr>
            <a:r>
              <a:rPr lang="en"/>
              <a:t>Inside </a:t>
            </a:r>
            <a:r>
              <a:rPr lang="en" sz="1650">
                <a:solidFill>
                  <a:schemeClr val="hlink"/>
                </a:solidFill>
                <a:highlight>
                  <a:srgbClr val="FFFFFF"/>
                </a:highlight>
                <a:uFill>
                  <a:noFill/>
                </a:uFill>
                <a:latin typeface="Roboto"/>
                <a:ea typeface="Roboto"/>
                <a:cs typeface="Roboto"/>
                <a:sym typeface="Roboto"/>
                <a:hlinkClick r:id="rId3"/>
              </a:rPr>
              <a:t>Production domains</a:t>
            </a:r>
            <a:r>
              <a:rPr lang="en"/>
              <a:t>, click on option and edit the site name…</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25"/>
          <p:cNvSpPr txBox="1"/>
          <p:nvPr>
            <p:ph type="title"/>
          </p:nvPr>
        </p:nvSpPr>
        <p:spPr>
          <a:xfrm>
            <a:off x="311700" y="107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Sending a POST Request</a:t>
            </a:r>
            <a:endParaRPr/>
          </a:p>
        </p:txBody>
      </p:sp>
      <p:sp>
        <p:nvSpPr>
          <p:cNvPr id="706" name="Google Shape;706;p125"/>
          <p:cNvSpPr txBox="1"/>
          <p:nvPr>
            <p:ph idx="1" type="body"/>
          </p:nvPr>
        </p:nvSpPr>
        <p:spPr>
          <a:xfrm>
            <a:off x="311700" y="680150"/>
            <a:ext cx="8520600" cy="4207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rPr lang="en"/>
              <a:t>function MyComponent() {</a:t>
            </a:r>
            <a:endParaRPr/>
          </a:p>
          <a:p>
            <a:pPr indent="0" lvl="0" marL="0" rtl="0" algn="l">
              <a:spcBef>
                <a:spcPts val="1200"/>
              </a:spcBef>
              <a:spcAft>
                <a:spcPts val="0"/>
              </a:spcAft>
              <a:buClr>
                <a:schemeClr val="dk1"/>
              </a:buClr>
              <a:buSzPct val="61111"/>
              <a:buFont typeface="Arial"/>
              <a:buNone/>
            </a:pPr>
            <a:r>
              <a:rPr lang="en"/>
              <a:t>  const [formData, setFormData] = useState({ name: '', email: '' });</a:t>
            </a:r>
            <a:endParaRPr/>
          </a:p>
          <a:p>
            <a:pPr indent="0" lvl="0" marL="0" rtl="0" algn="l">
              <a:spcBef>
                <a:spcPts val="1200"/>
              </a:spcBef>
              <a:spcAft>
                <a:spcPts val="0"/>
              </a:spcAft>
              <a:buClr>
                <a:schemeClr val="dk1"/>
              </a:buClr>
              <a:buSzPct val="61111"/>
              <a:buFont typeface="Arial"/>
              <a:buNone/>
            </a:pPr>
            <a:r>
              <a:rPr lang="en"/>
              <a:t>  async function handleSubmit(event) {</a:t>
            </a:r>
            <a:endParaRPr/>
          </a:p>
          <a:p>
            <a:pPr indent="0" lvl="0" marL="0" rtl="0" algn="l">
              <a:spcBef>
                <a:spcPts val="1200"/>
              </a:spcBef>
              <a:spcAft>
                <a:spcPts val="0"/>
              </a:spcAft>
              <a:buClr>
                <a:schemeClr val="dk1"/>
              </a:buClr>
              <a:buSzPct val="61111"/>
              <a:buFont typeface="Arial"/>
              <a:buNone/>
            </a:pPr>
            <a:r>
              <a:rPr lang="en"/>
              <a:t>    event.preventDefault();</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const response = await fetch('https://example.com/api/user', {</a:t>
            </a:r>
            <a:endParaRPr/>
          </a:p>
          <a:p>
            <a:pPr indent="0" lvl="0" marL="0" rtl="0" algn="l">
              <a:spcBef>
                <a:spcPts val="1200"/>
              </a:spcBef>
              <a:spcAft>
                <a:spcPts val="0"/>
              </a:spcAft>
              <a:buClr>
                <a:schemeClr val="dk1"/>
              </a:buClr>
              <a:buSzPct val="61111"/>
              <a:buFont typeface="Arial"/>
              <a:buNone/>
            </a:pPr>
            <a:r>
              <a:rPr lang="en"/>
              <a:t>        method: 'POST',</a:t>
            </a:r>
            <a:endParaRPr/>
          </a:p>
          <a:p>
            <a:pPr indent="0" lvl="0" marL="0" rtl="0" algn="l">
              <a:spcBef>
                <a:spcPts val="1200"/>
              </a:spcBef>
              <a:spcAft>
                <a:spcPts val="0"/>
              </a:spcAft>
              <a:buClr>
                <a:schemeClr val="dk1"/>
              </a:buClr>
              <a:buSzPct val="61111"/>
              <a:buFont typeface="Arial"/>
              <a:buNone/>
            </a:pPr>
            <a:r>
              <a:rPr lang="en"/>
              <a:t>        headers: {</a:t>
            </a:r>
            <a:endParaRPr/>
          </a:p>
          <a:p>
            <a:pPr indent="0" lvl="0" marL="0" rtl="0" algn="l">
              <a:spcBef>
                <a:spcPts val="1200"/>
              </a:spcBef>
              <a:spcAft>
                <a:spcPts val="0"/>
              </a:spcAft>
              <a:buClr>
                <a:schemeClr val="dk1"/>
              </a:buClr>
              <a:buSzPct val="61111"/>
              <a:buFont typeface="Arial"/>
              <a:buNone/>
            </a:pPr>
            <a:r>
              <a:rPr lang="en"/>
              <a:t>          'Content-Type': 'application/json'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body: JSON.stringify(formData)</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json = await response.json();</a:t>
            </a:r>
            <a:endParaRPr/>
          </a:p>
          <a:p>
            <a:pPr indent="0" lvl="0" marL="0" rtl="0" algn="l">
              <a:spcBef>
                <a:spcPts val="1200"/>
              </a:spcBef>
              <a:spcAft>
                <a:spcPts val="0"/>
              </a:spcAft>
              <a:buClr>
                <a:schemeClr val="dk1"/>
              </a:buClr>
              <a:buSzPct val="61111"/>
              <a:buFont typeface="Arial"/>
              <a:buNone/>
            </a:pPr>
            <a:r>
              <a:rPr lang="en"/>
              <a:t>      console.log(json);</a:t>
            </a:r>
            <a:endParaRPr/>
          </a:p>
          <a:p>
            <a:pPr indent="0" lvl="0" marL="0" rtl="0" algn="l">
              <a:spcBef>
                <a:spcPts val="1200"/>
              </a:spcBef>
              <a:spcAft>
                <a:spcPts val="0"/>
              </a:spcAft>
              <a:buClr>
                <a:schemeClr val="dk1"/>
              </a:buClr>
              <a:buSzPct val="61111"/>
              <a:buFont typeface="Arial"/>
              <a:buNone/>
            </a:pPr>
            <a:r>
              <a:rPr lang="en"/>
              <a:t>    } catch (error) {</a:t>
            </a:r>
            <a:endParaRPr/>
          </a:p>
          <a:p>
            <a:pPr indent="0" lvl="0" marL="0" rtl="0" algn="l">
              <a:spcBef>
                <a:spcPts val="1200"/>
              </a:spcBef>
              <a:spcAft>
                <a:spcPts val="0"/>
              </a:spcAft>
              <a:buClr>
                <a:schemeClr val="dk1"/>
              </a:buClr>
              <a:buSzPct val="61111"/>
              <a:buFont typeface="Arial"/>
              <a:buNone/>
            </a:pPr>
            <a:r>
              <a:rPr lang="en"/>
              <a:t>      console.error(error);</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function handleChange(event) {</a:t>
            </a:r>
            <a:endParaRPr/>
          </a:p>
          <a:p>
            <a:pPr indent="0" lvl="0" marL="0" rtl="0" algn="l">
              <a:spcBef>
                <a:spcPts val="1200"/>
              </a:spcBef>
              <a:spcAft>
                <a:spcPts val="0"/>
              </a:spcAft>
              <a:buClr>
                <a:schemeClr val="dk1"/>
              </a:buClr>
              <a:buSzPct val="61111"/>
              <a:buFont typeface="Arial"/>
              <a:buNone/>
            </a:pPr>
            <a:r>
              <a:rPr lang="en"/>
              <a:t>    setFormData({</a:t>
            </a:r>
            <a:endParaRPr/>
          </a:p>
          <a:p>
            <a:pPr indent="0" lvl="0" marL="0" rtl="0" algn="l">
              <a:spcBef>
                <a:spcPts val="1200"/>
              </a:spcBef>
              <a:spcAft>
                <a:spcPts val="0"/>
              </a:spcAft>
              <a:buClr>
                <a:schemeClr val="dk1"/>
              </a:buClr>
              <a:buSzPct val="61111"/>
              <a:buFont typeface="Arial"/>
              <a:buNone/>
            </a:pPr>
            <a:r>
              <a:rPr lang="en"/>
              <a:t>      ...formData,</a:t>
            </a:r>
            <a:endParaRPr/>
          </a:p>
          <a:p>
            <a:pPr indent="0" lvl="0" marL="0" rtl="0" algn="l">
              <a:spcBef>
                <a:spcPts val="1200"/>
              </a:spcBef>
              <a:spcAft>
                <a:spcPts val="0"/>
              </a:spcAft>
              <a:buClr>
                <a:schemeClr val="dk1"/>
              </a:buClr>
              <a:buSzPct val="61111"/>
              <a:buFont typeface="Arial"/>
              <a:buNone/>
            </a:pPr>
            <a:r>
              <a:rPr lang="en"/>
              <a:t>      [event.target.name]: event.target.value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&lt;form onSubmit={handleSubmit}&gt;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Name:</a:t>
            </a:r>
            <a:endParaRPr/>
          </a:p>
          <a:p>
            <a:pPr indent="0" lvl="0" marL="0" rtl="0" algn="l">
              <a:spcBef>
                <a:spcPts val="1200"/>
              </a:spcBef>
              <a:spcAft>
                <a:spcPts val="0"/>
              </a:spcAft>
              <a:buClr>
                <a:schemeClr val="dk1"/>
              </a:buClr>
              <a:buSzPct val="61111"/>
              <a:buFont typeface="Arial"/>
              <a:buNone/>
            </a:pPr>
            <a:r>
              <a:rPr lang="en"/>
              <a:t>        &lt;input</a:t>
            </a:r>
            <a:endParaRPr/>
          </a:p>
          <a:p>
            <a:pPr indent="0" lvl="0" marL="0" rtl="0" algn="l">
              <a:spcBef>
                <a:spcPts val="1200"/>
              </a:spcBef>
              <a:spcAft>
                <a:spcPts val="0"/>
              </a:spcAft>
              <a:buClr>
                <a:schemeClr val="dk1"/>
              </a:buClr>
              <a:buSzPct val="61111"/>
              <a:buFont typeface="Arial"/>
              <a:buNone/>
            </a:pPr>
            <a:r>
              <a:rPr lang="en"/>
              <a:t>          type="text"</a:t>
            </a:r>
            <a:endParaRPr/>
          </a:p>
          <a:p>
            <a:pPr indent="0" lvl="0" marL="0" rtl="0" algn="l">
              <a:spcBef>
                <a:spcPts val="1200"/>
              </a:spcBef>
              <a:spcAft>
                <a:spcPts val="0"/>
              </a:spcAft>
              <a:buClr>
                <a:schemeClr val="dk1"/>
              </a:buClr>
              <a:buSzPct val="61111"/>
              <a:buFont typeface="Arial"/>
              <a:buNone/>
            </a:pPr>
            <a:r>
              <a:rPr lang="en"/>
              <a:t>          name="name"</a:t>
            </a:r>
            <a:endParaRPr/>
          </a:p>
          <a:p>
            <a:pPr indent="0" lvl="0" marL="0" rtl="0" algn="l">
              <a:spcBef>
                <a:spcPts val="1200"/>
              </a:spcBef>
              <a:spcAft>
                <a:spcPts val="0"/>
              </a:spcAft>
              <a:buClr>
                <a:schemeClr val="dk1"/>
              </a:buClr>
              <a:buSzPct val="61111"/>
              <a:buFont typeface="Arial"/>
              <a:buNone/>
            </a:pPr>
            <a:r>
              <a:rPr lang="en"/>
              <a:t>          value={formData.name}</a:t>
            </a:r>
            <a:endParaRPr/>
          </a:p>
          <a:p>
            <a:pPr indent="0" lvl="0" marL="0" rtl="0" algn="l">
              <a:spcBef>
                <a:spcPts val="1200"/>
              </a:spcBef>
              <a:spcAft>
                <a:spcPts val="0"/>
              </a:spcAft>
              <a:buClr>
                <a:schemeClr val="dk1"/>
              </a:buClr>
              <a:buSzPct val="61111"/>
              <a:buFont typeface="Arial"/>
              <a:buNone/>
            </a:pPr>
            <a:r>
              <a:rPr lang="en"/>
              <a:t>          onChange={handleChange}</a:t>
            </a:r>
            <a:endParaRPr/>
          </a:p>
          <a:p>
            <a:pPr indent="0" lvl="0" marL="0" rtl="0" algn="l">
              <a:spcBef>
                <a:spcPts val="1200"/>
              </a:spcBef>
              <a:spcAft>
                <a:spcPts val="0"/>
              </a:spcAft>
              <a:buClr>
                <a:schemeClr val="dk1"/>
              </a:buClr>
              <a:buSzPct val="61111"/>
              <a:buFont typeface="Arial"/>
              <a:buNone/>
            </a:pPr>
            <a:r>
              <a:rPr lang="en"/>
              <a:t>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Email:</a:t>
            </a:r>
            <a:endParaRPr/>
          </a:p>
          <a:p>
            <a:pPr indent="0" lvl="0" marL="0" rtl="0" algn="l">
              <a:spcBef>
                <a:spcPts val="1200"/>
              </a:spcBef>
              <a:spcAft>
                <a:spcPts val="0"/>
              </a:spcAft>
              <a:buClr>
                <a:schemeClr val="dk1"/>
              </a:buClr>
              <a:buSzPct val="61111"/>
              <a:buFont typeface="Arial"/>
              <a:buNone/>
            </a:pPr>
            <a:r>
              <a:rPr lang="en"/>
              <a:t>        &lt;input</a:t>
            </a:r>
            <a:endParaRPr/>
          </a:p>
          <a:p>
            <a:pPr indent="0" lvl="0" marL="0" rtl="0" algn="l">
              <a:spcBef>
                <a:spcPts val="1200"/>
              </a:spcBef>
              <a:spcAft>
                <a:spcPts val="0"/>
              </a:spcAft>
              <a:buClr>
                <a:schemeClr val="dk1"/>
              </a:buClr>
              <a:buSzPct val="61111"/>
              <a:buFont typeface="Arial"/>
              <a:buNone/>
            </a:pPr>
            <a:r>
              <a:rPr lang="en"/>
              <a:t>          type="email"</a:t>
            </a:r>
            <a:endParaRPr/>
          </a:p>
          <a:p>
            <a:pPr indent="0" lvl="0" marL="0" rtl="0" algn="l">
              <a:spcBef>
                <a:spcPts val="1200"/>
              </a:spcBef>
              <a:spcAft>
                <a:spcPts val="0"/>
              </a:spcAft>
              <a:buClr>
                <a:schemeClr val="dk1"/>
              </a:buClr>
              <a:buSzPct val="61111"/>
              <a:buFont typeface="Arial"/>
              <a:buNone/>
            </a:pPr>
            <a:r>
              <a:rPr lang="en"/>
              <a:t>          name="email"</a:t>
            </a:r>
            <a:endParaRPr/>
          </a:p>
          <a:p>
            <a:pPr indent="0" lvl="0" marL="0" rtl="0" algn="l">
              <a:spcBef>
                <a:spcPts val="1200"/>
              </a:spcBef>
              <a:spcAft>
                <a:spcPts val="0"/>
              </a:spcAft>
              <a:buClr>
                <a:schemeClr val="dk1"/>
              </a:buClr>
              <a:buSzPct val="61111"/>
              <a:buFont typeface="Arial"/>
              <a:buNone/>
            </a:pPr>
            <a:r>
              <a:rPr lang="en"/>
              <a:t>          value={formData.email}</a:t>
            </a:r>
            <a:endParaRPr/>
          </a:p>
          <a:p>
            <a:pPr indent="0" lvl="0" marL="0" rtl="0" algn="l">
              <a:spcBef>
                <a:spcPts val="1200"/>
              </a:spcBef>
              <a:spcAft>
                <a:spcPts val="0"/>
              </a:spcAft>
              <a:buClr>
                <a:schemeClr val="dk1"/>
              </a:buClr>
              <a:buSzPct val="61111"/>
              <a:buFont typeface="Arial"/>
              <a:buNone/>
            </a:pPr>
            <a:r>
              <a:rPr lang="en"/>
              <a:t>          onChange={handleChange}</a:t>
            </a:r>
            <a:endParaRPr/>
          </a:p>
          <a:p>
            <a:pPr indent="0" lvl="0" marL="0" rtl="0" algn="l">
              <a:spcBef>
                <a:spcPts val="1200"/>
              </a:spcBef>
              <a:spcAft>
                <a:spcPts val="0"/>
              </a:spcAft>
              <a:buClr>
                <a:schemeClr val="dk1"/>
              </a:buClr>
              <a:buSzPct val="61111"/>
              <a:buFont typeface="Arial"/>
              <a:buNone/>
            </a:pPr>
            <a:r>
              <a:rPr lang="en"/>
              <a:t>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&lt;button type="submit"&gt;Submit&lt;/button&gt;</a:t>
            </a:r>
            <a:endParaRPr/>
          </a:p>
          <a:p>
            <a:pPr indent="0" lvl="0" marL="0" rtl="0" algn="l">
              <a:spcBef>
                <a:spcPts val="1200"/>
              </a:spcBef>
              <a:spcAft>
                <a:spcPts val="0"/>
              </a:spcAft>
              <a:buClr>
                <a:schemeClr val="dk1"/>
              </a:buClr>
              <a:buSzPct val="61111"/>
              <a:buFont typeface="Arial"/>
              <a:buNone/>
            </a:pPr>
            <a:r>
              <a:rPr lang="en"/>
              <a:t>    &lt;/form&gt;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26"/>
          <p:cNvSpPr txBox="1"/>
          <p:nvPr>
            <p:ph type="title"/>
          </p:nvPr>
        </p:nvSpPr>
        <p:spPr>
          <a:xfrm>
            <a:off x="311700" y="452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343541"/>
                </a:solidFill>
                <a:latin typeface="Roboto"/>
                <a:ea typeface="Roboto"/>
                <a:cs typeface="Roboto"/>
                <a:sym typeface="Roboto"/>
              </a:rPr>
              <a:t>Intro React Context API</a:t>
            </a:r>
            <a:endParaRPr sz="3900"/>
          </a:p>
        </p:txBody>
      </p:sp>
      <p:sp>
        <p:nvSpPr>
          <p:cNvPr id="712" name="Google Shape;712;p126"/>
          <p:cNvSpPr txBox="1"/>
          <p:nvPr>
            <p:ph idx="1" type="body"/>
          </p:nvPr>
        </p:nvSpPr>
        <p:spPr>
          <a:xfrm>
            <a:off x="311700" y="677125"/>
            <a:ext cx="8520600" cy="436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React Context API is a feature in React that allows you to manage and share state data across components without the need for prop drilling (passing props through multiple levels of components). </a:t>
            </a:r>
            <a:endParaRPr/>
          </a:p>
          <a:p>
            <a:pPr indent="-342900" lvl="0" marL="457200" rtl="0" algn="l">
              <a:spcBef>
                <a:spcPts val="0"/>
              </a:spcBef>
              <a:spcAft>
                <a:spcPts val="0"/>
              </a:spcAft>
              <a:buSzPts val="1800"/>
              <a:buChar char="●"/>
            </a:pPr>
            <a:r>
              <a:rPr lang="en"/>
              <a:t>It provides a way to create global or local data stores that can be accessed by any component within a React application.</a:t>
            </a:r>
            <a:endParaRPr/>
          </a:p>
          <a:p>
            <a:pPr indent="-342900" lvl="0" marL="457200" rtl="0" algn="l">
              <a:spcBef>
                <a:spcPts val="0"/>
              </a:spcBef>
              <a:spcAft>
                <a:spcPts val="0"/>
              </a:spcAft>
              <a:buSzPts val="1800"/>
              <a:buChar char="●"/>
            </a:pPr>
            <a:r>
              <a:rPr lang="en"/>
              <a:t>With the Context API, you can define a context object that holds the shared data and functions. </a:t>
            </a:r>
            <a:endParaRPr/>
          </a:p>
          <a:p>
            <a:pPr indent="-342900" lvl="0" marL="457200" rtl="0" algn="l">
              <a:spcBef>
                <a:spcPts val="0"/>
              </a:spcBef>
              <a:spcAft>
                <a:spcPts val="0"/>
              </a:spcAft>
              <a:buSzPts val="1800"/>
              <a:buChar char="●"/>
            </a:pPr>
            <a:r>
              <a:rPr lang="en"/>
              <a:t>This context object is then used to provide and consume the data within components.</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Create a Context:</a:t>
            </a:r>
            <a:endParaRPr/>
          </a:p>
        </p:txBody>
      </p:sp>
      <p:sp>
        <p:nvSpPr>
          <p:cNvPr id="718" name="Google Shape;718;p127"/>
          <p:cNvSpPr txBox="1"/>
          <p:nvPr>
            <p:ph idx="1" type="body"/>
          </p:nvPr>
        </p:nvSpPr>
        <p:spPr>
          <a:xfrm>
            <a:off x="409425" y="1134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by creating a new context using the createContext function from the react package. This function returns a context object that has a Provider and a Consumer.</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import React from 'react';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const MyContext = React.createContext();</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Provide the Context:</a:t>
            </a:r>
            <a:endParaRPr/>
          </a:p>
        </p:txBody>
      </p:sp>
      <p:sp>
        <p:nvSpPr>
          <p:cNvPr id="724" name="Google Shape;724;p1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Wrap the parent component or a higher-level component with the Provider component from the context object. The Provider component accepts a value prop that holds the data you want to share.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&lt;MyContext.Provider value={/* Your shared data */}&gt;</a:t>
            </a:r>
            <a:endParaRPr/>
          </a:p>
          <a:p>
            <a:pPr indent="0" lvl="0" marL="0" rtl="0" algn="l">
              <a:spcBef>
                <a:spcPts val="1200"/>
              </a:spcBef>
              <a:spcAft>
                <a:spcPts val="0"/>
              </a:spcAft>
              <a:buClr>
                <a:schemeClr val="dk1"/>
              </a:buClr>
              <a:buSzPts val="1100"/>
              <a:buFont typeface="Arial"/>
              <a:buNone/>
            </a:pPr>
            <a:r>
              <a:rPr lang="en"/>
              <a:t>  {/* Child components */}</a:t>
            </a:r>
            <a:endParaRPr/>
          </a:p>
          <a:p>
            <a:pPr indent="0" lvl="0" marL="0" rtl="0" algn="l">
              <a:spcBef>
                <a:spcPts val="1200"/>
              </a:spcBef>
              <a:spcAft>
                <a:spcPts val="1200"/>
              </a:spcAft>
              <a:buNone/>
            </a:pPr>
            <a:r>
              <a:rPr lang="en"/>
              <a:t>&lt;/MyContext.Provider&gt;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9"/>
          <p:cNvSpPr txBox="1"/>
          <p:nvPr>
            <p:ph type="title"/>
          </p:nvPr>
        </p:nvSpPr>
        <p:spPr>
          <a:xfrm>
            <a:off x="311700" y="8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Consume the Context:</a:t>
            </a:r>
            <a:endParaRPr/>
          </a:p>
        </p:txBody>
      </p:sp>
      <p:sp>
        <p:nvSpPr>
          <p:cNvPr id="730" name="Google Shape;730;p129"/>
          <p:cNvSpPr txBox="1"/>
          <p:nvPr>
            <p:ph idx="1" type="body"/>
          </p:nvPr>
        </p:nvSpPr>
        <p:spPr>
          <a:xfrm>
            <a:off x="311700" y="765950"/>
            <a:ext cx="8520600" cy="41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any child component that needs access to the shared data, use the Consumer component from the context object. The Consumer component uses a render prop pattern, where you provide a function as the child that receives the context value as an argument.</a:t>
            </a:r>
            <a:endParaRPr/>
          </a:p>
          <a:p>
            <a:pPr indent="0" lvl="0" marL="0" rtl="0" algn="l">
              <a:spcBef>
                <a:spcPts val="1200"/>
              </a:spcBef>
              <a:spcAft>
                <a:spcPts val="0"/>
              </a:spcAft>
              <a:buClr>
                <a:schemeClr val="dk1"/>
              </a:buClr>
              <a:buSzPts val="1100"/>
              <a:buFont typeface="Arial"/>
              <a:buNone/>
            </a:pPr>
            <a:r>
              <a:rPr lang="en"/>
              <a:t>&lt;MyContext.Consumer&gt;</a:t>
            </a:r>
            <a:endParaRPr/>
          </a:p>
          <a:p>
            <a:pPr indent="0" lvl="0" marL="0" rtl="0" algn="l">
              <a:spcBef>
                <a:spcPts val="1200"/>
              </a:spcBef>
              <a:spcAft>
                <a:spcPts val="0"/>
              </a:spcAft>
              <a:buClr>
                <a:schemeClr val="dk1"/>
              </a:buClr>
              <a:buSzPts val="1100"/>
              <a:buFont typeface="Arial"/>
              <a:buNone/>
            </a:pPr>
            <a:r>
              <a:rPr lang="en"/>
              <a:t>  {value =&gt; (</a:t>
            </a:r>
            <a:endParaRPr/>
          </a:p>
          <a:p>
            <a:pPr indent="0" lvl="0" marL="0" rtl="0" algn="l">
              <a:spcBef>
                <a:spcPts val="1200"/>
              </a:spcBef>
              <a:spcAft>
                <a:spcPts val="0"/>
              </a:spcAft>
              <a:buClr>
                <a:schemeClr val="dk1"/>
              </a:buClr>
              <a:buSzPts val="1100"/>
              <a:buFont typeface="Arial"/>
              <a:buNone/>
            </a:pPr>
            <a:r>
              <a:rPr lang="en"/>
              <a:t>    /* Use the context value in your component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rPr lang="en"/>
              <a:t>&lt;/MyContext.Consumer&gt;</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Access the Context using useContext (optional):</a:t>
            </a:r>
            <a:endParaRPr/>
          </a:p>
        </p:txBody>
      </p:sp>
      <p:sp>
        <p:nvSpPr>
          <p:cNvPr id="736" name="Google Shape;736;p130"/>
          <p:cNvSpPr txBox="1"/>
          <p:nvPr>
            <p:ph idx="1" type="body"/>
          </p:nvPr>
        </p:nvSpPr>
        <p:spPr>
          <a:xfrm>
            <a:off x="240625" y="1170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are using React version 16.8 or above, you can leverage the useContext hook to access the context value directly within a functional component.</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import React, { useContext } from 'react';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const value = useContext(MyContext);</a:t>
            </a:r>
            <a:endParaRPr/>
          </a:p>
          <a:p>
            <a:pPr indent="0" lvl="0" marL="0" rtl="0" algn="l">
              <a:spcBef>
                <a:spcPts val="1200"/>
              </a:spcBef>
              <a:spcAft>
                <a:spcPts val="1200"/>
              </a:spcAft>
              <a:buNone/>
            </a:pPr>
            <a:r>
              <a:rPr lang="en"/>
              <a:t>/* Use the context value in your component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31"/>
          <p:cNvSpPr txBox="1"/>
          <p:nvPr>
            <p:ph type="title"/>
          </p:nvPr>
        </p:nvSpPr>
        <p:spPr>
          <a:xfrm>
            <a:off x="311700" y="63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Context Limitations</a:t>
            </a:r>
            <a:endParaRPr/>
          </a:p>
        </p:txBody>
      </p:sp>
      <p:sp>
        <p:nvSpPr>
          <p:cNvPr id="742" name="Google Shape;742;p131"/>
          <p:cNvSpPr txBox="1"/>
          <p:nvPr>
            <p:ph idx="1" type="body"/>
          </p:nvPr>
        </p:nvSpPr>
        <p:spPr>
          <a:xfrm>
            <a:off x="311700" y="703775"/>
            <a:ext cx="8520600" cy="416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Performance: Using React Context can slow down your app if you have many components relying on it. It can cause unnecessary re-renders, even if the data they need hasn't changed. This can impact the app's speed, especially in larger projects.</a:t>
            </a:r>
            <a:endParaRPr/>
          </a:p>
          <a:p>
            <a:pPr indent="-334327" lvl="0" marL="457200" rtl="0" algn="l">
              <a:spcBef>
                <a:spcPts val="0"/>
              </a:spcBef>
              <a:spcAft>
                <a:spcPts val="0"/>
              </a:spcAft>
              <a:buSzPct val="100000"/>
              <a:buChar char="●"/>
            </a:pPr>
            <a:r>
              <a:rPr lang="en"/>
              <a:t>Updates: When the context value changes, all components using that context will re-render by default. This can be inefficient if only a few components actually need the updated data. You can optimize this manually or use techniques like memoization to improve performance.</a:t>
            </a:r>
            <a:endParaRPr/>
          </a:p>
          <a:p>
            <a:pPr indent="-334327" lvl="0" marL="457200" rtl="0" algn="l">
              <a:spcBef>
                <a:spcPts val="0"/>
              </a:spcBef>
              <a:spcAft>
                <a:spcPts val="0"/>
              </a:spcAft>
              <a:buSzPct val="100000"/>
              <a:buChar char="●"/>
            </a:pPr>
            <a:r>
              <a:rPr lang="en"/>
              <a:t>Complexity: As your app grows, managing multiple contexts and their interactions can become complex. It can be challenging to debug issues or understand how data flows through the context. This complexity increases as your project becomes more extensive.</a:t>
            </a:r>
            <a:endParaRPr/>
          </a:p>
          <a:p>
            <a:pPr indent="-334327" lvl="0" marL="457200" rtl="0" algn="l">
              <a:spcBef>
                <a:spcPts val="0"/>
              </a:spcBef>
              <a:spcAft>
                <a:spcPts val="0"/>
              </a:spcAft>
              <a:buSzPct val="100000"/>
              <a:buChar char="●"/>
            </a:pPr>
            <a:r>
              <a:rPr lang="en"/>
              <a:t>Global state management: While React Context can be used for managing global app state, it may not be the best choice for complex state management. Dedicated state management libraries like Redux or MobX offer additional features and a more structured approach to handle global state.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15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Virtual DOM vs Real DOM</a:t>
            </a:r>
            <a:endParaRPr/>
          </a:p>
        </p:txBody>
      </p:sp>
      <p:pic>
        <p:nvPicPr>
          <p:cNvPr id="116" name="Google Shape;116;p24"/>
          <p:cNvPicPr preferRelativeResize="0"/>
          <p:nvPr/>
        </p:nvPicPr>
        <p:blipFill>
          <a:blip r:embed="rId3">
            <a:alphaModFix/>
          </a:blip>
          <a:stretch>
            <a:fillRect/>
          </a:stretch>
        </p:blipFill>
        <p:spPr>
          <a:xfrm>
            <a:off x="655475" y="910500"/>
            <a:ext cx="7620000" cy="394335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32"/>
          <p:cNvSpPr txBox="1"/>
          <p:nvPr>
            <p:ph type="title"/>
          </p:nvPr>
        </p:nvSpPr>
        <p:spPr>
          <a:xfrm>
            <a:off x="311700" y="71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Refs:</a:t>
            </a:r>
            <a:endParaRPr/>
          </a:p>
        </p:txBody>
      </p:sp>
      <p:sp>
        <p:nvSpPr>
          <p:cNvPr id="748" name="Google Shape;748;p132"/>
          <p:cNvSpPr txBox="1"/>
          <p:nvPr>
            <p:ph idx="1" type="body"/>
          </p:nvPr>
        </p:nvSpPr>
        <p:spPr>
          <a:xfrm>
            <a:off x="311700" y="644625"/>
            <a:ext cx="8520600" cy="44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Refs provide a way to access and interact with DOM elements or class components directly. </a:t>
            </a:r>
            <a:endParaRPr/>
          </a:p>
          <a:p>
            <a:pPr indent="-342900" lvl="0" marL="457200" rtl="0" algn="l">
              <a:spcBef>
                <a:spcPts val="0"/>
              </a:spcBef>
              <a:spcAft>
                <a:spcPts val="0"/>
              </a:spcAft>
              <a:buSzPts val="1800"/>
              <a:buChar char="●"/>
            </a:pPr>
            <a:r>
              <a:rPr lang="en"/>
              <a:t>They allow you to reference a specific element or component instance and access its properties or methods. </a:t>
            </a:r>
            <a:endParaRPr/>
          </a:p>
          <a:p>
            <a:pPr indent="-342900" lvl="0" marL="457200" rtl="0" algn="l">
              <a:spcBef>
                <a:spcPts val="0"/>
              </a:spcBef>
              <a:spcAft>
                <a:spcPts val="0"/>
              </a:spcAft>
              <a:buSzPts val="1800"/>
              <a:buChar char="●"/>
            </a:pPr>
            <a:r>
              <a:rPr lang="en"/>
              <a:t>Refs are commonly used to focus input fields, play/pause media, measure DOM elements, or interact with third-party libraries that require direct access to the DOM. </a:t>
            </a:r>
            <a:endParaRPr/>
          </a:p>
          <a:p>
            <a:pPr indent="-342900" lvl="0" marL="457200" rtl="0" algn="l">
              <a:spcBef>
                <a:spcPts val="0"/>
              </a:spcBef>
              <a:spcAft>
                <a:spcPts val="0"/>
              </a:spcAft>
              <a:buSzPts val="1800"/>
              <a:buChar char="●"/>
            </a:pPr>
            <a:r>
              <a:rPr lang="en"/>
              <a:t>Refs can be created using the createRef method or the useRef hook.</a:t>
            </a:r>
            <a:endParaRPr/>
          </a:p>
          <a:p>
            <a:pPr indent="-342900" lvl="0" marL="457200" rtl="0" algn="l">
              <a:spcBef>
                <a:spcPts val="0"/>
              </a:spcBef>
              <a:spcAft>
                <a:spcPts val="0"/>
              </a:spcAft>
              <a:buSzPts val="1800"/>
              <a:buChar char="●"/>
            </a:pPr>
            <a:r>
              <a:rPr lang="en"/>
              <a:t>In the below example, the useRef hook is used to create a ref that references the input element. When the button is clicked, the handleClick function is called, which focuses the input field using the inputRef.current.focus() statement.</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33"/>
          <p:cNvSpPr txBox="1"/>
          <p:nvPr>
            <p:ph idx="1" type="body"/>
          </p:nvPr>
        </p:nvSpPr>
        <p:spPr>
          <a:xfrm>
            <a:off x="311700" y="99700"/>
            <a:ext cx="8520600" cy="4823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import React, { useRef } from 'react';</a:t>
            </a:r>
            <a:endParaRPr/>
          </a:p>
          <a:p>
            <a:pPr indent="0" lvl="0" marL="0" rtl="0" algn="l">
              <a:spcBef>
                <a:spcPts val="1200"/>
              </a:spcBef>
              <a:spcAft>
                <a:spcPts val="0"/>
              </a:spcAft>
              <a:buClr>
                <a:schemeClr val="dk1"/>
              </a:buClr>
              <a:buSzPct val="61111"/>
              <a:buFont typeface="Arial"/>
              <a:buNone/>
            </a:pPr>
            <a:r>
              <a:rPr lang="en"/>
              <a:t>function MyComponent() {</a:t>
            </a:r>
            <a:endParaRPr/>
          </a:p>
          <a:p>
            <a:pPr indent="0" lvl="0" marL="0" rtl="0" algn="l">
              <a:spcBef>
                <a:spcPts val="1200"/>
              </a:spcBef>
              <a:spcAft>
                <a:spcPts val="0"/>
              </a:spcAft>
              <a:buClr>
                <a:schemeClr val="dk1"/>
              </a:buClr>
              <a:buSzPct val="61111"/>
              <a:buFont typeface="Arial"/>
              <a:buNone/>
            </a:pPr>
            <a:r>
              <a:rPr lang="en"/>
              <a:t>  const inputRef = useRef(null);</a:t>
            </a:r>
            <a:endParaRPr/>
          </a:p>
          <a:p>
            <a:pPr indent="0" lvl="0" marL="0" rtl="0" algn="l">
              <a:spcBef>
                <a:spcPts val="1200"/>
              </a:spcBef>
              <a:spcAft>
                <a:spcPts val="0"/>
              </a:spcAft>
              <a:buClr>
                <a:schemeClr val="dk1"/>
              </a:buClr>
              <a:buSzPct val="61111"/>
              <a:buFont typeface="Arial"/>
              <a:buNone/>
            </a:pPr>
            <a:r>
              <a:rPr lang="en"/>
              <a:t>  const handleClick = () =&gt; {</a:t>
            </a:r>
            <a:endParaRPr/>
          </a:p>
          <a:p>
            <a:pPr indent="0" lvl="0" marL="0" rtl="0" algn="l">
              <a:spcBef>
                <a:spcPts val="1200"/>
              </a:spcBef>
              <a:spcAft>
                <a:spcPts val="0"/>
              </a:spcAft>
              <a:buClr>
                <a:schemeClr val="dk1"/>
              </a:buClr>
              <a:buSzPct val="61111"/>
              <a:buFont typeface="Arial"/>
              <a:buNone/>
            </a:pPr>
            <a:r>
              <a:rPr lang="en"/>
              <a:t>    inputRef.current.focus();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&lt;input ref={inputRef} type="text" /&gt;</a:t>
            </a:r>
            <a:endParaRPr/>
          </a:p>
          <a:p>
            <a:pPr indent="0" lvl="0" marL="0" rtl="0" algn="l">
              <a:spcBef>
                <a:spcPts val="1200"/>
              </a:spcBef>
              <a:spcAft>
                <a:spcPts val="0"/>
              </a:spcAft>
              <a:buClr>
                <a:schemeClr val="dk1"/>
              </a:buClr>
              <a:buSzPct val="61111"/>
              <a:buFont typeface="Arial"/>
              <a:buNone/>
            </a:pPr>
            <a:r>
              <a:rPr lang="en"/>
              <a:t>      &lt;button onClick={handleClick}&gt;Focus Input&lt;/button&gt;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Diving into "Forward Refs"</a:t>
            </a:r>
            <a:endParaRPr/>
          </a:p>
        </p:txBody>
      </p:sp>
      <p:sp>
        <p:nvSpPr>
          <p:cNvPr id="759" name="Google Shape;759;p134"/>
          <p:cNvSpPr txBox="1"/>
          <p:nvPr>
            <p:ph idx="1" type="body"/>
          </p:nvPr>
        </p:nvSpPr>
        <p:spPr>
          <a:xfrm>
            <a:off x="311700" y="1152475"/>
            <a:ext cx="8520600" cy="368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"Forwarding refs" in React is a technique that allows you to pass a ref from a parent component to one of its child components. </a:t>
            </a:r>
            <a:endParaRPr/>
          </a:p>
          <a:p>
            <a:pPr indent="-342900" lvl="0" marL="457200" rtl="0" algn="l">
              <a:spcBef>
                <a:spcPts val="0"/>
              </a:spcBef>
              <a:spcAft>
                <a:spcPts val="0"/>
              </a:spcAft>
              <a:buSzPts val="1800"/>
              <a:buChar char="●"/>
            </a:pPr>
            <a:r>
              <a:rPr lang="en"/>
              <a:t>It enables you to access and interact with the child component's underlying DOM element or class component instance directly.</a:t>
            </a:r>
            <a:endParaRPr/>
          </a:p>
          <a:p>
            <a:pPr indent="-342900" lvl="0" marL="457200" rtl="0" algn="l">
              <a:spcBef>
                <a:spcPts val="0"/>
              </a:spcBef>
              <a:spcAft>
                <a:spcPts val="0"/>
              </a:spcAft>
              <a:buSzPts val="1800"/>
              <a:buChar char="●"/>
            </a:pPr>
            <a:r>
              <a:rPr lang="en"/>
              <a:t>Forwarding refs allows you to maintain a clean and encapsulated component structure while still enabling direct interaction between parent and child components. </a:t>
            </a:r>
            <a:endParaRPr/>
          </a:p>
          <a:p>
            <a:pPr indent="-342900" lvl="0" marL="457200" rtl="0" algn="l">
              <a:spcBef>
                <a:spcPts val="0"/>
              </a:spcBef>
              <a:spcAft>
                <a:spcPts val="0"/>
              </a:spcAft>
              <a:buSzPts val="1800"/>
              <a:buChar char="●"/>
            </a:pPr>
            <a:r>
              <a:rPr lang="en"/>
              <a:t>It's particularly useful when you need to access specific functionality or data of a child component without exposing it to other parts of the application.</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35"/>
          <p:cNvSpPr txBox="1"/>
          <p:nvPr>
            <p:ph type="title"/>
          </p:nvPr>
        </p:nvSpPr>
        <p:spPr>
          <a:xfrm>
            <a:off x="311700" y="29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implement forward refs, you need to follow these steps:</a:t>
            </a:r>
            <a:endParaRPr/>
          </a:p>
        </p:txBody>
      </p:sp>
      <p:sp>
        <p:nvSpPr>
          <p:cNvPr id="765" name="Google Shape;765;p1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a ref in the parent component using either createRef() or useRef().</a:t>
            </a:r>
            <a:endParaRPr/>
          </a:p>
          <a:p>
            <a:pPr indent="-342900" lvl="0" marL="457200" rtl="0" algn="l">
              <a:spcBef>
                <a:spcPts val="0"/>
              </a:spcBef>
              <a:spcAft>
                <a:spcPts val="0"/>
              </a:spcAft>
              <a:buSzPts val="1800"/>
              <a:buChar char="●"/>
            </a:pPr>
            <a:r>
              <a:rPr lang="en"/>
              <a:t>Pass the ref as a prop to the child component.</a:t>
            </a:r>
            <a:endParaRPr/>
          </a:p>
          <a:p>
            <a:pPr indent="-342900" lvl="0" marL="457200" rtl="0" algn="l">
              <a:spcBef>
                <a:spcPts val="0"/>
              </a:spcBef>
              <a:spcAft>
                <a:spcPts val="0"/>
              </a:spcAft>
              <a:buSzPts val="1800"/>
              <a:buChar char="●"/>
            </a:pPr>
            <a:r>
              <a:rPr lang="en"/>
              <a:t>In the child component, use the React.forwardRef() function to define the component. This function takes a render function as its parameter, along with the ref as the second parameter.</a:t>
            </a:r>
            <a:endParaRPr/>
          </a:p>
          <a:p>
            <a:pPr indent="-342900" lvl="0" marL="457200" rtl="0" algn="l">
              <a:spcBef>
                <a:spcPts val="0"/>
              </a:spcBef>
              <a:spcAft>
                <a:spcPts val="0"/>
              </a:spcAft>
              <a:buSzPts val="1800"/>
              <a:buChar char="●"/>
            </a:pPr>
            <a:r>
              <a:rPr lang="en"/>
              <a:t>In the child component's render function, attach the ref to the desired DOM element or class component using the ref attribute.</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36"/>
          <p:cNvSpPr txBox="1"/>
          <p:nvPr>
            <p:ph idx="1" type="body"/>
          </p:nvPr>
        </p:nvSpPr>
        <p:spPr>
          <a:xfrm>
            <a:off x="311700" y="135225"/>
            <a:ext cx="8520600" cy="4841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ct val="61111"/>
              <a:buFont typeface="Arial"/>
              <a:buNone/>
            </a:pPr>
            <a:r>
              <a:rPr lang="en"/>
              <a:t>import React, { useRef, forwardRef } from 'react';</a:t>
            </a:r>
            <a:endParaRPr/>
          </a:p>
          <a:p>
            <a:pPr indent="0" lvl="0" marL="0" rtl="0" algn="l">
              <a:spcBef>
                <a:spcPts val="1200"/>
              </a:spcBef>
              <a:spcAft>
                <a:spcPts val="0"/>
              </a:spcAft>
              <a:buClr>
                <a:schemeClr val="dk1"/>
              </a:buClr>
              <a:buSzPct val="61111"/>
              <a:buFont typeface="Arial"/>
              <a:buNone/>
            </a:pPr>
            <a:r>
              <a:rPr lang="en"/>
              <a:t>// Child component that forwards the ref</a:t>
            </a:r>
            <a:endParaRPr/>
          </a:p>
          <a:p>
            <a:pPr indent="0" lvl="0" marL="0" rtl="0" algn="l">
              <a:spcBef>
                <a:spcPts val="1200"/>
              </a:spcBef>
              <a:spcAft>
                <a:spcPts val="0"/>
              </a:spcAft>
              <a:buClr>
                <a:schemeClr val="dk1"/>
              </a:buClr>
              <a:buSzPct val="61111"/>
              <a:buFont typeface="Arial"/>
              <a:buNone/>
            </a:pPr>
            <a:r>
              <a:rPr lang="en"/>
              <a:t>const ChildComponent = forwardRef((props, ref) =&gt; {</a:t>
            </a:r>
            <a:endParaRPr/>
          </a:p>
          <a:p>
            <a:pPr indent="0" lvl="0" marL="0" rtl="0" algn="l">
              <a:spcBef>
                <a:spcPts val="1200"/>
              </a:spcBef>
              <a:spcAft>
                <a:spcPts val="0"/>
              </a:spcAft>
              <a:buClr>
                <a:schemeClr val="dk1"/>
              </a:buClr>
              <a:buSzPct val="61111"/>
              <a:buFont typeface="Arial"/>
              <a:buNone/>
            </a:pPr>
            <a:r>
              <a:rPr lang="en"/>
              <a:t>  return &lt;input ref={ref} /&gt;;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Parent component</a:t>
            </a:r>
            <a:endParaRPr/>
          </a:p>
          <a:p>
            <a:pPr indent="0" lvl="0" marL="0" rtl="0" algn="l">
              <a:spcBef>
                <a:spcPts val="1200"/>
              </a:spcBef>
              <a:spcAft>
                <a:spcPts val="0"/>
              </a:spcAft>
              <a:buClr>
                <a:schemeClr val="dk1"/>
              </a:buClr>
              <a:buSzPct val="61111"/>
              <a:buFont typeface="Arial"/>
              <a:buNone/>
            </a:pPr>
            <a:r>
              <a:rPr lang="en"/>
              <a:t>const ParentComponent = () =&gt; {</a:t>
            </a:r>
            <a:endParaRPr/>
          </a:p>
          <a:p>
            <a:pPr indent="0" lvl="0" marL="0" rtl="0" algn="l">
              <a:spcBef>
                <a:spcPts val="1200"/>
              </a:spcBef>
              <a:spcAft>
                <a:spcPts val="0"/>
              </a:spcAft>
              <a:buClr>
                <a:schemeClr val="dk1"/>
              </a:buClr>
              <a:buSzPct val="61111"/>
              <a:buFont typeface="Arial"/>
              <a:buNone/>
            </a:pPr>
            <a:r>
              <a:rPr lang="en"/>
              <a:t>  const inputRef = useRef(null);</a:t>
            </a:r>
            <a:endParaRPr/>
          </a:p>
          <a:p>
            <a:pPr indent="0" lvl="0" marL="0" rtl="0" algn="l">
              <a:spcBef>
                <a:spcPts val="1200"/>
              </a:spcBef>
              <a:spcAft>
                <a:spcPts val="0"/>
              </a:spcAft>
              <a:buClr>
                <a:schemeClr val="dk1"/>
              </a:buClr>
              <a:buSzPct val="61111"/>
              <a:buFont typeface="Arial"/>
              <a:buNone/>
            </a:pPr>
            <a:r>
              <a:rPr lang="en"/>
              <a:t>  const focusInput = () =&gt; {</a:t>
            </a:r>
            <a:endParaRPr/>
          </a:p>
          <a:p>
            <a:pPr indent="0" lvl="0" marL="0" rtl="0" algn="l">
              <a:spcBef>
                <a:spcPts val="1200"/>
              </a:spcBef>
              <a:spcAft>
                <a:spcPts val="0"/>
              </a:spcAft>
              <a:buClr>
                <a:schemeClr val="dk1"/>
              </a:buClr>
              <a:buSzPct val="61111"/>
              <a:buFont typeface="Arial"/>
              <a:buNone/>
            </a:pPr>
            <a:r>
              <a:rPr lang="en"/>
              <a:t>    inputRef.current.focus();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&lt;ChildComponent ref={inputRef} /&gt;</a:t>
            </a:r>
            <a:endParaRPr/>
          </a:p>
          <a:p>
            <a:pPr indent="0" lvl="0" marL="0" rtl="0" algn="l">
              <a:spcBef>
                <a:spcPts val="1200"/>
              </a:spcBef>
              <a:spcAft>
                <a:spcPts val="0"/>
              </a:spcAft>
              <a:buClr>
                <a:schemeClr val="dk1"/>
              </a:buClr>
              <a:buSzPct val="61111"/>
              <a:buFont typeface="Arial"/>
              <a:buNone/>
            </a:pPr>
            <a:r>
              <a:rPr lang="en"/>
              <a:t>      &lt;button onClick={focusInput}&gt;Focus Input&lt;/button&gt;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Updates In Action</a:t>
            </a:r>
            <a:endParaRPr/>
          </a:p>
        </p:txBody>
      </p:sp>
      <p:sp>
        <p:nvSpPr>
          <p:cNvPr id="776" name="Google Shape;776;p1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Component updates in React refer to the process of re-rendering components when changes occur in their props or state. </a:t>
            </a:r>
            <a:endParaRPr/>
          </a:p>
          <a:p>
            <a:pPr indent="-342900" lvl="0" marL="457200" rtl="0" algn="l">
              <a:spcBef>
                <a:spcPts val="0"/>
              </a:spcBef>
              <a:spcAft>
                <a:spcPts val="0"/>
              </a:spcAft>
              <a:buSzPts val="1800"/>
              <a:buChar char="●"/>
            </a:pPr>
            <a:r>
              <a:rPr lang="en"/>
              <a:t>When a component's props or state changes, React automatically triggers a re-rendering of that component and its child components to reflect the updated data.</a:t>
            </a:r>
            <a:endParaRPr/>
          </a:p>
          <a:p>
            <a:pPr indent="-342900" lvl="0" marL="457200" rtl="0" algn="l">
              <a:spcBef>
                <a:spcPts val="0"/>
              </a:spcBef>
              <a:spcAft>
                <a:spcPts val="0"/>
              </a:spcAft>
              <a:buSzPts val="1800"/>
              <a:buChar char="●"/>
            </a:pPr>
            <a:r>
              <a:rPr lang="en"/>
              <a:t>When a parent component re-renders due to changes in its props or state, React also re-evaluates the child components. </a:t>
            </a:r>
            <a:endParaRPr/>
          </a:p>
          <a:p>
            <a:pPr indent="-342900" lvl="0" marL="457200" rtl="0" algn="l">
              <a:spcBef>
                <a:spcPts val="0"/>
              </a:spcBef>
              <a:spcAft>
                <a:spcPts val="0"/>
              </a:spcAft>
              <a:buSzPts val="1800"/>
              <a:buChar char="●"/>
            </a:pPr>
            <a:r>
              <a:rPr lang="en"/>
              <a:t>This process ensures that the child components receive the updated data and reflect any changes accordingly.</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38"/>
          <p:cNvSpPr txBox="1"/>
          <p:nvPr>
            <p:ph type="title"/>
          </p:nvPr>
        </p:nvSpPr>
        <p:spPr>
          <a:xfrm>
            <a:off x="311700" y="1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Here's how component updates work in action:</a:t>
            </a:r>
            <a:endParaRPr/>
          </a:p>
        </p:txBody>
      </p:sp>
      <p:sp>
        <p:nvSpPr>
          <p:cNvPr id="782" name="Google Shape;782;p138"/>
          <p:cNvSpPr txBox="1"/>
          <p:nvPr>
            <p:ph idx="1" type="body"/>
          </p:nvPr>
        </p:nvSpPr>
        <p:spPr>
          <a:xfrm>
            <a:off x="311700" y="783725"/>
            <a:ext cx="8520600" cy="4272900"/>
          </a:xfrm>
          <a:prstGeom prst="rect">
            <a:avLst/>
          </a:prstGeom>
        </p:spPr>
        <p:txBody>
          <a:bodyPr anchorCtr="0" anchor="t" bIns="91425" lIns="91425" spcFirstLastPara="1" rIns="91425" wrap="square" tIns="91425">
            <a:noAutofit/>
          </a:bodyPr>
          <a:lstStyle/>
          <a:p>
            <a:pPr indent="-306070" lvl="0" marL="457200" rtl="0" algn="l">
              <a:lnSpc>
                <a:spcPct val="95000"/>
              </a:lnSpc>
              <a:spcBef>
                <a:spcPts val="0"/>
              </a:spcBef>
              <a:spcAft>
                <a:spcPts val="0"/>
              </a:spcAft>
              <a:buSzPts val="1220"/>
              <a:buAutoNum type="arabicPeriod"/>
            </a:pPr>
            <a:r>
              <a:rPr lang="en" sz="1220"/>
              <a:t>Initial Render:</a:t>
            </a:r>
            <a:endParaRPr sz="1220"/>
          </a:p>
          <a:p>
            <a:pPr indent="0" lvl="0" marL="914400" rtl="0" algn="l">
              <a:lnSpc>
                <a:spcPct val="95000"/>
              </a:lnSpc>
              <a:spcBef>
                <a:spcPts val="1200"/>
              </a:spcBef>
              <a:spcAft>
                <a:spcPts val="0"/>
              </a:spcAft>
              <a:buSzPts val="440"/>
              <a:buNone/>
            </a:pPr>
            <a:r>
              <a:rPr lang="en" sz="1220"/>
              <a:t>When a component is first rendered, React calls the component's render method to create the initial UI representation.</a:t>
            </a:r>
            <a:endParaRPr sz="1220"/>
          </a:p>
          <a:p>
            <a:pPr indent="0" lvl="0" marL="914400" rtl="0" algn="l">
              <a:lnSpc>
                <a:spcPct val="95000"/>
              </a:lnSpc>
              <a:spcBef>
                <a:spcPts val="1200"/>
              </a:spcBef>
              <a:spcAft>
                <a:spcPts val="0"/>
              </a:spcAft>
              <a:buSzPts val="440"/>
              <a:buNone/>
            </a:pPr>
            <a:r>
              <a:rPr lang="en" sz="1220"/>
              <a:t>React creates a virtual DOM representation of the component's UI, including its child components.</a:t>
            </a:r>
            <a:endParaRPr sz="1220"/>
          </a:p>
          <a:p>
            <a:pPr indent="-306070" lvl="0" marL="457200" rtl="0" algn="l">
              <a:lnSpc>
                <a:spcPct val="95000"/>
              </a:lnSpc>
              <a:spcBef>
                <a:spcPts val="1200"/>
              </a:spcBef>
              <a:spcAft>
                <a:spcPts val="0"/>
              </a:spcAft>
              <a:buSzPts val="1220"/>
              <a:buAutoNum type="arabicPeriod"/>
            </a:pPr>
            <a:r>
              <a:rPr lang="en" sz="1220"/>
              <a:t>Prop or State Change:</a:t>
            </a:r>
            <a:endParaRPr sz="1220"/>
          </a:p>
          <a:p>
            <a:pPr indent="0" lvl="0" marL="914400" rtl="0" algn="l">
              <a:lnSpc>
                <a:spcPct val="95000"/>
              </a:lnSpc>
              <a:spcBef>
                <a:spcPts val="1200"/>
              </a:spcBef>
              <a:spcAft>
                <a:spcPts val="0"/>
              </a:spcAft>
              <a:buSzPts val="440"/>
              <a:buNone/>
            </a:pPr>
            <a:r>
              <a:rPr lang="en" sz="1220"/>
              <a:t>If the component's props or state changes, either from internal updates or from parent component updates, React identifies that the component needs to be re-rendered.</a:t>
            </a:r>
            <a:endParaRPr sz="1220"/>
          </a:p>
          <a:p>
            <a:pPr indent="0" lvl="0" marL="914400" rtl="0" algn="l">
              <a:lnSpc>
                <a:spcPct val="95000"/>
              </a:lnSpc>
              <a:spcBef>
                <a:spcPts val="1200"/>
              </a:spcBef>
              <a:spcAft>
                <a:spcPts val="0"/>
              </a:spcAft>
              <a:buSzPts val="440"/>
              <a:buNone/>
            </a:pPr>
            <a:r>
              <a:rPr lang="en" sz="1220"/>
              <a:t>React compares the new props or state with the previous values to determine if there are any differences.</a:t>
            </a:r>
            <a:endParaRPr sz="1220"/>
          </a:p>
          <a:p>
            <a:pPr indent="-306070" lvl="0" marL="457200" rtl="0" algn="l">
              <a:lnSpc>
                <a:spcPct val="95000"/>
              </a:lnSpc>
              <a:spcBef>
                <a:spcPts val="1200"/>
              </a:spcBef>
              <a:spcAft>
                <a:spcPts val="0"/>
              </a:spcAft>
              <a:buSzPts val="1220"/>
              <a:buAutoNum type="arabicPeriod"/>
            </a:pPr>
            <a:r>
              <a:rPr lang="en" sz="1220"/>
              <a:t>Reconciliation:</a:t>
            </a:r>
            <a:endParaRPr sz="1220"/>
          </a:p>
          <a:p>
            <a:pPr indent="0" lvl="0" marL="914400" rtl="0" algn="l">
              <a:lnSpc>
                <a:spcPct val="95000"/>
              </a:lnSpc>
              <a:spcBef>
                <a:spcPts val="1200"/>
              </a:spcBef>
              <a:spcAft>
                <a:spcPts val="0"/>
              </a:spcAft>
              <a:buSzPts val="440"/>
              <a:buNone/>
            </a:pPr>
            <a:r>
              <a:rPr lang="en" sz="1220"/>
              <a:t>React performs a process called reconciliation to update the component's virtual DOM representation efficiently.</a:t>
            </a:r>
            <a:endParaRPr sz="1220"/>
          </a:p>
          <a:p>
            <a:pPr indent="0" lvl="0" marL="914400" rtl="0" algn="l">
              <a:lnSpc>
                <a:spcPct val="95000"/>
              </a:lnSpc>
              <a:spcBef>
                <a:spcPts val="1200"/>
              </a:spcBef>
              <a:spcAft>
                <a:spcPts val="0"/>
              </a:spcAft>
              <a:buSzPts val="440"/>
              <a:buNone/>
            </a:pPr>
            <a:r>
              <a:rPr lang="en" sz="1220"/>
              <a:t>During reconciliation, React compares the previous virtual DOM with the new virtual DOM to identify the minimal set of changes needed to update the actual DOM.</a:t>
            </a:r>
            <a:endParaRPr sz="1220"/>
          </a:p>
          <a:p>
            <a:pPr indent="0" lvl="0" marL="914400" rtl="0" algn="l">
              <a:lnSpc>
                <a:spcPct val="95000"/>
              </a:lnSpc>
              <a:spcBef>
                <a:spcPts val="1200"/>
              </a:spcBef>
              <a:spcAft>
                <a:spcPts val="0"/>
              </a:spcAft>
              <a:buSzPts val="440"/>
              <a:buNone/>
            </a:pPr>
            <a:r>
              <a:rPr lang="en" sz="1220"/>
              <a:t>React updates only the parts of the DOM that have changed, minimizing the impact on performance.</a:t>
            </a:r>
            <a:endParaRPr sz="1220"/>
          </a:p>
          <a:p>
            <a:pPr indent="0" lvl="0" marL="1371600" rtl="0" algn="l">
              <a:lnSpc>
                <a:spcPct val="95000"/>
              </a:lnSpc>
              <a:spcBef>
                <a:spcPts val="1200"/>
              </a:spcBef>
              <a:spcAft>
                <a:spcPts val="0"/>
              </a:spcAft>
              <a:buSzPts val="440"/>
              <a:buNone/>
            </a:pPr>
            <a:r>
              <a:t/>
            </a:r>
            <a:endParaRPr sz="1220"/>
          </a:p>
          <a:p>
            <a:pPr indent="0" lvl="0" marL="0" rtl="0" algn="l">
              <a:lnSpc>
                <a:spcPct val="95000"/>
              </a:lnSpc>
              <a:spcBef>
                <a:spcPts val="1200"/>
              </a:spcBef>
              <a:spcAft>
                <a:spcPts val="0"/>
              </a:spcAft>
              <a:buSzPts val="440"/>
              <a:buNone/>
            </a:pPr>
            <a:r>
              <a:t/>
            </a:r>
            <a:endParaRPr sz="1220"/>
          </a:p>
          <a:p>
            <a:pPr indent="0" lvl="0" marL="0" rtl="0" algn="l">
              <a:lnSpc>
                <a:spcPct val="95000"/>
              </a:lnSpc>
              <a:spcBef>
                <a:spcPts val="1200"/>
              </a:spcBef>
              <a:spcAft>
                <a:spcPts val="0"/>
              </a:spcAft>
              <a:buClr>
                <a:schemeClr val="dk1"/>
              </a:buClr>
              <a:buSzPts val="440"/>
              <a:buFont typeface="Arial"/>
              <a:buNone/>
            </a:pPr>
            <a:r>
              <a:t/>
            </a:r>
            <a:endParaRPr sz="1220"/>
          </a:p>
          <a:p>
            <a:pPr indent="0" lvl="0" marL="0" rtl="0" algn="l">
              <a:lnSpc>
                <a:spcPct val="95000"/>
              </a:lnSpc>
              <a:spcBef>
                <a:spcPts val="1200"/>
              </a:spcBef>
              <a:spcAft>
                <a:spcPts val="0"/>
              </a:spcAft>
              <a:buClr>
                <a:schemeClr val="dk1"/>
              </a:buClr>
              <a:buSzPts val="440"/>
              <a:buFont typeface="Arial"/>
              <a:buNone/>
            </a:pPr>
            <a:r>
              <a:t/>
            </a:r>
            <a:endParaRPr sz="1220"/>
          </a:p>
          <a:p>
            <a:pPr indent="0" lvl="0" marL="0" rtl="0" algn="l">
              <a:lnSpc>
                <a:spcPct val="95000"/>
              </a:lnSpc>
              <a:spcBef>
                <a:spcPts val="1200"/>
              </a:spcBef>
              <a:spcAft>
                <a:spcPts val="0"/>
              </a:spcAft>
              <a:buClr>
                <a:schemeClr val="dk1"/>
              </a:buClr>
              <a:buSzPts val="440"/>
              <a:buFont typeface="Arial"/>
              <a:buNone/>
            </a:pPr>
            <a:r>
              <a:t/>
            </a:r>
            <a:endParaRPr sz="1220"/>
          </a:p>
          <a:p>
            <a:pPr indent="0" lvl="0" marL="0" rtl="0" algn="l">
              <a:lnSpc>
                <a:spcPct val="95000"/>
              </a:lnSpc>
              <a:spcBef>
                <a:spcPts val="1200"/>
              </a:spcBef>
              <a:spcAft>
                <a:spcPts val="1200"/>
              </a:spcAft>
              <a:buSzPts val="440"/>
              <a:buNone/>
            </a:pPr>
            <a:r>
              <a:t/>
            </a:r>
            <a:endParaRPr sz="122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39"/>
          <p:cNvSpPr txBox="1"/>
          <p:nvPr>
            <p:ph idx="1" type="body"/>
          </p:nvPr>
        </p:nvSpPr>
        <p:spPr>
          <a:xfrm>
            <a:off x="311700" y="161875"/>
            <a:ext cx="8520600" cy="4672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4. </a:t>
            </a:r>
            <a:r>
              <a:rPr lang="en"/>
              <a:t>Re-rendering:</a:t>
            </a:r>
            <a:endParaRPr/>
          </a:p>
          <a:p>
            <a:pPr indent="0" lvl="0" marL="457200" rtl="0" algn="l">
              <a:spcBef>
                <a:spcPts val="1200"/>
              </a:spcBef>
              <a:spcAft>
                <a:spcPts val="0"/>
              </a:spcAft>
              <a:buClr>
                <a:schemeClr val="dk1"/>
              </a:buClr>
              <a:buSzPct val="61111"/>
              <a:buFont typeface="Arial"/>
              <a:buNone/>
            </a:pPr>
            <a:r>
              <a:rPr lang="en"/>
              <a:t>After the reconciliation process, React re-renders the component by calling its render method again.</a:t>
            </a:r>
            <a:endParaRPr/>
          </a:p>
          <a:p>
            <a:pPr indent="0" lvl="0" marL="457200" rtl="0" algn="l">
              <a:spcBef>
                <a:spcPts val="1200"/>
              </a:spcBef>
              <a:spcAft>
                <a:spcPts val="0"/>
              </a:spcAft>
              <a:buClr>
                <a:schemeClr val="dk1"/>
              </a:buClr>
              <a:buSzPct val="61111"/>
              <a:buFont typeface="Arial"/>
              <a:buNone/>
            </a:pPr>
            <a:r>
              <a:rPr lang="en"/>
              <a:t>The component's render method returns a new virtual DOM representation based on the updated props or state.</a:t>
            </a:r>
            <a:endParaRPr/>
          </a:p>
          <a:p>
            <a:pPr indent="0" lvl="0" marL="457200" rtl="0" algn="l">
              <a:spcBef>
                <a:spcPts val="1200"/>
              </a:spcBef>
              <a:spcAft>
                <a:spcPts val="0"/>
              </a:spcAft>
              <a:buClr>
                <a:schemeClr val="dk1"/>
              </a:buClr>
              <a:buSzPct val="61111"/>
              <a:buFont typeface="Arial"/>
              <a:buNone/>
            </a:pPr>
            <a:r>
              <a:rPr lang="en"/>
              <a:t>React updates the actual DOM with the changes identified during reconciliation.</a:t>
            </a:r>
            <a:endParaRPr/>
          </a:p>
          <a:p>
            <a:pPr indent="0" lvl="0" marL="0" rtl="0" algn="l">
              <a:spcBef>
                <a:spcPts val="1200"/>
              </a:spcBef>
              <a:spcAft>
                <a:spcPts val="0"/>
              </a:spcAft>
              <a:buClr>
                <a:schemeClr val="dk1"/>
              </a:buClr>
              <a:buSzPct val="61111"/>
              <a:buFont typeface="Arial"/>
              <a:buNone/>
            </a:pPr>
            <a:r>
              <a:rPr lang="en"/>
              <a:t>5. Child Component Updates:</a:t>
            </a:r>
            <a:endParaRPr/>
          </a:p>
          <a:p>
            <a:pPr indent="0" lvl="0" marL="457200" rtl="0" algn="l">
              <a:spcBef>
                <a:spcPts val="1200"/>
              </a:spcBef>
              <a:spcAft>
                <a:spcPts val="0"/>
              </a:spcAft>
              <a:buClr>
                <a:schemeClr val="dk1"/>
              </a:buClr>
              <a:buSzPct val="61111"/>
              <a:buFont typeface="Arial"/>
              <a:buNone/>
            </a:pPr>
            <a:r>
              <a:rPr lang="en"/>
              <a:t>If a component has child components, React repeats the same process of reconciliation and re-rendering for each child component.</a:t>
            </a:r>
            <a:endParaRPr/>
          </a:p>
          <a:p>
            <a:pPr indent="0" lvl="0" marL="457200" rtl="0" algn="l">
              <a:spcBef>
                <a:spcPts val="1200"/>
              </a:spcBef>
              <a:spcAft>
                <a:spcPts val="0"/>
              </a:spcAft>
              <a:buClr>
                <a:schemeClr val="dk1"/>
              </a:buClr>
              <a:buSzPct val="61111"/>
              <a:buFont typeface="Arial"/>
              <a:buNone/>
            </a:pPr>
            <a:r>
              <a:rPr lang="en"/>
              <a:t>React ensures that the child components are updated in the correct order based on their dependencies and the changes in their props or state.</a:t>
            </a:r>
            <a:endParaRPr/>
          </a:p>
          <a:p>
            <a:pPr indent="0" lvl="0" marL="0" rtl="0" algn="l">
              <a:spcBef>
                <a:spcPts val="1200"/>
              </a:spcBef>
              <a:spcAft>
                <a:spcPts val="0"/>
              </a:spcAft>
              <a:buClr>
                <a:schemeClr val="dk1"/>
              </a:buClr>
              <a:buSzPct val="61111"/>
              <a:buFont typeface="Arial"/>
              <a:buNone/>
            </a:pPr>
            <a:r>
              <a:rPr lang="en"/>
              <a:t>6. Lifecycle Methods:</a:t>
            </a:r>
            <a:endParaRPr/>
          </a:p>
          <a:p>
            <a:pPr indent="0" lvl="0" marL="457200" rtl="0" algn="l">
              <a:spcBef>
                <a:spcPts val="1200"/>
              </a:spcBef>
              <a:spcAft>
                <a:spcPts val="0"/>
              </a:spcAft>
              <a:buClr>
                <a:schemeClr val="dk1"/>
              </a:buClr>
              <a:buSzPct val="61111"/>
              <a:buFont typeface="Arial"/>
              <a:buNone/>
            </a:pPr>
            <a:r>
              <a:rPr lang="en"/>
              <a:t>During the update process, React invokes certain lifecycle methods of the component, such as componentDidUpdate, which you can use to perform additional actions or side effects after the update.</a:t>
            </a:r>
            <a:endParaRPr/>
          </a:p>
          <a:p>
            <a:pPr indent="0" lvl="0" marL="457200" rtl="0" algn="l">
              <a:spcBef>
                <a:spcPts val="1200"/>
              </a:spcBef>
              <a:spcAft>
                <a:spcPts val="0"/>
              </a:spcAft>
              <a:buClr>
                <a:schemeClr val="dk1"/>
              </a:buClr>
              <a:buSzPct val="61111"/>
              <a:buFont typeface="Arial"/>
              <a:buNone/>
            </a:pPr>
            <a:r>
              <a:rPr lang="en"/>
              <a:t>Lifecycle methods provide hooks into the component's update process, allowing you to manage any necessary cleanup, perform additional computations, or interact with external APIs.</a:t>
            </a:r>
            <a:endParaRPr/>
          </a:p>
          <a:p>
            <a:pPr indent="0" lvl="0" marL="0" rtl="0" algn="l">
              <a:spcBef>
                <a:spcPts val="1200"/>
              </a:spcBef>
              <a:spcAft>
                <a:spcPts val="1200"/>
              </a:spcAft>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40"/>
          <p:cNvSpPr txBox="1"/>
          <p:nvPr>
            <p:ph type="title"/>
          </p:nvPr>
        </p:nvSpPr>
        <p:spPr>
          <a:xfrm>
            <a:off x="311700" y="89700"/>
            <a:ext cx="8520600" cy="92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Preventing Unnecessary Re-Evaluations with React.memo()</a:t>
            </a:r>
            <a:endParaRPr/>
          </a:p>
        </p:txBody>
      </p:sp>
      <p:sp>
        <p:nvSpPr>
          <p:cNvPr id="793" name="Google Shape;793;p140"/>
          <p:cNvSpPr txBox="1"/>
          <p:nvPr>
            <p:ph idx="1" type="body"/>
          </p:nvPr>
        </p:nvSpPr>
        <p:spPr>
          <a:xfrm>
            <a:off x="311700" y="1152475"/>
            <a:ext cx="8520600" cy="379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React, the React.memo() function is used to optimize functional components by preventing unnecessary re-evaluations. </a:t>
            </a:r>
            <a:endParaRPr/>
          </a:p>
          <a:p>
            <a:pPr indent="-342900" lvl="0" marL="457200" rtl="0" algn="l">
              <a:spcBef>
                <a:spcPts val="0"/>
              </a:spcBef>
              <a:spcAft>
                <a:spcPts val="0"/>
              </a:spcAft>
              <a:buSzPts val="1800"/>
              <a:buChar char="●"/>
            </a:pPr>
            <a:r>
              <a:rPr lang="en"/>
              <a:t>It's a higher-order component (HOC) that memoizes the result of a component's rendering, caching it and skipping re-renders if the component's props remain the sa</a:t>
            </a:r>
            <a:r>
              <a:rPr lang="en"/>
              <a:t>me.</a:t>
            </a:r>
            <a:endParaRPr/>
          </a:p>
          <a:p>
            <a:pPr indent="0" lvl="0" marL="45720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 Memoized version of ListItem</a:t>
            </a:r>
            <a:endParaRPr/>
          </a:p>
          <a:p>
            <a:pPr indent="0" lvl="0" marL="0" rtl="0" algn="l">
              <a:spcBef>
                <a:spcPts val="1200"/>
              </a:spcBef>
              <a:spcAft>
                <a:spcPts val="0"/>
              </a:spcAft>
              <a:buClr>
                <a:schemeClr val="dk1"/>
              </a:buClr>
              <a:buSzPts val="1100"/>
              <a:buFont typeface="Arial"/>
              <a:buNone/>
            </a:pPr>
            <a:r>
              <a:rPr lang="en"/>
              <a:t>const MemoizedListItem = React.memo(ListItem);</a:t>
            </a:r>
            <a:endParaRPr/>
          </a:p>
          <a:p>
            <a:pPr indent="0" lvl="0" marL="0" rtl="0" algn="l">
              <a:spcBef>
                <a:spcPts val="1200"/>
              </a:spcBef>
              <a:spcAft>
                <a:spcPts val="1200"/>
              </a:spcAft>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41"/>
          <p:cNvSpPr txBox="1"/>
          <p:nvPr>
            <p:ph idx="1" type="body"/>
          </p:nvPr>
        </p:nvSpPr>
        <p:spPr>
          <a:xfrm>
            <a:off x="311700" y="126350"/>
            <a:ext cx="8520600" cy="488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lang="en" sz="850"/>
              <a:t>import { useMemo, useState } from "react";</a:t>
            </a:r>
            <a:endParaRPr sz="850"/>
          </a:p>
          <a:p>
            <a:pPr indent="0" lvl="0" marL="0" rtl="0" algn="l">
              <a:lnSpc>
                <a:spcPct val="95000"/>
              </a:lnSpc>
              <a:spcBef>
                <a:spcPts val="1200"/>
              </a:spcBef>
              <a:spcAft>
                <a:spcPts val="0"/>
              </a:spcAft>
              <a:buSzPts val="1100"/>
              <a:buNone/>
            </a:pPr>
            <a:r>
              <a:t/>
            </a:r>
            <a:endParaRPr sz="850"/>
          </a:p>
          <a:p>
            <a:pPr indent="0" lvl="0" marL="0" rtl="0" algn="l">
              <a:lnSpc>
                <a:spcPct val="95000"/>
              </a:lnSpc>
              <a:spcBef>
                <a:spcPts val="1200"/>
              </a:spcBef>
              <a:spcAft>
                <a:spcPts val="0"/>
              </a:spcAft>
              <a:buSzPts val="1100"/>
              <a:buNone/>
            </a:pPr>
            <a:r>
              <a:rPr lang="en" sz="850"/>
              <a:t>const Memo = () =&gt; {</a:t>
            </a:r>
            <a:endParaRPr sz="850"/>
          </a:p>
          <a:p>
            <a:pPr indent="0" lvl="0" marL="0" rtl="0" algn="l">
              <a:lnSpc>
                <a:spcPct val="95000"/>
              </a:lnSpc>
              <a:spcBef>
                <a:spcPts val="1200"/>
              </a:spcBef>
              <a:spcAft>
                <a:spcPts val="0"/>
              </a:spcAft>
              <a:buSzPts val="1100"/>
              <a:buNone/>
            </a:pPr>
            <a:r>
              <a:rPr lang="en" sz="850"/>
              <a:t>    const [count, setCount] = useState(0);</a:t>
            </a:r>
            <a:endParaRPr sz="850"/>
          </a:p>
          <a:p>
            <a:pPr indent="0" lvl="0" marL="0" rtl="0" algn="l">
              <a:lnSpc>
                <a:spcPct val="95000"/>
              </a:lnSpc>
              <a:spcBef>
                <a:spcPts val="1200"/>
              </a:spcBef>
              <a:spcAft>
                <a:spcPts val="0"/>
              </a:spcAft>
              <a:buSzPts val="1100"/>
              <a:buNone/>
            </a:pPr>
            <a:r>
              <a:rPr lang="en" sz="850"/>
              <a:t>    const [todos, setTodos] = useState([]);</a:t>
            </a:r>
            <a:endParaRPr sz="850"/>
          </a:p>
          <a:p>
            <a:pPr indent="0" lvl="0" marL="0" rtl="0" algn="l">
              <a:lnSpc>
                <a:spcPct val="95000"/>
              </a:lnSpc>
              <a:spcBef>
                <a:spcPts val="1200"/>
              </a:spcBef>
              <a:spcAft>
                <a:spcPts val="0"/>
              </a:spcAft>
              <a:buSzPts val="1100"/>
              <a:buNone/>
            </a:pPr>
            <a:r>
              <a:rPr lang="en" sz="850"/>
              <a:t>    // const calculation = expensiveCalculation(count);</a:t>
            </a:r>
            <a:endParaRPr sz="850"/>
          </a:p>
          <a:p>
            <a:pPr indent="0" lvl="0" marL="0" rtl="0" algn="l">
              <a:lnSpc>
                <a:spcPct val="95000"/>
              </a:lnSpc>
              <a:spcBef>
                <a:spcPts val="1200"/>
              </a:spcBef>
              <a:spcAft>
                <a:spcPts val="0"/>
              </a:spcAft>
              <a:buSzPts val="1100"/>
              <a:buNone/>
            </a:pPr>
            <a:r>
              <a:rPr lang="en" sz="850"/>
              <a:t>    const calculation = useMemo(() =&gt; expensiveCalculation(count), [count]);</a:t>
            </a:r>
            <a:endParaRPr sz="850"/>
          </a:p>
          <a:p>
            <a:pPr indent="0" lvl="0" marL="0" rtl="0" algn="l">
              <a:lnSpc>
                <a:spcPct val="95000"/>
              </a:lnSpc>
              <a:spcBef>
                <a:spcPts val="1200"/>
              </a:spcBef>
              <a:spcAft>
                <a:spcPts val="0"/>
              </a:spcAft>
              <a:buSzPts val="1100"/>
              <a:buNone/>
            </a:pPr>
            <a:r>
              <a:t/>
            </a:r>
            <a:endParaRPr sz="850"/>
          </a:p>
          <a:p>
            <a:pPr indent="0" lvl="0" marL="0" rtl="0" algn="l">
              <a:lnSpc>
                <a:spcPct val="95000"/>
              </a:lnSpc>
              <a:spcBef>
                <a:spcPts val="1200"/>
              </a:spcBef>
              <a:spcAft>
                <a:spcPts val="0"/>
              </a:spcAft>
              <a:buSzPts val="1100"/>
              <a:buNone/>
            </a:pPr>
            <a:r>
              <a:rPr lang="en" sz="850"/>
              <a:t>    const increment = () =&gt; {</a:t>
            </a:r>
            <a:endParaRPr sz="850"/>
          </a:p>
          <a:p>
            <a:pPr indent="0" lvl="0" marL="0" rtl="0" algn="l">
              <a:lnSpc>
                <a:spcPct val="95000"/>
              </a:lnSpc>
              <a:spcBef>
                <a:spcPts val="1200"/>
              </a:spcBef>
              <a:spcAft>
                <a:spcPts val="0"/>
              </a:spcAft>
              <a:buSzPts val="1100"/>
              <a:buNone/>
            </a:pPr>
            <a:r>
              <a:rPr lang="en" sz="850"/>
              <a:t>        setCount((c) =&gt; c + 1);</a:t>
            </a:r>
            <a:endParaRPr sz="850"/>
          </a:p>
          <a:p>
            <a:pPr indent="0" lvl="0" marL="0" rtl="0" algn="l">
              <a:lnSpc>
                <a:spcPct val="95000"/>
              </a:lnSpc>
              <a:spcBef>
                <a:spcPts val="1200"/>
              </a:spcBef>
              <a:spcAft>
                <a:spcPts val="0"/>
              </a:spcAft>
              <a:buSzPts val="1100"/>
              <a:buNone/>
            </a:pPr>
            <a:r>
              <a:rPr lang="en" sz="850"/>
              <a:t>    };</a:t>
            </a:r>
            <a:endParaRPr sz="850"/>
          </a:p>
          <a:p>
            <a:pPr indent="0" lvl="0" marL="0" rtl="0" algn="l">
              <a:lnSpc>
                <a:spcPct val="95000"/>
              </a:lnSpc>
              <a:spcBef>
                <a:spcPts val="1200"/>
              </a:spcBef>
              <a:spcAft>
                <a:spcPts val="0"/>
              </a:spcAft>
              <a:buSzPts val="1100"/>
              <a:buNone/>
            </a:pPr>
            <a:r>
              <a:rPr lang="en" sz="850"/>
              <a:t>    const addTodo = () =&gt; {</a:t>
            </a:r>
            <a:endParaRPr sz="850"/>
          </a:p>
          <a:p>
            <a:pPr indent="0" lvl="0" marL="0" rtl="0" algn="l">
              <a:lnSpc>
                <a:spcPct val="95000"/>
              </a:lnSpc>
              <a:spcBef>
                <a:spcPts val="1200"/>
              </a:spcBef>
              <a:spcAft>
                <a:spcPts val="0"/>
              </a:spcAft>
              <a:buSzPts val="1100"/>
              <a:buNone/>
            </a:pPr>
            <a:r>
              <a:rPr lang="en" sz="850"/>
              <a:t>        setTodos((t) =&gt; [...t, "New Todo"]);</a:t>
            </a:r>
            <a:endParaRPr sz="850"/>
          </a:p>
          <a:p>
            <a:pPr indent="0" lvl="0" marL="0" rtl="0" algn="l">
              <a:lnSpc>
                <a:spcPct val="95000"/>
              </a:lnSpc>
              <a:spcBef>
                <a:spcPts val="1200"/>
              </a:spcBef>
              <a:spcAft>
                <a:spcPts val="0"/>
              </a:spcAft>
              <a:buSzPts val="1100"/>
              <a:buNone/>
            </a:pPr>
            <a:r>
              <a:rPr lang="en" sz="850"/>
              <a:t>    };</a:t>
            </a:r>
            <a:endParaRPr sz="850"/>
          </a:p>
          <a:p>
            <a:pPr indent="0" lvl="0" marL="0" rtl="0" algn="l">
              <a:lnSpc>
                <a:spcPct val="95000"/>
              </a:lnSpc>
              <a:spcBef>
                <a:spcPts val="1200"/>
              </a:spcBef>
              <a:spcAft>
                <a:spcPts val="0"/>
              </a:spcAft>
              <a:buSzPts val="1100"/>
              <a:buNone/>
            </a:pPr>
            <a:r>
              <a:t/>
            </a:r>
            <a:endParaRPr sz="850"/>
          </a:p>
          <a:p>
            <a:pPr indent="0" lvl="0" marL="0" rtl="0" algn="l">
              <a:lnSpc>
                <a:spcPct val="95000"/>
              </a:lnSpc>
              <a:spcBef>
                <a:spcPts val="1200"/>
              </a:spcBef>
              <a:spcAft>
                <a:spcPts val="0"/>
              </a:spcAft>
              <a:buSzPts val="1100"/>
              <a:buNone/>
            </a:pPr>
            <a:r>
              <a:rPr lang="en" sz="850"/>
              <a:t>    return (</a:t>
            </a:r>
            <a:endParaRPr sz="850"/>
          </a:p>
          <a:p>
            <a:pPr indent="0" lvl="0" marL="0" rtl="0" algn="l">
              <a:lnSpc>
                <a:spcPct val="95000"/>
              </a:lnSpc>
              <a:spcBef>
                <a:spcPts val="1200"/>
              </a:spcBef>
              <a:spcAft>
                <a:spcPts val="0"/>
              </a:spcAft>
              <a:buSzPts val="1100"/>
              <a:buNone/>
            </a:pPr>
            <a:r>
              <a:rPr lang="en" sz="850"/>
              <a:t>        &lt;div&gt;</a:t>
            </a:r>
            <a:endParaRPr sz="850"/>
          </a:p>
          <a:p>
            <a:pPr indent="0" lvl="0" marL="0" rtl="0" algn="l">
              <a:lnSpc>
                <a:spcPct val="95000"/>
              </a:lnSpc>
              <a:spcBef>
                <a:spcPts val="1200"/>
              </a:spcBef>
              <a:spcAft>
                <a:spcPts val="0"/>
              </a:spcAft>
              <a:buSzPts val="1100"/>
              <a:buNone/>
            </a:pPr>
            <a:r>
              <a:rPr lang="en" sz="850"/>
              <a:t>            &lt;div&gt;</a:t>
            </a:r>
            <a:endParaRPr sz="850"/>
          </a:p>
          <a:p>
            <a:pPr indent="0" lvl="0" marL="0" rtl="0" algn="l">
              <a:lnSpc>
                <a:spcPct val="95000"/>
              </a:lnSpc>
              <a:spcBef>
                <a:spcPts val="1200"/>
              </a:spcBef>
              <a:spcAft>
                <a:spcPts val="0"/>
              </a:spcAft>
              <a:buSzPts val="1100"/>
              <a:buNone/>
            </a:pPr>
            <a:r>
              <a:rPr lang="en" sz="850"/>
              <a:t>                &lt;h2&gt;My Todos&lt;/h2&gt;</a:t>
            </a:r>
            <a:endParaRPr sz="850"/>
          </a:p>
          <a:p>
            <a:pPr indent="0" lvl="0" marL="0" rtl="0" algn="l">
              <a:lnSpc>
                <a:spcPct val="95000"/>
              </a:lnSpc>
              <a:spcBef>
                <a:spcPts val="1200"/>
              </a:spcBef>
              <a:spcAft>
                <a:spcPts val="0"/>
              </a:spcAft>
              <a:buSzPts val="1100"/>
              <a:buNone/>
            </a:pPr>
            <a:r>
              <a:rPr lang="en" sz="850"/>
              <a:t>                {todos.map((todo, index) =&gt; {</a:t>
            </a:r>
            <a:endParaRPr sz="850"/>
          </a:p>
          <a:p>
            <a:pPr indent="0" lvl="0" marL="0" rtl="0" algn="l">
              <a:lnSpc>
                <a:spcPct val="95000"/>
              </a:lnSpc>
              <a:spcBef>
                <a:spcPts val="1200"/>
              </a:spcBef>
              <a:spcAft>
                <a:spcPts val="0"/>
              </a:spcAft>
              <a:buSzPts val="1100"/>
              <a:buNone/>
            </a:pPr>
            <a:r>
              <a:rPr lang="en" sz="850"/>
              <a:t>                    return &lt;p key={index}&gt;{todo}&lt;/p&gt;;</a:t>
            </a:r>
            <a:endParaRPr sz="850"/>
          </a:p>
          <a:p>
            <a:pPr indent="0" lvl="0" marL="0" rtl="0" algn="l">
              <a:lnSpc>
                <a:spcPct val="95000"/>
              </a:lnSpc>
              <a:spcBef>
                <a:spcPts val="1200"/>
              </a:spcBef>
              <a:spcAft>
                <a:spcPts val="0"/>
              </a:spcAft>
              <a:buSzPts val="1100"/>
              <a:buNone/>
            </a:pPr>
            <a:r>
              <a:rPr lang="en" sz="850"/>
              <a:t>                })}</a:t>
            </a:r>
            <a:endParaRPr sz="850"/>
          </a:p>
          <a:p>
            <a:pPr indent="0" lvl="0" marL="0" rtl="0" algn="l">
              <a:lnSpc>
                <a:spcPct val="95000"/>
              </a:lnSpc>
              <a:spcBef>
                <a:spcPts val="1200"/>
              </a:spcBef>
              <a:spcAft>
                <a:spcPts val="0"/>
              </a:spcAft>
              <a:buSzPts val="1100"/>
              <a:buNone/>
            </a:pPr>
            <a:r>
              <a:rPr lang="en" sz="850"/>
              <a:t>                &lt;button onClick={addTodo}&gt;Add Todo&lt;/button&gt;</a:t>
            </a:r>
            <a:endParaRPr sz="850"/>
          </a:p>
          <a:p>
            <a:pPr indent="0" lvl="0" marL="0" rtl="0" algn="l">
              <a:lnSpc>
                <a:spcPct val="95000"/>
              </a:lnSpc>
              <a:spcBef>
                <a:spcPts val="1200"/>
              </a:spcBef>
              <a:spcAft>
                <a:spcPts val="0"/>
              </a:spcAft>
              <a:buSzPts val="1100"/>
              <a:buNone/>
            </a:pPr>
            <a:r>
              <a:rPr lang="en" sz="850"/>
              <a:t>            &lt;/div&gt;</a:t>
            </a:r>
            <a:endParaRPr sz="850"/>
          </a:p>
          <a:p>
            <a:pPr indent="0" lvl="0" marL="0" rtl="0" algn="l">
              <a:lnSpc>
                <a:spcPct val="95000"/>
              </a:lnSpc>
              <a:spcBef>
                <a:spcPts val="1200"/>
              </a:spcBef>
              <a:spcAft>
                <a:spcPts val="0"/>
              </a:spcAft>
              <a:buSzPts val="1100"/>
              <a:buNone/>
            </a:pPr>
            <a:r>
              <a:rPr lang="en" sz="850"/>
              <a:t>            &lt;hr /&gt;</a:t>
            </a:r>
            <a:endParaRPr sz="850"/>
          </a:p>
          <a:p>
            <a:pPr indent="0" lvl="0" marL="0" rtl="0" algn="l">
              <a:lnSpc>
                <a:spcPct val="95000"/>
              </a:lnSpc>
              <a:spcBef>
                <a:spcPts val="1200"/>
              </a:spcBef>
              <a:spcAft>
                <a:spcPts val="0"/>
              </a:spcAft>
              <a:buSzPts val="1100"/>
              <a:buNone/>
            </a:pPr>
            <a:r>
              <a:rPr lang="en" sz="850"/>
              <a:t>            &lt;div&gt;</a:t>
            </a:r>
            <a:endParaRPr sz="850"/>
          </a:p>
          <a:p>
            <a:pPr indent="0" lvl="0" marL="0" rtl="0" algn="l">
              <a:lnSpc>
                <a:spcPct val="95000"/>
              </a:lnSpc>
              <a:spcBef>
                <a:spcPts val="1200"/>
              </a:spcBef>
              <a:spcAft>
                <a:spcPts val="0"/>
              </a:spcAft>
              <a:buSzPts val="1100"/>
              <a:buNone/>
            </a:pPr>
            <a:r>
              <a:rPr lang="en" sz="850"/>
              <a:t>                Count: {count}</a:t>
            </a:r>
            <a:endParaRPr sz="850"/>
          </a:p>
          <a:p>
            <a:pPr indent="0" lvl="0" marL="0" rtl="0" algn="l">
              <a:lnSpc>
                <a:spcPct val="95000"/>
              </a:lnSpc>
              <a:spcBef>
                <a:spcPts val="1200"/>
              </a:spcBef>
              <a:spcAft>
                <a:spcPts val="0"/>
              </a:spcAft>
              <a:buSzPts val="1100"/>
              <a:buNone/>
            </a:pPr>
            <a:r>
              <a:rPr lang="en" sz="850"/>
              <a:t>                &lt;button onClick={increment}&gt;+&lt;/button&gt;</a:t>
            </a:r>
            <a:endParaRPr sz="850"/>
          </a:p>
          <a:p>
            <a:pPr indent="0" lvl="0" marL="0" rtl="0" algn="l">
              <a:lnSpc>
                <a:spcPct val="95000"/>
              </a:lnSpc>
              <a:spcBef>
                <a:spcPts val="1200"/>
              </a:spcBef>
              <a:spcAft>
                <a:spcPts val="0"/>
              </a:spcAft>
              <a:buSzPts val="1100"/>
              <a:buNone/>
            </a:pPr>
            <a:r>
              <a:rPr lang="en" sz="850"/>
              <a:t>                &lt;h2&gt;Expensive Calculation&lt;/h2&gt;</a:t>
            </a:r>
            <a:endParaRPr sz="850"/>
          </a:p>
          <a:p>
            <a:pPr indent="0" lvl="0" marL="0" rtl="0" algn="l">
              <a:lnSpc>
                <a:spcPct val="95000"/>
              </a:lnSpc>
              <a:spcBef>
                <a:spcPts val="1200"/>
              </a:spcBef>
              <a:spcAft>
                <a:spcPts val="0"/>
              </a:spcAft>
              <a:buSzPts val="1100"/>
              <a:buNone/>
            </a:pPr>
            <a:r>
              <a:rPr lang="en" sz="850"/>
              <a:t>                {calculation}</a:t>
            </a:r>
            <a:endParaRPr sz="850"/>
          </a:p>
          <a:p>
            <a:pPr indent="0" lvl="0" marL="0" rtl="0" algn="l">
              <a:lnSpc>
                <a:spcPct val="95000"/>
              </a:lnSpc>
              <a:spcBef>
                <a:spcPts val="1200"/>
              </a:spcBef>
              <a:spcAft>
                <a:spcPts val="0"/>
              </a:spcAft>
              <a:buSzPts val="1100"/>
              <a:buNone/>
            </a:pPr>
            <a:r>
              <a:rPr lang="en" sz="850"/>
              <a:t>            &lt;/div&gt;</a:t>
            </a:r>
            <a:endParaRPr sz="850"/>
          </a:p>
          <a:p>
            <a:pPr indent="0" lvl="0" marL="0" rtl="0" algn="l">
              <a:lnSpc>
                <a:spcPct val="95000"/>
              </a:lnSpc>
              <a:spcBef>
                <a:spcPts val="1200"/>
              </a:spcBef>
              <a:spcAft>
                <a:spcPts val="0"/>
              </a:spcAft>
              <a:buSzPts val="1100"/>
              <a:buNone/>
            </a:pPr>
            <a:r>
              <a:rPr lang="en" sz="850"/>
              <a:t>        &lt;/div&gt;</a:t>
            </a:r>
            <a:endParaRPr sz="850"/>
          </a:p>
          <a:p>
            <a:pPr indent="0" lvl="0" marL="0" rtl="0" algn="l">
              <a:lnSpc>
                <a:spcPct val="95000"/>
              </a:lnSpc>
              <a:spcBef>
                <a:spcPts val="1200"/>
              </a:spcBef>
              <a:spcAft>
                <a:spcPts val="0"/>
              </a:spcAft>
              <a:buSzPts val="1100"/>
              <a:buNone/>
            </a:pPr>
            <a:r>
              <a:rPr lang="en" sz="850"/>
              <a:t>    );</a:t>
            </a:r>
            <a:endParaRPr sz="850"/>
          </a:p>
          <a:p>
            <a:pPr indent="0" lvl="0" marL="0" rtl="0" algn="l">
              <a:lnSpc>
                <a:spcPct val="95000"/>
              </a:lnSpc>
              <a:spcBef>
                <a:spcPts val="1200"/>
              </a:spcBef>
              <a:spcAft>
                <a:spcPts val="0"/>
              </a:spcAft>
              <a:buSzPts val="1100"/>
              <a:buNone/>
            </a:pPr>
            <a:r>
              <a:rPr lang="en" sz="850"/>
              <a:t>};</a:t>
            </a:r>
            <a:endParaRPr sz="850"/>
          </a:p>
          <a:p>
            <a:pPr indent="0" lvl="0" marL="0" rtl="0" algn="l">
              <a:lnSpc>
                <a:spcPct val="95000"/>
              </a:lnSpc>
              <a:spcBef>
                <a:spcPts val="1200"/>
              </a:spcBef>
              <a:spcAft>
                <a:spcPts val="0"/>
              </a:spcAft>
              <a:buSzPts val="1100"/>
              <a:buNone/>
            </a:pPr>
            <a:r>
              <a:t/>
            </a:r>
            <a:endParaRPr sz="850"/>
          </a:p>
          <a:p>
            <a:pPr indent="0" lvl="0" marL="0" rtl="0" algn="l">
              <a:lnSpc>
                <a:spcPct val="95000"/>
              </a:lnSpc>
              <a:spcBef>
                <a:spcPts val="1200"/>
              </a:spcBef>
              <a:spcAft>
                <a:spcPts val="0"/>
              </a:spcAft>
              <a:buSzPts val="1100"/>
              <a:buNone/>
            </a:pPr>
            <a:r>
              <a:rPr lang="en" sz="850"/>
              <a:t>const expensiveCalculation = (num) =&gt; {</a:t>
            </a:r>
            <a:endParaRPr sz="850"/>
          </a:p>
          <a:p>
            <a:pPr indent="0" lvl="0" marL="0" rtl="0" algn="l">
              <a:lnSpc>
                <a:spcPct val="95000"/>
              </a:lnSpc>
              <a:spcBef>
                <a:spcPts val="1200"/>
              </a:spcBef>
              <a:spcAft>
                <a:spcPts val="0"/>
              </a:spcAft>
              <a:buSzPts val="1100"/>
              <a:buNone/>
            </a:pPr>
            <a:r>
              <a:rPr lang="en" sz="850"/>
              <a:t>    console.log("Calculating...");</a:t>
            </a:r>
            <a:endParaRPr sz="850"/>
          </a:p>
          <a:p>
            <a:pPr indent="0" lvl="0" marL="0" rtl="0" algn="l">
              <a:lnSpc>
                <a:spcPct val="95000"/>
              </a:lnSpc>
              <a:spcBef>
                <a:spcPts val="1200"/>
              </a:spcBef>
              <a:spcAft>
                <a:spcPts val="0"/>
              </a:spcAft>
              <a:buSzPts val="1100"/>
              <a:buNone/>
            </a:pPr>
            <a:r>
              <a:rPr lang="en" sz="850"/>
              <a:t>    for (let i = 0; i &lt; 1000000000; i++) {</a:t>
            </a:r>
            <a:endParaRPr sz="850"/>
          </a:p>
          <a:p>
            <a:pPr indent="0" lvl="0" marL="0" rtl="0" algn="l">
              <a:lnSpc>
                <a:spcPct val="95000"/>
              </a:lnSpc>
              <a:spcBef>
                <a:spcPts val="1200"/>
              </a:spcBef>
              <a:spcAft>
                <a:spcPts val="0"/>
              </a:spcAft>
              <a:buSzPts val="1100"/>
              <a:buNone/>
            </a:pPr>
            <a:r>
              <a:rPr lang="en" sz="850"/>
              <a:t>        num += 1;</a:t>
            </a:r>
            <a:endParaRPr sz="850"/>
          </a:p>
          <a:p>
            <a:pPr indent="0" lvl="0" marL="0" rtl="0" algn="l">
              <a:lnSpc>
                <a:spcPct val="95000"/>
              </a:lnSpc>
              <a:spcBef>
                <a:spcPts val="1200"/>
              </a:spcBef>
              <a:spcAft>
                <a:spcPts val="0"/>
              </a:spcAft>
              <a:buSzPts val="1100"/>
              <a:buNone/>
            </a:pPr>
            <a:r>
              <a:rPr lang="en" sz="850"/>
              <a:t>    }</a:t>
            </a:r>
            <a:endParaRPr sz="850"/>
          </a:p>
          <a:p>
            <a:pPr indent="0" lvl="0" marL="0" rtl="0" algn="l">
              <a:lnSpc>
                <a:spcPct val="95000"/>
              </a:lnSpc>
              <a:spcBef>
                <a:spcPts val="1200"/>
              </a:spcBef>
              <a:spcAft>
                <a:spcPts val="0"/>
              </a:spcAft>
              <a:buSzPts val="1100"/>
              <a:buNone/>
            </a:pPr>
            <a:r>
              <a:rPr lang="en" sz="850"/>
              <a:t>    return num;</a:t>
            </a:r>
            <a:endParaRPr sz="850"/>
          </a:p>
          <a:p>
            <a:pPr indent="0" lvl="0" marL="0" rtl="0" algn="l">
              <a:lnSpc>
                <a:spcPct val="95000"/>
              </a:lnSpc>
              <a:spcBef>
                <a:spcPts val="1200"/>
              </a:spcBef>
              <a:spcAft>
                <a:spcPts val="0"/>
              </a:spcAft>
              <a:buSzPts val="1100"/>
              <a:buNone/>
            </a:pPr>
            <a:r>
              <a:rPr lang="en" sz="850"/>
              <a:t>};</a:t>
            </a:r>
            <a:endParaRPr sz="850"/>
          </a:p>
          <a:p>
            <a:pPr indent="0" lvl="0" marL="0" rtl="0" algn="l">
              <a:lnSpc>
                <a:spcPct val="95000"/>
              </a:lnSpc>
              <a:spcBef>
                <a:spcPts val="1200"/>
              </a:spcBef>
              <a:spcAft>
                <a:spcPts val="0"/>
              </a:spcAft>
              <a:buSzPts val="1100"/>
              <a:buNone/>
            </a:pPr>
            <a:r>
              <a:rPr lang="en" sz="850"/>
              <a:t>export default Memo;</a:t>
            </a:r>
            <a:endParaRPr sz="850"/>
          </a:p>
          <a:p>
            <a:pPr indent="0" lvl="0" marL="0" rtl="0" algn="l">
              <a:lnSpc>
                <a:spcPct val="95000"/>
              </a:lnSpc>
              <a:spcBef>
                <a:spcPts val="1200"/>
              </a:spcBef>
              <a:spcAft>
                <a:spcPts val="1200"/>
              </a:spcAft>
              <a:buSzPts val="1100"/>
              <a:buNone/>
            </a:pPr>
            <a:r>
              <a:t/>
            </a:r>
            <a:endParaRPr sz="8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5"/>
          <p:cNvPicPr preferRelativeResize="0"/>
          <p:nvPr/>
        </p:nvPicPr>
        <p:blipFill>
          <a:blip r:embed="rId3">
            <a:alphaModFix/>
          </a:blip>
          <a:stretch>
            <a:fillRect/>
          </a:stretch>
        </p:blipFill>
        <p:spPr>
          <a:xfrm>
            <a:off x="295900" y="339550"/>
            <a:ext cx="7628350" cy="4175200"/>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4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a:t>
            </a:r>
            <a:endParaRPr/>
          </a:p>
        </p:txBody>
      </p:sp>
      <p:sp>
        <p:nvSpPr>
          <p:cNvPr id="804" name="Google Shape;804;p142"/>
          <p:cNvSpPr txBox="1"/>
          <p:nvPr>
            <p:ph idx="1" type="body"/>
          </p:nvPr>
        </p:nvSpPr>
        <p:spPr>
          <a:xfrm>
            <a:off x="311700" y="572700"/>
            <a:ext cx="8520600" cy="4617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memo() is a higher-order component provided by React. It is used to wrap the Todos component in order to memoize its rendering.</a:t>
            </a:r>
            <a:endParaRPr/>
          </a:p>
          <a:p>
            <a:pPr indent="-342900" lvl="0" marL="457200" rtl="0" algn="l">
              <a:spcBef>
                <a:spcPts val="0"/>
              </a:spcBef>
              <a:spcAft>
                <a:spcPts val="0"/>
              </a:spcAft>
              <a:buSzPts val="1800"/>
              <a:buChar char="●"/>
            </a:pPr>
            <a:r>
              <a:rPr lang="en"/>
              <a:t>When a component is wrapped with memo, React will optimize its rendering by performing a shallow comparison of the component's props. If the props have not changed, React will reuse the previously rendered result and skip the re-rendering process. This can help improve the performance of the component by preventing unnecessary re-renders when its props remain the same.</a:t>
            </a:r>
            <a:endParaRPr/>
          </a:p>
          <a:p>
            <a:pPr indent="-342900" lvl="0" marL="457200" rtl="0" algn="l">
              <a:spcBef>
                <a:spcPts val="0"/>
              </a:spcBef>
              <a:spcAft>
                <a:spcPts val="0"/>
              </a:spcAft>
              <a:buSzPts val="1800"/>
              <a:buChar char="●"/>
            </a:pPr>
            <a:r>
              <a:rPr lang="en"/>
              <a:t>export default memo(Todos);</a:t>
            </a:r>
            <a:endParaRPr/>
          </a:p>
          <a:p>
            <a:pPr indent="-342900" lvl="0" marL="457200" rtl="0" algn="l">
              <a:spcBef>
                <a:spcPts val="0"/>
              </a:spcBef>
              <a:spcAft>
                <a:spcPts val="0"/>
              </a:spcAft>
              <a:buSzPts val="1800"/>
              <a:buChar char="●"/>
            </a:pPr>
            <a:r>
              <a:rPr lang="en"/>
              <a:t>By applying memo to the Todos component, React will only re-render it when there are changes to its props (todos and addTodo). If there are no changes in the props, the previously rendered result will be reused.</a:t>
            </a:r>
            <a:endParaRPr/>
          </a:p>
          <a:p>
            <a:pPr indent="-342900" lvl="0" marL="457200" rtl="0" algn="l">
              <a:spcBef>
                <a:spcPts val="0"/>
              </a:spcBef>
              <a:spcAft>
                <a:spcPts val="0"/>
              </a:spcAft>
              <a:buSzPts val="1800"/>
              <a:buChar char="●"/>
            </a:pPr>
            <a:r>
              <a:rPr lang="en"/>
              <a:t>The memo function takes the component as an argument and returns a memoized version of the component. It's an optimization technique that can be used for functional components to prevent unnecessary re-renders when the props haven't changed.</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43"/>
          <p:cNvSpPr txBox="1"/>
          <p:nvPr>
            <p:ph type="title"/>
          </p:nvPr>
        </p:nvSpPr>
        <p:spPr>
          <a:xfrm>
            <a:off x="311700" y="107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UseCallback() and its Dependencies</a:t>
            </a:r>
            <a:endParaRPr/>
          </a:p>
        </p:txBody>
      </p:sp>
      <p:sp>
        <p:nvSpPr>
          <p:cNvPr id="810" name="Google Shape;810;p143"/>
          <p:cNvSpPr txBox="1"/>
          <p:nvPr>
            <p:ph idx="1" type="body"/>
          </p:nvPr>
        </p:nvSpPr>
        <p:spPr>
          <a:xfrm>
            <a:off x="311700" y="810375"/>
            <a:ext cx="8520600" cy="4228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useCallback() is a React hook used for memoizing functions. It returns a memoized version of the callback function that only changes if one of the dependencies has changed. </a:t>
            </a:r>
            <a:endParaRPr/>
          </a:p>
          <a:p>
            <a:pPr indent="-342900" lvl="0" marL="457200" rtl="0" algn="l">
              <a:spcBef>
                <a:spcPts val="0"/>
              </a:spcBef>
              <a:spcAft>
                <a:spcPts val="0"/>
              </a:spcAft>
              <a:buSzPts val="1800"/>
              <a:buChar char="●"/>
            </a:pPr>
            <a:r>
              <a:rPr lang="en"/>
              <a:t>This can be useful for optimizing performance in scenarios where the callback function is passed down to child components, </a:t>
            </a:r>
            <a:r>
              <a:rPr lang="en"/>
              <a:t>as it prevents unnecessary re-creations of the function.</a:t>
            </a:r>
            <a:endParaRPr/>
          </a:p>
          <a:p>
            <a:pPr indent="-342900" lvl="0" marL="457200" rtl="0" algn="l">
              <a:spcBef>
                <a:spcPts val="0"/>
              </a:spcBef>
              <a:spcAft>
                <a:spcPts val="0"/>
              </a:spcAft>
              <a:buSzPts val="1800"/>
              <a:buChar char="●"/>
            </a:pPr>
            <a:r>
              <a:rPr lang="en"/>
              <a:t>The useCallback() hook takes two arguments: the callback function and an array of dependencies. </a:t>
            </a:r>
            <a:endParaRPr/>
          </a:p>
          <a:p>
            <a:pPr indent="-342900" lvl="0" marL="457200" rtl="0" algn="l">
              <a:spcBef>
                <a:spcPts val="0"/>
              </a:spcBef>
              <a:spcAft>
                <a:spcPts val="0"/>
              </a:spcAft>
              <a:buSzPts val="1800"/>
              <a:buChar char="●"/>
            </a:pPr>
            <a:r>
              <a:rPr lang="en"/>
              <a:t>The callback function is the function that you want to memoize, and the dependencies array specifies the values that the callback function depends on. </a:t>
            </a:r>
            <a:endParaRPr/>
          </a:p>
          <a:p>
            <a:pPr indent="-342900" lvl="0" marL="457200" rtl="0" algn="l">
              <a:spcBef>
                <a:spcPts val="0"/>
              </a:spcBef>
              <a:spcAft>
                <a:spcPts val="0"/>
              </a:spcAft>
              <a:buSzPts val="1800"/>
              <a:buChar char="●"/>
            </a:pPr>
            <a:r>
              <a:rPr lang="en"/>
              <a:t>If any of the dependencies in the array change, the memoized callback function will be re-created; otherwise, it will be reused from the previous render.</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44"/>
          <p:cNvSpPr txBox="1"/>
          <p:nvPr>
            <p:ph idx="1" type="body"/>
          </p:nvPr>
        </p:nvSpPr>
        <p:spPr>
          <a:xfrm>
            <a:off x="311700" y="108575"/>
            <a:ext cx="8520600" cy="4850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450"/>
              <a:t>import { useState, useCallback } from "react";</a:t>
            </a:r>
            <a:endParaRPr sz="1450"/>
          </a:p>
          <a:p>
            <a:pPr indent="0" lvl="0" marL="0" rtl="0" algn="l">
              <a:lnSpc>
                <a:spcPct val="95000"/>
              </a:lnSpc>
              <a:spcBef>
                <a:spcPts val="1200"/>
              </a:spcBef>
              <a:spcAft>
                <a:spcPts val="0"/>
              </a:spcAft>
              <a:buClr>
                <a:schemeClr val="dk1"/>
              </a:buClr>
              <a:buSzPts val="275"/>
              <a:buFont typeface="Arial"/>
              <a:buNone/>
            </a:pPr>
            <a:r>
              <a:rPr lang="en" sz="1450"/>
              <a:t>import ReactDOM from "react-dom/client";</a:t>
            </a:r>
            <a:endParaRPr sz="1450"/>
          </a:p>
          <a:p>
            <a:pPr indent="0" lvl="0" marL="0" rtl="0" algn="l">
              <a:lnSpc>
                <a:spcPct val="95000"/>
              </a:lnSpc>
              <a:spcBef>
                <a:spcPts val="1200"/>
              </a:spcBef>
              <a:spcAft>
                <a:spcPts val="0"/>
              </a:spcAft>
              <a:buClr>
                <a:schemeClr val="dk1"/>
              </a:buClr>
              <a:buSzPts val="275"/>
              <a:buFont typeface="Arial"/>
              <a:buNone/>
            </a:pPr>
            <a:r>
              <a:rPr lang="en" sz="1450"/>
              <a:t>import Todos from "./Todos";</a:t>
            </a:r>
            <a:endParaRPr sz="1450"/>
          </a:p>
          <a:p>
            <a:pPr indent="0" lvl="0" marL="0" rtl="0" algn="l">
              <a:lnSpc>
                <a:spcPct val="95000"/>
              </a:lnSpc>
              <a:spcBef>
                <a:spcPts val="1200"/>
              </a:spcBef>
              <a:spcAft>
                <a:spcPts val="0"/>
              </a:spcAft>
              <a:buClr>
                <a:schemeClr val="dk1"/>
              </a:buClr>
              <a:buSzPts val="275"/>
              <a:buFont typeface="Arial"/>
              <a:buNone/>
            </a:pPr>
            <a:r>
              <a:rPr lang="en" sz="1450"/>
              <a:t>const App = () =&gt; {</a:t>
            </a:r>
            <a:endParaRPr sz="1450"/>
          </a:p>
          <a:p>
            <a:pPr indent="0" lvl="0" marL="0" rtl="0" algn="l">
              <a:lnSpc>
                <a:spcPct val="95000"/>
              </a:lnSpc>
              <a:spcBef>
                <a:spcPts val="1200"/>
              </a:spcBef>
              <a:spcAft>
                <a:spcPts val="0"/>
              </a:spcAft>
              <a:buClr>
                <a:schemeClr val="dk1"/>
              </a:buClr>
              <a:buSzPts val="275"/>
              <a:buFont typeface="Arial"/>
              <a:buNone/>
            </a:pPr>
            <a:r>
              <a:rPr lang="en" sz="1450"/>
              <a:t>  const [count, setCount] = useState(0);</a:t>
            </a:r>
            <a:endParaRPr sz="1450"/>
          </a:p>
          <a:p>
            <a:pPr indent="0" lvl="0" marL="0" rtl="0" algn="l">
              <a:lnSpc>
                <a:spcPct val="95000"/>
              </a:lnSpc>
              <a:spcBef>
                <a:spcPts val="1200"/>
              </a:spcBef>
              <a:spcAft>
                <a:spcPts val="0"/>
              </a:spcAft>
              <a:buClr>
                <a:schemeClr val="dk1"/>
              </a:buClr>
              <a:buSzPts val="275"/>
              <a:buFont typeface="Arial"/>
              <a:buNone/>
            </a:pPr>
            <a:r>
              <a:rPr lang="en" sz="1450"/>
              <a:t>  const [todos, setTodos] = useState([]);</a:t>
            </a:r>
            <a:endParaRPr sz="1450"/>
          </a:p>
          <a:p>
            <a:pPr indent="0" lvl="0" marL="0" rtl="0" algn="l">
              <a:lnSpc>
                <a:spcPct val="95000"/>
              </a:lnSpc>
              <a:spcBef>
                <a:spcPts val="1200"/>
              </a:spcBef>
              <a:spcAft>
                <a:spcPts val="0"/>
              </a:spcAft>
              <a:buClr>
                <a:schemeClr val="dk1"/>
              </a:buClr>
              <a:buSzPts val="275"/>
              <a:buFont typeface="Arial"/>
              <a:buNone/>
            </a:pPr>
            <a:r>
              <a:rPr lang="en" sz="1450"/>
              <a:t>  const increment = () =&gt; {</a:t>
            </a:r>
            <a:endParaRPr sz="1450"/>
          </a:p>
          <a:p>
            <a:pPr indent="0" lvl="0" marL="0" rtl="0" algn="l">
              <a:lnSpc>
                <a:spcPct val="95000"/>
              </a:lnSpc>
              <a:spcBef>
                <a:spcPts val="1200"/>
              </a:spcBef>
              <a:spcAft>
                <a:spcPts val="0"/>
              </a:spcAft>
              <a:buClr>
                <a:schemeClr val="dk1"/>
              </a:buClr>
              <a:buSzPts val="275"/>
              <a:buFont typeface="Arial"/>
              <a:buNone/>
            </a:pPr>
            <a:r>
              <a:rPr lang="en" sz="1450"/>
              <a:t>    setCount((c) =&gt; c + 1);</a:t>
            </a:r>
            <a:endParaRPr sz="1450"/>
          </a:p>
          <a:p>
            <a:pPr indent="0" lvl="0" marL="0" rtl="0" algn="l">
              <a:lnSpc>
                <a:spcPct val="95000"/>
              </a:lnSpc>
              <a:spcBef>
                <a:spcPts val="1200"/>
              </a:spcBef>
              <a:spcAft>
                <a:spcPts val="0"/>
              </a:spcAft>
              <a:buClr>
                <a:schemeClr val="dk1"/>
              </a:buClr>
              <a:buSzPts val="275"/>
              <a:buFont typeface="Arial"/>
              <a:buNone/>
            </a:pPr>
            <a:r>
              <a:rPr lang="en" sz="1450"/>
              <a:t>  };</a:t>
            </a:r>
            <a:endParaRPr sz="1450"/>
          </a:p>
          <a:p>
            <a:pPr indent="0" lvl="0" marL="0" rtl="0" algn="l">
              <a:lnSpc>
                <a:spcPct val="95000"/>
              </a:lnSpc>
              <a:spcBef>
                <a:spcPts val="1200"/>
              </a:spcBef>
              <a:spcAft>
                <a:spcPts val="0"/>
              </a:spcAft>
              <a:buClr>
                <a:schemeClr val="dk1"/>
              </a:buClr>
              <a:buSzPts val="275"/>
              <a:buFont typeface="Arial"/>
              <a:buNone/>
            </a:pPr>
            <a:r>
              <a:rPr lang="en" sz="1450"/>
              <a:t>  const addTodo = useCallback(() =&gt; {</a:t>
            </a:r>
            <a:endParaRPr sz="1450"/>
          </a:p>
          <a:p>
            <a:pPr indent="0" lvl="0" marL="0" rtl="0" algn="l">
              <a:lnSpc>
                <a:spcPct val="95000"/>
              </a:lnSpc>
              <a:spcBef>
                <a:spcPts val="1200"/>
              </a:spcBef>
              <a:spcAft>
                <a:spcPts val="0"/>
              </a:spcAft>
              <a:buClr>
                <a:schemeClr val="dk1"/>
              </a:buClr>
              <a:buSzPts val="275"/>
              <a:buFont typeface="Arial"/>
              <a:buNone/>
            </a:pPr>
            <a:r>
              <a:rPr lang="en" sz="1450"/>
              <a:t>    setTodos((t) =&gt; [...t, "New Todo"]);</a:t>
            </a:r>
            <a:endParaRPr sz="1450"/>
          </a:p>
          <a:p>
            <a:pPr indent="0" lvl="0" marL="0" rtl="0" algn="l">
              <a:lnSpc>
                <a:spcPct val="95000"/>
              </a:lnSpc>
              <a:spcBef>
                <a:spcPts val="1200"/>
              </a:spcBef>
              <a:spcAft>
                <a:spcPts val="0"/>
              </a:spcAft>
              <a:buClr>
                <a:schemeClr val="dk1"/>
              </a:buClr>
              <a:buSzPts val="275"/>
              <a:buFont typeface="Arial"/>
              <a:buNone/>
            </a:pPr>
            <a:r>
              <a:rPr lang="en" sz="1450"/>
              <a:t>  }, [todos]);</a:t>
            </a:r>
            <a:endParaRPr sz="1450"/>
          </a:p>
          <a:p>
            <a:pPr indent="0" lvl="0" marL="0" rtl="0" algn="l">
              <a:lnSpc>
                <a:spcPct val="95000"/>
              </a:lnSpc>
              <a:spcBef>
                <a:spcPts val="1200"/>
              </a:spcBef>
              <a:spcAft>
                <a:spcPts val="0"/>
              </a:spcAft>
              <a:buClr>
                <a:schemeClr val="dk1"/>
              </a:buClr>
              <a:buSzPts val="275"/>
              <a:buFont typeface="Arial"/>
              <a:buNone/>
            </a:pPr>
            <a:r>
              <a:rPr lang="en" sz="1450"/>
              <a:t>  return (</a:t>
            </a:r>
            <a:endParaRPr sz="1450"/>
          </a:p>
          <a:p>
            <a:pPr indent="0" lvl="0" marL="0" rtl="0" algn="l">
              <a:lnSpc>
                <a:spcPct val="95000"/>
              </a:lnSpc>
              <a:spcBef>
                <a:spcPts val="1200"/>
              </a:spcBef>
              <a:spcAft>
                <a:spcPts val="0"/>
              </a:spcAft>
              <a:buClr>
                <a:schemeClr val="dk1"/>
              </a:buClr>
              <a:buSzPts val="275"/>
              <a:buFont typeface="Arial"/>
              <a:buNone/>
            </a:pPr>
            <a:r>
              <a:rPr lang="en" sz="1450"/>
              <a:t>    &lt;&gt;</a:t>
            </a:r>
            <a:endParaRPr sz="1450"/>
          </a:p>
          <a:p>
            <a:pPr indent="0" lvl="0" marL="0" rtl="0" algn="l">
              <a:lnSpc>
                <a:spcPct val="95000"/>
              </a:lnSpc>
              <a:spcBef>
                <a:spcPts val="1200"/>
              </a:spcBef>
              <a:spcAft>
                <a:spcPts val="0"/>
              </a:spcAft>
              <a:buClr>
                <a:schemeClr val="dk1"/>
              </a:buClr>
              <a:buSzPts val="275"/>
              <a:buFont typeface="Arial"/>
              <a:buNone/>
            </a:pPr>
            <a:r>
              <a:rPr lang="en" sz="1450"/>
              <a:t>      &lt;Todos todos={todos} addTodo={addTodo} /&gt;</a:t>
            </a:r>
            <a:endParaRPr sz="1450"/>
          </a:p>
          <a:p>
            <a:pPr indent="0" lvl="0" marL="0" rtl="0" algn="l">
              <a:lnSpc>
                <a:spcPct val="95000"/>
              </a:lnSpc>
              <a:spcBef>
                <a:spcPts val="1200"/>
              </a:spcBef>
              <a:spcAft>
                <a:spcPts val="0"/>
              </a:spcAft>
              <a:buClr>
                <a:schemeClr val="dk1"/>
              </a:buClr>
              <a:buSzPts val="275"/>
              <a:buFont typeface="Arial"/>
              <a:buNone/>
            </a:pPr>
            <a:r>
              <a:rPr lang="en" sz="1450"/>
              <a:t>      &lt;hr /&gt;</a:t>
            </a:r>
            <a:endParaRPr sz="1450"/>
          </a:p>
          <a:p>
            <a:pPr indent="0" lvl="0" marL="0" rtl="0" algn="l">
              <a:lnSpc>
                <a:spcPct val="95000"/>
              </a:lnSpc>
              <a:spcBef>
                <a:spcPts val="1200"/>
              </a:spcBef>
              <a:spcAft>
                <a:spcPts val="0"/>
              </a:spcAft>
              <a:buClr>
                <a:schemeClr val="dk1"/>
              </a:buClr>
              <a:buSzPts val="275"/>
              <a:buFont typeface="Arial"/>
              <a:buNone/>
            </a:pPr>
            <a:r>
              <a:rPr lang="en" sz="1450"/>
              <a:t>      &lt;div&gt;</a:t>
            </a:r>
            <a:endParaRPr sz="1450"/>
          </a:p>
          <a:p>
            <a:pPr indent="0" lvl="0" marL="0" rtl="0" algn="l">
              <a:lnSpc>
                <a:spcPct val="95000"/>
              </a:lnSpc>
              <a:spcBef>
                <a:spcPts val="1200"/>
              </a:spcBef>
              <a:spcAft>
                <a:spcPts val="0"/>
              </a:spcAft>
              <a:buClr>
                <a:schemeClr val="dk1"/>
              </a:buClr>
              <a:buSzPts val="275"/>
              <a:buFont typeface="Arial"/>
              <a:buNone/>
            </a:pPr>
            <a:r>
              <a:rPr lang="en" sz="1450"/>
              <a:t>        Count: {count}</a:t>
            </a:r>
            <a:endParaRPr sz="1450"/>
          </a:p>
          <a:p>
            <a:pPr indent="0" lvl="0" marL="0" rtl="0" algn="l">
              <a:lnSpc>
                <a:spcPct val="95000"/>
              </a:lnSpc>
              <a:spcBef>
                <a:spcPts val="1200"/>
              </a:spcBef>
              <a:spcAft>
                <a:spcPts val="0"/>
              </a:spcAft>
              <a:buClr>
                <a:schemeClr val="dk1"/>
              </a:buClr>
              <a:buSzPts val="275"/>
              <a:buFont typeface="Arial"/>
              <a:buNone/>
            </a:pPr>
            <a:r>
              <a:rPr lang="en" sz="1450"/>
              <a:t>        &lt;button onClick={increment}&gt;+&lt;/button&gt;</a:t>
            </a:r>
            <a:endParaRPr sz="1450"/>
          </a:p>
          <a:p>
            <a:pPr indent="0" lvl="0" marL="0" rtl="0" algn="l">
              <a:lnSpc>
                <a:spcPct val="95000"/>
              </a:lnSpc>
              <a:spcBef>
                <a:spcPts val="1200"/>
              </a:spcBef>
              <a:spcAft>
                <a:spcPts val="0"/>
              </a:spcAft>
              <a:buClr>
                <a:schemeClr val="dk1"/>
              </a:buClr>
              <a:buSzPts val="275"/>
              <a:buFont typeface="Arial"/>
              <a:buNone/>
            </a:pPr>
            <a:r>
              <a:rPr lang="en" sz="1450"/>
              <a:t>      &lt;/div&gt;</a:t>
            </a:r>
            <a:endParaRPr sz="1450"/>
          </a:p>
          <a:p>
            <a:pPr indent="0" lvl="0" marL="0" rtl="0" algn="l">
              <a:lnSpc>
                <a:spcPct val="95000"/>
              </a:lnSpc>
              <a:spcBef>
                <a:spcPts val="1200"/>
              </a:spcBef>
              <a:spcAft>
                <a:spcPts val="0"/>
              </a:spcAft>
              <a:buClr>
                <a:schemeClr val="dk1"/>
              </a:buClr>
              <a:buSzPts val="275"/>
              <a:buFont typeface="Arial"/>
              <a:buNone/>
            </a:pPr>
            <a:r>
              <a:rPr lang="en" sz="1450"/>
              <a:t>    &lt;/&gt;</a:t>
            </a:r>
            <a:endParaRPr sz="1450"/>
          </a:p>
          <a:p>
            <a:pPr indent="0" lvl="0" marL="0" rtl="0" algn="l">
              <a:lnSpc>
                <a:spcPct val="95000"/>
              </a:lnSpc>
              <a:spcBef>
                <a:spcPts val="1200"/>
              </a:spcBef>
              <a:spcAft>
                <a:spcPts val="0"/>
              </a:spcAft>
              <a:buClr>
                <a:schemeClr val="dk1"/>
              </a:buClr>
              <a:buSzPts val="275"/>
              <a:buFont typeface="Arial"/>
              <a:buNone/>
            </a:pPr>
            <a:r>
              <a:rPr lang="en" sz="1450"/>
              <a:t>  );</a:t>
            </a:r>
            <a:endParaRPr sz="1450"/>
          </a:p>
          <a:p>
            <a:pPr indent="0" lvl="0" marL="0" rtl="0" algn="l">
              <a:lnSpc>
                <a:spcPct val="95000"/>
              </a:lnSpc>
              <a:spcBef>
                <a:spcPts val="1200"/>
              </a:spcBef>
              <a:spcAft>
                <a:spcPts val="1200"/>
              </a:spcAft>
              <a:buSzPts val="275"/>
              <a:buNone/>
            </a:pPr>
            <a:r>
              <a:rPr lang="en" sz="1450"/>
              <a:t>};</a:t>
            </a:r>
            <a:endParaRPr sz="1450"/>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45"/>
          <p:cNvSpPr txBox="1"/>
          <p:nvPr>
            <p:ph idx="1" type="body"/>
          </p:nvPr>
        </p:nvSpPr>
        <p:spPr>
          <a:xfrm>
            <a:off x="311700" y="73050"/>
            <a:ext cx="8520600" cy="4921500"/>
          </a:xfrm>
          <a:prstGeom prst="rect">
            <a:avLst/>
          </a:prstGeom>
        </p:spPr>
        <p:txBody>
          <a:bodyPr anchorCtr="0" anchor="t" bIns="91425" lIns="91425" spcFirstLastPara="1" rIns="91425" wrap="square" tIns="91425">
            <a:normAutofit fontScale="70000" lnSpcReduction="20000"/>
          </a:bodyPr>
          <a:lstStyle/>
          <a:p>
            <a:pPr indent="0" lvl="0" marL="0" marR="0" rtl="0" algn="l">
              <a:lnSpc>
                <a:spcPct val="115000"/>
              </a:lnSpc>
              <a:spcBef>
                <a:spcPts val="0"/>
              </a:spcBef>
              <a:spcAft>
                <a:spcPts val="0"/>
              </a:spcAft>
              <a:buNone/>
            </a:pPr>
            <a:r>
              <a:rPr lang="en"/>
              <a:t>import { memo } from "react";</a:t>
            </a:r>
            <a:endParaRPr/>
          </a:p>
          <a:p>
            <a:pPr indent="0" lvl="0" marL="0" marR="0" rtl="0" algn="l">
              <a:lnSpc>
                <a:spcPct val="115000"/>
              </a:lnSpc>
              <a:spcBef>
                <a:spcPts val="1200"/>
              </a:spcBef>
              <a:spcAft>
                <a:spcPts val="0"/>
              </a:spcAft>
              <a:buNone/>
            </a:pPr>
            <a:r>
              <a:rPr lang="en"/>
              <a:t>const Todos = ({ todos, addTodo }) =&gt; {</a:t>
            </a:r>
            <a:endParaRPr/>
          </a:p>
          <a:p>
            <a:pPr indent="0" lvl="0" marL="0" marR="0" rtl="0" algn="l">
              <a:lnSpc>
                <a:spcPct val="115000"/>
              </a:lnSpc>
              <a:spcBef>
                <a:spcPts val="1200"/>
              </a:spcBef>
              <a:spcAft>
                <a:spcPts val="0"/>
              </a:spcAft>
              <a:buNone/>
            </a:pPr>
            <a:r>
              <a:rPr lang="en"/>
              <a:t>  console.log("child render");</a:t>
            </a:r>
            <a:endParaRPr/>
          </a:p>
          <a:p>
            <a:pPr indent="0" lvl="0" marL="0" marR="0" rtl="0" algn="l">
              <a:lnSpc>
                <a:spcPct val="115000"/>
              </a:lnSpc>
              <a:spcBef>
                <a:spcPts val="1200"/>
              </a:spcBef>
              <a:spcAft>
                <a:spcPts val="0"/>
              </a:spcAft>
              <a:buNone/>
            </a:pPr>
            <a:r>
              <a:rPr lang="en"/>
              <a:t>  return (</a:t>
            </a:r>
            <a:endParaRPr/>
          </a:p>
          <a:p>
            <a:pPr indent="0" lvl="0" marL="0" marR="0" rtl="0" algn="l">
              <a:lnSpc>
                <a:spcPct val="115000"/>
              </a:lnSpc>
              <a:spcBef>
                <a:spcPts val="1200"/>
              </a:spcBef>
              <a:spcAft>
                <a:spcPts val="0"/>
              </a:spcAft>
              <a:buNone/>
            </a:pPr>
            <a:r>
              <a:rPr lang="en"/>
              <a:t>    &lt;&gt;</a:t>
            </a:r>
            <a:endParaRPr/>
          </a:p>
          <a:p>
            <a:pPr indent="0" lvl="0" marL="0" marR="0" rtl="0" algn="l">
              <a:lnSpc>
                <a:spcPct val="115000"/>
              </a:lnSpc>
              <a:spcBef>
                <a:spcPts val="1200"/>
              </a:spcBef>
              <a:spcAft>
                <a:spcPts val="0"/>
              </a:spcAft>
              <a:buNone/>
            </a:pPr>
            <a:r>
              <a:rPr lang="en"/>
              <a:t>      &lt;h2&gt;My Todos&lt;/h2&gt;</a:t>
            </a:r>
            <a:endParaRPr/>
          </a:p>
          <a:p>
            <a:pPr indent="0" lvl="0" marL="0" marR="0" rtl="0" algn="l">
              <a:lnSpc>
                <a:spcPct val="115000"/>
              </a:lnSpc>
              <a:spcBef>
                <a:spcPts val="1200"/>
              </a:spcBef>
              <a:spcAft>
                <a:spcPts val="0"/>
              </a:spcAft>
              <a:buNone/>
            </a:pPr>
            <a:r>
              <a:rPr lang="en"/>
              <a:t>      {todos.map((todo, index) =&gt; {</a:t>
            </a:r>
            <a:endParaRPr/>
          </a:p>
          <a:p>
            <a:pPr indent="0" lvl="0" marL="0" marR="0" rtl="0" algn="l">
              <a:lnSpc>
                <a:spcPct val="115000"/>
              </a:lnSpc>
              <a:spcBef>
                <a:spcPts val="1200"/>
              </a:spcBef>
              <a:spcAft>
                <a:spcPts val="0"/>
              </a:spcAft>
              <a:buNone/>
            </a:pPr>
            <a:r>
              <a:rPr lang="en"/>
              <a:t>        return &lt;p key={index}&gt;{todo}&lt;/p&gt;;</a:t>
            </a:r>
            <a:endParaRPr/>
          </a:p>
          <a:p>
            <a:pPr indent="0" lvl="0" marL="0" marR="0" rtl="0" algn="l">
              <a:lnSpc>
                <a:spcPct val="115000"/>
              </a:lnSpc>
              <a:spcBef>
                <a:spcPts val="1200"/>
              </a:spcBef>
              <a:spcAft>
                <a:spcPts val="0"/>
              </a:spcAft>
              <a:buNone/>
            </a:pPr>
            <a:r>
              <a:rPr lang="en"/>
              <a:t>      })}</a:t>
            </a:r>
            <a:endParaRPr/>
          </a:p>
          <a:p>
            <a:pPr indent="0" lvl="0" marL="0" marR="0" rtl="0" algn="l">
              <a:lnSpc>
                <a:spcPct val="115000"/>
              </a:lnSpc>
              <a:spcBef>
                <a:spcPts val="1200"/>
              </a:spcBef>
              <a:spcAft>
                <a:spcPts val="0"/>
              </a:spcAft>
              <a:buNone/>
            </a:pPr>
            <a:r>
              <a:rPr lang="en"/>
              <a:t>      &lt;button onClick={addTodo}&gt;Add Todo&lt;/button&gt;</a:t>
            </a:r>
            <a:endParaRPr/>
          </a:p>
          <a:p>
            <a:pPr indent="0" lvl="0" marL="0" marR="0" rtl="0" algn="l">
              <a:lnSpc>
                <a:spcPct val="115000"/>
              </a:lnSpc>
              <a:spcBef>
                <a:spcPts val="1200"/>
              </a:spcBef>
              <a:spcAft>
                <a:spcPts val="0"/>
              </a:spcAft>
              <a:buNone/>
            </a:pPr>
            <a:r>
              <a:rPr lang="en"/>
              <a:t>    &lt;/&gt;</a:t>
            </a:r>
            <a:endParaRPr/>
          </a:p>
          <a:p>
            <a:pPr indent="0" lvl="0" marL="0" marR="0" rtl="0" algn="l">
              <a:lnSpc>
                <a:spcPct val="115000"/>
              </a:lnSpc>
              <a:spcBef>
                <a:spcPts val="1200"/>
              </a:spcBef>
              <a:spcAft>
                <a:spcPts val="0"/>
              </a:spcAft>
              <a:buNone/>
            </a:pPr>
            <a:r>
              <a:rPr lang="en"/>
              <a:t>  );</a:t>
            </a:r>
            <a:endParaRPr/>
          </a:p>
          <a:p>
            <a:pPr indent="0" lvl="0" marL="0" marR="0" rtl="0" algn="l">
              <a:lnSpc>
                <a:spcPct val="115000"/>
              </a:lnSpc>
              <a:spcBef>
                <a:spcPts val="1200"/>
              </a:spcBef>
              <a:spcAft>
                <a:spcPts val="0"/>
              </a:spcAft>
              <a:buNone/>
            </a:pPr>
            <a:r>
              <a:rPr lang="en"/>
              <a:t>};</a:t>
            </a:r>
            <a:endParaRPr/>
          </a:p>
          <a:p>
            <a:pPr indent="0" lvl="0" marL="0" marR="0" rtl="0" algn="l">
              <a:lnSpc>
                <a:spcPct val="115000"/>
              </a:lnSpc>
              <a:spcBef>
                <a:spcPts val="1200"/>
              </a:spcBef>
              <a:spcAft>
                <a:spcPts val="1200"/>
              </a:spcAft>
              <a:buNone/>
            </a:pPr>
            <a:r>
              <a:rPr lang="en"/>
              <a:t>export default memo(Todos);</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Scheduling &amp; Batching</a:t>
            </a:r>
            <a:endParaRPr/>
          </a:p>
        </p:txBody>
      </p:sp>
      <p:sp>
        <p:nvSpPr>
          <p:cNvPr id="826" name="Google Shape;826;p1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Scheduling &amp; Batching in React refers to the process of batching multiple state updates into a single update to optimize rendering performance.</a:t>
            </a:r>
            <a:endParaRPr/>
          </a:p>
          <a:p>
            <a:pPr indent="-342900" lvl="0" marL="457200" rtl="0" algn="l">
              <a:spcBef>
                <a:spcPts val="0"/>
              </a:spcBef>
              <a:spcAft>
                <a:spcPts val="0"/>
              </a:spcAft>
              <a:buSzPts val="1800"/>
              <a:buChar char="●"/>
            </a:pPr>
            <a:r>
              <a:rPr lang="en"/>
              <a:t>By default, React applies state updates immediately and triggers re-rendering. However, to improve performance, React utilizes a concept called "state batching" or "deferred updates."</a:t>
            </a:r>
            <a:endParaRPr/>
          </a:p>
          <a:p>
            <a:pPr indent="-342900" lvl="0" marL="457200" rtl="0" algn="l">
              <a:spcBef>
                <a:spcPts val="0"/>
              </a:spcBef>
              <a:spcAft>
                <a:spcPts val="0"/>
              </a:spcAft>
              <a:buSzPts val="1800"/>
              <a:buChar char="●"/>
            </a:pPr>
            <a:r>
              <a:rPr lang="en"/>
              <a:t> Instead of applying each state update immediately, React batches multiple state updates together and performs a single re-rendering process.</a:t>
            </a:r>
            <a:endParaRPr/>
          </a:p>
          <a:p>
            <a:pPr indent="0" lvl="0" marL="0" rtl="0" algn="l">
              <a:spcBef>
                <a:spcPts val="1200"/>
              </a:spcBef>
              <a:spcAft>
                <a:spcPts val="120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State batching provides several benefits: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32" name="Google Shape;832;p1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Performance optimization: Batching multiple state updates reduces the number of re-renders, improving overall performance by avoiding unnecessary render</a:t>
            </a:r>
            <a:r>
              <a:rPr lang="en"/>
              <a:t> </a:t>
            </a:r>
            <a:r>
              <a:rPr lang="en"/>
              <a:t>cycles.</a:t>
            </a:r>
            <a:endParaRPr/>
          </a:p>
          <a:p>
            <a:pPr indent="-342900" lvl="0" marL="457200" rtl="0" algn="l">
              <a:spcBef>
                <a:spcPts val="0"/>
              </a:spcBef>
              <a:spcAft>
                <a:spcPts val="0"/>
              </a:spcAft>
              <a:buSzPts val="1800"/>
              <a:buChar char="●"/>
            </a:pPr>
            <a:r>
              <a:rPr lang="en"/>
              <a:t>Prevents redundant </a:t>
            </a:r>
            <a:r>
              <a:rPr lang="en"/>
              <a:t>r</a:t>
            </a:r>
            <a:r>
              <a:rPr lang="en"/>
              <a:t>endering: When multiple state updates occur within a single event handler or lifecycle method, React batches them together and performs a single re-render. This helps avoid intermediate renders and updates to the DOM.</a:t>
            </a:r>
            <a:endParaRPr/>
          </a:p>
          <a:p>
            <a:pPr indent="-342900" lvl="0" marL="457200" rtl="0" algn="l">
              <a:spcBef>
                <a:spcPts val="0"/>
              </a:spcBef>
              <a:spcAft>
                <a:spcPts val="0"/>
              </a:spcAft>
              <a:buSzPts val="1800"/>
              <a:buChar char="●"/>
            </a:pPr>
            <a:r>
              <a:rPr lang="en"/>
              <a:t>Improved efficiency: Batching state updates reduces the workload on the JavaScript engine and can lead to better overall application performance.</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48"/>
          <p:cNvSpPr txBox="1"/>
          <p:nvPr>
            <p:ph idx="1" type="body"/>
          </p:nvPr>
        </p:nvSpPr>
        <p:spPr>
          <a:xfrm>
            <a:off x="311700" y="73050"/>
            <a:ext cx="8520600" cy="49302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rPr lang="en"/>
              <a:t>function Counter() {</a:t>
            </a:r>
            <a:endParaRPr/>
          </a:p>
          <a:p>
            <a:pPr indent="0" lvl="0" marL="0" rtl="0" algn="l">
              <a:spcBef>
                <a:spcPts val="1200"/>
              </a:spcBef>
              <a:spcAft>
                <a:spcPts val="0"/>
              </a:spcAft>
              <a:buClr>
                <a:schemeClr val="dk1"/>
              </a:buClr>
              <a:buSzPct val="61111"/>
              <a:buFont typeface="Arial"/>
              <a:buNone/>
            </a:pPr>
            <a:r>
              <a:rPr lang="en"/>
              <a:t>  const [count, setCount] = useState(0);</a:t>
            </a:r>
            <a:endParaRPr/>
          </a:p>
          <a:p>
            <a:pPr indent="0" lvl="0" marL="0" rtl="0" algn="l">
              <a:spcBef>
                <a:spcPts val="1200"/>
              </a:spcBef>
              <a:spcAft>
                <a:spcPts val="0"/>
              </a:spcAft>
              <a:buClr>
                <a:schemeClr val="dk1"/>
              </a:buClr>
              <a:buSzPct val="61111"/>
              <a:buFont typeface="Arial"/>
              <a:buNone/>
            </a:pPr>
            <a:r>
              <a:rPr lang="en"/>
              <a:t>  const handleClick = () =&gt; {</a:t>
            </a:r>
            <a:endParaRPr/>
          </a:p>
          <a:p>
            <a:pPr indent="0" lvl="0" marL="0" rtl="0" algn="l">
              <a:spcBef>
                <a:spcPts val="1200"/>
              </a:spcBef>
              <a:spcAft>
                <a:spcPts val="0"/>
              </a:spcAft>
              <a:buClr>
                <a:schemeClr val="dk1"/>
              </a:buClr>
              <a:buSzPct val="61111"/>
              <a:buFont typeface="Arial"/>
              <a:buNone/>
            </a:pPr>
            <a:r>
              <a:rPr lang="en"/>
              <a:t>    // Multiple state updates within a single event handler</a:t>
            </a:r>
            <a:endParaRPr/>
          </a:p>
          <a:p>
            <a:pPr indent="0" lvl="0" marL="0" rtl="0" algn="l">
              <a:spcBef>
                <a:spcPts val="1200"/>
              </a:spcBef>
              <a:spcAft>
                <a:spcPts val="0"/>
              </a:spcAft>
              <a:buClr>
                <a:schemeClr val="dk1"/>
              </a:buClr>
              <a:buSzPct val="61111"/>
              <a:buFont typeface="Arial"/>
              <a:buNone/>
            </a:pPr>
            <a:r>
              <a:rPr lang="en"/>
              <a:t>    setCount(count + 1);</a:t>
            </a:r>
            <a:endParaRPr/>
          </a:p>
          <a:p>
            <a:pPr indent="0" lvl="0" marL="0" rtl="0" algn="l">
              <a:spcBef>
                <a:spcPts val="1200"/>
              </a:spcBef>
              <a:spcAft>
                <a:spcPts val="0"/>
              </a:spcAft>
              <a:buClr>
                <a:schemeClr val="dk1"/>
              </a:buClr>
              <a:buSzPct val="61111"/>
              <a:buFont typeface="Arial"/>
              <a:buNone/>
            </a:pPr>
            <a:r>
              <a:rPr lang="en"/>
              <a:t>    setCount(count + 1);</a:t>
            </a:r>
            <a:endParaRPr/>
          </a:p>
          <a:p>
            <a:pPr indent="0" lvl="0" marL="0" rtl="0" algn="l">
              <a:spcBef>
                <a:spcPts val="1200"/>
              </a:spcBef>
              <a:spcAft>
                <a:spcPts val="0"/>
              </a:spcAft>
              <a:buClr>
                <a:schemeClr val="dk1"/>
              </a:buClr>
              <a:buSzPct val="61111"/>
              <a:buFont typeface="Arial"/>
              <a:buNone/>
            </a:pPr>
            <a:r>
              <a:rPr lang="en"/>
              <a:t>    setCount(count + 1);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console.log('Render');</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&lt;p&gt;Count: {count}&lt;/p&gt;</a:t>
            </a:r>
            <a:endParaRPr/>
          </a:p>
          <a:p>
            <a:pPr indent="0" lvl="0" marL="0" rtl="0" algn="l">
              <a:spcBef>
                <a:spcPts val="1200"/>
              </a:spcBef>
              <a:spcAft>
                <a:spcPts val="0"/>
              </a:spcAft>
              <a:buClr>
                <a:schemeClr val="dk1"/>
              </a:buClr>
              <a:buSzPct val="61111"/>
              <a:buFont typeface="Arial"/>
              <a:buNone/>
            </a:pPr>
            <a:r>
              <a:rPr lang="en"/>
              <a:t>      &lt;button onClick={handleClick}&gt;Increment&lt;/button&gt;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Counter;</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49"/>
          <p:cNvSpPr txBox="1"/>
          <p:nvPr>
            <p:ph idx="1" type="body"/>
          </p:nvPr>
        </p:nvSpPr>
        <p:spPr>
          <a:xfrm>
            <a:off x="311700" y="179650"/>
            <a:ext cx="8520600" cy="471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example, we have a Counter component that maintains a count state using the useState hook. When the button is clicked, the handleClick event handler is triggered, which updates the count state three times in a row.</a:t>
            </a:r>
            <a:endParaRPr/>
          </a:p>
          <a:p>
            <a:pPr indent="-342900" lvl="0" marL="457200" rtl="0" algn="l">
              <a:spcBef>
                <a:spcPts val="0"/>
              </a:spcBef>
              <a:spcAft>
                <a:spcPts val="0"/>
              </a:spcAft>
              <a:buSzPts val="1800"/>
              <a:buChar char="●"/>
            </a:pPr>
            <a:r>
              <a:rPr lang="en"/>
              <a:t>If you run this code and click the "Increment" button, you'll notice that the console output displays "Render" only once, even though we called setCount three times. This is because React batches the state updates together and performs a single re-render.</a:t>
            </a:r>
            <a:endParaRPr/>
          </a:p>
          <a:p>
            <a:pPr indent="-342900" lvl="0" marL="457200" rtl="0" algn="l">
              <a:spcBef>
                <a:spcPts val="0"/>
              </a:spcBef>
              <a:spcAft>
                <a:spcPts val="0"/>
              </a:spcAft>
              <a:buSzPts val="1800"/>
              <a:buChar char="●"/>
            </a:pPr>
            <a:r>
              <a:rPr lang="en"/>
              <a:t>React's state batching mechanism ensures that the latest value of count is used for all state updates, even though the updates are called in quick succession. This behavior helps prevent redundant rendering and improves performance.</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UseReducer Hook</a:t>
            </a:r>
            <a:endParaRPr/>
          </a:p>
        </p:txBody>
      </p:sp>
      <p:sp>
        <p:nvSpPr>
          <p:cNvPr id="848" name="Google Shape;848;p150"/>
          <p:cNvSpPr txBox="1"/>
          <p:nvPr>
            <p:ph idx="1" type="body"/>
          </p:nvPr>
        </p:nvSpPr>
        <p:spPr>
          <a:xfrm>
            <a:off x="311700" y="1152475"/>
            <a:ext cx="8520600" cy="378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useReducer Hook is similar to the useState Hook.</a:t>
            </a:r>
            <a:endParaRPr/>
          </a:p>
          <a:p>
            <a:pPr indent="-342900" lvl="0" marL="457200" rtl="0" algn="l">
              <a:spcBef>
                <a:spcPts val="0"/>
              </a:spcBef>
              <a:spcAft>
                <a:spcPts val="0"/>
              </a:spcAft>
              <a:buSzPts val="1800"/>
              <a:buChar char="●"/>
            </a:pPr>
            <a:r>
              <a:rPr lang="en"/>
              <a:t>It allows for custom state logic</a:t>
            </a:r>
            <a:r>
              <a:rPr lang="en"/>
              <a:t>.</a:t>
            </a:r>
            <a:endParaRPr/>
          </a:p>
          <a:p>
            <a:pPr indent="-342900" lvl="0" marL="457200" rtl="0" algn="l">
              <a:spcBef>
                <a:spcPts val="0"/>
              </a:spcBef>
              <a:spcAft>
                <a:spcPts val="0"/>
              </a:spcAft>
              <a:buSzPts val="1800"/>
              <a:buChar char="●"/>
            </a:pPr>
            <a:r>
              <a:rPr lang="en"/>
              <a:t>If you find yourself keeping track of multiple pieces of state that rely on complex logic, useReducer may be useful.</a:t>
            </a:r>
            <a:endParaRPr/>
          </a:p>
          <a:p>
            <a:pPr indent="-342900" lvl="0" marL="457200" rtl="0" algn="l">
              <a:spcBef>
                <a:spcPts val="0"/>
              </a:spcBef>
              <a:spcAft>
                <a:spcPts val="0"/>
              </a:spcAft>
              <a:buSzPts val="1800"/>
              <a:buChar char="●"/>
            </a:pPr>
            <a:r>
              <a:rPr lang="en"/>
              <a:t>The useReducer Hook accepts two arguments.</a:t>
            </a:r>
            <a:endParaRPr/>
          </a:p>
          <a:p>
            <a:pPr indent="-342900" lvl="0" marL="457200" rtl="0" algn="l">
              <a:spcBef>
                <a:spcPts val="0"/>
              </a:spcBef>
              <a:spcAft>
                <a:spcPts val="0"/>
              </a:spcAft>
              <a:buSzPts val="1800"/>
              <a:buChar char="●"/>
            </a:pPr>
            <a:r>
              <a:rPr lang="en"/>
              <a:t>useReducer(&lt;reducer&gt;, &lt;initialState&gt;)</a:t>
            </a:r>
            <a:endParaRPr/>
          </a:p>
          <a:p>
            <a:pPr indent="-342900" lvl="0" marL="457200" rtl="0" algn="l">
              <a:spcBef>
                <a:spcPts val="0"/>
              </a:spcBef>
              <a:spcAft>
                <a:spcPts val="0"/>
              </a:spcAft>
              <a:buSzPts val="1800"/>
              <a:buChar char="●"/>
            </a:pPr>
            <a:r>
              <a:rPr lang="en"/>
              <a:t>The reducer function contains your custom state logic and the initialStatecan be a simple value but generally will contain an object.</a:t>
            </a:r>
            <a:endParaRPr/>
          </a:p>
          <a:p>
            <a:pPr indent="-342900" lvl="0" marL="457200" rtl="0" algn="l">
              <a:spcBef>
                <a:spcPts val="0"/>
              </a:spcBef>
              <a:spcAft>
                <a:spcPts val="0"/>
              </a:spcAft>
              <a:buSzPts val="1800"/>
              <a:buChar char="●"/>
            </a:pPr>
            <a:r>
              <a:rPr lang="en"/>
              <a:t>The useReducer Hook returns the current state and a dispatch method.</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51"/>
          <p:cNvSpPr txBox="1"/>
          <p:nvPr>
            <p:ph idx="1" type="body"/>
          </p:nvPr>
        </p:nvSpPr>
        <p:spPr>
          <a:xfrm>
            <a:off x="311700" y="99700"/>
            <a:ext cx="8520600" cy="488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950"/>
              <a:t>import React, { useReducer } from "react";</a:t>
            </a:r>
            <a:endParaRPr sz="950"/>
          </a:p>
          <a:p>
            <a:pPr indent="0" lvl="0" marL="0" rtl="0" algn="l">
              <a:lnSpc>
                <a:spcPct val="95000"/>
              </a:lnSpc>
              <a:spcBef>
                <a:spcPts val="1200"/>
              </a:spcBef>
              <a:spcAft>
                <a:spcPts val="0"/>
              </a:spcAft>
              <a:buClr>
                <a:schemeClr val="dk1"/>
              </a:buClr>
              <a:buSzPts val="275"/>
              <a:buFont typeface="Arial"/>
              <a:buNone/>
            </a:pPr>
            <a:r>
              <a:rPr lang="en" sz="950"/>
              <a:t>// Reducer function</a:t>
            </a:r>
            <a:endParaRPr sz="950"/>
          </a:p>
          <a:p>
            <a:pPr indent="0" lvl="0" marL="0" rtl="0" algn="l">
              <a:lnSpc>
                <a:spcPct val="95000"/>
              </a:lnSpc>
              <a:spcBef>
                <a:spcPts val="1200"/>
              </a:spcBef>
              <a:spcAft>
                <a:spcPts val="0"/>
              </a:spcAft>
              <a:buClr>
                <a:schemeClr val="dk1"/>
              </a:buClr>
              <a:buSzPts val="275"/>
              <a:buFont typeface="Arial"/>
              <a:buNone/>
            </a:pPr>
            <a:r>
              <a:rPr lang="en" sz="950"/>
              <a:t>const reducer = (state, action) =&gt; {</a:t>
            </a:r>
            <a:endParaRPr sz="950"/>
          </a:p>
          <a:p>
            <a:pPr indent="0" lvl="0" marL="0" rtl="0" algn="l">
              <a:lnSpc>
                <a:spcPct val="95000"/>
              </a:lnSpc>
              <a:spcBef>
                <a:spcPts val="1200"/>
              </a:spcBef>
              <a:spcAft>
                <a:spcPts val="0"/>
              </a:spcAft>
              <a:buClr>
                <a:schemeClr val="dk1"/>
              </a:buClr>
              <a:buSzPts val="275"/>
              <a:buFont typeface="Arial"/>
              <a:buNone/>
            </a:pPr>
            <a:r>
              <a:rPr lang="en" sz="950"/>
              <a:t>  switch (action.type) {</a:t>
            </a:r>
            <a:endParaRPr sz="950"/>
          </a:p>
          <a:p>
            <a:pPr indent="0" lvl="0" marL="0" rtl="0" algn="l">
              <a:lnSpc>
                <a:spcPct val="95000"/>
              </a:lnSpc>
              <a:spcBef>
                <a:spcPts val="1200"/>
              </a:spcBef>
              <a:spcAft>
                <a:spcPts val="0"/>
              </a:spcAft>
              <a:buClr>
                <a:schemeClr val="dk1"/>
              </a:buClr>
              <a:buSzPts val="275"/>
              <a:buFont typeface="Arial"/>
              <a:buNone/>
            </a:pPr>
            <a:r>
              <a:rPr lang="en" sz="950"/>
              <a:t>    case "INCREMENT":</a:t>
            </a:r>
            <a:endParaRPr sz="950"/>
          </a:p>
          <a:p>
            <a:pPr indent="0" lvl="0" marL="0" rtl="0" algn="l">
              <a:lnSpc>
                <a:spcPct val="95000"/>
              </a:lnSpc>
              <a:spcBef>
                <a:spcPts val="1200"/>
              </a:spcBef>
              <a:spcAft>
                <a:spcPts val="0"/>
              </a:spcAft>
              <a:buClr>
                <a:schemeClr val="dk1"/>
              </a:buClr>
              <a:buSzPts val="275"/>
              <a:buFont typeface="Arial"/>
              <a:buNone/>
            </a:pPr>
            <a:r>
              <a:rPr lang="en" sz="950"/>
              <a:t>      return { count: state.count + 1 };</a:t>
            </a:r>
            <a:endParaRPr sz="950"/>
          </a:p>
          <a:p>
            <a:pPr indent="0" lvl="0" marL="0" rtl="0" algn="l">
              <a:lnSpc>
                <a:spcPct val="95000"/>
              </a:lnSpc>
              <a:spcBef>
                <a:spcPts val="1200"/>
              </a:spcBef>
              <a:spcAft>
                <a:spcPts val="0"/>
              </a:spcAft>
              <a:buClr>
                <a:schemeClr val="dk1"/>
              </a:buClr>
              <a:buSzPts val="275"/>
              <a:buFont typeface="Arial"/>
              <a:buNone/>
            </a:pPr>
            <a:r>
              <a:rPr lang="en" sz="950"/>
              <a:t>    case "DECREMENT":</a:t>
            </a:r>
            <a:endParaRPr sz="950"/>
          </a:p>
          <a:p>
            <a:pPr indent="0" lvl="0" marL="0" rtl="0" algn="l">
              <a:lnSpc>
                <a:spcPct val="95000"/>
              </a:lnSpc>
              <a:spcBef>
                <a:spcPts val="1200"/>
              </a:spcBef>
              <a:spcAft>
                <a:spcPts val="0"/>
              </a:spcAft>
              <a:buClr>
                <a:schemeClr val="dk1"/>
              </a:buClr>
              <a:buSzPts val="275"/>
              <a:buFont typeface="Arial"/>
              <a:buNone/>
            </a:pPr>
            <a:r>
              <a:rPr lang="en" sz="950"/>
              <a:t>      return { count: state.count - 1 };</a:t>
            </a:r>
            <a:endParaRPr sz="950"/>
          </a:p>
          <a:p>
            <a:pPr indent="0" lvl="0" marL="0" rtl="0" algn="l">
              <a:lnSpc>
                <a:spcPct val="95000"/>
              </a:lnSpc>
              <a:spcBef>
                <a:spcPts val="1200"/>
              </a:spcBef>
              <a:spcAft>
                <a:spcPts val="0"/>
              </a:spcAft>
              <a:buClr>
                <a:schemeClr val="dk1"/>
              </a:buClr>
              <a:buSzPts val="275"/>
              <a:buFont typeface="Arial"/>
              <a:buNone/>
            </a:pPr>
            <a:r>
              <a:rPr lang="en" sz="950"/>
              <a:t>    case "RESET":</a:t>
            </a:r>
            <a:endParaRPr sz="950"/>
          </a:p>
          <a:p>
            <a:pPr indent="0" lvl="0" marL="0" rtl="0" algn="l">
              <a:lnSpc>
                <a:spcPct val="95000"/>
              </a:lnSpc>
              <a:spcBef>
                <a:spcPts val="1200"/>
              </a:spcBef>
              <a:spcAft>
                <a:spcPts val="0"/>
              </a:spcAft>
              <a:buClr>
                <a:schemeClr val="dk1"/>
              </a:buClr>
              <a:buSzPts val="275"/>
              <a:buFont typeface="Arial"/>
              <a:buNone/>
            </a:pPr>
            <a:r>
              <a:rPr lang="en" sz="950"/>
              <a:t>      return { count: 0 };</a:t>
            </a:r>
            <a:endParaRPr sz="950"/>
          </a:p>
          <a:p>
            <a:pPr indent="0" lvl="0" marL="0" rtl="0" algn="l">
              <a:lnSpc>
                <a:spcPct val="95000"/>
              </a:lnSpc>
              <a:spcBef>
                <a:spcPts val="1200"/>
              </a:spcBef>
              <a:spcAft>
                <a:spcPts val="0"/>
              </a:spcAft>
              <a:buClr>
                <a:schemeClr val="dk1"/>
              </a:buClr>
              <a:buSzPts val="275"/>
              <a:buFont typeface="Arial"/>
              <a:buNone/>
            </a:pPr>
            <a:r>
              <a:rPr lang="en" sz="950"/>
              <a:t>    default:</a:t>
            </a:r>
            <a:endParaRPr sz="950"/>
          </a:p>
          <a:p>
            <a:pPr indent="0" lvl="0" marL="0" rtl="0" algn="l">
              <a:lnSpc>
                <a:spcPct val="95000"/>
              </a:lnSpc>
              <a:spcBef>
                <a:spcPts val="1200"/>
              </a:spcBef>
              <a:spcAft>
                <a:spcPts val="0"/>
              </a:spcAft>
              <a:buClr>
                <a:schemeClr val="dk1"/>
              </a:buClr>
              <a:buSzPts val="275"/>
              <a:buFont typeface="Arial"/>
              <a:buNone/>
            </a:pPr>
            <a:r>
              <a:rPr lang="en" sz="950"/>
              <a:t>      return state;</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a:t>
            </a:r>
            <a:r>
              <a:rPr lang="en" sz="950"/>
              <a:t>;</a:t>
            </a:r>
            <a:endParaRPr sz="950"/>
          </a:p>
          <a:p>
            <a:pPr indent="0" lvl="0" marL="0" rtl="0" algn="l">
              <a:lnSpc>
                <a:spcPct val="95000"/>
              </a:lnSpc>
              <a:spcBef>
                <a:spcPts val="1200"/>
              </a:spcBef>
              <a:spcAft>
                <a:spcPts val="0"/>
              </a:spcAft>
              <a:buClr>
                <a:schemeClr val="dk1"/>
              </a:buClr>
              <a:buSzPts val="275"/>
              <a:buFont typeface="Arial"/>
              <a:buNone/>
            </a:pPr>
            <a:r>
              <a:rPr lang="en" sz="950"/>
              <a:t>const Counter = () =&gt; {</a:t>
            </a:r>
            <a:endParaRPr sz="950"/>
          </a:p>
          <a:p>
            <a:pPr indent="0" lvl="0" marL="0" rtl="0" algn="l">
              <a:lnSpc>
                <a:spcPct val="95000"/>
              </a:lnSpc>
              <a:spcBef>
                <a:spcPts val="1200"/>
              </a:spcBef>
              <a:spcAft>
                <a:spcPts val="0"/>
              </a:spcAft>
              <a:buClr>
                <a:schemeClr val="dk1"/>
              </a:buClr>
              <a:buSzPts val="275"/>
              <a:buFont typeface="Arial"/>
              <a:buNone/>
            </a:pPr>
            <a:r>
              <a:rPr lang="en" sz="950"/>
              <a:t>  // Initial state</a:t>
            </a:r>
            <a:endParaRPr sz="950"/>
          </a:p>
          <a:p>
            <a:pPr indent="0" lvl="0" marL="0" rtl="0" algn="l">
              <a:lnSpc>
                <a:spcPct val="95000"/>
              </a:lnSpc>
              <a:spcBef>
                <a:spcPts val="1200"/>
              </a:spcBef>
              <a:spcAft>
                <a:spcPts val="0"/>
              </a:spcAft>
              <a:buClr>
                <a:schemeClr val="dk1"/>
              </a:buClr>
              <a:buSzPts val="275"/>
              <a:buFont typeface="Arial"/>
              <a:buNone/>
            </a:pPr>
            <a:r>
              <a:rPr lang="en" sz="950"/>
              <a:t>  const initialState = { count: 0 };</a:t>
            </a:r>
            <a:endParaRPr sz="950"/>
          </a:p>
          <a:p>
            <a:pPr indent="0" lvl="0" marL="0" rtl="0" algn="l">
              <a:lnSpc>
                <a:spcPct val="95000"/>
              </a:lnSpc>
              <a:spcBef>
                <a:spcPts val="1200"/>
              </a:spcBef>
              <a:spcAft>
                <a:spcPts val="0"/>
              </a:spcAft>
              <a:buClr>
                <a:schemeClr val="dk1"/>
              </a:buClr>
              <a:buSzPts val="275"/>
              <a:buFont typeface="Arial"/>
              <a:buNone/>
            </a:pPr>
            <a:r>
              <a:rPr lang="en" sz="950"/>
              <a:t>  // useReducer hook</a:t>
            </a:r>
            <a:endParaRPr sz="950"/>
          </a:p>
          <a:p>
            <a:pPr indent="0" lvl="0" marL="0" rtl="0" algn="l">
              <a:lnSpc>
                <a:spcPct val="95000"/>
              </a:lnSpc>
              <a:spcBef>
                <a:spcPts val="1200"/>
              </a:spcBef>
              <a:spcAft>
                <a:spcPts val="0"/>
              </a:spcAft>
              <a:buClr>
                <a:schemeClr val="dk1"/>
              </a:buClr>
              <a:buSzPts val="275"/>
              <a:buFont typeface="Arial"/>
              <a:buNone/>
            </a:pPr>
            <a:r>
              <a:rPr lang="en" sz="950"/>
              <a:t>  const [state, dispatch] = useReducer(reducer, initialState);</a:t>
            </a:r>
            <a:endParaRPr sz="950"/>
          </a:p>
          <a:p>
            <a:pPr indent="0" lvl="0" marL="0" rtl="0" algn="l">
              <a:lnSpc>
                <a:spcPct val="95000"/>
              </a:lnSpc>
              <a:spcBef>
                <a:spcPts val="1200"/>
              </a:spcBef>
              <a:spcAft>
                <a:spcPts val="0"/>
              </a:spcAft>
              <a:buClr>
                <a:schemeClr val="dk1"/>
              </a:buClr>
              <a:buSzPts val="275"/>
              <a:buFont typeface="Arial"/>
              <a:buNone/>
            </a:pPr>
            <a:r>
              <a:rPr lang="en" sz="950"/>
              <a:t>  // Event handlers</a:t>
            </a:r>
            <a:endParaRPr sz="950"/>
          </a:p>
          <a:p>
            <a:pPr indent="0" lvl="0" marL="0" rtl="0" algn="l">
              <a:lnSpc>
                <a:spcPct val="95000"/>
              </a:lnSpc>
              <a:spcBef>
                <a:spcPts val="1200"/>
              </a:spcBef>
              <a:spcAft>
                <a:spcPts val="0"/>
              </a:spcAft>
              <a:buClr>
                <a:schemeClr val="dk1"/>
              </a:buClr>
              <a:buSzPts val="275"/>
              <a:buFont typeface="Arial"/>
              <a:buNone/>
            </a:pPr>
            <a:r>
              <a:rPr lang="en" sz="950"/>
              <a:t>  const increment = () =&gt; {</a:t>
            </a:r>
            <a:endParaRPr sz="950"/>
          </a:p>
          <a:p>
            <a:pPr indent="0" lvl="0" marL="0" rtl="0" algn="l">
              <a:lnSpc>
                <a:spcPct val="95000"/>
              </a:lnSpc>
              <a:spcBef>
                <a:spcPts val="1200"/>
              </a:spcBef>
              <a:spcAft>
                <a:spcPts val="0"/>
              </a:spcAft>
              <a:buClr>
                <a:schemeClr val="dk1"/>
              </a:buClr>
              <a:buSzPts val="275"/>
              <a:buFont typeface="Arial"/>
              <a:buNone/>
            </a:pPr>
            <a:r>
              <a:rPr lang="en" sz="950"/>
              <a:t>    dispatch({ type: "INCREMENT" });</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t/>
            </a:r>
            <a:endParaRPr sz="950"/>
          </a:p>
          <a:p>
            <a:pPr indent="0" lvl="0" marL="0" rtl="0" algn="l">
              <a:lnSpc>
                <a:spcPct val="95000"/>
              </a:lnSpc>
              <a:spcBef>
                <a:spcPts val="1200"/>
              </a:spcBef>
              <a:spcAft>
                <a:spcPts val="0"/>
              </a:spcAft>
              <a:buClr>
                <a:schemeClr val="dk1"/>
              </a:buClr>
              <a:buSzPts val="275"/>
              <a:buFont typeface="Arial"/>
              <a:buNone/>
            </a:pPr>
            <a:r>
              <a:rPr lang="en" sz="950"/>
              <a:t>  const decrement = () =&gt; {</a:t>
            </a:r>
            <a:endParaRPr sz="950"/>
          </a:p>
          <a:p>
            <a:pPr indent="0" lvl="0" marL="0" rtl="0" algn="l">
              <a:lnSpc>
                <a:spcPct val="95000"/>
              </a:lnSpc>
              <a:spcBef>
                <a:spcPts val="1200"/>
              </a:spcBef>
              <a:spcAft>
                <a:spcPts val="0"/>
              </a:spcAft>
              <a:buClr>
                <a:schemeClr val="dk1"/>
              </a:buClr>
              <a:buSzPts val="275"/>
              <a:buFont typeface="Arial"/>
              <a:buNone/>
            </a:pPr>
            <a:r>
              <a:rPr lang="en" sz="950"/>
              <a:t>    dispatch({ type: "DECREMENT" });</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t/>
            </a:r>
            <a:endParaRPr sz="950"/>
          </a:p>
          <a:p>
            <a:pPr indent="0" lvl="0" marL="0" rtl="0" algn="l">
              <a:lnSpc>
                <a:spcPct val="95000"/>
              </a:lnSpc>
              <a:spcBef>
                <a:spcPts val="1200"/>
              </a:spcBef>
              <a:spcAft>
                <a:spcPts val="0"/>
              </a:spcAft>
              <a:buClr>
                <a:schemeClr val="dk1"/>
              </a:buClr>
              <a:buSzPts val="275"/>
              <a:buFont typeface="Arial"/>
              <a:buNone/>
            </a:pPr>
            <a:r>
              <a:rPr lang="en" sz="950"/>
              <a:t>  const reset = () =&gt; {</a:t>
            </a:r>
            <a:endParaRPr sz="950"/>
          </a:p>
          <a:p>
            <a:pPr indent="0" lvl="0" marL="0" rtl="0" algn="l">
              <a:lnSpc>
                <a:spcPct val="95000"/>
              </a:lnSpc>
              <a:spcBef>
                <a:spcPts val="1200"/>
              </a:spcBef>
              <a:spcAft>
                <a:spcPts val="0"/>
              </a:spcAft>
              <a:buClr>
                <a:schemeClr val="dk1"/>
              </a:buClr>
              <a:buSzPts val="275"/>
              <a:buFont typeface="Arial"/>
              <a:buNone/>
            </a:pPr>
            <a:r>
              <a:rPr lang="en" sz="950"/>
              <a:t>    dispatch({ type: "RESET" });</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t/>
            </a:r>
            <a:endParaRPr sz="950"/>
          </a:p>
          <a:p>
            <a:pPr indent="0" lvl="0" marL="0" rtl="0" algn="l">
              <a:lnSpc>
                <a:spcPct val="95000"/>
              </a:lnSpc>
              <a:spcBef>
                <a:spcPts val="1200"/>
              </a:spcBef>
              <a:spcAft>
                <a:spcPts val="0"/>
              </a:spcAft>
              <a:buClr>
                <a:schemeClr val="dk1"/>
              </a:buClr>
              <a:buSzPts val="275"/>
              <a:buFont typeface="Arial"/>
              <a:buNone/>
            </a:pPr>
            <a:r>
              <a:rPr lang="en" sz="950"/>
              <a:t>  return (</a:t>
            </a:r>
            <a:endParaRPr sz="950"/>
          </a:p>
          <a:p>
            <a:pPr indent="0" lvl="0" marL="0" rtl="0" algn="l">
              <a:lnSpc>
                <a:spcPct val="95000"/>
              </a:lnSpc>
              <a:spcBef>
                <a:spcPts val="1200"/>
              </a:spcBef>
              <a:spcAft>
                <a:spcPts val="0"/>
              </a:spcAft>
              <a:buClr>
                <a:schemeClr val="dk1"/>
              </a:buClr>
              <a:buSzPts val="275"/>
              <a:buFont typeface="Arial"/>
              <a:buNone/>
            </a:pPr>
            <a:r>
              <a:rPr lang="en" sz="950"/>
              <a:t>    &lt;div&gt;</a:t>
            </a:r>
            <a:endParaRPr sz="950"/>
          </a:p>
          <a:p>
            <a:pPr indent="0" lvl="0" marL="0" rtl="0" algn="l">
              <a:lnSpc>
                <a:spcPct val="95000"/>
              </a:lnSpc>
              <a:spcBef>
                <a:spcPts val="1200"/>
              </a:spcBef>
              <a:spcAft>
                <a:spcPts val="0"/>
              </a:spcAft>
              <a:buClr>
                <a:schemeClr val="dk1"/>
              </a:buClr>
              <a:buSzPts val="275"/>
              <a:buFont typeface="Arial"/>
              <a:buNone/>
            </a:pPr>
            <a:r>
              <a:rPr lang="en" sz="950"/>
              <a:t>      &lt;h2&gt;Count: {state.count}&lt;/h2&gt;</a:t>
            </a:r>
            <a:endParaRPr sz="950"/>
          </a:p>
          <a:p>
            <a:pPr indent="0" lvl="0" marL="0" rtl="0" algn="l">
              <a:lnSpc>
                <a:spcPct val="95000"/>
              </a:lnSpc>
              <a:spcBef>
                <a:spcPts val="1200"/>
              </a:spcBef>
              <a:spcAft>
                <a:spcPts val="0"/>
              </a:spcAft>
              <a:buClr>
                <a:schemeClr val="dk1"/>
              </a:buClr>
              <a:buSzPts val="275"/>
              <a:buFont typeface="Arial"/>
              <a:buNone/>
            </a:pPr>
            <a:r>
              <a:rPr lang="en" sz="950"/>
              <a:t>      &lt;button onClick={increment}&gt;Increment&lt;/button&gt;</a:t>
            </a:r>
            <a:endParaRPr sz="950"/>
          </a:p>
          <a:p>
            <a:pPr indent="0" lvl="0" marL="0" rtl="0" algn="l">
              <a:lnSpc>
                <a:spcPct val="95000"/>
              </a:lnSpc>
              <a:spcBef>
                <a:spcPts val="1200"/>
              </a:spcBef>
              <a:spcAft>
                <a:spcPts val="0"/>
              </a:spcAft>
              <a:buClr>
                <a:schemeClr val="dk1"/>
              </a:buClr>
              <a:buSzPts val="275"/>
              <a:buFont typeface="Arial"/>
              <a:buNone/>
            </a:pPr>
            <a:r>
              <a:rPr lang="en" sz="950"/>
              <a:t>      &lt;button onClick={decrement}&gt;Decrement&lt;/button&gt;</a:t>
            </a:r>
            <a:endParaRPr sz="950"/>
          </a:p>
          <a:p>
            <a:pPr indent="0" lvl="0" marL="0" rtl="0" algn="l">
              <a:lnSpc>
                <a:spcPct val="95000"/>
              </a:lnSpc>
              <a:spcBef>
                <a:spcPts val="1200"/>
              </a:spcBef>
              <a:spcAft>
                <a:spcPts val="0"/>
              </a:spcAft>
              <a:buClr>
                <a:schemeClr val="dk1"/>
              </a:buClr>
              <a:buSzPts val="275"/>
              <a:buFont typeface="Arial"/>
              <a:buNone/>
            </a:pPr>
            <a:r>
              <a:rPr lang="en" sz="950"/>
              <a:t>      &lt;button onClick={reset}&gt;Reset&lt;/button&gt;</a:t>
            </a:r>
            <a:endParaRPr sz="950"/>
          </a:p>
          <a:p>
            <a:pPr indent="0" lvl="0" marL="0" rtl="0" algn="l">
              <a:lnSpc>
                <a:spcPct val="95000"/>
              </a:lnSpc>
              <a:spcBef>
                <a:spcPts val="1200"/>
              </a:spcBef>
              <a:spcAft>
                <a:spcPts val="0"/>
              </a:spcAft>
              <a:buClr>
                <a:schemeClr val="dk1"/>
              </a:buClr>
              <a:buSzPts val="275"/>
              <a:buFont typeface="Arial"/>
              <a:buNone/>
            </a:pPr>
            <a:r>
              <a:rPr lang="en" sz="950"/>
              <a:t>    &lt;/div&gt;</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a:t>
            </a:r>
            <a:endParaRPr sz="950"/>
          </a:p>
          <a:p>
            <a:pPr indent="0" lvl="0" marL="0" rtl="0" algn="l">
              <a:lnSpc>
                <a:spcPct val="95000"/>
              </a:lnSpc>
              <a:spcBef>
                <a:spcPts val="1200"/>
              </a:spcBef>
              <a:spcAft>
                <a:spcPts val="1200"/>
              </a:spcAft>
              <a:buSzPts val="275"/>
              <a:buNone/>
            </a:pPr>
            <a:r>
              <a:rPr lang="en" sz="950"/>
              <a:t>export default Counter;</a:t>
            </a:r>
            <a:endParaRPr sz="9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Reusable </a:t>
            </a:r>
            <a:r>
              <a:rPr lang="en"/>
              <a:t>Component</a:t>
            </a:r>
            <a:endParaRPr/>
          </a:p>
        </p:txBody>
      </p:sp>
      <p:pic>
        <p:nvPicPr>
          <p:cNvPr id="127" name="Google Shape;127;p26"/>
          <p:cNvPicPr preferRelativeResize="0"/>
          <p:nvPr/>
        </p:nvPicPr>
        <p:blipFill>
          <a:blip r:embed="rId3">
            <a:alphaModFix/>
          </a:blip>
          <a:stretch>
            <a:fillRect/>
          </a:stretch>
        </p:blipFill>
        <p:spPr>
          <a:xfrm>
            <a:off x="1480600" y="707250"/>
            <a:ext cx="6062401" cy="3736426"/>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52"/>
          <p:cNvSpPr txBox="1"/>
          <p:nvPr>
            <p:ph type="title"/>
          </p:nvPr>
        </p:nvSpPr>
        <p:spPr>
          <a:xfrm>
            <a:off x="311700" y="15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UseReducer vs useState for State Management</a:t>
            </a:r>
            <a:endParaRPr/>
          </a:p>
        </p:txBody>
      </p:sp>
      <p:sp>
        <p:nvSpPr>
          <p:cNvPr id="859" name="Google Shape;859;p152"/>
          <p:cNvSpPr txBox="1"/>
          <p:nvPr>
            <p:ph idx="1" type="body"/>
          </p:nvPr>
        </p:nvSpPr>
        <p:spPr>
          <a:xfrm>
            <a:off x="0" y="819250"/>
            <a:ext cx="9195300" cy="39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useState:</a:t>
            </a:r>
            <a:endParaRPr b="1"/>
          </a:p>
          <a:p>
            <a:pPr indent="-342900" lvl="0" marL="457200" rtl="0" algn="l">
              <a:spcBef>
                <a:spcPts val="1200"/>
              </a:spcBef>
              <a:spcAft>
                <a:spcPts val="0"/>
              </a:spcAft>
              <a:buSzPts val="1800"/>
              <a:buChar char="●"/>
            </a:pPr>
            <a:r>
              <a:rPr lang="en"/>
              <a:t>useState is a simple and straightforward hook that allows you to add state to your functional components.</a:t>
            </a:r>
            <a:endParaRPr/>
          </a:p>
          <a:p>
            <a:pPr indent="-342900" lvl="0" marL="457200" rtl="0" algn="l">
              <a:spcBef>
                <a:spcPts val="0"/>
              </a:spcBef>
              <a:spcAft>
                <a:spcPts val="0"/>
              </a:spcAft>
              <a:buSzPts val="1800"/>
              <a:buChar char="●"/>
            </a:pPr>
            <a:r>
              <a:rPr lang="en"/>
              <a:t>It takes an initial value and returns an array with two elements: the current state value and a function to update the state.</a:t>
            </a:r>
            <a:endParaRPr/>
          </a:p>
          <a:p>
            <a:pPr indent="-342900" lvl="0" marL="457200" rtl="0" algn="l">
              <a:spcBef>
                <a:spcPts val="0"/>
              </a:spcBef>
              <a:spcAft>
                <a:spcPts val="0"/>
              </a:spcAft>
              <a:buSzPts val="1800"/>
              <a:buChar char="●"/>
            </a:pPr>
            <a:r>
              <a:rPr lang="en"/>
              <a:t>The state is managed independently for each individual state variable created using useState.</a:t>
            </a:r>
            <a:endParaRPr/>
          </a:p>
          <a:p>
            <a:pPr indent="-342900" lvl="0" marL="457200" rtl="0" algn="l">
              <a:spcBef>
                <a:spcPts val="0"/>
              </a:spcBef>
              <a:spcAft>
                <a:spcPts val="0"/>
              </a:spcAft>
              <a:buSzPts val="1800"/>
              <a:buChar char="●"/>
            </a:pPr>
            <a:r>
              <a:rPr lang="en"/>
              <a:t>Updating the state using useState replaces the previous state with the new value.</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53"/>
          <p:cNvSpPr txBox="1"/>
          <p:nvPr>
            <p:ph idx="1" type="body"/>
          </p:nvPr>
        </p:nvSpPr>
        <p:spPr>
          <a:xfrm>
            <a:off x="311700" y="64150"/>
            <a:ext cx="8520600" cy="49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useReducer:</a:t>
            </a:r>
            <a:endParaRPr b="1"/>
          </a:p>
          <a:p>
            <a:pPr indent="-342900" lvl="0" marL="457200" rtl="0" algn="l">
              <a:spcBef>
                <a:spcPts val="1200"/>
              </a:spcBef>
              <a:spcAft>
                <a:spcPts val="0"/>
              </a:spcAft>
              <a:buSzPts val="1800"/>
              <a:buChar char="●"/>
            </a:pPr>
            <a:r>
              <a:rPr lang="en"/>
              <a:t>useReducer is a more advanced hook that follows the concept of the reducer pattern from Redux.</a:t>
            </a:r>
            <a:endParaRPr/>
          </a:p>
          <a:p>
            <a:pPr indent="-342900" lvl="0" marL="457200" rtl="0" algn="l">
              <a:spcBef>
                <a:spcPts val="0"/>
              </a:spcBef>
              <a:spcAft>
                <a:spcPts val="0"/>
              </a:spcAft>
              <a:buSzPts val="1800"/>
              <a:buChar char="●"/>
            </a:pPr>
            <a:r>
              <a:rPr lang="en"/>
              <a:t>It is useful when the state logic becomes more complex and involves multiple sub-values or actions.</a:t>
            </a:r>
            <a:endParaRPr/>
          </a:p>
          <a:p>
            <a:pPr indent="-342900" lvl="0" marL="457200" rtl="0" algn="l">
              <a:spcBef>
                <a:spcPts val="0"/>
              </a:spcBef>
              <a:spcAft>
                <a:spcPts val="0"/>
              </a:spcAft>
              <a:buSzPts val="1800"/>
              <a:buChar char="●"/>
            </a:pPr>
            <a:r>
              <a:rPr lang="en"/>
              <a:t>It takes a reducer function and an initial state and returns the current state and a dispatch function to update the state.</a:t>
            </a:r>
            <a:endParaRPr/>
          </a:p>
          <a:p>
            <a:pPr indent="-342900" lvl="0" marL="457200" rtl="0" algn="l">
              <a:spcBef>
                <a:spcPts val="0"/>
              </a:spcBef>
              <a:spcAft>
                <a:spcPts val="0"/>
              </a:spcAft>
              <a:buSzPts val="1800"/>
              <a:buChar char="●"/>
            </a:pPr>
            <a:r>
              <a:rPr lang="en"/>
              <a:t>The reducer function receives the current state and an action and returns the new state based on the action.</a:t>
            </a:r>
            <a:endParaRPr/>
          </a:p>
          <a:p>
            <a:pPr indent="-342900" lvl="0" marL="457200" rtl="0" algn="l">
              <a:spcBef>
                <a:spcPts val="0"/>
              </a:spcBef>
              <a:spcAft>
                <a:spcPts val="0"/>
              </a:spcAft>
              <a:buSzPts val="1800"/>
              <a:buChar char="●"/>
            </a:pPr>
            <a:r>
              <a:rPr lang="en"/>
              <a:t>The state is updated based on the dispatched actions, and the reducer determines how the state changes.</a:t>
            </a:r>
            <a:endParaRPr/>
          </a:p>
          <a:p>
            <a:pPr indent="-342900" lvl="0" marL="457200" rtl="0" algn="l">
              <a:spcBef>
                <a:spcPts val="0"/>
              </a:spcBef>
              <a:spcAft>
                <a:spcPts val="0"/>
              </a:spcAft>
              <a:buSzPts val="1800"/>
              <a:buChar char="●"/>
            </a:pPr>
            <a:r>
              <a:rPr lang="en"/>
              <a:t>useReducer is especially useful when the state transitions depend on the previous state</a:t>
            </a:r>
            <a:r>
              <a:rPr lang="en"/>
              <a:t> or when the state updates are more intricate.</a:t>
            </a:r>
            <a:endParaRPr/>
          </a:p>
          <a:p>
            <a:pPr indent="0" lvl="0" marL="0" rtl="0" algn="l">
              <a:spcBef>
                <a:spcPts val="1200"/>
              </a:spcBef>
              <a:spcAft>
                <a:spcPts val="120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54"/>
          <p:cNvSpPr txBox="1"/>
          <p:nvPr>
            <p:ph idx="1" type="body"/>
          </p:nvPr>
        </p:nvSpPr>
        <p:spPr>
          <a:xfrm>
            <a:off x="311700" y="-35575"/>
            <a:ext cx="8520600" cy="5143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In summary, here are some factors to consider when choosing between useState and useReducer:</a:t>
            </a:r>
            <a:endParaRPr/>
          </a:p>
          <a:p>
            <a:pPr indent="-334327" lvl="0" marL="457200" rtl="0" algn="l">
              <a:spcBef>
                <a:spcPts val="1200"/>
              </a:spcBef>
              <a:spcAft>
                <a:spcPts val="0"/>
              </a:spcAft>
              <a:buSzPct val="100000"/>
              <a:buChar char="●"/>
            </a:pPr>
            <a:r>
              <a:rPr lang="en"/>
              <a:t>Use useState when the state management is simple and doesn't involve complex state transitions or actions.</a:t>
            </a:r>
            <a:endParaRPr/>
          </a:p>
          <a:p>
            <a:pPr indent="-334327" lvl="0" marL="457200" rtl="0" algn="l">
              <a:spcBef>
                <a:spcPts val="0"/>
              </a:spcBef>
              <a:spcAft>
                <a:spcPts val="0"/>
              </a:spcAft>
              <a:buSzPct val="100000"/>
              <a:buChar char="●"/>
            </a:pPr>
            <a:r>
              <a:rPr lang="en"/>
              <a:t>Use useReducer when the state logic becomes more complex, involves multiple sub-values, or requires intricate state updates based on actions.</a:t>
            </a:r>
            <a:endParaRPr/>
          </a:p>
          <a:p>
            <a:pPr indent="-334327" lvl="0" marL="457200" rtl="0" algn="l">
              <a:spcBef>
                <a:spcPts val="0"/>
              </a:spcBef>
              <a:spcAft>
                <a:spcPts val="0"/>
              </a:spcAft>
              <a:buSzPct val="100000"/>
              <a:buChar char="●"/>
            </a:pPr>
            <a:r>
              <a:rPr lang="en"/>
              <a:t>useReducer is typically more suitable for managing larger and more complex state in your application.</a:t>
            </a:r>
            <a:endParaRPr/>
          </a:p>
          <a:p>
            <a:pPr indent="-334327" lvl="0" marL="457200" rtl="0" algn="l">
              <a:spcBef>
                <a:spcPts val="0"/>
              </a:spcBef>
              <a:spcAft>
                <a:spcPts val="0"/>
              </a:spcAft>
              <a:buSzPct val="100000"/>
              <a:buChar char="●"/>
            </a:pPr>
            <a:r>
              <a:rPr lang="en"/>
              <a:t>useState is generally easier to use and has a simpler syntax compared to useReducer.</a:t>
            </a:r>
            <a:endParaRPr/>
          </a:p>
          <a:p>
            <a:pPr indent="-334327" lvl="0" marL="457200" rtl="0" algn="l">
              <a:spcBef>
                <a:spcPts val="0"/>
              </a:spcBef>
              <a:spcAft>
                <a:spcPts val="0"/>
              </a:spcAft>
              <a:buSzPct val="100000"/>
              <a:buChar char="●"/>
            </a:pPr>
            <a:r>
              <a:rPr lang="en"/>
              <a:t>If your component's state management is simple and doesn't require complex state updates or actions, useState is likely sufficient and more straightforward.</a:t>
            </a:r>
            <a:endParaRPr/>
          </a:p>
          <a:p>
            <a:pPr indent="-334327" lvl="0" marL="457200" rtl="0" algn="l">
              <a:spcBef>
                <a:spcPts val="0"/>
              </a:spcBef>
              <a:spcAft>
                <a:spcPts val="0"/>
              </a:spcAft>
              <a:buSzPct val="100000"/>
              <a:buChar char="●"/>
            </a:pPr>
            <a:r>
              <a:rPr lang="en"/>
              <a:t>However, if your component's state logic becomes more complex or involves multiple state variables and actions, useReducer can provide a more organized and scalable approach.</a:t>
            </a:r>
            <a:endParaRPr/>
          </a:p>
          <a:p>
            <a:pPr indent="0" lvl="0" marL="0" rtl="0" algn="l">
              <a:spcBef>
                <a:spcPts val="1200"/>
              </a:spcBef>
              <a:spcAft>
                <a:spcPts val="1200"/>
              </a:spcAft>
              <a:buNone/>
            </a:pPr>
            <a:r>
              <a:rPr lang="en"/>
              <a:t>It's important to choose the appropriate state management approach based on the specific needs and complexity of your application's state.</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55"/>
          <p:cNvSpPr txBox="1"/>
          <p:nvPr>
            <p:ph type="title"/>
          </p:nvPr>
        </p:nvSpPr>
        <p:spPr>
          <a:xfrm>
            <a:off x="311700" y="107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Introducing React Portals:</a:t>
            </a:r>
            <a:endParaRPr/>
          </a:p>
        </p:txBody>
      </p:sp>
      <p:sp>
        <p:nvSpPr>
          <p:cNvPr id="875" name="Google Shape;875;p155"/>
          <p:cNvSpPr txBox="1"/>
          <p:nvPr>
            <p:ph idx="1" type="body"/>
          </p:nvPr>
        </p:nvSpPr>
        <p:spPr>
          <a:xfrm>
            <a:off x="311700" y="765950"/>
            <a:ext cx="8520600" cy="4086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React Portals provide a way to render components outside of the normal DOM hierarchy of your React application.</a:t>
            </a:r>
            <a:r>
              <a:rPr lang="en"/>
              <a:t> It allows you to render components into a different part of the DOM tree, such as a container outside of the current component's parent or in the root of the document.</a:t>
            </a:r>
            <a:endParaRPr/>
          </a:p>
          <a:p>
            <a:pPr indent="0" lvl="0" marL="0" rtl="0" algn="l">
              <a:spcBef>
                <a:spcPts val="1200"/>
              </a:spcBef>
              <a:spcAft>
                <a:spcPts val="0"/>
              </a:spcAft>
              <a:buNone/>
            </a:pPr>
            <a:r>
              <a:rPr lang="en"/>
              <a:t>Here are some key points to understand about React Portals:</a:t>
            </a:r>
            <a:endParaRPr/>
          </a:p>
          <a:p>
            <a:pPr indent="-342900" lvl="0" marL="457200" rtl="0" algn="l">
              <a:spcBef>
                <a:spcPts val="1200"/>
              </a:spcBef>
              <a:spcAft>
                <a:spcPts val="0"/>
              </a:spcAft>
              <a:buSzPts val="1800"/>
              <a:buChar char="●"/>
            </a:pPr>
            <a:r>
              <a:rPr lang="en"/>
              <a:t>Usage: To create a portal, you use the ReactDOM.createPortal(child, container) method. The child is the component you want to render, and the container is a DOM element where you want to render the component.</a:t>
            </a:r>
            <a:endParaRPr/>
          </a:p>
          <a:p>
            <a:pPr indent="-342900" lvl="0" marL="457200" rtl="0" algn="l">
              <a:spcBef>
                <a:spcPts val="0"/>
              </a:spcBef>
              <a:spcAft>
                <a:spcPts val="0"/>
              </a:spcAft>
              <a:buSzPts val="1800"/>
              <a:buChar char="●"/>
            </a:pPr>
            <a:r>
              <a:rPr lang="en"/>
              <a:t>Rendering Position: The component rendered through a portal can be positioned anywhere in the DOM hierarchy, even outside of the parent component's DOM structure. This allows you to render components in a different part of the document, such as modals, popovers, or tooltips.</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56"/>
          <p:cNvSpPr txBox="1"/>
          <p:nvPr>
            <p:ph idx="1" type="body"/>
          </p:nvPr>
        </p:nvSpPr>
        <p:spPr>
          <a:xfrm>
            <a:off x="311700" y="241825"/>
            <a:ext cx="8520600" cy="461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 Bubbling: Events from the portal component will bubble up through the normal React event system. This means that event handlers on parent components can still capture and handle events from the portal component.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Context: The portal component will still have access to the context of the parent component, allowing you to pass down context values and access them in the portal component.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Limitations: React Portals cannot break out of the parent's DOM tree completely due to security restrictions. They are still subject to the same origin policy, which means you can't use portals to render content into a different domain.</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57"/>
          <p:cNvSpPr txBox="1"/>
          <p:nvPr>
            <p:ph idx="1" type="body"/>
          </p:nvPr>
        </p:nvSpPr>
        <p:spPr>
          <a:xfrm>
            <a:off x="311700" y="153000"/>
            <a:ext cx="8520600" cy="474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React Portals provide a powerful mechanism for rendering components in different parts of the DOM while still maintaining the benefits of React's component-based architecture. They are particularly useful for creating overlays, modals, or other UI components that need to be rendered outside of the normal component hierarchy.</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58"/>
          <p:cNvSpPr txBox="1"/>
          <p:nvPr>
            <p:ph idx="1" type="body"/>
          </p:nvPr>
        </p:nvSpPr>
        <p:spPr>
          <a:xfrm>
            <a:off x="311700" y="304000"/>
            <a:ext cx="8520600" cy="4601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Here are a few use cases for ReactDOM.createPortal:</a:t>
            </a:r>
            <a:endParaRPr/>
          </a:p>
          <a:p>
            <a:pPr indent="-334327" lvl="0" marL="457200" rtl="0" algn="l">
              <a:spcBef>
                <a:spcPts val="1200"/>
              </a:spcBef>
              <a:spcAft>
                <a:spcPts val="0"/>
              </a:spcAft>
              <a:buSzPct val="100000"/>
              <a:buChar char="●"/>
            </a:pPr>
            <a:r>
              <a:rPr lang="en"/>
              <a:t>Modal Dialogs: Modals are UI components that typically overlay the main content and require rendering outside of the main component hierarchy. By using ReactDOM.createPortal, you can render the modal content into a separate container, such as the modal-root element, which is typically placed at the end of the document.</a:t>
            </a:r>
            <a:endParaRPr/>
          </a:p>
          <a:p>
            <a:pPr indent="-334327" lvl="0" marL="457200" rtl="0" algn="l">
              <a:spcBef>
                <a:spcPts val="0"/>
              </a:spcBef>
              <a:spcAft>
                <a:spcPts val="0"/>
              </a:spcAft>
              <a:buSzPct val="100000"/>
              <a:buChar char="●"/>
            </a:pPr>
            <a:r>
              <a:rPr lang="en"/>
              <a:t>Tooltips: Tooltips are small informational or contextual overlays that appear when the user hovers over an element. To render a tooltip outside of the hovered element's hierarchy, you can use ReactDOM.createPortal to render the tooltip content in a separate container, such as the tooltip-root element.</a:t>
            </a:r>
            <a:endParaRPr/>
          </a:p>
          <a:p>
            <a:pPr indent="-334327" lvl="0" marL="457200" rtl="0" algn="l">
              <a:spcBef>
                <a:spcPts val="0"/>
              </a:spcBef>
              <a:spcAft>
                <a:spcPts val="0"/>
              </a:spcAft>
              <a:buSzPct val="100000"/>
              <a:buChar char="●"/>
            </a:pPr>
            <a:r>
              <a:rPr lang="en"/>
              <a:t>Portals for Accessibility: Portals can also be used for improving the accessibility of certain UI components. For example, you can render a screen reader-only message outside of the component hierarchy using ReactDOM.createPortal, ensuring that it's read by screen readers without affecting the visual rendering of the component.</a:t>
            </a:r>
            <a:endParaRPr/>
          </a:p>
          <a:p>
            <a:pPr indent="0" lvl="0" marL="0" rtl="0" algn="l">
              <a:spcBef>
                <a:spcPts val="1200"/>
              </a:spcBef>
              <a:spcAft>
                <a:spcPts val="1200"/>
              </a:spcAft>
              <a:buNone/>
            </a:pPr>
            <a:r>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59"/>
          <p:cNvSpPr txBox="1"/>
          <p:nvPr>
            <p:ph type="title"/>
          </p:nvPr>
        </p:nvSpPr>
        <p:spPr>
          <a:xfrm>
            <a:off x="311700" y="169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custom React Hook</a:t>
            </a:r>
            <a:endParaRPr/>
          </a:p>
        </p:txBody>
      </p:sp>
      <p:sp>
        <p:nvSpPr>
          <p:cNvPr id="896" name="Google Shape;896;p159"/>
          <p:cNvSpPr txBox="1"/>
          <p:nvPr>
            <p:ph idx="1" type="body"/>
          </p:nvPr>
        </p:nvSpPr>
        <p:spPr>
          <a:xfrm>
            <a:off x="311700" y="881425"/>
            <a:ext cx="8520600" cy="398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React hooks are a way to reuse stateful logic between functional components in React. They allow you to extract and share stateful logic without the need for class components.</a:t>
            </a:r>
            <a:endParaRPr/>
          </a:p>
          <a:p>
            <a:pPr indent="0" lvl="0" marL="0" rtl="0" algn="l">
              <a:spcBef>
                <a:spcPts val="1200"/>
              </a:spcBef>
              <a:spcAft>
                <a:spcPts val="0"/>
              </a:spcAft>
              <a:buClr>
                <a:schemeClr val="dk1"/>
              </a:buClr>
              <a:buSzPts val="1100"/>
              <a:buFont typeface="Arial"/>
              <a:buNone/>
            </a:pPr>
            <a:r>
              <a:rPr lang="en"/>
              <a:t>To create a custom React hook, you'll need to follow a few conventions:</a:t>
            </a:r>
            <a:endParaRPr/>
          </a:p>
          <a:p>
            <a:pPr indent="-342900" lvl="0" marL="457200" rtl="0" algn="l">
              <a:spcBef>
                <a:spcPts val="1200"/>
              </a:spcBef>
              <a:spcAft>
                <a:spcPts val="0"/>
              </a:spcAft>
              <a:buSzPts val="1800"/>
              <a:buAutoNum type="arabicPeriod"/>
            </a:pPr>
            <a:r>
              <a:rPr lang="en"/>
              <a:t>The hook name should start with "use" to indicate that it's a hook.</a:t>
            </a:r>
            <a:endParaRPr/>
          </a:p>
          <a:p>
            <a:pPr indent="-342900" lvl="0" marL="457200" rtl="0" algn="l">
              <a:spcBef>
                <a:spcPts val="0"/>
              </a:spcBef>
              <a:spcAft>
                <a:spcPts val="0"/>
              </a:spcAft>
              <a:buSzPts val="1800"/>
              <a:buAutoNum type="arabicPeriod"/>
            </a:pPr>
            <a:r>
              <a:rPr lang="en"/>
              <a:t>The hook should be a function that can take in parameters.</a:t>
            </a:r>
            <a:endParaRPr/>
          </a:p>
          <a:p>
            <a:pPr indent="-342900" lvl="0" marL="457200" rtl="0" algn="l">
              <a:spcBef>
                <a:spcPts val="0"/>
              </a:spcBef>
              <a:spcAft>
                <a:spcPts val="0"/>
              </a:spcAft>
              <a:buSzPts val="1800"/>
              <a:buAutoNum type="arabicPeriod"/>
            </a:pPr>
            <a:r>
              <a:rPr lang="en"/>
              <a:t>The hook should return values or functions that can be used within a React component.</a:t>
            </a:r>
            <a:endParaRPr/>
          </a:p>
          <a:p>
            <a:pPr indent="0" lvl="0" marL="0" rtl="0" algn="l">
              <a:spcBef>
                <a:spcPts val="1200"/>
              </a:spcBef>
              <a:spcAft>
                <a:spcPts val="1200"/>
              </a:spcAft>
              <a:buNone/>
            </a:pPr>
            <a:r>
              <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60"/>
          <p:cNvSpPr txBox="1"/>
          <p:nvPr>
            <p:ph idx="1" type="body"/>
          </p:nvPr>
        </p:nvSpPr>
        <p:spPr>
          <a:xfrm>
            <a:off x="311700" y="108575"/>
            <a:ext cx="8520600" cy="4806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Let's create an example custom React hook called useCounter, which will provide a counter value and functions to increment and decrement the counter.</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import { useState } from 'react';</a:t>
            </a:r>
            <a:endParaRPr/>
          </a:p>
          <a:p>
            <a:pPr indent="0" lvl="0" marL="0" rtl="0" algn="l">
              <a:spcBef>
                <a:spcPts val="1200"/>
              </a:spcBef>
              <a:spcAft>
                <a:spcPts val="0"/>
              </a:spcAft>
              <a:buClr>
                <a:schemeClr val="dk1"/>
              </a:buClr>
              <a:buSzPct val="61111"/>
              <a:buFont typeface="Arial"/>
              <a:buNone/>
            </a:pPr>
            <a:r>
              <a:rPr lang="en"/>
              <a:t>function useCounter(initialValue = 0) {</a:t>
            </a:r>
            <a:endParaRPr/>
          </a:p>
          <a:p>
            <a:pPr indent="0" lvl="0" marL="0" rtl="0" algn="l">
              <a:spcBef>
                <a:spcPts val="1200"/>
              </a:spcBef>
              <a:spcAft>
                <a:spcPts val="0"/>
              </a:spcAft>
              <a:buClr>
                <a:schemeClr val="dk1"/>
              </a:buClr>
              <a:buSzPct val="61111"/>
              <a:buFont typeface="Arial"/>
              <a:buNone/>
            </a:pPr>
            <a:r>
              <a:rPr lang="en"/>
              <a:t>  const [count, setCount] = useState(initialValue);</a:t>
            </a:r>
            <a:endParaRPr/>
          </a:p>
          <a:p>
            <a:pPr indent="0" lvl="0" marL="0" rtl="0" algn="l">
              <a:spcBef>
                <a:spcPts val="1200"/>
              </a:spcBef>
              <a:spcAft>
                <a:spcPts val="0"/>
              </a:spcAft>
              <a:buClr>
                <a:schemeClr val="dk1"/>
              </a:buClr>
              <a:buSzPct val="61111"/>
              <a:buFont typeface="Arial"/>
              <a:buNone/>
            </a:pPr>
            <a:r>
              <a:rPr lang="en"/>
              <a:t>  const increment = () =&gt; {</a:t>
            </a:r>
            <a:endParaRPr/>
          </a:p>
          <a:p>
            <a:pPr indent="0" lvl="0" marL="0" rtl="0" algn="l">
              <a:spcBef>
                <a:spcPts val="1200"/>
              </a:spcBef>
              <a:spcAft>
                <a:spcPts val="0"/>
              </a:spcAft>
              <a:buClr>
                <a:schemeClr val="dk1"/>
              </a:buClr>
              <a:buSzPct val="61111"/>
              <a:buFont typeface="Arial"/>
              <a:buNone/>
            </a:pPr>
            <a:r>
              <a:rPr lang="en"/>
              <a:t>    setCount(count + 1);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decrement = () =&gt; {</a:t>
            </a:r>
            <a:endParaRPr/>
          </a:p>
          <a:p>
            <a:pPr indent="0" lvl="0" marL="0" rtl="0" algn="l">
              <a:spcBef>
                <a:spcPts val="1200"/>
              </a:spcBef>
              <a:spcAft>
                <a:spcPts val="0"/>
              </a:spcAft>
              <a:buClr>
                <a:schemeClr val="dk1"/>
              </a:buClr>
              <a:buSzPct val="61111"/>
              <a:buFont typeface="Arial"/>
              <a:buNone/>
            </a:pPr>
            <a:r>
              <a:rPr lang="en"/>
              <a:t>    setCount(count - 1);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[count, increment, decrement];</a:t>
            </a:r>
            <a:endParaRPr/>
          </a:p>
          <a:p>
            <a:pPr indent="0" lvl="0" marL="0" rtl="0" algn="l">
              <a:spcBef>
                <a:spcPts val="1200"/>
              </a:spcBef>
              <a:spcAft>
                <a:spcPts val="1200"/>
              </a:spcAft>
              <a:buNone/>
            </a:pPr>
            <a:r>
              <a:rPr lang="en"/>
              <a:t>}</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61"/>
          <p:cNvSpPr txBox="1"/>
          <p:nvPr>
            <p:ph idx="1" type="body"/>
          </p:nvPr>
        </p:nvSpPr>
        <p:spPr>
          <a:xfrm>
            <a:off x="311700" y="179650"/>
            <a:ext cx="8520600" cy="478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import useCounter from './useCounter';</a:t>
            </a:r>
            <a:endParaRPr/>
          </a:p>
          <a:p>
            <a:pPr indent="0" lvl="0" marL="0" rtl="0" algn="l">
              <a:spcBef>
                <a:spcPts val="1200"/>
              </a:spcBef>
              <a:spcAft>
                <a:spcPts val="0"/>
              </a:spcAft>
              <a:buClr>
                <a:schemeClr val="dk1"/>
              </a:buClr>
              <a:buSzPct val="61111"/>
              <a:buFont typeface="Arial"/>
              <a:buNone/>
            </a:pPr>
            <a:r>
              <a:rPr lang="en"/>
              <a:t>function Counter() {</a:t>
            </a:r>
            <a:endParaRPr/>
          </a:p>
          <a:p>
            <a:pPr indent="0" lvl="0" marL="0" rtl="0" algn="l">
              <a:spcBef>
                <a:spcPts val="1200"/>
              </a:spcBef>
              <a:spcAft>
                <a:spcPts val="0"/>
              </a:spcAft>
              <a:buClr>
                <a:schemeClr val="dk1"/>
              </a:buClr>
              <a:buSzPct val="61111"/>
              <a:buFont typeface="Arial"/>
              <a:buNone/>
            </a:pPr>
            <a:r>
              <a:rPr lang="en"/>
              <a:t>  const [count, increment, decrement] = useCounter();</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&lt;p&gt;Count: {count}&lt;/p&gt;</a:t>
            </a:r>
            <a:endParaRPr/>
          </a:p>
          <a:p>
            <a:pPr indent="0" lvl="0" marL="0" rtl="0" algn="l">
              <a:spcBef>
                <a:spcPts val="1200"/>
              </a:spcBef>
              <a:spcAft>
                <a:spcPts val="0"/>
              </a:spcAft>
              <a:buClr>
                <a:schemeClr val="dk1"/>
              </a:buClr>
              <a:buSzPct val="61111"/>
              <a:buFont typeface="Arial"/>
              <a:buNone/>
            </a:pPr>
            <a:r>
              <a:rPr lang="en"/>
              <a:t>      &lt;button onClick={increment}&gt;Increment&lt;/button&gt;</a:t>
            </a:r>
            <a:endParaRPr/>
          </a:p>
          <a:p>
            <a:pPr indent="0" lvl="0" marL="0" rtl="0" algn="l">
              <a:spcBef>
                <a:spcPts val="1200"/>
              </a:spcBef>
              <a:spcAft>
                <a:spcPts val="0"/>
              </a:spcAft>
              <a:buClr>
                <a:schemeClr val="dk1"/>
              </a:buClr>
              <a:buSzPct val="61111"/>
              <a:buFont typeface="Arial"/>
              <a:buNone/>
            </a:pPr>
            <a:r>
              <a:rPr lang="en"/>
              <a:t>      &lt;button onClick={decrement}&gt;Decrement&lt;/button&gt;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Routing in React</a:t>
            </a:r>
            <a:endParaRPr/>
          </a:p>
        </p:txBody>
      </p:sp>
      <p:sp>
        <p:nvSpPr>
          <p:cNvPr id="133" name="Google Shape;13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React Router DOM is a library that provides a set of higher-level routing components that are specifically designed for web applications using React.</a:t>
            </a:r>
            <a:endParaRPr/>
          </a:p>
          <a:p>
            <a:pPr indent="-342900" lvl="0" marL="457200" rtl="0" algn="l">
              <a:spcBef>
                <a:spcPts val="0"/>
              </a:spcBef>
              <a:spcAft>
                <a:spcPts val="0"/>
              </a:spcAft>
              <a:buSzPts val="1800"/>
              <a:buChar char="●"/>
            </a:pPr>
            <a:r>
              <a:rPr lang="en"/>
              <a:t>Routing in React is the process of determining which components should be rendered based on the current URL. </a:t>
            </a:r>
            <a:endParaRPr/>
          </a:p>
          <a:p>
            <a:pPr indent="-342900" lvl="0" marL="457200" rtl="0" algn="l">
              <a:spcBef>
                <a:spcPts val="0"/>
              </a:spcBef>
              <a:spcAft>
                <a:spcPts val="0"/>
              </a:spcAft>
              <a:buSzPts val="1800"/>
              <a:buChar char="●"/>
            </a:pPr>
            <a:r>
              <a:rPr lang="en"/>
              <a:t>React Router is a popular library used to handle routing in React applications. It allows users to navigate between pages without requiring a full page reload, and is essential for building complex React applications with multiple pages.</a:t>
            </a:r>
            <a:endParaRPr/>
          </a:p>
          <a:p>
            <a:pPr indent="-342900" lvl="0" marL="457200" rtl="0" algn="l">
              <a:spcBef>
                <a:spcPts val="0"/>
              </a:spcBef>
              <a:spcAft>
                <a:spcPts val="0"/>
              </a:spcAft>
              <a:buSzPts val="1800"/>
              <a:buChar char="●"/>
            </a:pPr>
            <a:r>
              <a:rPr lang="en"/>
              <a:t>BrowserRouter, Routes, Route, path, element.</a:t>
            </a:r>
            <a:endParaRPr/>
          </a:p>
          <a:p>
            <a:pPr indent="-342900" lvl="0" marL="457200" rtl="0" algn="l">
              <a:spcBef>
                <a:spcPts val="0"/>
              </a:spcBef>
              <a:spcAft>
                <a:spcPts val="0"/>
              </a:spcAft>
              <a:buSzPts val="1800"/>
              <a:buChar char="●"/>
            </a:pPr>
            <a:r>
              <a:rPr lang="en"/>
              <a:t>1. Add BrowserRouter - index.js</a:t>
            </a:r>
            <a:endParaRPr/>
          </a:p>
          <a:p>
            <a:pPr indent="-342900" lvl="0" marL="457200" rtl="0" algn="l">
              <a:spcBef>
                <a:spcPts val="0"/>
              </a:spcBef>
              <a:spcAft>
                <a:spcPts val="0"/>
              </a:spcAft>
              <a:buSzPts val="1800"/>
              <a:buChar char="●"/>
            </a:pPr>
            <a:r>
              <a:rPr lang="en"/>
              <a:t>2. Add routes and route into app.jsx file</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62"/>
          <p:cNvSpPr txBox="1"/>
          <p:nvPr>
            <p:ph idx="1" type="body"/>
          </p:nvPr>
        </p:nvSpPr>
        <p:spPr>
          <a:xfrm>
            <a:off x="311700" y="188525"/>
            <a:ext cx="8520600" cy="452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import { useState, useEffect } from 'react';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function useLocalStorage(key, initialValue) {</a:t>
            </a:r>
            <a:endParaRPr/>
          </a:p>
          <a:p>
            <a:pPr indent="0" lvl="0" marL="0" rtl="0" algn="l">
              <a:spcBef>
                <a:spcPts val="1200"/>
              </a:spcBef>
              <a:spcAft>
                <a:spcPts val="0"/>
              </a:spcAft>
              <a:buClr>
                <a:schemeClr val="dk1"/>
              </a:buClr>
              <a:buSzPct val="61111"/>
              <a:buFont typeface="Arial"/>
              <a:buNone/>
            </a:pPr>
            <a:r>
              <a:rPr lang="en"/>
              <a:t>  const [value, setValue] = useState(() =&gt; {</a:t>
            </a:r>
            <a:endParaRPr/>
          </a:p>
          <a:p>
            <a:pPr indent="0" lvl="0" marL="0" rtl="0" algn="l">
              <a:spcBef>
                <a:spcPts val="1200"/>
              </a:spcBef>
              <a:spcAft>
                <a:spcPts val="0"/>
              </a:spcAft>
              <a:buClr>
                <a:schemeClr val="dk1"/>
              </a:buClr>
              <a:buSzPct val="61111"/>
              <a:buFont typeface="Arial"/>
              <a:buNone/>
            </a:pPr>
            <a:r>
              <a:rPr lang="en"/>
              <a:t>    const storedValue = localStorage.getItem(key);</a:t>
            </a:r>
            <a:endParaRPr/>
          </a:p>
          <a:p>
            <a:pPr indent="0" lvl="0" marL="0" rtl="0" algn="l">
              <a:spcBef>
                <a:spcPts val="1200"/>
              </a:spcBef>
              <a:spcAft>
                <a:spcPts val="0"/>
              </a:spcAft>
              <a:buClr>
                <a:schemeClr val="dk1"/>
              </a:buClr>
              <a:buSzPct val="61111"/>
              <a:buFont typeface="Arial"/>
              <a:buNone/>
            </a:pPr>
            <a:r>
              <a:rPr lang="en"/>
              <a:t>    return storedValue ? JSON.parse(storedValue) : initialValue;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useEffect(() =&gt; {</a:t>
            </a:r>
            <a:endParaRPr/>
          </a:p>
          <a:p>
            <a:pPr indent="0" lvl="0" marL="0" rtl="0" algn="l">
              <a:spcBef>
                <a:spcPts val="1200"/>
              </a:spcBef>
              <a:spcAft>
                <a:spcPts val="0"/>
              </a:spcAft>
              <a:buClr>
                <a:schemeClr val="dk1"/>
              </a:buClr>
              <a:buSzPct val="61111"/>
              <a:buFont typeface="Arial"/>
              <a:buNone/>
            </a:pPr>
            <a:r>
              <a:rPr lang="en"/>
              <a:t>    localStorage.setItem(key, JSON.stringify(value));</a:t>
            </a:r>
            <a:endParaRPr/>
          </a:p>
          <a:p>
            <a:pPr indent="0" lvl="0" marL="0" rtl="0" algn="l">
              <a:spcBef>
                <a:spcPts val="1200"/>
              </a:spcBef>
              <a:spcAft>
                <a:spcPts val="0"/>
              </a:spcAft>
              <a:buClr>
                <a:schemeClr val="dk1"/>
              </a:buClr>
              <a:buSzPct val="61111"/>
              <a:buFont typeface="Arial"/>
              <a:buNone/>
            </a:pPr>
            <a:r>
              <a:rPr lang="en"/>
              <a:t>  }, [key, value]);</a:t>
            </a:r>
            <a:endParaRPr/>
          </a:p>
          <a:p>
            <a:pPr indent="0" lvl="0" marL="0" rtl="0" algn="l">
              <a:spcBef>
                <a:spcPts val="1200"/>
              </a:spcBef>
              <a:spcAft>
                <a:spcPts val="0"/>
              </a:spcAft>
              <a:buClr>
                <a:schemeClr val="dk1"/>
              </a:buClr>
              <a:buSzPct val="61111"/>
              <a:buFont typeface="Arial"/>
              <a:buNone/>
            </a:pPr>
            <a:r>
              <a:rPr lang="en"/>
              <a:t>  return [value, setValue];</a:t>
            </a:r>
            <a:endParaRPr/>
          </a:p>
          <a:p>
            <a:pPr indent="0" lvl="0" marL="0" rtl="0" algn="l">
              <a:spcBef>
                <a:spcPts val="1200"/>
              </a:spcBef>
              <a:spcAft>
                <a:spcPts val="1200"/>
              </a:spcAft>
              <a:buNone/>
            </a:pPr>
            <a:r>
              <a:rPr lang="en"/>
              <a:t>}</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63"/>
          <p:cNvSpPr txBox="1"/>
          <p:nvPr>
            <p:ph idx="1" type="body"/>
          </p:nvPr>
        </p:nvSpPr>
        <p:spPr>
          <a:xfrm>
            <a:off x="311700" y="117450"/>
            <a:ext cx="8520600" cy="4885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import useLocalStorage from './useLocalStorage';</a:t>
            </a:r>
            <a:endParaRPr/>
          </a:p>
          <a:p>
            <a:pPr indent="0" lvl="0" marL="0" rtl="0" algn="l">
              <a:spcBef>
                <a:spcPts val="1200"/>
              </a:spcBef>
              <a:spcAft>
                <a:spcPts val="0"/>
              </a:spcAft>
              <a:buClr>
                <a:schemeClr val="dk1"/>
              </a:buClr>
              <a:buSzPct val="61111"/>
              <a:buFont typeface="Arial"/>
              <a:buNone/>
            </a:pPr>
            <a:r>
              <a:rPr lang="en"/>
              <a:t>function MyComponent() {</a:t>
            </a:r>
            <a:endParaRPr/>
          </a:p>
          <a:p>
            <a:pPr indent="0" lvl="0" marL="0" rtl="0" algn="l">
              <a:spcBef>
                <a:spcPts val="1200"/>
              </a:spcBef>
              <a:spcAft>
                <a:spcPts val="0"/>
              </a:spcAft>
              <a:buClr>
                <a:schemeClr val="dk1"/>
              </a:buClr>
              <a:buSzPct val="61111"/>
              <a:buFont typeface="Arial"/>
              <a:buNone/>
            </a:pPr>
            <a:r>
              <a:rPr lang="en"/>
              <a:t>  const [name, setName] = useLocalStorage('name', '');</a:t>
            </a:r>
            <a:endParaRPr/>
          </a:p>
          <a:p>
            <a:pPr indent="0" lvl="0" marL="0" rtl="0" algn="l">
              <a:spcBef>
                <a:spcPts val="1200"/>
              </a:spcBef>
              <a:spcAft>
                <a:spcPts val="0"/>
              </a:spcAft>
              <a:buClr>
                <a:schemeClr val="dk1"/>
              </a:buClr>
              <a:buSzPct val="61111"/>
              <a:buFont typeface="Arial"/>
              <a:buNone/>
            </a:pPr>
            <a:r>
              <a:rPr lang="en"/>
              <a:t>  const handleChange = (event) =&gt; {</a:t>
            </a:r>
            <a:endParaRPr/>
          </a:p>
          <a:p>
            <a:pPr indent="0" lvl="0" marL="0" rtl="0" algn="l">
              <a:spcBef>
                <a:spcPts val="1200"/>
              </a:spcBef>
              <a:spcAft>
                <a:spcPts val="0"/>
              </a:spcAft>
              <a:buClr>
                <a:schemeClr val="dk1"/>
              </a:buClr>
              <a:buSzPct val="61111"/>
              <a:buFont typeface="Arial"/>
              <a:buNone/>
            </a:pPr>
            <a:r>
              <a:rPr lang="en"/>
              <a:t>    setName(event.target.value);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&lt;input type="text" value={name} onChange={handleChange} /&gt;</a:t>
            </a:r>
            <a:endParaRPr/>
          </a:p>
          <a:p>
            <a:pPr indent="0" lvl="0" marL="0" rtl="0" algn="l">
              <a:spcBef>
                <a:spcPts val="1200"/>
              </a:spcBef>
              <a:spcAft>
                <a:spcPts val="0"/>
              </a:spcAft>
              <a:buClr>
                <a:schemeClr val="dk1"/>
              </a:buClr>
              <a:buSzPct val="61111"/>
              <a:buFont typeface="Arial"/>
              <a:buNone/>
            </a:pPr>
            <a:r>
              <a:rPr lang="en"/>
              <a:t>      &lt;p&gt;Hello, {name}!&lt;/p&gt;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64"/>
          <p:cNvSpPr txBox="1"/>
          <p:nvPr>
            <p:ph idx="1" type="body"/>
          </p:nvPr>
        </p:nvSpPr>
        <p:spPr>
          <a:xfrm>
            <a:off x="311700" y="179650"/>
            <a:ext cx="8520600" cy="47439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Clr>
                <a:schemeClr val="dk1"/>
              </a:buClr>
              <a:buSzPct val="61111"/>
              <a:buFont typeface="Arial"/>
              <a:buNone/>
            </a:pPr>
            <a:r>
              <a:rPr lang="en"/>
              <a:t>import { useState, useEffect } from 'react';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function useOnlineStatus() {</a:t>
            </a:r>
            <a:endParaRPr/>
          </a:p>
          <a:p>
            <a:pPr indent="0" lvl="0" marL="0" rtl="0" algn="l">
              <a:spcBef>
                <a:spcPts val="1200"/>
              </a:spcBef>
              <a:spcAft>
                <a:spcPts val="0"/>
              </a:spcAft>
              <a:buClr>
                <a:schemeClr val="dk1"/>
              </a:buClr>
              <a:buSzPct val="61111"/>
              <a:buFont typeface="Arial"/>
              <a:buNone/>
            </a:pPr>
            <a:r>
              <a:rPr lang="en"/>
              <a:t>  const [isOnline, setIsOnline] = useState(navigator.onLine);</a:t>
            </a:r>
            <a:endParaRPr/>
          </a:p>
          <a:p>
            <a:pPr indent="0" lvl="0" marL="0" rtl="0" algn="l">
              <a:spcBef>
                <a:spcPts val="1200"/>
              </a:spcBef>
              <a:spcAft>
                <a:spcPts val="0"/>
              </a:spcAft>
              <a:buClr>
                <a:schemeClr val="dk1"/>
              </a:buClr>
              <a:buSzPct val="61111"/>
              <a:buFont typeface="Arial"/>
              <a:buNone/>
            </a:pPr>
            <a:r>
              <a:rPr lang="en"/>
              <a:t>  useEffect(() =&gt; {</a:t>
            </a:r>
            <a:endParaRPr/>
          </a:p>
          <a:p>
            <a:pPr indent="0" lvl="0" marL="0" rtl="0" algn="l">
              <a:spcBef>
                <a:spcPts val="1200"/>
              </a:spcBef>
              <a:spcAft>
                <a:spcPts val="0"/>
              </a:spcAft>
              <a:buClr>
                <a:schemeClr val="dk1"/>
              </a:buClr>
              <a:buSzPct val="61111"/>
              <a:buFont typeface="Arial"/>
              <a:buNone/>
            </a:pPr>
            <a:r>
              <a:rPr lang="en"/>
              <a:t>    const handleOnline = () =&gt; {</a:t>
            </a:r>
            <a:endParaRPr/>
          </a:p>
          <a:p>
            <a:pPr indent="0" lvl="0" marL="0" rtl="0" algn="l">
              <a:spcBef>
                <a:spcPts val="1200"/>
              </a:spcBef>
              <a:spcAft>
                <a:spcPts val="0"/>
              </a:spcAft>
              <a:buClr>
                <a:schemeClr val="dk1"/>
              </a:buClr>
              <a:buSzPct val="61111"/>
              <a:buFont typeface="Arial"/>
              <a:buNone/>
            </a:pPr>
            <a:r>
              <a:rPr lang="en"/>
              <a:t>      setIsOnline(true);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handleOffline = () =&gt; {</a:t>
            </a:r>
            <a:endParaRPr/>
          </a:p>
          <a:p>
            <a:pPr indent="0" lvl="0" marL="0" rtl="0" algn="l">
              <a:spcBef>
                <a:spcPts val="1200"/>
              </a:spcBef>
              <a:spcAft>
                <a:spcPts val="0"/>
              </a:spcAft>
              <a:buClr>
                <a:schemeClr val="dk1"/>
              </a:buClr>
              <a:buSzPct val="61111"/>
              <a:buFont typeface="Arial"/>
              <a:buNone/>
            </a:pPr>
            <a:r>
              <a:rPr lang="en"/>
              <a:t>      setIsOnline(false);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window.addEventListener('online', handleOnline);</a:t>
            </a:r>
            <a:endParaRPr/>
          </a:p>
          <a:p>
            <a:pPr indent="0" lvl="0" marL="0" rtl="0" algn="l">
              <a:spcBef>
                <a:spcPts val="1200"/>
              </a:spcBef>
              <a:spcAft>
                <a:spcPts val="0"/>
              </a:spcAft>
              <a:buClr>
                <a:schemeClr val="dk1"/>
              </a:buClr>
              <a:buSzPct val="61111"/>
              <a:buFont typeface="Arial"/>
              <a:buNone/>
            </a:pPr>
            <a:r>
              <a:rPr lang="en"/>
              <a:t>    window.addEventListener('offline', handleOffline);</a:t>
            </a:r>
            <a:endParaRPr/>
          </a:p>
          <a:p>
            <a:pPr indent="0" lvl="0" marL="0" rtl="0" algn="l">
              <a:spcBef>
                <a:spcPts val="1200"/>
              </a:spcBef>
              <a:spcAft>
                <a:spcPts val="0"/>
              </a:spcAft>
              <a:buClr>
                <a:schemeClr val="dk1"/>
              </a:buClr>
              <a:buSzPct val="61111"/>
              <a:buFont typeface="Arial"/>
              <a:buNone/>
            </a:pPr>
            <a:r>
              <a:rPr lang="en"/>
              <a:t>    return () =&gt; {</a:t>
            </a:r>
            <a:endParaRPr/>
          </a:p>
          <a:p>
            <a:pPr indent="0" lvl="0" marL="0" rtl="0" algn="l">
              <a:spcBef>
                <a:spcPts val="1200"/>
              </a:spcBef>
              <a:spcAft>
                <a:spcPts val="0"/>
              </a:spcAft>
              <a:buClr>
                <a:schemeClr val="dk1"/>
              </a:buClr>
              <a:buSzPct val="61111"/>
              <a:buFont typeface="Arial"/>
              <a:buNone/>
            </a:pPr>
            <a:r>
              <a:rPr lang="en"/>
              <a:t>      window.removeEventListener('online', handleOnline);</a:t>
            </a:r>
            <a:endParaRPr/>
          </a:p>
          <a:p>
            <a:pPr indent="0" lvl="0" marL="0" rtl="0" algn="l">
              <a:spcBef>
                <a:spcPts val="1200"/>
              </a:spcBef>
              <a:spcAft>
                <a:spcPts val="0"/>
              </a:spcAft>
              <a:buClr>
                <a:schemeClr val="dk1"/>
              </a:buClr>
              <a:buSzPct val="61111"/>
              <a:buFont typeface="Arial"/>
              <a:buNone/>
            </a:pPr>
            <a:r>
              <a:rPr lang="en"/>
              <a:t>      window.removeEventListener('offline', handleOffline);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a:t>
            </a:r>
            <a:endParaRPr/>
          </a:p>
          <a:p>
            <a:pPr indent="0" lvl="0" marL="0" rtl="0" algn="l">
              <a:spcBef>
                <a:spcPts val="1200"/>
              </a:spcBef>
              <a:spcAft>
                <a:spcPts val="0"/>
              </a:spcAft>
              <a:buClr>
                <a:schemeClr val="dk1"/>
              </a:buClr>
              <a:buSzPct val="61111"/>
              <a:buFont typeface="Arial"/>
              <a:buNone/>
            </a:pPr>
            <a:r>
              <a:rPr lang="en"/>
              <a:t>  return isOnline;</a:t>
            </a:r>
            <a:endParaRPr/>
          </a:p>
          <a:p>
            <a:pPr indent="0" lvl="0" marL="0" rtl="0" algn="l">
              <a:spcBef>
                <a:spcPts val="1200"/>
              </a:spcBef>
              <a:spcAft>
                <a:spcPts val="1200"/>
              </a:spcAft>
              <a:buNone/>
            </a:pPr>
            <a:r>
              <a:rPr lang="en"/>
              <a:t>}</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65"/>
          <p:cNvSpPr txBox="1"/>
          <p:nvPr>
            <p:ph idx="1" type="body"/>
          </p:nvPr>
        </p:nvSpPr>
        <p:spPr>
          <a:xfrm>
            <a:off x="311700" y="179650"/>
            <a:ext cx="8520600" cy="46992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None/>
            </a:pPr>
            <a:r>
              <a:rPr lang="en"/>
              <a:t>import useOnlineStatus from './useOnlineStatus';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function MyComponent() {</a:t>
            </a:r>
            <a:endParaRPr/>
          </a:p>
          <a:p>
            <a:pPr indent="0" lvl="0" marL="0" rtl="0" algn="l">
              <a:spcBef>
                <a:spcPts val="1200"/>
              </a:spcBef>
              <a:spcAft>
                <a:spcPts val="0"/>
              </a:spcAft>
              <a:buClr>
                <a:schemeClr val="dk1"/>
              </a:buClr>
              <a:buSzPct val="61111"/>
              <a:buFont typeface="Arial"/>
              <a:buNone/>
            </a:pPr>
            <a:r>
              <a:rPr lang="en"/>
              <a:t>  const isOnline = useOnlineStatus();</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{isOnline ? (</a:t>
            </a:r>
            <a:endParaRPr/>
          </a:p>
          <a:p>
            <a:pPr indent="0" lvl="0" marL="0" rtl="0" algn="l">
              <a:spcBef>
                <a:spcPts val="1200"/>
              </a:spcBef>
              <a:spcAft>
                <a:spcPts val="0"/>
              </a:spcAft>
              <a:buClr>
                <a:schemeClr val="dk1"/>
              </a:buClr>
              <a:buSzPct val="61111"/>
              <a:buFont typeface="Arial"/>
              <a:buNone/>
            </a:pPr>
            <a:r>
              <a:rPr lang="en"/>
              <a:t>        &lt;p&gt;Online&lt;/p&gt;</a:t>
            </a:r>
            <a:endParaRPr/>
          </a:p>
          <a:p>
            <a:pPr indent="0" lvl="0" marL="0" rtl="0" algn="l">
              <a:spcBef>
                <a:spcPts val="1200"/>
              </a:spcBef>
              <a:spcAft>
                <a:spcPts val="0"/>
              </a:spcAft>
              <a:buClr>
                <a:schemeClr val="dk1"/>
              </a:buClr>
              <a:buSzPct val="61111"/>
              <a:buFont typeface="Arial"/>
              <a:buNone/>
            </a:pPr>
            <a:r>
              <a:rPr lang="en"/>
              <a:t>      ) : (</a:t>
            </a:r>
            <a:endParaRPr/>
          </a:p>
          <a:p>
            <a:pPr indent="0" lvl="0" marL="0" rtl="0" algn="l">
              <a:spcBef>
                <a:spcPts val="1200"/>
              </a:spcBef>
              <a:spcAft>
                <a:spcPts val="0"/>
              </a:spcAft>
              <a:buClr>
                <a:schemeClr val="dk1"/>
              </a:buClr>
              <a:buSzPct val="61111"/>
              <a:buFont typeface="Arial"/>
              <a:buNone/>
            </a:pPr>
            <a:r>
              <a:rPr lang="en"/>
              <a:t>        &lt;p&gt;Offline&lt;/p&gt;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66"/>
          <p:cNvSpPr txBox="1"/>
          <p:nvPr>
            <p:ph type="title"/>
          </p:nvPr>
        </p:nvSpPr>
        <p:spPr>
          <a:xfrm>
            <a:off x="311700" y="107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Redux </a:t>
            </a:r>
            <a:endParaRPr/>
          </a:p>
        </p:txBody>
      </p:sp>
      <p:sp>
        <p:nvSpPr>
          <p:cNvPr id="932" name="Google Shape;932;p166"/>
          <p:cNvSpPr txBox="1"/>
          <p:nvPr>
            <p:ph idx="1" type="body"/>
          </p:nvPr>
        </p:nvSpPr>
        <p:spPr>
          <a:xfrm>
            <a:off x="311700" y="748175"/>
            <a:ext cx="8520600" cy="43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Redux is a predictable state container for JavaScript applications. It's commonly used with libraries like React, but it can be used with any JavaScript framework or library. Redux helps manage the state of your application in a centralized and predictable way.</a:t>
            </a:r>
            <a:endParaRPr/>
          </a:p>
          <a:p>
            <a:pPr indent="0" lvl="0" marL="0" rtl="0" algn="l">
              <a:spcBef>
                <a:spcPts val="1200"/>
              </a:spcBef>
              <a:spcAft>
                <a:spcPts val="1200"/>
              </a:spcAft>
              <a:buNone/>
            </a:pPr>
            <a:r>
              <a:rPr lang="en"/>
              <a:t>npm install redux react-redux</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67"/>
          <p:cNvSpPr txBox="1"/>
          <p:nvPr>
            <p:ph idx="1" type="body"/>
          </p:nvPr>
        </p:nvSpPr>
        <p:spPr>
          <a:xfrm>
            <a:off x="311700" y="170750"/>
            <a:ext cx="8520600" cy="4912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Here are the key concepts you need to understand when working with Redux:</a:t>
            </a:r>
            <a:endParaRPr/>
          </a:p>
          <a:p>
            <a:pPr indent="-325755" lvl="0" marL="457200" rtl="0" algn="l">
              <a:spcBef>
                <a:spcPts val="1200"/>
              </a:spcBef>
              <a:spcAft>
                <a:spcPts val="0"/>
              </a:spcAft>
              <a:buSzPct val="100000"/>
              <a:buAutoNum type="arabicPeriod"/>
            </a:pPr>
            <a:r>
              <a:rPr lang="en"/>
              <a:t>Store: The store holds the global state of your application. It's a JavaScript object that contains all the data that your application needs. You can think of it as a single source of truth.</a:t>
            </a:r>
            <a:endParaRPr/>
          </a:p>
          <a:p>
            <a:pPr indent="-325755" lvl="0" marL="457200" rtl="0" algn="l">
              <a:spcBef>
                <a:spcPts val="0"/>
              </a:spcBef>
              <a:spcAft>
                <a:spcPts val="0"/>
              </a:spcAft>
              <a:buSzPct val="100000"/>
              <a:buAutoNum type="arabicPeriod"/>
            </a:pPr>
            <a:r>
              <a:rPr lang="en"/>
              <a:t>Actions: Actions are plain JavaScript objects that represent an event or intention in your application. They are dispatched to the Redux store, triggering changes to the state. Actions have a type property that describes the type of action being performed.</a:t>
            </a:r>
            <a:endParaRPr/>
          </a:p>
          <a:p>
            <a:pPr indent="-325755" lvl="0" marL="457200" rtl="0" algn="l">
              <a:spcBef>
                <a:spcPts val="0"/>
              </a:spcBef>
              <a:spcAft>
                <a:spcPts val="0"/>
              </a:spcAft>
              <a:buSzPct val="100000"/>
              <a:buAutoNum type="arabicPeriod"/>
            </a:pPr>
            <a:r>
              <a:rPr lang="en"/>
              <a:t>Reducers: Reducers specify how the application's state changes in response to actions. They are pure functions that take the current state and an action as parameters and return a new state. Reducers should not modify the state directly but create a new state object.</a:t>
            </a:r>
            <a:endParaRPr/>
          </a:p>
          <a:p>
            <a:pPr indent="-325755" lvl="0" marL="457200" rtl="0" algn="l">
              <a:spcBef>
                <a:spcPts val="0"/>
              </a:spcBef>
              <a:spcAft>
                <a:spcPts val="0"/>
              </a:spcAft>
              <a:buSzPct val="100000"/>
              <a:buAutoNum type="arabicPeriod"/>
            </a:pPr>
            <a:r>
              <a:rPr lang="en"/>
              <a:t>Dispatch: Dispatching an action means sending it to the Redux store. This is typically done through a dispatch function provided by Redux. The store then calls the reducers, which update the state based on the action.</a:t>
            </a:r>
            <a:endParaRPr/>
          </a:p>
          <a:p>
            <a:pPr indent="-325755" lvl="0" marL="457200" rtl="0" algn="l">
              <a:spcBef>
                <a:spcPts val="0"/>
              </a:spcBef>
              <a:spcAft>
                <a:spcPts val="0"/>
              </a:spcAft>
              <a:buSzPct val="100000"/>
              <a:buAutoNum type="arabicPeriod"/>
            </a:pPr>
            <a:r>
              <a:rPr lang="en"/>
              <a:t>Selectors: Selectors are functions that retrieve specific pieces of state from the Redux store. They provide an abstraction layer to access the state in a more convenient and efficient way.</a:t>
            </a:r>
            <a:endParaRPr/>
          </a:p>
          <a:p>
            <a:pPr indent="-325755" lvl="0" marL="457200" rtl="0" algn="l">
              <a:spcBef>
                <a:spcPts val="0"/>
              </a:spcBef>
              <a:spcAft>
                <a:spcPts val="0"/>
              </a:spcAft>
              <a:buSzPct val="100000"/>
              <a:buAutoNum type="arabicPeriod"/>
            </a:pPr>
            <a:r>
              <a:rPr lang="en"/>
              <a:t>Middleware: Middleware sits between the dispatching of an action and the moment it reaches the reducer. It can intercept actions and perform additional logic, such as logging, async operations, or modifying the action itself before it reaches the reducers.</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68"/>
          <p:cNvSpPr txBox="1"/>
          <p:nvPr>
            <p:ph idx="1" type="body"/>
          </p:nvPr>
        </p:nvSpPr>
        <p:spPr>
          <a:xfrm>
            <a:off x="311700" y="144100"/>
            <a:ext cx="8520600" cy="492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To get started with Redux, you'll need to install it as a dependency in your project. You can do this by running npm install redux or yarn add redux in your project directory.</a:t>
            </a:r>
            <a:endParaRPr/>
          </a:p>
          <a:p>
            <a:pPr indent="0" lvl="0" marL="0" rtl="0" algn="l">
              <a:spcBef>
                <a:spcPts val="1200"/>
              </a:spcBef>
              <a:spcAft>
                <a:spcPts val="0"/>
              </a:spcAft>
              <a:buNone/>
            </a:pPr>
            <a:r>
              <a:rPr lang="en"/>
              <a:t>Once you have Redux installed, you can create a store, define your actions and reducers, and start dispatching actions to update the state of your application.</a:t>
            </a:r>
            <a:endParaRPr/>
          </a:p>
          <a:p>
            <a:pPr indent="0" lvl="0" marL="0" rtl="0" algn="l">
              <a:spcBef>
                <a:spcPts val="1200"/>
              </a:spcBef>
              <a:spcAft>
                <a:spcPts val="0"/>
              </a:spcAft>
              <a:buNone/>
            </a:pPr>
            <a:r>
              <a:rPr lang="en"/>
              <a:t>Here's a basic example of how you would use Redux with React:</a:t>
            </a:r>
            <a:endParaRPr/>
          </a:p>
          <a:p>
            <a:pPr indent="-334327" lvl="0" marL="457200" rtl="0" algn="l">
              <a:spcBef>
                <a:spcPts val="1200"/>
              </a:spcBef>
              <a:spcAft>
                <a:spcPts val="0"/>
              </a:spcAft>
              <a:buSzPct val="100000"/>
              <a:buChar char="●"/>
            </a:pPr>
            <a:r>
              <a:rPr lang="en"/>
              <a:t>Create your actions: Define action types and action creators, which are functions that return actions.</a:t>
            </a:r>
            <a:endParaRPr/>
          </a:p>
          <a:p>
            <a:pPr indent="-334327" lvl="0" marL="457200" rtl="0" algn="l">
              <a:spcBef>
                <a:spcPts val="0"/>
              </a:spcBef>
              <a:spcAft>
                <a:spcPts val="0"/>
              </a:spcAft>
              <a:buSzPct val="100000"/>
              <a:buChar char="●"/>
            </a:pPr>
            <a:r>
              <a:rPr lang="en"/>
              <a:t>Create your reducers: Write pure functions that handle the state changes based on the actions dispatched.</a:t>
            </a:r>
            <a:endParaRPr/>
          </a:p>
          <a:p>
            <a:pPr indent="-334327" lvl="0" marL="457200" rtl="0" algn="l">
              <a:spcBef>
                <a:spcPts val="0"/>
              </a:spcBef>
              <a:spcAft>
                <a:spcPts val="0"/>
              </a:spcAft>
              <a:buSzPct val="100000"/>
              <a:buChar char="●"/>
            </a:pPr>
            <a:r>
              <a:rPr lang="en"/>
              <a:t>Create your store: Use the createStore function from Redux, passing in your reducers. This will create the Redux store.</a:t>
            </a:r>
            <a:endParaRPr/>
          </a:p>
          <a:p>
            <a:pPr indent="-334327" lvl="0" marL="457200" rtl="0" algn="l">
              <a:spcBef>
                <a:spcPts val="0"/>
              </a:spcBef>
              <a:spcAft>
                <a:spcPts val="0"/>
              </a:spcAft>
              <a:buSzPct val="100000"/>
              <a:buChar char="●"/>
            </a:pPr>
            <a:r>
              <a:rPr lang="en"/>
              <a:t>Connect your components: Use the connect function from the react-redux library to connect your components to the Redux store. This allows your components to access the state and dispatch actions.</a:t>
            </a:r>
            <a:endParaRPr/>
          </a:p>
          <a:p>
            <a:pPr indent="-334327" lvl="0" marL="457200" rtl="0" algn="l">
              <a:spcBef>
                <a:spcPts val="0"/>
              </a:spcBef>
              <a:spcAft>
                <a:spcPts val="0"/>
              </a:spcAft>
              <a:buSzPct val="100000"/>
              <a:buChar char="●"/>
            </a:pPr>
            <a:r>
              <a:rPr lang="en"/>
              <a:t>Dispatch actions: Inside your components, you </a:t>
            </a:r>
            <a:r>
              <a:rPr lang="en"/>
              <a:t>c</a:t>
            </a:r>
            <a:r>
              <a:rPr lang="en"/>
              <a:t>an dispatch actions using the dispatch function provided by Redux. This triggers the reducers, which update the state accordingly.</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for Redux</a:t>
            </a:r>
            <a:endParaRPr/>
          </a:p>
        </p:txBody>
      </p:sp>
      <p:sp>
        <p:nvSpPr>
          <p:cNvPr id="948" name="Google Shape;948;p1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Install dependencies - </a:t>
            </a:r>
            <a:r>
              <a:rPr lang="en"/>
              <a:t>npm install redux react-redux</a:t>
            </a:r>
            <a:endParaRPr/>
          </a:p>
          <a:p>
            <a:pPr indent="-342900" lvl="0" marL="457200" rtl="0" algn="l">
              <a:spcBef>
                <a:spcPts val="0"/>
              </a:spcBef>
              <a:spcAft>
                <a:spcPts val="0"/>
              </a:spcAft>
              <a:buSzPts val="1800"/>
              <a:buAutoNum type="arabicPeriod"/>
            </a:pPr>
            <a:r>
              <a:rPr lang="en"/>
              <a:t>Create Action - </a:t>
            </a:r>
            <a:endParaRPr/>
          </a:p>
          <a:p>
            <a:pPr indent="-342900" lvl="0" marL="457200" rtl="0" algn="l">
              <a:spcBef>
                <a:spcPts val="0"/>
              </a:spcBef>
              <a:spcAft>
                <a:spcPts val="0"/>
              </a:spcAft>
              <a:buSzPts val="1800"/>
              <a:buAutoNum type="arabicPeriod"/>
            </a:pPr>
            <a:r>
              <a:rPr lang="en"/>
              <a:t>Create Reducer - </a:t>
            </a:r>
            <a:r>
              <a:rPr lang="en"/>
              <a:t> </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70"/>
          <p:cNvSpPr txBox="1"/>
          <p:nvPr>
            <p:ph type="title"/>
          </p:nvPr>
        </p:nvSpPr>
        <p:spPr>
          <a:xfrm>
            <a:off x="267275" y="54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Redux Works + State Management</a:t>
            </a:r>
            <a:endParaRPr/>
          </a:p>
        </p:txBody>
      </p:sp>
      <p:sp>
        <p:nvSpPr>
          <p:cNvPr id="954" name="Google Shape;954;p170"/>
          <p:cNvSpPr txBox="1"/>
          <p:nvPr>
            <p:ph idx="1" type="body"/>
          </p:nvPr>
        </p:nvSpPr>
        <p:spPr>
          <a:xfrm>
            <a:off x="311700" y="979150"/>
            <a:ext cx="8520600" cy="409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What is state?</a:t>
            </a:r>
            <a:endParaRPr b="1"/>
          </a:p>
          <a:p>
            <a:pPr indent="0" lvl="0" marL="0" rtl="0" algn="l">
              <a:spcBef>
                <a:spcPts val="1200"/>
              </a:spcBef>
              <a:spcAft>
                <a:spcPts val="0"/>
              </a:spcAft>
              <a:buNone/>
            </a:pPr>
            <a:r>
              <a:rPr lang="en"/>
              <a:t>In programming, "state" refers to the data that represents the current condition or snapshot of your application. It can include things like user inputs, UI states, or any other data that changes over time.</a:t>
            </a:r>
            <a:endParaRPr/>
          </a:p>
          <a:p>
            <a:pPr indent="0" lvl="0" marL="0" rtl="0" algn="l">
              <a:spcBef>
                <a:spcPts val="1200"/>
              </a:spcBef>
              <a:spcAft>
                <a:spcPts val="0"/>
              </a:spcAft>
              <a:buNone/>
            </a:pPr>
            <a:r>
              <a:rPr b="1" lang="en"/>
              <a:t>Why do we need state management?</a:t>
            </a:r>
            <a:endParaRPr b="1"/>
          </a:p>
          <a:p>
            <a:pPr indent="0" lvl="0" marL="0" rtl="0" algn="l">
              <a:spcBef>
                <a:spcPts val="1200"/>
              </a:spcBef>
              <a:spcAft>
                <a:spcPts val="1200"/>
              </a:spcAft>
              <a:buNone/>
            </a:pPr>
            <a:r>
              <a:rPr lang="en"/>
              <a:t>As your application grows, managing and updating state becomes more challenging. State management libraries like Redux provide a structured way to handle and update state, making it easier to track changes, share data between components, and maintain consistency throughout your app.</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71"/>
          <p:cNvSpPr txBox="1"/>
          <p:nvPr>
            <p:ph idx="1" type="body"/>
          </p:nvPr>
        </p:nvSpPr>
        <p:spPr>
          <a:xfrm>
            <a:off x="311700" y="117450"/>
            <a:ext cx="8520600" cy="502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What is Redux?</a:t>
            </a:r>
            <a:endParaRPr b="1"/>
          </a:p>
          <a:p>
            <a:pPr indent="0" lvl="0" marL="0" rtl="0" algn="l">
              <a:spcBef>
                <a:spcPts val="1200"/>
              </a:spcBef>
              <a:spcAft>
                <a:spcPts val="0"/>
              </a:spcAft>
              <a:buClr>
                <a:schemeClr val="dk1"/>
              </a:buClr>
              <a:buSzPts val="1100"/>
              <a:buFont typeface="Arial"/>
              <a:buNone/>
            </a:pPr>
            <a:r>
              <a:rPr lang="en"/>
              <a:t>Redux is a popular state management library for JavaScript applications, commonly used with frameworks like React. It provides a predictable and centralized way to manage state, making it easier to understand how data changes occur and enabling better debugging and testing.</a:t>
            </a:r>
            <a:endParaRPr/>
          </a:p>
          <a:p>
            <a:pPr indent="0" lvl="0" marL="0" rtl="0" algn="l">
              <a:spcBef>
                <a:spcPts val="1200"/>
              </a:spcBef>
              <a:spcAft>
                <a:spcPts val="0"/>
              </a:spcAft>
              <a:buClr>
                <a:schemeClr val="dk1"/>
              </a:buClr>
              <a:buSzPts val="1100"/>
              <a:buFont typeface="Arial"/>
              <a:buNone/>
            </a:pPr>
            <a:r>
              <a:rPr b="1" lang="en"/>
              <a:t>Key concepts in Redux:</a:t>
            </a:r>
            <a:endParaRPr b="1"/>
          </a:p>
          <a:p>
            <a:pPr indent="-342900" lvl="0" marL="457200" rtl="0" algn="l">
              <a:spcBef>
                <a:spcPts val="1200"/>
              </a:spcBef>
              <a:spcAft>
                <a:spcPts val="0"/>
              </a:spcAft>
              <a:buSzPts val="1800"/>
              <a:buChar char="●"/>
            </a:pPr>
            <a:r>
              <a:rPr b="1" lang="en"/>
              <a:t>Store</a:t>
            </a:r>
            <a:r>
              <a:rPr lang="en"/>
              <a:t>: The store is a centralized container that holds the entire state of your application. It's created using the createStore function from Redux.</a:t>
            </a:r>
            <a:endParaRPr/>
          </a:p>
          <a:p>
            <a:pPr indent="-342900" lvl="0" marL="457200" rtl="0" algn="l">
              <a:spcBef>
                <a:spcPts val="0"/>
              </a:spcBef>
              <a:spcAft>
                <a:spcPts val="0"/>
              </a:spcAft>
              <a:buSzPts val="1800"/>
              <a:buChar char="●"/>
            </a:pPr>
            <a:r>
              <a:rPr b="1" lang="en"/>
              <a:t>Actions</a:t>
            </a:r>
            <a:r>
              <a:rPr lang="en"/>
              <a:t>: Actions are plain JavaScript objects that describe an intention to change the state. They have a type property that defines the type of action being performed and can include additional data called the payload.</a:t>
            </a:r>
            <a:endParaRPr/>
          </a:p>
          <a:p>
            <a:pPr indent="-342900" lvl="0" marL="457200" rtl="0" algn="l">
              <a:spcBef>
                <a:spcPts val="0"/>
              </a:spcBef>
              <a:spcAft>
                <a:spcPts val="0"/>
              </a:spcAft>
              <a:buSzPts val="1800"/>
              <a:buChar char="●"/>
            </a:pPr>
            <a:r>
              <a:rPr b="1" lang="en"/>
              <a:t>Reducers</a:t>
            </a:r>
            <a:r>
              <a:rPr lang="en"/>
              <a:t>: Reducers are pure functions responsible for handling actions and updating the state accordingly. They take in the current state and an action, and return a new state based on the action's type.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Hook - useState </a:t>
            </a:r>
            <a:endParaRPr/>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useState is a built-in hook in React that allows you to add state to function components. </a:t>
            </a:r>
            <a:endParaRPr/>
          </a:p>
          <a:p>
            <a:pPr indent="-342900" lvl="0" marL="457200" rtl="0" algn="l">
              <a:spcBef>
                <a:spcPts val="0"/>
              </a:spcBef>
              <a:spcAft>
                <a:spcPts val="0"/>
              </a:spcAft>
              <a:buSzPts val="1800"/>
              <a:buChar char="●"/>
            </a:pPr>
            <a:r>
              <a:rPr lang="en"/>
              <a:t>By using useState, you can make your function components stateful and update the UI in response to changes in the state.</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72"/>
          <p:cNvSpPr txBox="1"/>
          <p:nvPr>
            <p:ph idx="1" type="body"/>
          </p:nvPr>
        </p:nvSpPr>
        <p:spPr>
          <a:xfrm>
            <a:off x="311700" y="99700"/>
            <a:ext cx="8520600" cy="4903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Dispatch</a:t>
            </a:r>
            <a:r>
              <a:rPr lang="en"/>
              <a:t>: Dispatching an action is the process of sending the action to the store. It triggers the state update flow, where the reducers analyze the action and update the state accordingly.</a:t>
            </a:r>
            <a:endParaRPr/>
          </a:p>
          <a:p>
            <a:pPr indent="-342900" lvl="0" marL="457200" rtl="0" algn="l">
              <a:spcBef>
                <a:spcPts val="0"/>
              </a:spcBef>
              <a:spcAft>
                <a:spcPts val="0"/>
              </a:spcAft>
              <a:buSzPts val="1800"/>
              <a:buChar char="●"/>
            </a:pPr>
            <a:r>
              <a:rPr b="1" lang="en"/>
              <a:t>Subscribe</a:t>
            </a:r>
            <a:r>
              <a:rPr lang="en"/>
              <a:t>: Subscribing allows components to be notified whenever the state changes. Components can subscribe to the store and receive updates whenever the state is updated.</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b="1" lang="en"/>
              <a:t>The Redux flow in simple terms:</a:t>
            </a:r>
            <a:endParaRPr/>
          </a:p>
          <a:p>
            <a:pPr indent="0" lvl="0" marL="0" rtl="0" algn="l">
              <a:spcBef>
                <a:spcPts val="1200"/>
              </a:spcBef>
              <a:spcAft>
                <a:spcPts val="0"/>
              </a:spcAft>
              <a:buNone/>
            </a:pPr>
            <a:r>
              <a:rPr lang="en"/>
              <a:t>Your application's components dispatch actions, which describe what change they want to make.</a:t>
            </a:r>
            <a:endParaRPr/>
          </a:p>
          <a:p>
            <a:pPr indent="0" lvl="0" marL="0" rtl="0" algn="l">
              <a:spcBef>
                <a:spcPts val="1200"/>
              </a:spcBef>
              <a:spcAft>
                <a:spcPts val="0"/>
              </a:spcAft>
              <a:buNone/>
            </a:pPr>
            <a:r>
              <a:rPr lang="en"/>
              <a:t>The actions flow through the reducers, which update the state based on the actions' type.</a:t>
            </a:r>
            <a:endParaRPr/>
          </a:p>
          <a:p>
            <a:pPr indent="0" lvl="0" marL="0" rtl="0" algn="l">
              <a:spcBef>
                <a:spcPts val="1200"/>
              </a:spcBef>
              <a:spcAft>
                <a:spcPts val="1200"/>
              </a:spcAft>
              <a:buNone/>
            </a:pPr>
            <a:r>
              <a:rPr lang="en"/>
              <a:t>The updated state is then available to all subscribed components, triggering re-renders and ensuring data consistency.</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73"/>
          <p:cNvSpPr txBox="1"/>
          <p:nvPr>
            <p:ph idx="1" type="body"/>
          </p:nvPr>
        </p:nvSpPr>
        <p:spPr>
          <a:xfrm>
            <a:off x="311700" y="232950"/>
            <a:ext cx="8520600" cy="46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Remember, Redux is most beneficial for larger applications with complex state requirements. For smaller projects or learning purposes, you might start with simpler state management approaches provided by your chosen framework, such as React's useState hook.</a:t>
            </a:r>
            <a:endParaRPr/>
          </a:p>
          <a:p>
            <a:pPr indent="0" lvl="0" marL="0" rtl="0" algn="l">
              <a:spcBef>
                <a:spcPts val="1200"/>
              </a:spcBef>
              <a:spcAft>
                <a:spcPts val="0"/>
              </a:spcAft>
              <a:buClr>
                <a:schemeClr val="dk1"/>
              </a:buClr>
              <a:buSzPts val="1100"/>
              <a:buFont typeface="Arial"/>
              <a:buNone/>
            </a:pPr>
            <a:r>
              <a:rPr lang="en"/>
              <a:t>To start using Redux, you'll need to install the necessary dependencies (redux and react-redux), set up your store with reducers, create actions, dispatch those actions from your components, and connect your components to the store using the connect function or hooks provided by react-redux.</a:t>
            </a:r>
            <a:endParaRPr/>
          </a:p>
          <a:p>
            <a:pPr indent="0" lvl="0" marL="0" rtl="0" algn="l">
              <a:spcBef>
                <a:spcPts val="1200"/>
              </a:spcBef>
              <a:spcAft>
                <a:spcPts val="1200"/>
              </a:spcAft>
              <a:buNone/>
            </a:pPr>
            <a:r>
              <a:rPr lang="en"/>
              <a:t>Don't worry if it feels overwhelming at first. With practice and hands-on coding experience, you'll gradually become more comfortable with Redux and state management concepts.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Redux vs React Context</a:t>
            </a:r>
            <a:endParaRPr/>
          </a:p>
        </p:txBody>
      </p:sp>
      <p:sp>
        <p:nvSpPr>
          <p:cNvPr id="975" name="Google Shape;975;p1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39725" lvl="0" marL="457200" rtl="0" algn="l">
              <a:spcBef>
                <a:spcPts val="0"/>
              </a:spcBef>
              <a:spcAft>
                <a:spcPts val="0"/>
              </a:spcAft>
              <a:buClr>
                <a:schemeClr val="dk1"/>
              </a:buClr>
              <a:buSzPct val="100000"/>
              <a:buAutoNum type="arabicPeriod"/>
            </a:pPr>
            <a:r>
              <a:rPr b="1" lang="en" sz="2800">
                <a:solidFill>
                  <a:schemeClr val="dk1"/>
                </a:solidFill>
              </a:rPr>
              <a:t>Complexity:</a:t>
            </a:r>
            <a:endParaRPr b="1" sz="2800">
              <a:solidFill>
                <a:schemeClr val="dk1"/>
              </a:solidFill>
            </a:endParaRPr>
          </a:p>
          <a:p>
            <a:pPr indent="0" lvl="0" marL="0" rtl="0" algn="l">
              <a:spcBef>
                <a:spcPts val="1200"/>
              </a:spcBef>
              <a:spcAft>
                <a:spcPts val="0"/>
              </a:spcAft>
              <a:buClr>
                <a:schemeClr val="dk1"/>
              </a:buClr>
              <a:buSzPct val="39285"/>
              <a:buFont typeface="Arial"/>
              <a:buNone/>
            </a:pPr>
            <a:r>
              <a:t/>
            </a:r>
            <a:endParaRPr sz="2800">
              <a:solidFill>
                <a:schemeClr val="dk1"/>
              </a:solidFill>
            </a:endParaRPr>
          </a:p>
          <a:p>
            <a:pPr indent="-339725" lvl="0" marL="457200" rtl="0" algn="l">
              <a:spcBef>
                <a:spcPts val="1200"/>
              </a:spcBef>
              <a:spcAft>
                <a:spcPts val="0"/>
              </a:spcAft>
              <a:buClr>
                <a:schemeClr val="dk1"/>
              </a:buClr>
              <a:buSzPct val="100000"/>
              <a:buChar char="●"/>
            </a:pPr>
            <a:r>
              <a:rPr b="1" lang="en" sz="2800">
                <a:solidFill>
                  <a:schemeClr val="dk1"/>
                </a:solidFill>
              </a:rPr>
              <a:t>Redux</a:t>
            </a:r>
            <a:r>
              <a:rPr lang="en" sz="2800">
                <a:solidFill>
                  <a:schemeClr val="dk1"/>
                </a:solidFill>
              </a:rPr>
              <a:t>: Redux is a more comprehensive and powerful state management library. It has a more complex setup compared to React Context. Redux introduces concepts like actions, reducers, and the store, which provide a structured way to manage state. It's well-suited for large-scale applications with complex state requirements.</a:t>
            </a:r>
            <a:endParaRPr sz="2800">
              <a:solidFill>
                <a:schemeClr val="dk1"/>
              </a:solidFill>
            </a:endParaRPr>
          </a:p>
          <a:p>
            <a:pPr indent="-339725" lvl="0" marL="457200" rtl="0" algn="l">
              <a:spcBef>
                <a:spcPts val="0"/>
              </a:spcBef>
              <a:spcAft>
                <a:spcPts val="0"/>
              </a:spcAft>
              <a:buClr>
                <a:schemeClr val="dk1"/>
              </a:buClr>
              <a:buSzPct val="100000"/>
              <a:buChar char="●"/>
            </a:pPr>
            <a:r>
              <a:rPr b="1" lang="en" sz="2800">
                <a:solidFill>
                  <a:schemeClr val="dk1"/>
                </a:solidFill>
              </a:rPr>
              <a:t>React Context</a:t>
            </a:r>
            <a:r>
              <a:rPr lang="en" sz="2800">
                <a:solidFill>
                  <a:schemeClr val="dk1"/>
                </a:solidFill>
              </a:rPr>
              <a:t>: React Context is built into React and provides a simpler and more lightweight approach to managing state. It allows you to create a centralized state container and share state across components without the need for additional libraries or setup.</a:t>
            </a:r>
            <a:endParaRPr sz="2800">
              <a:solidFill>
                <a:schemeClr val="dk1"/>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75"/>
          <p:cNvSpPr txBox="1"/>
          <p:nvPr>
            <p:ph idx="1" type="body"/>
          </p:nvPr>
        </p:nvSpPr>
        <p:spPr>
          <a:xfrm>
            <a:off x="311700" y="188525"/>
            <a:ext cx="8520600" cy="47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2.   </a:t>
            </a:r>
            <a:r>
              <a:rPr b="1" lang="en"/>
              <a:t>Centralized vs. Local State:</a:t>
            </a:r>
            <a:endParaRPr b="1"/>
          </a:p>
          <a:p>
            <a:pPr indent="0" lvl="0" marL="0" rtl="0" algn="l">
              <a:spcBef>
                <a:spcPts val="1200"/>
              </a:spcBef>
              <a:spcAft>
                <a:spcPts val="0"/>
              </a:spcAft>
              <a:buClr>
                <a:schemeClr val="dk1"/>
              </a:buClr>
              <a:buSzPts val="1100"/>
              <a:buFont typeface="Arial"/>
              <a:buNone/>
            </a:pPr>
            <a:r>
              <a:t/>
            </a:r>
            <a:endParaRPr b="1"/>
          </a:p>
          <a:p>
            <a:pPr indent="-342900" lvl="0" marL="457200" rtl="0" algn="l">
              <a:spcBef>
                <a:spcPts val="1200"/>
              </a:spcBef>
              <a:spcAft>
                <a:spcPts val="0"/>
              </a:spcAft>
              <a:buSzPts val="1800"/>
              <a:buChar char="●"/>
            </a:pPr>
            <a:r>
              <a:rPr b="1" lang="en"/>
              <a:t>Redux</a:t>
            </a:r>
            <a:r>
              <a:rPr lang="en"/>
              <a:t>: Redux promotes a centralized state management approach, where the entire application state is stored in a single global store. Components can access and update the state through actions and reducers.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React Context</a:t>
            </a:r>
            <a:r>
              <a:rPr lang="en"/>
              <a:t>: React Context allows you to create local state containers specific to certain components or component hierarchies. Each context instance manages its own state, which is accessible to the components within its scope. This makes it more suitable for managing smaller-scale or localized state</a:t>
            </a:r>
            <a:r>
              <a:rPr lang="en"/>
              <a:t>.</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176"/>
          <p:cNvSpPr txBox="1"/>
          <p:nvPr>
            <p:ph idx="1" type="body"/>
          </p:nvPr>
        </p:nvSpPr>
        <p:spPr>
          <a:xfrm>
            <a:off x="311700" y="286250"/>
            <a:ext cx="8520600" cy="438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3.  </a:t>
            </a:r>
            <a:r>
              <a:rPr b="1" lang="en"/>
              <a:t>Scalability and Flexibility:</a:t>
            </a:r>
            <a:endParaRPr b="1"/>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b="1" lang="en"/>
              <a:t>Redux</a:t>
            </a:r>
            <a:r>
              <a:rPr lang="en"/>
              <a:t>: Redux is highly scalable and provides excellent support for handling complex state interactions, asynchronous actions, and middleware integration. It has a large ecosystem of middleware, dev tools, and extensions, making it flexible and extensible.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React Context</a:t>
            </a:r>
            <a:r>
              <a:rPr lang="en"/>
              <a:t>: React Context is simpler and more straightforward, but it may become less optimal when dealing with deeply nested components or complex state interactions. It lacks some advanced features and middleware options available in Redux.</a:t>
            </a:r>
            <a:endParaRPr/>
          </a:p>
          <a:p>
            <a:pPr indent="0" lvl="0" marL="0" rtl="0" algn="l">
              <a:spcBef>
                <a:spcPts val="1200"/>
              </a:spcBef>
              <a:spcAft>
                <a:spcPts val="1200"/>
              </a:spcAft>
              <a:buNone/>
            </a:pPr>
            <a:r>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77"/>
          <p:cNvSpPr txBox="1"/>
          <p:nvPr>
            <p:ph idx="1" type="body"/>
          </p:nvPr>
        </p:nvSpPr>
        <p:spPr>
          <a:xfrm>
            <a:off x="311700" y="179650"/>
            <a:ext cx="8520600" cy="47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4.   </a:t>
            </a:r>
            <a:r>
              <a:rPr b="1" lang="en"/>
              <a:t>Learning Curve:</a:t>
            </a:r>
            <a:endParaRPr b="1"/>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b="1" lang="en"/>
              <a:t>Redux</a:t>
            </a:r>
            <a:r>
              <a:rPr lang="en"/>
              <a:t>: Redux has a steeper learning curve due to its additional concepts and boilerplate code. Understanding the Redux flow, actions, reducers, and connecting components to the store can take some time for beginners.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React Context</a:t>
            </a:r>
            <a:r>
              <a:rPr lang="en"/>
              <a:t>: React Context is relatively easier to grasp and has a shallower learning curve. It leverages familiar React concepts like context providers and consumers, making it more accessible for beginners.</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78"/>
          <p:cNvSpPr txBox="1"/>
          <p:nvPr>
            <p:ph idx="1" type="body"/>
          </p:nvPr>
        </p:nvSpPr>
        <p:spPr>
          <a:xfrm>
            <a:off x="311700" y="188525"/>
            <a:ext cx="8520600" cy="480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a:t>5.   </a:t>
            </a:r>
            <a:r>
              <a:rPr b="1" lang="en"/>
              <a:t>Use Cases:</a:t>
            </a:r>
            <a:endParaRPr b="1"/>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b="1" lang="en"/>
              <a:t>Redux</a:t>
            </a:r>
            <a:r>
              <a:rPr lang="en"/>
              <a:t>: Redux is well-suited for large applications with complex state management needs, such as applications with extensive data flow, multiple interconnected components, or a need for time-travel debugging. It shines in scenarios where state changes are frequent and need to be tracked more closely.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React Context</a:t>
            </a:r>
            <a:r>
              <a:rPr lang="en"/>
              <a:t>: React Context is great for simpler state management needs, such as sharing data across a few related components or implementing theme switching, user authentication, or language selection. It's useful when you want to avoid prop drilling and keep the state localized to specific components.</a:t>
            </a:r>
            <a:endParaRPr/>
          </a:p>
          <a:p>
            <a:pPr indent="0" lvl="0" marL="0" rtl="0" algn="l">
              <a:spcBef>
                <a:spcPts val="1200"/>
              </a:spcBef>
              <a:spcAft>
                <a:spcPts val="1200"/>
              </a:spcAft>
              <a:buNone/>
            </a:pPr>
            <a:r>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79"/>
          <p:cNvSpPr txBox="1"/>
          <p:nvPr>
            <p:ph type="title"/>
          </p:nvPr>
        </p:nvSpPr>
        <p:spPr>
          <a:xfrm>
            <a:off x="311700" y="116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Redux Actions</a:t>
            </a:r>
            <a:endParaRPr/>
          </a:p>
        </p:txBody>
      </p:sp>
      <p:sp>
        <p:nvSpPr>
          <p:cNvPr id="1001" name="Google Shape;1001;p179"/>
          <p:cNvSpPr txBox="1"/>
          <p:nvPr>
            <p:ph idx="1" type="body"/>
          </p:nvPr>
        </p:nvSpPr>
        <p:spPr>
          <a:xfrm>
            <a:off x="311700" y="689025"/>
            <a:ext cx="8520600" cy="439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In Redux, actions are like messengers that carry information to tell the application how the state should change.</a:t>
            </a:r>
            <a:endParaRPr/>
          </a:p>
          <a:p>
            <a:pPr indent="0" lvl="0" marL="0" rtl="0" algn="l">
              <a:spcBef>
                <a:spcPts val="1200"/>
              </a:spcBef>
              <a:spcAft>
                <a:spcPts val="0"/>
              </a:spcAft>
              <a:buClr>
                <a:schemeClr val="dk1"/>
              </a:buClr>
              <a:buSzPct val="61111"/>
              <a:buFont typeface="Arial"/>
              <a:buNone/>
            </a:pPr>
            <a:r>
              <a:rPr lang="en"/>
              <a:t>Actions are simple JavaScript objects with a type field that describes the type of action being performed.</a:t>
            </a:r>
            <a:endParaRPr/>
          </a:p>
          <a:p>
            <a:pPr indent="0" lvl="0" marL="0" rtl="0" algn="l">
              <a:spcBef>
                <a:spcPts val="1200"/>
              </a:spcBef>
              <a:spcAft>
                <a:spcPts val="0"/>
              </a:spcAft>
              <a:buClr>
                <a:schemeClr val="dk1"/>
              </a:buClr>
              <a:buSzPct val="61111"/>
              <a:buFont typeface="Arial"/>
              <a:buNone/>
            </a:pPr>
            <a:r>
              <a:rPr lang="en"/>
              <a:t>You can also include additional data or payload in the action to provide more information.</a:t>
            </a:r>
            <a:endParaRPr/>
          </a:p>
          <a:p>
            <a:pPr indent="0" lvl="0" marL="0" rtl="0" algn="l">
              <a:spcBef>
                <a:spcPts val="1200"/>
              </a:spcBef>
              <a:spcAft>
                <a:spcPts val="0"/>
              </a:spcAft>
              <a:buNone/>
            </a:pPr>
            <a:r>
              <a:rPr lang="en"/>
              <a:t>Actions are typically created using action creator functions, which are functions that return action objects.</a:t>
            </a:r>
            <a:endParaRPr/>
          </a:p>
          <a:p>
            <a:pPr indent="0" lvl="0" marL="0" rtl="0" algn="l">
              <a:spcBef>
                <a:spcPts val="1200"/>
              </a:spcBef>
              <a:spcAft>
                <a:spcPts val="0"/>
              </a:spcAft>
              <a:buNone/>
            </a:pPr>
            <a:r>
              <a:rPr lang="en"/>
              <a:t>const incrementCounter = () =&gt; {</a:t>
            </a:r>
            <a:endParaRPr/>
          </a:p>
          <a:p>
            <a:pPr indent="0" lvl="0" marL="0" rtl="0" algn="l">
              <a:spcBef>
                <a:spcPts val="1200"/>
              </a:spcBef>
              <a:spcAft>
                <a:spcPts val="0"/>
              </a:spcAft>
              <a:buNone/>
            </a:pPr>
            <a:r>
              <a:rPr lang="en"/>
              <a:t>  return {</a:t>
            </a:r>
            <a:endParaRPr/>
          </a:p>
          <a:p>
            <a:pPr indent="0" lvl="0" marL="0" rtl="0" algn="l">
              <a:spcBef>
                <a:spcPts val="1200"/>
              </a:spcBef>
              <a:spcAft>
                <a:spcPts val="0"/>
              </a:spcAft>
              <a:buNone/>
            </a:pPr>
            <a:r>
              <a:rPr lang="en"/>
              <a:t>    type: 'INCREMENT_COUNTER'</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80"/>
          <p:cNvSpPr txBox="1"/>
          <p:nvPr>
            <p:ph type="title"/>
          </p:nvPr>
        </p:nvSpPr>
        <p:spPr>
          <a:xfrm>
            <a:off x="311700" y="8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Reducer</a:t>
            </a:r>
            <a:endParaRPr/>
          </a:p>
        </p:txBody>
      </p:sp>
      <p:sp>
        <p:nvSpPr>
          <p:cNvPr id="1007" name="Google Shape;1007;p180"/>
          <p:cNvSpPr txBox="1"/>
          <p:nvPr>
            <p:ph idx="1" type="body"/>
          </p:nvPr>
        </p:nvSpPr>
        <p:spPr>
          <a:xfrm>
            <a:off x="311700" y="662400"/>
            <a:ext cx="8520600" cy="435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Reducers are responsible for handling actions and updating the state of the application.</a:t>
            </a:r>
            <a:endParaRPr/>
          </a:p>
          <a:p>
            <a:pPr indent="0" lvl="0" marL="0" rtl="0" algn="l">
              <a:spcBef>
                <a:spcPts val="1200"/>
              </a:spcBef>
              <a:spcAft>
                <a:spcPts val="0"/>
              </a:spcAft>
              <a:buClr>
                <a:schemeClr val="dk1"/>
              </a:buClr>
              <a:buSzPts val="1100"/>
              <a:buFont typeface="Arial"/>
              <a:buNone/>
            </a:pPr>
            <a:r>
              <a:rPr lang="en"/>
              <a:t>Reducers are pure functions, which means they don't have side effects and always produce the same output for the same input.</a:t>
            </a:r>
            <a:endParaRPr/>
          </a:p>
          <a:p>
            <a:pPr indent="0" lvl="0" marL="0" rtl="0" algn="l">
              <a:spcBef>
                <a:spcPts val="1200"/>
              </a:spcBef>
              <a:spcAft>
                <a:spcPts val="0"/>
              </a:spcAft>
              <a:buClr>
                <a:schemeClr val="dk1"/>
              </a:buClr>
              <a:buSzPts val="1100"/>
              <a:buFont typeface="Arial"/>
              <a:buNone/>
            </a:pPr>
            <a:r>
              <a:rPr lang="en"/>
              <a:t>Reducers take in the current state and an action as parameters, and return a new state based on the action.</a:t>
            </a:r>
            <a:endParaRPr/>
          </a:p>
          <a:p>
            <a:pPr indent="0" lvl="0" marL="0" rtl="0" algn="l">
              <a:spcBef>
                <a:spcPts val="1200"/>
              </a:spcBef>
              <a:spcAft>
                <a:spcPts val="1200"/>
              </a:spcAft>
              <a:buNone/>
            </a:pPr>
            <a:r>
              <a:rPr lang="en"/>
              <a:t>It's important to remember that reducers should not mutate the existing state, but rather create a new state object with the desired changes.</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81"/>
          <p:cNvSpPr txBox="1"/>
          <p:nvPr>
            <p:ph idx="1" type="body"/>
          </p:nvPr>
        </p:nvSpPr>
        <p:spPr>
          <a:xfrm>
            <a:off x="311700" y="250700"/>
            <a:ext cx="8520600" cy="4892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const initialState = {</a:t>
            </a:r>
            <a:endParaRPr/>
          </a:p>
          <a:p>
            <a:pPr indent="0" lvl="0" marL="0" rtl="0" algn="l">
              <a:spcBef>
                <a:spcPts val="1200"/>
              </a:spcBef>
              <a:spcAft>
                <a:spcPts val="0"/>
              </a:spcAft>
              <a:buClr>
                <a:schemeClr val="dk1"/>
              </a:buClr>
              <a:buSzPct val="61111"/>
              <a:buFont typeface="Arial"/>
              <a:buNone/>
            </a:pPr>
            <a:r>
              <a:rPr lang="en"/>
              <a:t>  counter: 0</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const counterReducer = (state = initialState, action) =&gt; {</a:t>
            </a:r>
            <a:endParaRPr/>
          </a:p>
          <a:p>
            <a:pPr indent="0" lvl="0" marL="0" rtl="0" algn="l">
              <a:spcBef>
                <a:spcPts val="1200"/>
              </a:spcBef>
              <a:spcAft>
                <a:spcPts val="0"/>
              </a:spcAft>
              <a:buClr>
                <a:schemeClr val="dk1"/>
              </a:buClr>
              <a:buSzPct val="61111"/>
              <a:buFont typeface="Arial"/>
              <a:buNone/>
            </a:pPr>
            <a:r>
              <a:rPr lang="en"/>
              <a:t>  switch (action.type) {</a:t>
            </a:r>
            <a:endParaRPr/>
          </a:p>
          <a:p>
            <a:pPr indent="0" lvl="0" marL="0" rtl="0" algn="l">
              <a:spcBef>
                <a:spcPts val="1200"/>
              </a:spcBef>
              <a:spcAft>
                <a:spcPts val="0"/>
              </a:spcAft>
              <a:buClr>
                <a:schemeClr val="dk1"/>
              </a:buClr>
              <a:buSzPct val="61111"/>
              <a:buFont typeface="Arial"/>
              <a:buNone/>
            </a:pPr>
            <a:r>
              <a:rPr lang="en"/>
              <a:t>    case 'INCREMENT_COUNTER':</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...state,</a:t>
            </a:r>
            <a:endParaRPr/>
          </a:p>
          <a:p>
            <a:pPr indent="0" lvl="0" marL="0" rtl="0" algn="l">
              <a:spcBef>
                <a:spcPts val="1200"/>
              </a:spcBef>
              <a:spcAft>
                <a:spcPts val="0"/>
              </a:spcAft>
              <a:buClr>
                <a:schemeClr val="dk1"/>
              </a:buClr>
              <a:buSzPct val="61111"/>
              <a:buFont typeface="Arial"/>
              <a:buNone/>
            </a:pPr>
            <a:r>
              <a:rPr lang="en"/>
              <a:t>        counter: state.counter + 1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default:</a:t>
            </a:r>
            <a:endParaRPr/>
          </a:p>
          <a:p>
            <a:pPr indent="0" lvl="0" marL="0" rtl="0" algn="l">
              <a:spcBef>
                <a:spcPts val="1200"/>
              </a:spcBef>
              <a:spcAft>
                <a:spcPts val="0"/>
              </a:spcAft>
              <a:buClr>
                <a:schemeClr val="dk1"/>
              </a:buClr>
              <a:buSzPct val="61111"/>
              <a:buFont typeface="Arial"/>
              <a:buNone/>
            </a:pPr>
            <a:r>
              <a:rPr lang="en"/>
              <a:t>      return state;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9"/>
          <p:cNvPicPr preferRelativeResize="0"/>
          <p:nvPr/>
        </p:nvPicPr>
        <p:blipFill>
          <a:blip r:embed="rId3">
            <a:alphaModFix/>
          </a:blip>
          <a:stretch>
            <a:fillRect/>
          </a:stretch>
        </p:blipFill>
        <p:spPr>
          <a:xfrm>
            <a:off x="1316150" y="898625"/>
            <a:ext cx="6391275" cy="2486025"/>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82"/>
          <p:cNvSpPr txBox="1"/>
          <p:nvPr>
            <p:ph idx="1" type="body"/>
          </p:nvPr>
        </p:nvSpPr>
        <p:spPr>
          <a:xfrm>
            <a:off x="311700" y="108575"/>
            <a:ext cx="8520600" cy="4930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Step 1 : Define the initial state:</a:t>
            </a:r>
            <a:endParaRPr b="1"/>
          </a:p>
          <a:p>
            <a:pPr indent="0" lvl="0" marL="0" rtl="0" algn="l">
              <a:lnSpc>
                <a:spcPct val="100000"/>
              </a:lnSpc>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lang="en"/>
              <a:t>const initialState = {</a:t>
            </a:r>
            <a:endParaRPr/>
          </a:p>
          <a:p>
            <a:pPr indent="0" lvl="0" marL="0" rtl="0" algn="l">
              <a:spcBef>
                <a:spcPts val="1200"/>
              </a:spcBef>
              <a:spcAft>
                <a:spcPts val="0"/>
              </a:spcAft>
              <a:buClr>
                <a:schemeClr val="dk1"/>
              </a:buClr>
              <a:buSzPts val="1100"/>
              <a:buFont typeface="Arial"/>
              <a:buNone/>
            </a:pPr>
            <a:r>
              <a:rPr lang="en"/>
              <a:t>  count: 0</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b="1" lang="en"/>
              <a:t>Step 2 : Create action types:</a:t>
            </a:r>
            <a:endParaRPr b="1"/>
          </a:p>
          <a:p>
            <a:pPr indent="0" lvl="0" marL="0" marR="0" rtl="0" algn="l">
              <a:lnSpc>
                <a:spcPct val="115000"/>
              </a:lnSpc>
              <a:spcBef>
                <a:spcPts val="1200"/>
              </a:spcBef>
              <a:spcAft>
                <a:spcPts val="0"/>
              </a:spcAft>
              <a:buNone/>
            </a:pPr>
            <a:r>
              <a:rPr lang="en"/>
              <a:t>const INCREMENT = 'INCREMENT';</a:t>
            </a:r>
            <a:endParaRPr/>
          </a:p>
          <a:p>
            <a:pPr indent="0" lvl="0" marL="0" marR="0" rtl="0" algn="l">
              <a:lnSpc>
                <a:spcPct val="115000"/>
              </a:lnSpc>
              <a:spcBef>
                <a:spcPts val="1200"/>
              </a:spcBef>
              <a:spcAft>
                <a:spcPts val="1200"/>
              </a:spcAft>
              <a:buNone/>
            </a:pPr>
            <a:r>
              <a:rPr lang="en"/>
              <a:t>const DECREMENT = 'DECREMENT';</a:t>
            </a:r>
            <a:endParaRPr b="1"/>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83"/>
          <p:cNvSpPr txBox="1"/>
          <p:nvPr>
            <p:ph idx="1" type="body"/>
          </p:nvPr>
        </p:nvSpPr>
        <p:spPr>
          <a:xfrm>
            <a:off x="311700" y="90800"/>
            <a:ext cx="8520600" cy="4850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a:t>Step 3 : Create action creators:</a:t>
            </a:r>
            <a:endParaRPr/>
          </a:p>
          <a:p>
            <a:pPr indent="0" lvl="0" marL="0" rtl="0" algn="l">
              <a:spcBef>
                <a:spcPts val="1200"/>
              </a:spcBef>
              <a:spcAft>
                <a:spcPts val="0"/>
              </a:spcAft>
              <a:buClr>
                <a:schemeClr val="dk1"/>
              </a:buClr>
              <a:buSzPts val="1100"/>
              <a:buFont typeface="Arial"/>
              <a:buNone/>
            </a:pPr>
            <a:r>
              <a:rPr lang="en"/>
              <a:t>const increment = () =&gt; {</a:t>
            </a:r>
            <a:endParaRPr/>
          </a:p>
          <a:p>
            <a:pPr indent="0" lvl="0" marL="0" rtl="0" algn="l">
              <a:spcBef>
                <a:spcPts val="1200"/>
              </a:spcBef>
              <a:spcAft>
                <a:spcPts val="0"/>
              </a:spcAft>
              <a:buClr>
                <a:schemeClr val="dk1"/>
              </a:buClr>
              <a:buSzPts val="1100"/>
              <a:buFont typeface="Arial"/>
              <a:buNone/>
            </a:pPr>
            <a:r>
              <a:rPr lang="en"/>
              <a:t>  return {</a:t>
            </a:r>
            <a:endParaRPr/>
          </a:p>
          <a:p>
            <a:pPr indent="0" lvl="0" marL="0" rtl="0" algn="l">
              <a:spcBef>
                <a:spcPts val="1200"/>
              </a:spcBef>
              <a:spcAft>
                <a:spcPts val="0"/>
              </a:spcAft>
              <a:buClr>
                <a:schemeClr val="dk1"/>
              </a:buClr>
              <a:buSzPts val="1100"/>
              <a:buFont typeface="Arial"/>
              <a:buNone/>
            </a:pPr>
            <a:r>
              <a:rPr lang="en"/>
              <a:t>    type: INCREMENT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const decrement = () =&gt; {</a:t>
            </a:r>
            <a:endParaRPr/>
          </a:p>
          <a:p>
            <a:pPr indent="0" lvl="0" marL="0" rtl="0" algn="l">
              <a:spcBef>
                <a:spcPts val="1200"/>
              </a:spcBef>
              <a:spcAft>
                <a:spcPts val="0"/>
              </a:spcAft>
              <a:buClr>
                <a:schemeClr val="dk1"/>
              </a:buClr>
              <a:buSzPts val="1100"/>
              <a:buFont typeface="Arial"/>
              <a:buNone/>
            </a:pPr>
            <a:r>
              <a:rPr lang="en"/>
              <a:t>  return {</a:t>
            </a:r>
            <a:endParaRPr/>
          </a:p>
          <a:p>
            <a:pPr indent="0" lvl="0" marL="0" rtl="0" algn="l">
              <a:spcBef>
                <a:spcPts val="1200"/>
              </a:spcBef>
              <a:spcAft>
                <a:spcPts val="0"/>
              </a:spcAft>
              <a:buClr>
                <a:schemeClr val="dk1"/>
              </a:buClr>
              <a:buSzPts val="1100"/>
              <a:buFont typeface="Arial"/>
              <a:buNone/>
            </a:pPr>
            <a:r>
              <a:rPr lang="en"/>
              <a:t>    type: DECREMENT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Clr>
                <a:schemeClr val="dk1"/>
              </a:buClr>
              <a:buSzPts val="1100"/>
              <a:buFont typeface="Arial"/>
              <a:buNone/>
            </a:pPr>
            <a:r>
              <a:rPr lang="en"/>
              <a:t>};</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84"/>
          <p:cNvSpPr txBox="1"/>
          <p:nvPr>
            <p:ph idx="1" type="body"/>
          </p:nvPr>
        </p:nvSpPr>
        <p:spPr>
          <a:xfrm>
            <a:off x="311700" y="37500"/>
            <a:ext cx="8520600" cy="5106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a:t>Step 4 : Create the reducer:</a:t>
            </a:r>
            <a:endParaRPr b="1"/>
          </a:p>
          <a:p>
            <a:pPr indent="0" lvl="0" marL="0" rtl="0" algn="l">
              <a:spcBef>
                <a:spcPts val="1200"/>
              </a:spcBef>
              <a:spcAft>
                <a:spcPts val="0"/>
              </a:spcAft>
              <a:buClr>
                <a:schemeClr val="dk1"/>
              </a:buClr>
              <a:buSzPct val="61111"/>
              <a:buFont typeface="Arial"/>
              <a:buNone/>
            </a:pPr>
            <a:r>
              <a:rPr lang="en"/>
              <a:t>const counterReducer = (state = initialState, action) =&gt; {</a:t>
            </a:r>
            <a:endParaRPr/>
          </a:p>
          <a:p>
            <a:pPr indent="0" lvl="0" marL="0" rtl="0" algn="l">
              <a:spcBef>
                <a:spcPts val="1200"/>
              </a:spcBef>
              <a:spcAft>
                <a:spcPts val="0"/>
              </a:spcAft>
              <a:buClr>
                <a:schemeClr val="dk1"/>
              </a:buClr>
              <a:buSzPct val="61111"/>
              <a:buFont typeface="Arial"/>
              <a:buNone/>
            </a:pPr>
            <a:r>
              <a:rPr lang="en"/>
              <a:t>  switch (action.type) {</a:t>
            </a:r>
            <a:endParaRPr/>
          </a:p>
          <a:p>
            <a:pPr indent="0" lvl="0" marL="0" rtl="0" algn="l">
              <a:spcBef>
                <a:spcPts val="1200"/>
              </a:spcBef>
              <a:spcAft>
                <a:spcPts val="0"/>
              </a:spcAft>
              <a:buClr>
                <a:schemeClr val="dk1"/>
              </a:buClr>
              <a:buSzPct val="61111"/>
              <a:buFont typeface="Arial"/>
              <a:buNone/>
            </a:pPr>
            <a:r>
              <a:rPr lang="en"/>
              <a:t>    case INCREMENT:</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...state,</a:t>
            </a:r>
            <a:endParaRPr/>
          </a:p>
          <a:p>
            <a:pPr indent="0" lvl="0" marL="0" rtl="0" algn="l">
              <a:spcBef>
                <a:spcPts val="1200"/>
              </a:spcBef>
              <a:spcAft>
                <a:spcPts val="0"/>
              </a:spcAft>
              <a:buClr>
                <a:schemeClr val="dk1"/>
              </a:buClr>
              <a:buSzPct val="61111"/>
              <a:buFont typeface="Arial"/>
              <a:buNone/>
            </a:pPr>
            <a:r>
              <a:rPr lang="en"/>
              <a:t>        count: state.count + 1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case DECREMENT:</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...state,</a:t>
            </a:r>
            <a:endParaRPr/>
          </a:p>
          <a:p>
            <a:pPr indent="0" lvl="0" marL="0" rtl="0" algn="l">
              <a:spcBef>
                <a:spcPts val="1200"/>
              </a:spcBef>
              <a:spcAft>
                <a:spcPts val="0"/>
              </a:spcAft>
              <a:buClr>
                <a:schemeClr val="dk1"/>
              </a:buClr>
              <a:buSzPct val="61111"/>
              <a:buFont typeface="Arial"/>
              <a:buNone/>
            </a:pPr>
            <a:r>
              <a:rPr lang="en"/>
              <a:t>        count: state.count - 1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default:</a:t>
            </a:r>
            <a:endParaRPr/>
          </a:p>
          <a:p>
            <a:pPr indent="0" lvl="0" marL="0" rtl="0" algn="l">
              <a:spcBef>
                <a:spcPts val="1200"/>
              </a:spcBef>
              <a:spcAft>
                <a:spcPts val="0"/>
              </a:spcAft>
              <a:buClr>
                <a:schemeClr val="dk1"/>
              </a:buClr>
              <a:buSzPct val="61111"/>
              <a:buFont typeface="Arial"/>
              <a:buNone/>
            </a:pPr>
            <a:r>
              <a:rPr lang="en"/>
              <a:t>      return state;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185"/>
          <p:cNvSpPr txBox="1"/>
          <p:nvPr>
            <p:ph idx="1" type="body"/>
          </p:nvPr>
        </p:nvSpPr>
        <p:spPr>
          <a:xfrm>
            <a:off x="311700" y="117450"/>
            <a:ext cx="8520600" cy="495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Step 5 : Set up the Redux store:</a:t>
            </a:r>
            <a:endParaRPr b="1"/>
          </a:p>
          <a:p>
            <a:pPr indent="0" lvl="0" marL="0" rtl="0" algn="l">
              <a:spcBef>
                <a:spcPts val="1200"/>
              </a:spcBef>
              <a:spcAft>
                <a:spcPts val="0"/>
              </a:spcAft>
              <a:buClr>
                <a:schemeClr val="dk1"/>
              </a:buClr>
              <a:buSzPts val="1100"/>
              <a:buFont typeface="Arial"/>
              <a:buNone/>
            </a:pPr>
            <a:r>
              <a:rPr lang="en"/>
              <a:t>import { createStore } from 'redux';</a:t>
            </a:r>
            <a:endParaRPr/>
          </a:p>
          <a:p>
            <a:pPr indent="0" lvl="0" marL="0" rtl="0" algn="l">
              <a:spcBef>
                <a:spcPts val="1200"/>
              </a:spcBef>
              <a:spcAft>
                <a:spcPts val="0"/>
              </a:spcAft>
              <a:buNone/>
            </a:pPr>
            <a:r>
              <a:rPr lang="en"/>
              <a:t>const store = createStore(counterReducer);</a:t>
            </a:r>
            <a:endParaRPr/>
          </a:p>
          <a:p>
            <a:pPr indent="0" lvl="0" marL="0" rtl="0" algn="l">
              <a:spcBef>
                <a:spcPts val="1200"/>
              </a:spcBef>
              <a:spcAft>
                <a:spcPts val="0"/>
              </a:spcAft>
              <a:buNone/>
            </a:pPr>
            <a:r>
              <a:rPr b="1" lang="en"/>
              <a:t>Step 6 : Dispatch actions to update the state:</a:t>
            </a:r>
            <a:endParaRPr b="1"/>
          </a:p>
          <a:p>
            <a:pPr indent="0" lvl="0" marL="0" rtl="0" algn="l">
              <a:spcBef>
                <a:spcPts val="1200"/>
              </a:spcBef>
              <a:spcAft>
                <a:spcPts val="0"/>
              </a:spcAft>
              <a:buNone/>
            </a:pPr>
            <a:r>
              <a:rPr lang="en"/>
              <a:t>store.dispatch(increment()); // Dispatch an increment action</a:t>
            </a:r>
            <a:endParaRPr/>
          </a:p>
          <a:p>
            <a:pPr indent="0" lvl="0" marL="0" rtl="0" algn="l">
              <a:spcBef>
                <a:spcPts val="1200"/>
              </a:spcBef>
              <a:spcAft>
                <a:spcPts val="0"/>
              </a:spcAft>
              <a:buNone/>
            </a:pPr>
            <a:r>
              <a:rPr lang="en"/>
              <a:t>console.log(store.getState()); // Output: { count: 1 }</a:t>
            </a:r>
            <a:endParaRPr/>
          </a:p>
          <a:p>
            <a:pPr indent="0" lvl="0" marL="0" rtl="0" algn="l">
              <a:spcBef>
                <a:spcPts val="1200"/>
              </a:spcBef>
              <a:spcAft>
                <a:spcPts val="0"/>
              </a:spcAft>
              <a:buNone/>
            </a:pPr>
            <a:r>
              <a:rPr lang="en"/>
              <a:t>store.dispatch(decrement()); // Dispatch a decrement action</a:t>
            </a:r>
            <a:endParaRPr/>
          </a:p>
          <a:p>
            <a:pPr indent="0" lvl="0" marL="0" rtl="0" algn="l">
              <a:spcBef>
                <a:spcPts val="1200"/>
              </a:spcBef>
              <a:spcAft>
                <a:spcPts val="1200"/>
              </a:spcAft>
              <a:buNone/>
            </a:pPr>
            <a:r>
              <a:rPr lang="en"/>
              <a:t>console.log(store.getState()); // Output: { count: 0 }</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86"/>
          <p:cNvSpPr txBox="1"/>
          <p:nvPr>
            <p:ph type="title"/>
          </p:nvPr>
        </p:nvSpPr>
        <p:spPr>
          <a:xfrm>
            <a:off x="311700" y="183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Redux Store</a:t>
            </a:r>
            <a:endParaRPr/>
          </a:p>
        </p:txBody>
      </p:sp>
      <p:sp>
        <p:nvSpPr>
          <p:cNvPr id="1038" name="Google Shape;1038;p186"/>
          <p:cNvSpPr txBox="1"/>
          <p:nvPr>
            <p:ph idx="1" type="body"/>
          </p:nvPr>
        </p:nvSpPr>
        <p:spPr>
          <a:xfrm>
            <a:off x="311700" y="812700"/>
            <a:ext cx="8520600" cy="400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Redux is a state management library commonly used with JavaScript applications, particularly those built with frameworks like React. At the core of Redux is the concept of a "store," which is an object that holds the application state.</a:t>
            </a:r>
            <a:br>
              <a:rPr lang="en"/>
            </a:br>
            <a:r>
              <a:rPr lang="en"/>
              <a:t>To create a Redux store, you need to follow a few steps. First, you need to install the Redux library using a package manager like npm or Yarn. Then, you can import the necessary functions and set up the store.</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187"/>
          <p:cNvSpPr txBox="1"/>
          <p:nvPr>
            <p:ph idx="1" type="body"/>
          </p:nvPr>
        </p:nvSpPr>
        <p:spPr>
          <a:xfrm>
            <a:off x="311700" y="0"/>
            <a:ext cx="8520600" cy="514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450"/>
              <a:t>// Import the required functions from Redux</a:t>
            </a:r>
            <a:endParaRPr sz="1450"/>
          </a:p>
          <a:p>
            <a:pPr indent="0" lvl="0" marL="0" rtl="0" algn="l">
              <a:lnSpc>
                <a:spcPct val="95000"/>
              </a:lnSpc>
              <a:spcBef>
                <a:spcPts val="1200"/>
              </a:spcBef>
              <a:spcAft>
                <a:spcPts val="0"/>
              </a:spcAft>
              <a:buClr>
                <a:schemeClr val="dk1"/>
              </a:buClr>
              <a:buSzPts val="275"/>
              <a:buFont typeface="Arial"/>
              <a:buNone/>
            </a:pPr>
            <a:r>
              <a:rPr lang="en" sz="1450"/>
              <a:t>import { createStore } from 'redux';</a:t>
            </a:r>
            <a:endParaRPr sz="1450"/>
          </a:p>
          <a:p>
            <a:pPr indent="0" lvl="0" marL="0" rtl="0" algn="l">
              <a:lnSpc>
                <a:spcPct val="95000"/>
              </a:lnSpc>
              <a:spcBef>
                <a:spcPts val="1200"/>
              </a:spcBef>
              <a:spcAft>
                <a:spcPts val="0"/>
              </a:spcAft>
              <a:buClr>
                <a:schemeClr val="dk1"/>
              </a:buClr>
              <a:buSzPts val="275"/>
              <a:buFont typeface="Arial"/>
              <a:buNone/>
            </a:pPr>
            <a:r>
              <a:rPr lang="en" sz="1450"/>
              <a:t>// Define a reducer function</a:t>
            </a:r>
            <a:endParaRPr sz="1450"/>
          </a:p>
          <a:p>
            <a:pPr indent="0" lvl="0" marL="0" rtl="0" algn="l">
              <a:lnSpc>
                <a:spcPct val="95000"/>
              </a:lnSpc>
              <a:spcBef>
                <a:spcPts val="1200"/>
              </a:spcBef>
              <a:spcAft>
                <a:spcPts val="0"/>
              </a:spcAft>
              <a:buClr>
                <a:schemeClr val="dk1"/>
              </a:buClr>
              <a:buSzPts val="275"/>
              <a:buFont typeface="Arial"/>
              <a:buNone/>
            </a:pPr>
            <a:r>
              <a:rPr lang="en" sz="1450"/>
              <a:t>const reducer = (state = 0, action) =&gt; {</a:t>
            </a:r>
            <a:endParaRPr sz="1450"/>
          </a:p>
          <a:p>
            <a:pPr indent="0" lvl="0" marL="0" rtl="0" algn="l">
              <a:lnSpc>
                <a:spcPct val="95000"/>
              </a:lnSpc>
              <a:spcBef>
                <a:spcPts val="1200"/>
              </a:spcBef>
              <a:spcAft>
                <a:spcPts val="0"/>
              </a:spcAft>
              <a:buClr>
                <a:schemeClr val="dk1"/>
              </a:buClr>
              <a:buSzPts val="275"/>
              <a:buFont typeface="Arial"/>
              <a:buNone/>
            </a:pPr>
            <a:r>
              <a:rPr lang="en" sz="1450"/>
              <a:t>  // Handle different types of actions</a:t>
            </a:r>
            <a:endParaRPr sz="1450"/>
          </a:p>
          <a:p>
            <a:pPr indent="0" lvl="0" marL="0" rtl="0" algn="l">
              <a:lnSpc>
                <a:spcPct val="95000"/>
              </a:lnSpc>
              <a:spcBef>
                <a:spcPts val="1200"/>
              </a:spcBef>
              <a:spcAft>
                <a:spcPts val="0"/>
              </a:spcAft>
              <a:buClr>
                <a:schemeClr val="dk1"/>
              </a:buClr>
              <a:buSzPts val="275"/>
              <a:buFont typeface="Arial"/>
              <a:buNone/>
            </a:pPr>
            <a:r>
              <a:rPr lang="en" sz="1450"/>
              <a:t>  switch (action.type) {</a:t>
            </a:r>
            <a:endParaRPr sz="1450"/>
          </a:p>
          <a:p>
            <a:pPr indent="0" lvl="0" marL="0" rtl="0" algn="l">
              <a:lnSpc>
                <a:spcPct val="95000"/>
              </a:lnSpc>
              <a:spcBef>
                <a:spcPts val="1200"/>
              </a:spcBef>
              <a:spcAft>
                <a:spcPts val="0"/>
              </a:spcAft>
              <a:buClr>
                <a:schemeClr val="dk1"/>
              </a:buClr>
              <a:buSzPts val="275"/>
              <a:buFont typeface="Arial"/>
              <a:buNone/>
            </a:pPr>
            <a:r>
              <a:rPr lang="en" sz="1450"/>
              <a:t>    case 'INCREMENT':</a:t>
            </a:r>
            <a:endParaRPr sz="1450"/>
          </a:p>
          <a:p>
            <a:pPr indent="0" lvl="0" marL="0" rtl="0" algn="l">
              <a:lnSpc>
                <a:spcPct val="95000"/>
              </a:lnSpc>
              <a:spcBef>
                <a:spcPts val="1200"/>
              </a:spcBef>
              <a:spcAft>
                <a:spcPts val="0"/>
              </a:spcAft>
              <a:buClr>
                <a:schemeClr val="dk1"/>
              </a:buClr>
              <a:buSzPts val="275"/>
              <a:buFont typeface="Arial"/>
              <a:buNone/>
            </a:pPr>
            <a:r>
              <a:rPr lang="en" sz="1450"/>
              <a:t>      return state + 1;</a:t>
            </a:r>
            <a:endParaRPr sz="1450"/>
          </a:p>
          <a:p>
            <a:pPr indent="0" lvl="0" marL="0" rtl="0" algn="l">
              <a:lnSpc>
                <a:spcPct val="95000"/>
              </a:lnSpc>
              <a:spcBef>
                <a:spcPts val="1200"/>
              </a:spcBef>
              <a:spcAft>
                <a:spcPts val="0"/>
              </a:spcAft>
              <a:buClr>
                <a:schemeClr val="dk1"/>
              </a:buClr>
              <a:buSzPts val="275"/>
              <a:buFont typeface="Arial"/>
              <a:buNone/>
            </a:pPr>
            <a:r>
              <a:rPr lang="en" sz="1450"/>
              <a:t>    case 'DECREMENT':</a:t>
            </a:r>
            <a:endParaRPr sz="1450"/>
          </a:p>
          <a:p>
            <a:pPr indent="0" lvl="0" marL="0" rtl="0" algn="l">
              <a:lnSpc>
                <a:spcPct val="95000"/>
              </a:lnSpc>
              <a:spcBef>
                <a:spcPts val="1200"/>
              </a:spcBef>
              <a:spcAft>
                <a:spcPts val="0"/>
              </a:spcAft>
              <a:buClr>
                <a:schemeClr val="dk1"/>
              </a:buClr>
              <a:buSzPts val="275"/>
              <a:buFont typeface="Arial"/>
              <a:buNone/>
            </a:pPr>
            <a:r>
              <a:rPr lang="en" sz="1450"/>
              <a:t>      return state - 1;</a:t>
            </a:r>
            <a:endParaRPr sz="1450"/>
          </a:p>
          <a:p>
            <a:pPr indent="0" lvl="0" marL="0" rtl="0" algn="l">
              <a:lnSpc>
                <a:spcPct val="95000"/>
              </a:lnSpc>
              <a:spcBef>
                <a:spcPts val="1200"/>
              </a:spcBef>
              <a:spcAft>
                <a:spcPts val="0"/>
              </a:spcAft>
              <a:buClr>
                <a:schemeClr val="dk1"/>
              </a:buClr>
              <a:buSzPts val="275"/>
              <a:buFont typeface="Arial"/>
              <a:buNone/>
            </a:pPr>
            <a:r>
              <a:rPr lang="en" sz="1450"/>
              <a:t>    default:</a:t>
            </a:r>
            <a:endParaRPr sz="1450"/>
          </a:p>
          <a:p>
            <a:pPr indent="0" lvl="0" marL="0" rtl="0" algn="l">
              <a:lnSpc>
                <a:spcPct val="95000"/>
              </a:lnSpc>
              <a:spcBef>
                <a:spcPts val="1200"/>
              </a:spcBef>
              <a:spcAft>
                <a:spcPts val="0"/>
              </a:spcAft>
              <a:buClr>
                <a:schemeClr val="dk1"/>
              </a:buClr>
              <a:buSzPts val="275"/>
              <a:buFont typeface="Arial"/>
              <a:buNone/>
            </a:pPr>
            <a:r>
              <a:rPr lang="en" sz="1450"/>
              <a:t>      return state;</a:t>
            </a:r>
            <a:endParaRPr sz="1450"/>
          </a:p>
          <a:p>
            <a:pPr indent="0" lvl="0" marL="0" rtl="0" algn="l">
              <a:lnSpc>
                <a:spcPct val="95000"/>
              </a:lnSpc>
              <a:spcBef>
                <a:spcPts val="1200"/>
              </a:spcBef>
              <a:spcAft>
                <a:spcPts val="0"/>
              </a:spcAft>
              <a:buClr>
                <a:schemeClr val="dk1"/>
              </a:buClr>
              <a:buSzPts val="275"/>
              <a:buFont typeface="Arial"/>
              <a:buNone/>
            </a:pPr>
            <a:r>
              <a:rPr lang="en" sz="1450"/>
              <a:t>  }</a:t>
            </a:r>
            <a:endParaRPr sz="1450"/>
          </a:p>
          <a:p>
            <a:pPr indent="0" lvl="0" marL="0" rtl="0" algn="l">
              <a:lnSpc>
                <a:spcPct val="95000"/>
              </a:lnSpc>
              <a:spcBef>
                <a:spcPts val="1200"/>
              </a:spcBef>
              <a:spcAft>
                <a:spcPts val="1200"/>
              </a:spcAft>
              <a:buSzPts val="275"/>
              <a:buNone/>
            </a:pPr>
            <a:r>
              <a:rPr lang="en" sz="1450"/>
              <a:t>};</a:t>
            </a:r>
            <a:endParaRPr sz="1450"/>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88"/>
          <p:cNvSpPr txBox="1"/>
          <p:nvPr>
            <p:ph idx="1" type="body"/>
          </p:nvPr>
        </p:nvSpPr>
        <p:spPr>
          <a:xfrm>
            <a:off x="311700" y="200175"/>
            <a:ext cx="8520600" cy="4756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850"/>
              <a:t>// Create the Redux store</a:t>
            </a:r>
            <a:endParaRPr sz="1850"/>
          </a:p>
          <a:p>
            <a:pPr indent="0" lvl="0" marL="0" rtl="0" algn="l">
              <a:lnSpc>
                <a:spcPct val="95000"/>
              </a:lnSpc>
              <a:spcBef>
                <a:spcPts val="1200"/>
              </a:spcBef>
              <a:spcAft>
                <a:spcPts val="0"/>
              </a:spcAft>
              <a:buNone/>
            </a:pPr>
            <a:r>
              <a:rPr lang="en" sz="1850"/>
              <a:t>const store = createStore(reducer);</a:t>
            </a:r>
            <a:endParaRPr sz="1850"/>
          </a:p>
          <a:p>
            <a:pPr indent="0" lvl="0" marL="0" rtl="0" algn="l">
              <a:lnSpc>
                <a:spcPct val="95000"/>
              </a:lnSpc>
              <a:spcBef>
                <a:spcPts val="1200"/>
              </a:spcBef>
              <a:spcAft>
                <a:spcPts val="0"/>
              </a:spcAft>
              <a:buNone/>
            </a:pPr>
            <a:r>
              <a:t/>
            </a:r>
            <a:endParaRPr sz="1850"/>
          </a:p>
          <a:p>
            <a:pPr indent="0" lvl="0" marL="0" rtl="0" algn="l">
              <a:lnSpc>
                <a:spcPct val="95000"/>
              </a:lnSpc>
              <a:spcBef>
                <a:spcPts val="1200"/>
              </a:spcBef>
              <a:spcAft>
                <a:spcPts val="0"/>
              </a:spcAft>
              <a:buNone/>
            </a:pPr>
            <a:r>
              <a:rPr lang="en" sz="1850"/>
              <a:t>// Subscribe to changes in the store</a:t>
            </a:r>
            <a:endParaRPr sz="1850"/>
          </a:p>
          <a:p>
            <a:pPr indent="0" lvl="0" marL="0" rtl="0" algn="l">
              <a:lnSpc>
                <a:spcPct val="95000"/>
              </a:lnSpc>
              <a:spcBef>
                <a:spcPts val="1200"/>
              </a:spcBef>
              <a:spcAft>
                <a:spcPts val="0"/>
              </a:spcAft>
              <a:buNone/>
            </a:pPr>
            <a:r>
              <a:rPr lang="en" sz="1850"/>
              <a:t>store.subscribe(() =&gt; {</a:t>
            </a:r>
            <a:endParaRPr sz="1850"/>
          </a:p>
          <a:p>
            <a:pPr indent="0" lvl="0" marL="0" rtl="0" algn="l">
              <a:lnSpc>
                <a:spcPct val="95000"/>
              </a:lnSpc>
              <a:spcBef>
                <a:spcPts val="1200"/>
              </a:spcBef>
              <a:spcAft>
                <a:spcPts val="0"/>
              </a:spcAft>
              <a:buNone/>
            </a:pPr>
            <a:r>
              <a:rPr lang="en" sz="1850"/>
              <a:t>  console.log('Current state:', store.getState());</a:t>
            </a:r>
            <a:endParaRPr sz="1850"/>
          </a:p>
          <a:p>
            <a:pPr indent="0" lvl="0" marL="0" rtl="0" algn="l">
              <a:lnSpc>
                <a:spcPct val="95000"/>
              </a:lnSpc>
              <a:spcBef>
                <a:spcPts val="1200"/>
              </a:spcBef>
              <a:spcAft>
                <a:spcPts val="0"/>
              </a:spcAft>
              <a:buNone/>
            </a:pPr>
            <a:r>
              <a:rPr lang="en" sz="1850"/>
              <a:t>});</a:t>
            </a:r>
            <a:endParaRPr sz="1850"/>
          </a:p>
          <a:p>
            <a:pPr indent="0" lvl="0" marL="0" rtl="0" algn="l">
              <a:lnSpc>
                <a:spcPct val="95000"/>
              </a:lnSpc>
              <a:spcBef>
                <a:spcPts val="1200"/>
              </a:spcBef>
              <a:spcAft>
                <a:spcPts val="0"/>
              </a:spcAft>
              <a:buNone/>
            </a:pPr>
            <a:r>
              <a:rPr lang="en" sz="1850"/>
              <a:t>// Dispatch actions to update the state</a:t>
            </a:r>
            <a:endParaRPr sz="1850"/>
          </a:p>
          <a:p>
            <a:pPr indent="0" lvl="0" marL="0" rtl="0" algn="l">
              <a:lnSpc>
                <a:spcPct val="95000"/>
              </a:lnSpc>
              <a:spcBef>
                <a:spcPts val="1200"/>
              </a:spcBef>
              <a:spcAft>
                <a:spcPts val="0"/>
              </a:spcAft>
              <a:buNone/>
            </a:pPr>
            <a:r>
              <a:rPr lang="en" sz="1850"/>
              <a:t>store.dispatch({ type: 'INCREMENT' });</a:t>
            </a:r>
            <a:endParaRPr sz="1850"/>
          </a:p>
          <a:p>
            <a:pPr indent="0" lvl="0" marL="0" rtl="0" algn="l">
              <a:lnSpc>
                <a:spcPct val="95000"/>
              </a:lnSpc>
              <a:spcBef>
                <a:spcPts val="1200"/>
              </a:spcBef>
              <a:spcAft>
                <a:spcPts val="0"/>
              </a:spcAft>
              <a:buNone/>
            </a:pPr>
            <a:r>
              <a:rPr lang="en" sz="1850"/>
              <a:t>store.dispatch({ type: 'INCREMENT' });</a:t>
            </a:r>
            <a:endParaRPr sz="1850"/>
          </a:p>
          <a:p>
            <a:pPr indent="0" lvl="0" marL="0" rtl="0" algn="l">
              <a:lnSpc>
                <a:spcPct val="95000"/>
              </a:lnSpc>
              <a:spcBef>
                <a:spcPts val="1200"/>
              </a:spcBef>
              <a:spcAft>
                <a:spcPts val="1200"/>
              </a:spcAft>
              <a:buClr>
                <a:schemeClr val="dk1"/>
              </a:buClr>
              <a:buSzPts val="275"/>
              <a:buFont typeface="Arial"/>
              <a:buNone/>
            </a:pPr>
            <a:r>
              <a:rPr lang="en" sz="1850"/>
              <a:t>store.dispatch({ type: 'DECREMENT' });</a:t>
            </a:r>
            <a:endParaRPr sz="3100"/>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89"/>
          <p:cNvSpPr txBox="1"/>
          <p:nvPr>
            <p:ph idx="1" type="body"/>
          </p:nvPr>
        </p:nvSpPr>
        <p:spPr>
          <a:xfrm>
            <a:off x="311700" y="173150"/>
            <a:ext cx="8520600" cy="489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In the code above, we first import the createStore function from the Redux library. Then, we define a reducer function, which takes the current state and an action as parameters and returns the updated state based on the action type. In this example, the initial state is set to 0, and the reducer handles two types of actions: 'INCREMENT' and 'DECREMENT'.</a:t>
            </a:r>
            <a:endParaRPr sz="1900"/>
          </a:p>
          <a:p>
            <a:pPr indent="0" lvl="0" marL="0" rtl="0" algn="l">
              <a:spcBef>
                <a:spcPts val="1200"/>
              </a:spcBef>
              <a:spcAft>
                <a:spcPts val="0"/>
              </a:spcAft>
              <a:buClr>
                <a:schemeClr val="dk1"/>
              </a:buClr>
              <a:buSzPts val="1100"/>
              <a:buFont typeface="Arial"/>
              <a:buNone/>
            </a:pPr>
            <a:r>
              <a:rPr lang="en" sz="1900"/>
              <a:t>Next, we create the Redux store by calling createStore and passing in the reducer function. The store holds the application state and provides methods to interact with it.</a:t>
            </a:r>
            <a:endParaRPr sz="1900"/>
          </a:p>
          <a:p>
            <a:pPr indent="0" lvl="0" marL="0" rtl="0" algn="l">
              <a:spcBef>
                <a:spcPts val="1200"/>
              </a:spcBef>
              <a:spcAft>
                <a:spcPts val="1200"/>
              </a:spcAft>
              <a:buNone/>
            </a:pPr>
            <a:r>
              <a:rPr lang="en" sz="1900"/>
              <a:t>To get notified of changes in the store, we subscribe to it by using the store.subscribe() method and providing a callback function that will be called whenever the state changes. In this example, we simply log the current state to the console.</a:t>
            </a:r>
            <a:endParaRPr sz="1900"/>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90"/>
          <p:cNvSpPr txBox="1"/>
          <p:nvPr>
            <p:ph idx="1" type="body"/>
          </p:nvPr>
        </p:nvSpPr>
        <p:spPr>
          <a:xfrm>
            <a:off x="311700" y="299250"/>
            <a:ext cx="8520600" cy="426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Finally, we dispatch actions to update the state using the store.dispatch() method. In this case, we dispatch three actions: two 'INCREMENT' actions and one 'DECREMENT' action. Each time an action is dispatched, the reducer is called, and the state is updated accordingly.</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Store Provider</a:t>
            </a:r>
            <a:endParaRPr/>
          </a:p>
        </p:txBody>
      </p:sp>
      <p:sp>
        <p:nvSpPr>
          <p:cNvPr id="1064" name="Google Shape;1064;p1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Redux, the Provider component is a higher-order component (HOC) provided by the react-redux library. It is used to wrap your application's root component and provide the Redux store to all the components in your application.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Hook - useEffect</a:t>
            </a:r>
            <a:endParaRPr/>
          </a:p>
        </p:txBody>
      </p:sp>
      <p:sp>
        <p:nvSpPr>
          <p:cNvPr id="150" name="Google Shape;15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useEffect is a hook in React that allows you to run side effects in function components. </a:t>
            </a:r>
            <a:endParaRPr/>
          </a:p>
          <a:p>
            <a:pPr indent="-342900" lvl="0" marL="457200" rtl="0" algn="l">
              <a:spcBef>
                <a:spcPts val="0"/>
              </a:spcBef>
              <a:spcAft>
                <a:spcPts val="0"/>
              </a:spcAft>
              <a:buSzPts val="1800"/>
              <a:buChar char="●"/>
            </a:pPr>
            <a:r>
              <a:rPr lang="en"/>
              <a:t>Side effects refer to any changes made outside the scope of the current function component. This can include manipulating the DOM, fetching data from an API.</a:t>
            </a:r>
            <a:endParaRPr/>
          </a:p>
          <a:p>
            <a:pPr indent="-342900" lvl="0" marL="457200" rtl="0" algn="l">
              <a:spcBef>
                <a:spcPts val="0"/>
              </a:spcBef>
              <a:spcAft>
                <a:spcPts val="0"/>
              </a:spcAft>
              <a:buSzPts val="1800"/>
              <a:buChar char="●"/>
            </a:pPr>
            <a:r>
              <a:rPr lang="en"/>
              <a:t>It takes two arguments: a function that contains the side effect code, and an </a:t>
            </a:r>
            <a:r>
              <a:rPr lang="en"/>
              <a:t>array of dependencies that the effect depends on. </a:t>
            </a:r>
            <a:endParaRPr/>
          </a:p>
          <a:p>
            <a:pPr indent="-342900" lvl="0" marL="457200" rtl="0" algn="l">
              <a:spcBef>
                <a:spcPts val="0"/>
              </a:spcBef>
              <a:spcAft>
                <a:spcPts val="0"/>
              </a:spcAft>
              <a:buSzPts val="1800"/>
              <a:buChar char="●"/>
            </a:pPr>
            <a:r>
              <a:rPr lang="en"/>
              <a:t>The effect function is called after the component has rendered and whenever any of the dependencies have changed.</a:t>
            </a:r>
            <a:endParaRPr/>
          </a:p>
          <a:p>
            <a:pPr indent="-342900" lvl="0" marL="457200" rtl="0" algn="l">
              <a:spcBef>
                <a:spcPts val="0"/>
              </a:spcBef>
              <a:spcAft>
                <a:spcPts val="0"/>
              </a:spcAft>
              <a:buSzPts val="1800"/>
              <a:buChar char="●"/>
            </a:pPr>
            <a:r>
              <a:rPr lang="en"/>
              <a:t>useEffect( () =&gt; { console.log(“Hello world”) } , [user]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92"/>
          <p:cNvSpPr txBox="1"/>
          <p:nvPr>
            <p:ph idx="1" type="body"/>
          </p:nvPr>
        </p:nvSpPr>
        <p:spPr>
          <a:xfrm>
            <a:off x="311700" y="137125"/>
            <a:ext cx="8520600" cy="4855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import ReactDOM from 'react-dom';</a:t>
            </a:r>
            <a:endParaRPr/>
          </a:p>
          <a:p>
            <a:pPr indent="0" lvl="0" marL="0" rtl="0" algn="l">
              <a:spcBef>
                <a:spcPts val="1200"/>
              </a:spcBef>
              <a:spcAft>
                <a:spcPts val="0"/>
              </a:spcAft>
              <a:buClr>
                <a:schemeClr val="dk1"/>
              </a:buClr>
              <a:buSzPct val="61111"/>
              <a:buFont typeface="Arial"/>
              <a:buNone/>
            </a:pPr>
            <a:r>
              <a:rPr lang="en"/>
              <a:t>import { Provider } from 'react-redux';</a:t>
            </a:r>
            <a:endParaRPr/>
          </a:p>
          <a:p>
            <a:pPr indent="0" lvl="0" marL="0" rtl="0" algn="l">
              <a:spcBef>
                <a:spcPts val="1200"/>
              </a:spcBef>
              <a:spcAft>
                <a:spcPts val="0"/>
              </a:spcAft>
              <a:buClr>
                <a:schemeClr val="dk1"/>
              </a:buClr>
              <a:buSzPct val="61111"/>
              <a:buFont typeface="Arial"/>
              <a:buNone/>
            </a:pPr>
            <a:r>
              <a:rPr lang="en"/>
              <a:t>import { createStore } from 'redux';</a:t>
            </a:r>
            <a:endParaRPr/>
          </a:p>
          <a:p>
            <a:pPr indent="0" lvl="0" marL="0" rtl="0" algn="l">
              <a:spcBef>
                <a:spcPts val="1200"/>
              </a:spcBef>
              <a:spcAft>
                <a:spcPts val="0"/>
              </a:spcAft>
              <a:buClr>
                <a:schemeClr val="dk1"/>
              </a:buClr>
              <a:buSzPct val="61111"/>
              <a:buFont typeface="Arial"/>
              <a:buNone/>
            </a:pPr>
            <a:r>
              <a:rPr lang="en"/>
              <a:t>import rootReducer from './reducers';</a:t>
            </a:r>
            <a:endParaRPr/>
          </a:p>
          <a:p>
            <a:pPr indent="0" lvl="0" marL="0" rtl="0" algn="l">
              <a:spcBef>
                <a:spcPts val="1200"/>
              </a:spcBef>
              <a:spcAft>
                <a:spcPts val="0"/>
              </a:spcAft>
              <a:buClr>
                <a:schemeClr val="dk1"/>
              </a:buClr>
              <a:buSzPct val="61111"/>
              <a:buFont typeface="Arial"/>
              <a:buNone/>
            </a:pPr>
            <a:r>
              <a:rPr lang="en"/>
              <a:t>import App from './App';</a:t>
            </a:r>
            <a:endParaRPr/>
          </a:p>
          <a:p>
            <a:pPr indent="0" lvl="0" marL="0" rtl="0" algn="l">
              <a:spcBef>
                <a:spcPts val="1200"/>
              </a:spcBef>
              <a:spcAft>
                <a:spcPts val="0"/>
              </a:spcAft>
              <a:buClr>
                <a:schemeClr val="dk1"/>
              </a:buClr>
              <a:buSzPct val="61111"/>
              <a:buFont typeface="Arial"/>
              <a:buNone/>
            </a:pPr>
            <a:r>
              <a:rPr lang="en"/>
              <a:t>// Create the Redux store</a:t>
            </a:r>
            <a:endParaRPr/>
          </a:p>
          <a:p>
            <a:pPr indent="0" lvl="0" marL="0" rtl="0" algn="l">
              <a:spcBef>
                <a:spcPts val="1200"/>
              </a:spcBef>
              <a:spcAft>
                <a:spcPts val="0"/>
              </a:spcAft>
              <a:buClr>
                <a:schemeClr val="dk1"/>
              </a:buClr>
              <a:buSzPct val="61111"/>
              <a:buFont typeface="Arial"/>
              <a:buNone/>
            </a:pPr>
            <a:r>
              <a:rPr lang="en"/>
              <a:t>const store = createStore(rootReducer);</a:t>
            </a:r>
            <a:endParaRPr/>
          </a:p>
          <a:p>
            <a:pPr indent="0" lvl="0" marL="0" rtl="0" algn="l">
              <a:spcBef>
                <a:spcPts val="1200"/>
              </a:spcBef>
              <a:spcAft>
                <a:spcPts val="0"/>
              </a:spcAft>
              <a:buClr>
                <a:schemeClr val="dk1"/>
              </a:buClr>
              <a:buSzPct val="61111"/>
              <a:buFont typeface="Arial"/>
              <a:buNone/>
            </a:pPr>
            <a:r>
              <a:rPr lang="en"/>
              <a:t>ReactDOM.render(</a:t>
            </a:r>
            <a:endParaRPr/>
          </a:p>
          <a:p>
            <a:pPr indent="0" lvl="0" marL="0" rtl="0" algn="l">
              <a:spcBef>
                <a:spcPts val="1200"/>
              </a:spcBef>
              <a:spcAft>
                <a:spcPts val="0"/>
              </a:spcAft>
              <a:buClr>
                <a:schemeClr val="dk1"/>
              </a:buClr>
              <a:buSzPct val="61111"/>
              <a:buFont typeface="Arial"/>
              <a:buNone/>
            </a:pPr>
            <a:r>
              <a:rPr lang="en"/>
              <a:t>  &lt;Provider store={store}&gt;</a:t>
            </a:r>
            <a:endParaRPr/>
          </a:p>
          <a:p>
            <a:pPr indent="0" lvl="0" marL="0" rtl="0" algn="l">
              <a:spcBef>
                <a:spcPts val="1200"/>
              </a:spcBef>
              <a:spcAft>
                <a:spcPts val="0"/>
              </a:spcAft>
              <a:buClr>
                <a:schemeClr val="dk1"/>
              </a:buClr>
              <a:buSzPct val="61111"/>
              <a:buFont typeface="Arial"/>
              <a:buNone/>
            </a:pPr>
            <a:r>
              <a:rPr lang="en"/>
              <a:t>    &lt;App /&gt;</a:t>
            </a:r>
            <a:endParaRPr/>
          </a:p>
          <a:p>
            <a:pPr indent="0" lvl="0" marL="0" rtl="0" algn="l">
              <a:spcBef>
                <a:spcPts val="1200"/>
              </a:spcBef>
              <a:spcAft>
                <a:spcPts val="0"/>
              </a:spcAft>
              <a:buClr>
                <a:schemeClr val="dk1"/>
              </a:buClr>
              <a:buSzPct val="61111"/>
              <a:buFont typeface="Arial"/>
              <a:buNone/>
            </a:pPr>
            <a:r>
              <a:rPr lang="en"/>
              <a:t>  &lt;/Provider&gt;,</a:t>
            </a:r>
            <a:endParaRPr/>
          </a:p>
          <a:p>
            <a:pPr indent="0" lvl="0" marL="0" rtl="0" algn="l">
              <a:spcBef>
                <a:spcPts val="1200"/>
              </a:spcBef>
              <a:spcAft>
                <a:spcPts val="0"/>
              </a:spcAft>
              <a:buClr>
                <a:schemeClr val="dk1"/>
              </a:buClr>
              <a:buSzPct val="61111"/>
              <a:buFont typeface="Arial"/>
              <a:buNone/>
            </a:pPr>
            <a:r>
              <a:rPr lang="en"/>
              <a:t>  document.getElementById('root')</a:t>
            </a:r>
            <a:endParaRPr/>
          </a:p>
          <a:p>
            <a:pPr indent="0" lvl="0" marL="0" rtl="0" algn="l">
              <a:spcBef>
                <a:spcPts val="1200"/>
              </a:spcBef>
              <a:spcAft>
                <a:spcPts val="1200"/>
              </a:spcAft>
              <a:buNone/>
            </a:pPr>
            <a:r>
              <a:rPr lang="en"/>
              <a:t>);</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93"/>
          <p:cNvSpPr txBox="1"/>
          <p:nvPr>
            <p:ph idx="1" type="body"/>
          </p:nvPr>
        </p:nvSpPr>
        <p:spPr>
          <a:xfrm>
            <a:off x="311700" y="209175"/>
            <a:ext cx="8520600" cy="477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the code above, we first import the necessary dependencies: react, react-dom, Provider from react-redux, createStore from Redux, your root reducer (rootReducer), and your main application component (App).</a:t>
            </a:r>
            <a:endParaRPr/>
          </a:p>
          <a:p>
            <a:pPr indent="0" lvl="0" marL="0" rtl="0" algn="l">
              <a:spcBef>
                <a:spcPts val="1200"/>
              </a:spcBef>
              <a:spcAft>
                <a:spcPts val="0"/>
              </a:spcAft>
              <a:buClr>
                <a:schemeClr val="dk1"/>
              </a:buClr>
              <a:buSzPts val="1100"/>
              <a:buFont typeface="Arial"/>
              <a:buNone/>
            </a:pPr>
            <a:r>
              <a:rPr lang="en"/>
              <a:t>Next, we create the Redux store using the createStore function and passing in your root reducer.</a:t>
            </a:r>
            <a:endParaRPr/>
          </a:p>
          <a:p>
            <a:pPr indent="0" lvl="0" marL="0" rtl="0" algn="l">
              <a:spcBef>
                <a:spcPts val="1200"/>
              </a:spcBef>
              <a:spcAft>
                <a:spcPts val="0"/>
              </a:spcAft>
              <a:buNone/>
            </a:pPr>
            <a:r>
              <a:rPr lang="en"/>
              <a:t>Then, we wrap the App component with the Provider component, passing the store as a prop to the Provider. This makes the Redux store available to all the components in the App component hierarchy.</a:t>
            </a:r>
            <a:br>
              <a:rPr lang="en"/>
            </a:br>
            <a:r>
              <a:rPr lang="en"/>
              <a:t>Finally, we render the wrapped App component using ReactDOM.render() and specify the target DOM element where the application should be mounted (in this case, an element with the id of 'root').</a:t>
            </a:r>
            <a:endParaRPr/>
          </a:p>
          <a:p>
            <a:pPr indent="0" lvl="0" marL="0" rtl="0" algn="l">
              <a:spcBef>
                <a:spcPts val="1200"/>
              </a:spcBef>
              <a:spcAft>
                <a:spcPts val="1200"/>
              </a:spcAft>
              <a:buNone/>
            </a:pPr>
            <a:r>
              <a:rPr lang="en"/>
              <a:t>By wrapping your application with the Provider component and providing the Redux store, you enable all the components within your application to access the store and interact with the state using Redux's connect function or hooks like useSelector and useDispatch.</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Redux connect()</a:t>
            </a:r>
            <a:endParaRPr/>
          </a:p>
        </p:txBody>
      </p:sp>
      <p:sp>
        <p:nvSpPr>
          <p:cNvPr id="1080" name="Google Shape;1080;p1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Redux, the connect() function is a higher-order function provided by the react-redux library. It allows components to connect to the Redux store and access the state and dispatch actions.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The connect() function takes two parameters: mapStateToProps and mapDispatchToProps. These parameters define how the component will interact with the Redux store.</a:t>
            </a:r>
            <a:endParaRPr/>
          </a:p>
          <a:p>
            <a:pPr indent="0" lvl="0" marL="0" rtl="0" algn="l">
              <a:spcBef>
                <a:spcPts val="1200"/>
              </a:spcBef>
              <a:spcAft>
                <a:spcPts val="120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95"/>
          <p:cNvSpPr txBox="1"/>
          <p:nvPr>
            <p:ph idx="1" type="body"/>
          </p:nvPr>
        </p:nvSpPr>
        <p:spPr>
          <a:xfrm>
            <a:off x="311700" y="38025"/>
            <a:ext cx="8520600" cy="510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import React from 'react';</a:t>
            </a:r>
            <a:endParaRPr/>
          </a:p>
          <a:p>
            <a:pPr indent="0" lvl="0" marL="0" rtl="0" algn="l">
              <a:spcBef>
                <a:spcPts val="1200"/>
              </a:spcBef>
              <a:spcAft>
                <a:spcPts val="0"/>
              </a:spcAft>
              <a:buClr>
                <a:schemeClr val="dk1"/>
              </a:buClr>
              <a:buSzPts val="1100"/>
              <a:buFont typeface="Arial"/>
              <a:buNone/>
            </a:pPr>
            <a:r>
              <a:rPr lang="en"/>
              <a:t>import { connect } from 'react-redux';</a:t>
            </a:r>
            <a:endParaRPr/>
          </a:p>
          <a:p>
            <a:pPr indent="0" lvl="0" marL="0" rtl="0" algn="l">
              <a:spcBef>
                <a:spcPts val="1200"/>
              </a:spcBef>
              <a:spcAft>
                <a:spcPts val="0"/>
              </a:spcAft>
              <a:buClr>
                <a:schemeClr val="dk1"/>
              </a:buClr>
              <a:buSzPts val="1100"/>
              <a:buFont typeface="Arial"/>
              <a:buNone/>
            </a:pPr>
            <a:r>
              <a:rPr lang="en"/>
              <a:t>// Define your component</a:t>
            </a:r>
            <a:endParaRPr/>
          </a:p>
          <a:p>
            <a:pPr indent="0" lvl="0" marL="0" rtl="0" algn="l">
              <a:spcBef>
                <a:spcPts val="1200"/>
              </a:spcBef>
              <a:spcAft>
                <a:spcPts val="0"/>
              </a:spcAft>
              <a:buClr>
                <a:schemeClr val="dk1"/>
              </a:buClr>
              <a:buSzPts val="1100"/>
              <a:buFont typeface="Arial"/>
              <a:buNone/>
            </a:pPr>
            <a:r>
              <a:rPr lang="en"/>
              <a:t>const MyComponent = ({ count, increment }) =&gt; {</a:t>
            </a:r>
            <a:endParaRPr/>
          </a:p>
          <a:p>
            <a:pPr indent="0" lvl="0" marL="0" rtl="0" algn="l">
              <a:spcBef>
                <a:spcPts val="1200"/>
              </a:spcBef>
              <a:spcAft>
                <a:spcPts val="0"/>
              </a:spcAft>
              <a:buClr>
                <a:schemeClr val="dk1"/>
              </a:buClr>
              <a:buSzPts val="1100"/>
              <a:buFont typeface="Arial"/>
              <a:buNone/>
            </a:pPr>
            <a:r>
              <a:rPr lang="en"/>
              <a:t>  return (</a:t>
            </a:r>
            <a:endParaRPr/>
          </a:p>
          <a:p>
            <a:pPr indent="0" lvl="0" marL="0" rtl="0" algn="l">
              <a:spcBef>
                <a:spcPts val="1200"/>
              </a:spcBef>
              <a:spcAft>
                <a:spcPts val="0"/>
              </a:spcAft>
              <a:buClr>
                <a:schemeClr val="dk1"/>
              </a:buClr>
              <a:buSzPts val="1100"/>
              <a:buFont typeface="Arial"/>
              <a:buNone/>
            </a:pPr>
            <a:r>
              <a:rPr lang="en"/>
              <a:t>    &lt;div&gt;</a:t>
            </a:r>
            <a:endParaRPr/>
          </a:p>
          <a:p>
            <a:pPr indent="0" lvl="0" marL="0" rtl="0" algn="l">
              <a:spcBef>
                <a:spcPts val="1200"/>
              </a:spcBef>
              <a:spcAft>
                <a:spcPts val="0"/>
              </a:spcAft>
              <a:buClr>
                <a:schemeClr val="dk1"/>
              </a:buClr>
              <a:buSzPts val="1100"/>
              <a:buFont typeface="Arial"/>
              <a:buNone/>
            </a:pPr>
            <a:r>
              <a:rPr lang="en"/>
              <a:t>      &lt;p&gt;Count: {count}&lt;/p&gt;</a:t>
            </a:r>
            <a:endParaRPr/>
          </a:p>
          <a:p>
            <a:pPr indent="0" lvl="0" marL="0" rtl="0" algn="l">
              <a:spcBef>
                <a:spcPts val="1200"/>
              </a:spcBef>
              <a:spcAft>
                <a:spcPts val="0"/>
              </a:spcAft>
              <a:buClr>
                <a:schemeClr val="dk1"/>
              </a:buClr>
              <a:buSzPts val="1100"/>
              <a:buFont typeface="Arial"/>
              <a:buNone/>
            </a:pPr>
            <a:r>
              <a:rPr lang="en"/>
              <a:t>      &lt;button onClick={increment}&gt;Increment&lt;/button&gt;</a:t>
            </a:r>
            <a:endParaRPr/>
          </a:p>
          <a:p>
            <a:pPr indent="0" lvl="0" marL="0" rtl="0" algn="l">
              <a:spcBef>
                <a:spcPts val="1200"/>
              </a:spcBef>
              <a:spcAft>
                <a:spcPts val="0"/>
              </a:spcAft>
              <a:buClr>
                <a:schemeClr val="dk1"/>
              </a:buClr>
              <a:buSzPts val="1100"/>
              <a:buFont typeface="Arial"/>
              <a:buNone/>
            </a:pPr>
            <a:r>
              <a:rPr lang="en"/>
              <a:t>    &lt;/div&gt;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96"/>
          <p:cNvSpPr txBox="1"/>
          <p:nvPr>
            <p:ph idx="1" type="body"/>
          </p:nvPr>
        </p:nvSpPr>
        <p:spPr>
          <a:xfrm>
            <a:off x="311700" y="218200"/>
            <a:ext cx="8520600" cy="4611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
              <a:t>// Define mapStateToProps function</a:t>
            </a:r>
            <a:endParaRPr/>
          </a:p>
          <a:p>
            <a:pPr indent="0" lvl="0" marL="0" rtl="0" algn="l">
              <a:spcBef>
                <a:spcPts val="1200"/>
              </a:spcBef>
              <a:spcAft>
                <a:spcPts val="0"/>
              </a:spcAft>
              <a:buClr>
                <a:schemeClr val="dk1"/>
              </a:buClr>
              <a:buSzPct val="61111"/>
              <a:buFont typeface="Arial"/>
              <a:buNone/>
            </a:pPr>
            <a:r>
              <a:rPr lang="en"/>
              <a:t>const mapStateToProps = (state) =&gt;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count: state.count,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Define mapDispatchToProps function</a:t>
            </a:r>
            <a:endParaRPr/>
          </a:p>
          <a:p>
            <a:pPr indent="0" lvl="0" marL="0" rtl="0" algn="l">
              <a:spcBef>
                <a:spcPts val="1200"/>
              </a:spcBef>
              <a:spcAft>
                <a:spcPts val="0"/>
              </a:spcAft>
              <a:buClr>
                <a:schemeClr val="dk1"/>
              </a:buClr>
              <a:buSzPct val="61111"/>
              <a:buFont typeface="Arial"/>
              <a:buNone/>
            </a:pPr>
            <a:r>
              <a:rPr lang="en"/>
              <a:t>const mapDispatchToProps = (dispatch) =&gt;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increment: () =&gt; dispatch({ type: 'INCREMENT'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Connect the component to the Redux store</a:t>
            </a:r>
            <a:endParaRPr/>
          </a:p>
          <a:p>
            <a:pPr indent="0" lvl="0" marL="0" rtl="0" algn="l">
              <a:spcBef>
                <a:spcPts val="1200"/>
              </a:spcBef>
              <a:spcAft>
                <a:spcPts val="1200"/>
              </a:spcAft>
              <a:buClr>
                <a:schemeClr val="dk1"/>
              </a:buClr>
              <a:buSzPct val="61111"/>
              <a:buFont typeface="Arial"/>
              <a:buNone/>
            </a:pPr>
            <a:r>
              <a:rPr lang="en"/>
              <a:t>export default connect(mapStateToProps, mapDispatchToProps)(MyComponent);</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97"/>
          <p:cNvSpPr txBox="1"/>
          <p:nvPr>
            <p:ph idx="1" type="body"/>
          </p:nvPr>
        </p:nvSpPr>
        <p:spPr>
          <a:xfrm>
            <a:off x="311700" y="758675"/>
            <a:ext cx="8520600" cy="40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the code above, we define a simple functional component called MyComponent. This component displays a count value from the Redux store and has a button to increment the count.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To connect the component to the Redux store, we use the connect() function. First, we define a mapStateToProps function, which takes the Redux store's state as a parameter and returns an object with the props that we want to map from the state. In this example, we map the count property from the Redux store's state to the count prop of the component.</a:t>
            </a:r>
            <a:endParaRPr/>
          </a:p>
          <a:p>
            <a:pPr indent="0" lvl="0" marL="0" rtl="0" algn="l">
              <a:spcBef>
                <a:spcPts val="1200"/>
              </a:spcBef>
              <a:spcAft>
                <a:spcPts val="1200"/>
              </a:spcAft>
              <a:buNone/>
            </a:pPr>
            <a:r>
              <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98"/>
          <p:cNvSpPr txBox="1"/>
          <p:nvPr>
            <p:ph idx="1" type="body"/>
          </p:nvPr>
        </p:nvSpPr>
        <p:spPr>
          <a:xfrm>
            <a:off x="311700" y="110100"/>
            <a:ext cx="8520600" cy="482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Next, we define a mapDispatchToProps function, which takes the dispatch function as a parameter and returns an object with the action creators that we want to map to props. In this example, we define an increment action creator that dispatches an 'INCREMENT' action when called.</a:t>
            </a:r>
            <a:endParaRPr/>
          </a:p>
          <a:p>
            <a:pPr indent="0" lvl="0" marL="0" rtl="0" algn="l">
              <a:spcBef>
                <a:spcPts val="1200"/>
              </a:spcBef>
              <a:spcAft>
                <a:spcPts val="0"/>
              </a:spcAft>
              <a:buClr>
                <a:schemeClr val="dk1"/>
              </a:buClr>
              <a:buSzPts val="1100"/>
              <a:buFont typeface="Arial"/>
              <a:buNone/>
            </a:pPr>
            <a:r>
              <a:rPr lang="en"/>
              <a:t>Finally, we export the component by wrapping it with the connect() function, passing in the mapStateToProps and mapDispatchToProps functions as arguments. This connects the component to the Redux store, allowing it to access the mapped state and action creators as props.</a:t>
            </a:r>
            <a:endParaRPr/>
          </a:p>
          <a:p>
            <a:pPr indent="0" lvl="0" marL="0" rtl="0" algn="l">
              <a:spcBef>
                <a:spcPts val="1200"/>
              </a:spcBef>
              <a:spcAft>
                <a:spcPts val="1200"/>
              </a:spcAft>
              <a:buNone/>
            </a:pPr>
            <a:r>
              <a:rPr lang="en"/>
              <a:t>Now, the MyComponent component can access the count prop from the Redux store's state and call the increment action creator to dispatch an action and update the state.</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Redux Middleware</a:t>
            </a:r>
            <a:endParaRPr/>
          </a:p>
        </p:txBody>
      </p:sp>
      <p:sp>
        <p:nvSpPr>
          <p:cNvPr id="1106" name="Google Shape;1106;p1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Redux middleware is a powerful feature that allows you to add additional functionality to the Redux dispatch process. </a:t>
            </a:r>
            <a:endParaRPr/>
          </a:p>
          <a:p>
            <a:pPr indent="-342900" lvl="0" marL="457200" rtl="0" algn="l">
              <a:spcBef>
                <a:spcPts val="0"/>
              </a:spcBef>
              <a:spcAft>
                <a:spcPts val="0"/>
              </a:spcAft>
              <a:buSzPts val="1800"/>
              <a:buChar char="●"/>
            </a:pPr>
            <a:r>
              <a:rPr lang="en"/>
              <a:t>It sits between the dispatch of an action and the point at which the action reaches the reducer. Middleware can intercept and modify actions, dispatch new actions, or perform asynchronous operations.</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200"/>
          <p:cNvSpPr txBox="1"/>
          <p:nvPr>
            <p:ph idx="1" type="body"/>
          </p:nvPr>
        </p:nvSpPr>
        <p:spPr>
          <a:xfrm>
            <a:off x="311700" y="79775"/>
            <a:ext cx="8520600" cy="4924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import { createStore, applyMiddleware } from 'redux';</a:t>
            </a:r>
            <a:endParaRPr/>
          </a:p>
          <a:p>
            <a:pPr indent="0" lvl="0" marL="0" rtl="0" algn="l">
              <a:spcBef>
                <a:spcPts val="1200"/>
              </a:spcBef>
              <a:spcAft>
                <a:spcPts val="0"/>
              </a:spcAft>
              <a:buNone/>
            </a:pPr>
            <a:r>
              <a:rPr lang="en"/>
              <a:t>import thunk from 'redux-thunk';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a reducer function</a:t>
            </a:r>
            <a:endParaRPr/>
          </a:p>
          <a:p>
            <a:pPr indent="0" lvl="0" marL="0" rtl="0" algn="l">
              <a:spcBef>
                <a:spcPts val="1200"/>
              </a:spcBef>
              <a:spcAft>
                <a:spcPts val="0"/>
              </a:spcAft>
              <a:buNone/>
            </a:pPr>
            <a:r>
              <a:rPr lang="en"/>
              <a:t>const reducer = (state = 0, action) =&gt; {</a:t>
            </a:r>
            <a:endParaRPr/>
          </a:p>
          <a:p>
            <a:pPr indent="0" lvl="0" marL="0" rtl="0" algn="l">
              <a:spcBef>
                <a:spcPts val="1200"/>
              </a:spcBef>
              <a:spcAft>
                <a:spcPts val="0"/>
              </a:spcAft>
              <a:buNone/>
            </a:pPr>
            <a:r>
              <a:rPr lang="en"/>
              <a:t>  switch (action.type) {</a:t>
            </a:r>
            <a:endParaRPr/>
          </a:p>
          <a:p>
            <a:pPr indent="0" lvl="0" marL="0" rtl="0" algn="l">
              <a:spcBef>
                <a:spcPts val="1200"/>
              </a:spcBef>
              <a:spcAft>
                <a:spcPts val="0"/>
              </a:spcAft>
              <a:buNone/>
            </a:pPr>
            <a:r>
              <a:rPr lang="en"/>
              <a:t>    case 'INCREMENT':</a:t>
            </a:r>
            <a:endParaRPr/>
          </a:p>
          <a:p>
            <a:pPr indent="0" lvl="0" marL="0" rtl="0" algn="l">
              <a:spcBef>
                <a:spcPts val="1200"/>
              </a:spcBef>
              <a:spcAft>
                <a:spcPts val="0"/>
              </a:spcAft>
              <a:buNone/>
            </a:pPr>
            <a:r>
              <a:rPr lang="en"/>
              <a:t>      return state + 1;</a:t>
            </a:r>
            <a:endParaRPr/>
          </a:p>
          <a:p>
            <a:pPr indent="0" lvl="0" marL="0" rtl="0" algn="l">
              <a:spcBef>
                <a:spcPts val="1200"/>
              </a:spcBef>
              <a:spcAft>
                <a:spcPts val="0"/>
              </a:spcAft>
              <a:buNone/>
            </a:pPr>
            <a:r>
              <a:rPr lang="en"/>
              <a:t>    case 'DECREMENT':</a:t>
            </a:r>
            <a:endParaRPr/>
          </a:p>
          <a:p>
            <a:pPr indent="0" lvl="0" marL="0" rtl="0" algn="l">
              <a:spcBef>
                <a:spcPts val="1200"/>
              </a:spcBef>
              <a:spcAft>
                <a:spcPts val="0"/>
              </a:spcAft>
              <a:buNone/>
            </a:pPr>
            <a:r>
              <a:rPr lang="en"/>
              <a:t>      return state - 1;</a:t>
            </a:r>
            <a:endParaRPr/>
          </a:p>
          <a:p>
            <a:pPr indent="0" lvl="0" marL="0" rtl="0" algn="l">
              <a:spcBef>
                <a:spcPts val="1200"/>
              </a:spcBef>
              <a:spcAft>
                <a:spcPts val="0"/>
              </a:spcAft>
              <a:buNone/>
            </a:pPr>
            <a:r>
              <a:rPr lang="en"/>
              <a:t>    default:</a:t>
            </a:r>
            <a:endParaRPr/>
          </a:p>
          <a:p>
            <a:pPr indent="0" lvl="0" marL="0" rtl="0" algn="l">
              <a:spcBef>
                <a:spcPts val="1200"/>
              </a:spcBef>
              <a:spcAft>
                <a:spcPts val="0"/>
              </a:spcAft>
              <a:buNone/>
            </a:pPr>
            <a:r>
              <a:rPr lang="en"/>
              <a:t>      return state;</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201"/>
          <p:cNvSpPr txBox="1"/>
          <p:nvPr>
            <p:ph idx="1" type="body"/>
          </p:nvPr>
        </p:nvSpPr>
        <p:spPr>
          <a:xfrm>
            <a:off x="311700" y="50"/>
            <a:ext cx="8520600" cy="51435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 Create the Redux store with middleware</a:t>
            </a:r>
            <a:endParaRPr/>
          </a:p>
          <a:p>
            <a:pPr indent="0" lvl="0" marL="0" rtl="0" algn="l">
              <a:spcBef>
                <a:spcPts val="1200"/>
              </a:spcBef>
              <a:spcAft>
                <a:spcPts val="0"/>
              </a:spcAft>
              <a:buNone/>
            </a:pPr>
            <a:r>
              <a:rPr lang="en"/>
              <a:t>const store = createStore(reducer, applyMiddleware(thunk));</a:t>
            </a:r>
            <a:endParaRPr/>
          </a:p>
          <a:p>
            <a:pPr indent="0" lvl="0" marL="0" rtl="0" algn="l">
              <a:spcBef>
                <a:spcPts val="1200"/>
              </a:spcBef>
              <a:spcAft>
                <a:spcPts val="0"/>
              </a:spcAft>
              <a:buNone/>
            </a:pPr>
            <a:r>
              <a:rPr lang="en"/>
              <a:t>// Define an async action creator using thunk middleware</a:t>
            </a:r>
            <a:endParaRPr/>
          </a:p>
          <a:p>
            <a:pPr indent="0" lvl="0" marL="0" rtl="0" algn="l">
              <a:spcBef>
                <a:spcPts val="1200"/>
              </a:spcBef>
              <a:spcAft>
                <a:spcPts val="0"/>
              </a:spcAft>
              <a:buNone/>
            </a:pPr>
            <a:r>
              <a:rPr lang="en"/>
              <a:t>const incrementAsync = () =&gt; {</a:t>
            </a:r>
            <a:endParaRPr/>
          </a:p>
          <a:p>
            <a:pPr indent="0" lvl="0" marL="0" rtl="0" algn="l">
              <a:spcBef>
                <a:spcPts val="1200"/>
              </a:spcBef>
              <a:spcAft>
                <a:spcPts val="0"/>
              </a:spcAft>
              <a:buNone/>
            </a:pPr>
            <a:r>
              <a:rPr lang="en"/>
              <a:t>  return (dispatch) =&gt; {</a:t>
            </a:r>
            <a:endParaRPr/>
          </a:p>
          <a:p>
            <a:pPr indent="0" lvl="0" marL="0" rtl="0" algn="l">
              <a:spcBef>
                <a:spcPts val="1200"/>
              </a:spcBef>
              <a:spcAft>
                <a:spcPts val="0"/>
              </a:spcAft>
              <a:buNone/>
            </a:pPr>
            <a:r>
              <a:rPr lang="en"/>
              <a:t>    setTimeout(() =&gt; {</a:t>
            </a:r>
            <a:endParaRPr/>
          </a:p>
          <a:p>
            <a:pPr indent="0" lvl="0" marL="0" rtl="0" algn="l">
              <a:spcBef>
                <a:spcPts val="1200"/>
              </a:spcBef>
              <a:spcAft>
                <a:spcPts val="0"/>
              </a:spcAft>
              <a:buNone/>
            </a:pPr>
            <a:r>
              <a:rPr lang="en"/>
              <a:t>      dispatch({ type: 'INCREMENT' });</a:t>
            </a:r>
            <a:endParaRPr/>
          </a:p>
          <a:p>
            <a:pPr indent="0" lvl="0" marL="0" rtl="0" algn="l">
              <a:spcBef>
                <a:spcPts val="1200"/>
              </a:spcBef>
              <a:spcAft>
                <a:spcPts val="0"/>
              </a:spcAft>
              <a:buNone/>
            </a:pPr>
            <a:r>
              <a:rPr lang="en"/>
              <a:t>    }, 1000);</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 Dispatch an async action</a:t>
            </a:r>
            <a:endParaRPr/>
          </a:p>
          <a:p>
            <a:pPr indent="0" lvl="0" marL="0" rtl="0" algn="l">
              <a:spcBef>
                <a:spcPts val="1200"/>
              </a:spcBef>
              <a:spcAft>
                <a:spcPts val="0"/>
              </a:spcAft>
              <a:buNone/>
            </a:pPr>
            <a:r>
              <a:rPr lang="en"/>
              <a:t>store.dispatch(incrementAsync());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Subscribe to changes in the store</a:t>
            </a:r>
            <a:endParaRPr/>
          </a:p>
          <a:p>
            <a:pPr indent="0" lvl="0" marL="0" rtl="0" algn="l">
              <a:spcBef>
                <a:spcPts val="1200"/>
              </a:spcBef>
              <a:spcAft>
                <a:spcPts val="0"/>
              </a:spcAft>
              <a:buNone/>
            </a:pPr>
            <a:r>
              <a:rPr lang="en"/>
              <a:t>store.subscribe(() =&gt; {</a:t>
            </a:r>
            <a:endParaRPr/>
          </a:p>
          <a:p>
            <a:pPr indent="0" lvl="0" marL="0" rtl="0" algn="l">
              <a:spcBef>
                <a:spcPts val="1200"/>
              </a:spcBef>
              <a:spcAft>
                <a:spcPts val="0"/>
              </a:spcAft>
              <a:buNone/>
            </a:pPr>
            <a:r>
              <a:rPr lang="en"/>
              <a:t>  console.log('Current count:', store.getState());</a:t>
            </a:r>
            <a:endParaRPr/>
          </a:p>
          <a:p>
            <a:pPr indent="0" lvl="0" marL="0" rtl="0" algn="l">
              <a:spcBef>
                <a:spcPts val="1200"/>
              </a:spcBef>
              <a:spcAft>
                <a:spcPts val="1200"/>
              </a:spcAft>
              <a:buClr>
                <a:schemeClr val="dk1"/>
              </a:buClr>
              <a:buSzPct val="61111"/>
              <a:buFont typeface="Arial"/>
              <a:buNone/>
            </a:pP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1 :- No </a:t>
            </a:r>
            <a:r>
              <a:rPr lang="en"/>
              <a:t>dependency</a:t>
            </a:r>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useEffect( ( ) =&gt; { console.log(“called”) })</a:t>
            </a:r>
            <a:endParaRPr sz="2300"/>
          </a:p>
          <a:p>
            <a:pPr indent="-374650" lvl="0" marL="457200" rtl="0" algn="l">
              <a:spcBef>
                <a:spcPts val="0"/>
              </a:spcBef>
              <a:spcAft>
                <a:spcPts val="0"/>
              </a:spcAft>
              <a:buSzPts val="2300"/>
              <a:buChar char="●"/>
            </a:pPr>
            <a:r>
              <a:rPr lang="en" sz="2300"/>
              <a:t>It’ll Execute the function on every render.</a:t>
            </a:r>
            <a:endParaRPr sz="2300"/>
          </a:p>
          <a:p>
            <a:pPr indent="-374650" lvl="0" marL="457200" rtl="0" algn="l">
              <a:spcBef>
                <a:spcPts val="0"/>
              </a:spcBef>
              <a:spcAft>
                <a:spcPts val="0"/>
              </a:spcAft>
              <a:buSzPts val="2300"/>
              <a:buChar char="●"/>
            </a:pPr>
            <a:r>
              <a:rPr lang="en" sz="2300"/>
              <a:t>Ex. Timer, Session period.</a:t>
            </a:r>
            <a:endParaRPr sz="2300"/>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202"/>
          <p:cNvSpPr txBox="1"/>
          <p:nvPr>
            <p:ph idx="1" type="body"/>
          </p:nvPr>
        </p:nvSpPr>
        <p:spPr>
          <a:xfrm>
            <a:off x="311700" y="725775"/>
            <a:ext cx="8520600" cy="41685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In this example, we start by importing the necessary functions from Redux: createStore and applyMiddleware. We also import the redux-thunk middleware.</a:t>
            </a:r>
            <a:endParaRPr sz="1900"/>
          </a:p>
          <a:p>
            <a:pPr indent="-349250" lvl="0" marL="457200" rtl="0" algn="l">
              <a:spcBef>
                <a:spcPts val="0"/>
              </a:spcBef>
              <a:spcAft>
                <a:spcPts val="0"/>
              </a:spcAft>
              <a:buSzPts val="1900"/>
              <a:buChar char="●"/>
            </a:pPr>
            <a:r>
              <a:rPr lang="en" sz="1900"/>
              <a:t>We define a simple reducer function that increments or decrements the counter state based on the action type.</a:t>
            </a:r>
            <a:endParaRPr sz="1900"/>
          </a:p>
          <a:p>
            <a:pPr indent="-349250" lvl="0" marL="457200" rtl="0" algn="l">
              <a:spcBef>
                <a:spcPts val="0"/>
              </a:spcBef>
              <a:spcAft>
                <a:spcPts val="0"/>
              </a:spcAft>
              <a:buSzPts val="1900"/>
              <a:buChar char="●"/>
            </a:pPr>
            <a:r>
              <a:rPr lang="en" sz="1900"/>
              <a:t>To create the Redux store with middleware, we use the applyMiddleware function and pass in redux-thunk as the middleware argument.</a:t>
            </a:r>
            <a:endParaRPr sz="1900"/>
          </a:p>
          <a:p>
            <a:pPr indent="0" lvl="0" marL="457200" rtl="0" algn="l">
              <a:spcBef>
                <a:spcPts val="1200"/>
              </a:spcBef>
              <a:spcAft>
                <a:spcPts val="1200"/>
              </a:spcAft>
              <a:buNone/>
            </a:pPr>
            <a:r>
              <a:t/>
            </a:r>
            <a:endParaRPr sz="1900"/>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203"/>
          <p:cNvSpPr txBox="1"/>
          <p:nvPr>
            <p:ph idx="1" type="body"/>
          </p:nvPr>
        </p:nvSpPr>
        <p:spPr>
          <a:xfrm>
            <a:off x="311700" y="128525"/>
            <a:ext cx="8520600" cy="4875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Next, we define an async action creator function called incrementAsync. It uses the thunk middleware to allow us to dispatch a function instead of a plain action object. Inside the dispatched function, we use setTimeout to simulate an asynchronous operation, and after one second, we dispatch an action of type 'INCREMENT'.</a:t>
            </a:r>
            <a:endParaRPr sz="2000"/>
          </a:p>
          <a:p>
            <a:pPr indent="-355600" lvl="0" marL="457200" rtl="0" algn="l">
              <a:spcBef>
                <a:spcPts val="0"/>
              </a:spcBef>
              <a:spcAft>
                <a:spcPts val="0"/>
              </a:spcAft>
              <a:buSzPts val="2000"/>
              <a:buChar char="●"/>
            </a:pPr>
            <a:r>
              <a:rPr lang="en" sz="2000"/>
              <a:t>We dispatch the incrementAsync action, which triggers the asynchronous operation.</a:t>
            </a:r>
            <a:endParaRPr sz="2000"/>
          </a:p>
          <a:p>
            <a:pPr indent="-355600" lvl="0" marL="457200" rtl="0" algn="l">
              <a:spcBef>
                <a:spcPts val="0"/>
              </a:spcBef>
              <a:spcAft>
                <a:spcPts val="0"/>
              </a:spcAft>
              <a:buSzPts val="2000"/>
              <a:buChar char="●"/>
            </a:pPr>
            <a:r>
              <a:rPr lang="en" sz="2000"/>
              <a:t>We also subscribe to changes in the store and log the current count to the console whenever the state updates.</a:t>
            </a:r>
            <a:endParaRPr sz="2000"/>
          </a:p>
          <a:p>
            <a:pPr indent="-355600" lvl="0" marL="457200" rtl="0" algn="l">
              <a:spcBef>
                <a:spcPts val="0"/>
              </a:spcBef>
              <a:spcAft>
                <a:spcPts val="0"/>
              </a:spcAft>
              <a:buSzPts val="2000"/>
              <a:buChar char="●"/>
            </a:pPr>
            <a:r>
              <a:rPr lang="en" sz="2000"/>
              <a:t>When you run this code, you will see that the counter is incremented after one second, showcasing the asynchronous behavior handled by the redux-thunk middleware.</a:t>
            </a:r>
            <a:endParaRPr sz="2000"/>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20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use Middleware in redux</a:t>
            </a:r>
            <a:endParaRPr/>
          </a:p>
        </p:txBody>
      </p:sp>
      <p:sp>
        <p:nvSpPr>
          <p:cNvPr id="1132" name="Google Shape;1132;p204"/>
          <p:cNvSpPr txBox="1"/>
          <p:nvPr>
            <p:ph idx="1" type="body"/>
          </p:nvPr>
        </p:nvSpPr>
        <p:spPr>
          <a:xfrm>
            <a:off x="311700" y="445550"/>
            <a:ext cx="8520600" cy="4875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npm i react-redux redux redux-thunk</a:t>
            </a:r>
            <a:endParaRPr/>
          </a:p>
          <a:p>
            <a:pPr indent="-342900" lvl="0" marL="457200" rtl="0" algn="l">
              <a:spcBef>
                <a:spcPts val="0"/>
              </a:spcBef>
              <a:spcAft>
                <a:spcPts val="0"/>
              </a:spcAft>
              <a:buSzPts val="1800"/>
              <a:buAutoNum type="arabicPeriod"/>
            </a:pPr>
            <a:r>
              <a:rPr lang="en"/>
              <a:t>Inside the index.js - Import Provider, createStore, applyMiddleware, thunk</a:t>
            </a:r>
            <a:endParaRPr/>
          </a:p>
          <a:p>
            <a:pPr indent="-295275" lvl="0" marL="457200" rtl="0" algn="l">
              <a:spcBef>
                <a:spcPts val="0"/>
              </a:spcBef>
              <a:spcAft>
                <a:spcPts val="0"/>
              </a:spcAft>
              <a:buClr>
                <a:srgbClr val="EC4476"/>
              </a:buClr>
              <a:buSzPts val="1050"/>
              <a:buFont typeface="Courier New"/>
              <a:buAutoNum type="arabicPeriod"/>
            </a:pPr>
            <a:r>
              <a:rPr lang="en"/>
              <a:t>Create store by using reducer and thunk , use createStore and applyMiddleware methods</a:t>
            </a:r>
            <a:endParaRPr/>
          </a:p>
          <a:p>
            <a:pPr indent="-342900" lvl="0" marL="457200" rtl="0" algn="l">
              <a:spcBef>
                <a:spcPts val="0"/>
              </a:spcBef>
              <a:spcAft>
                <a:spcPts val="0"/>
              </a:spcAft>
              <a:buSzPts val="1800"/>
              <a:buAutoNum type="arabicPeriod"/>
            </a:pPr>
            <a:r>
              <a:rPr lang="en"/>
              <a:t>Add Provider (HOF) to add store to the all component to the App..</a:t>
            </a:r>
            <a:endParaRPr/>
          </a:p>
          <a:p>
            <a:pPr indent="-342900" lvl="0" marL="457200" rtl="0" algn="l">
              <a:spcBef>
                <a:spcPts val="0"/>
              </a:spcBef>
              <a:spcAft>
                <a:spcPts val="0"/>
              </a:spcAft>
              <a:buSzPts val="1800"/>
              <a:buAutoNum type="arabicPeriod"/>
            </a:pPr>
            <a:r>
              <a:rPr lang="en"/>
              <a:t>Create Reducer  : use initial state as state and action, and define switch case</a:t>
            </a:r>
            <a:endParaRPr/>
          </a:p>
          <a:p>
            <a:pPr indent="-342900" lvl="0" marL="457200" rtl="0" algn="l">
              <a:spcBef>
                <a:spcPts val="0"/>
              </a:spcBef>
              <a:spcAft>
                <a:spcPts val="0"/>
              </a:spcAft>
              <a:buSzPts val="1800"/>
              <a:buAutoNum type="arabicPeriod"/>
            </a:pPr>
            <a:r>
              <a:rPr lang="en"/>
              <a:t>Inside App : </a:t>
            </a:r>
            <a:endParaRPr/>
          </a:p>
          <a:p>
            <a:pPr indent="-342900" lvl="0" marL="1371600" rtl="0" algn="l">
              <a:lnSpc>
                <a:spcPct val="135714"/>
              </a:lnSpc>
              <a:spcBef>
                <a:spcPts val="0"/>
              </a:spcBef>
              <a:spcAft>
                <a:spcPts val="0"/>
              </a:spcAft>
              <a:buSzPts val="1800"/>
              <a:buChar char="●"/>
            </a:pPr>
            <a:r>
              <a:rPr lang="en"/>
              <a:t>Import connect from react-redux</a:t>
            </a:r>
            <a:endParaRPr sz="1050">
              <a:solidFill>
                <a:srgbClr val="18AC31"/>
              </a:solidFill>
              <a:highlight>
                <a:srgbClr val="F3F4F5"/>
              </a:highlight>
              <a:latin typeface="Courier New"/>
              <a:ea typeface="Courier New"/>
              <a:cs typeface="Courier New"/>
              <a:sym typeface="Courier New"/>
            </a:endParaRPr>
          </a:p>
          <a:p>
            <a:pPr indent="-295275" lvl="0" marL="1371600" rtl="0" algn="l">
              <a:lnSpc>
                <a:spcPct val="135714"/>
              </a:lnSpc>
              <a:spcBef>
                <a:spcPts val="0"/>
              </a:spcBef>
              <a:spcAft>
                <a:spcPts val="0"/>
              </a:spcAft>
              <a:buClr>
                <a:srgbClr val="18AC31"/>
              </a:buClr>
              <a:buSzPts val="1050"/>
              <a:buFont typeface="Courier New"/>
              <a:buChar char="●"/>
            </a:pPr>
            <a:r>
              <a:rPr lang="en"/>
              <a:t>Create async action and import it..</a:t>
            </a:r>
            <a:endParaRPr sz="1050">
              <a:solidFill>
                <a:srgbClr val="18AC31"/>
              </a:solidFill>
              <a:highlight>
                <a:srgbClr val="F3F4F5"/>
              </a:highlight>
              <a:latin typeface="Courier New"/>
              <a:ea typeface="Courier New"/>
              <a:cs typeface="Courier New"/>
              <a:sym typeface="Courier New"/>
            </a:endParaRPr>
          </a:p>
          <a:p>
            <a:pPr indent="-295275" lvl="0" marL="1371600" rtl="0" algn="l">
              <a:lnSpc>
                <a:spcPct val="135714"/>
              </a:lnSpc>
              <a:spcBef>
                <a:spcPts val="0"/>
              </a:spcBef>
              <a:spcAft>
                <a:spcPts val="0"/>
              </a:spcAft>
              <a:buClr>
                <a:srgbClr val="18AC31"/>
              </a:buClr>
              <a:buSzPts val="1050"/>
              <a:buFont typeface="Courier New"/>
              <a:buChar char="●"/>
            </a:pPr>
            <a:r>
              <a:rPr lang="en"/>
              <a:t>For Connect() create two </a:t>
            </a:r>
            <a:r>
              <a:rPr lang="en"/>
              <a:t>function</a:t>
            </a:r>
            <a:r>
              <a:rPr lang="en"/>
              <a:t> to access </a:t>
            </a:r>
            <a:r>
              <a:rPr lang="en"/>
              <a:t>state</a:t>
            </a:r>
            <a:r>
              <a:rPr lang="en"/>
              <a:t> and </a:t>
            </a:r>
            <a:r>
              <a:rPr lang="en"/>
              <a:t>incremen</a:t>
            </a:r>
            <a:r>
              <a:rPr lang="en"/>
              <a:t>t</a:t>
            </a:r>
            <a:endParaRPr sz="1050">
              <a:solidFill>
                <a:srgbClr val="18AC31"/>
              </a:solidFill>
              <a:highlight>
                <a:srgbClr val="F3F4F5"/>
              </a:highlight>
              <a:latin typeface="Courier New"/>
              <a:ea typeface="Courier New"/>
              <a:cs typeface="Courier New"/>
              <a:sym typeface="Courier New"/>
            </a:endParaRPr>
          </a:p>
          <a:p>
            <a:pPr indent="-295275" lvl="0" marL="1371600" rtl="0" algn="l">
              <a:lnSpc>
                <a:spcPct val="135714"/>
              </a:lnSpc>
              <a:spcBef>
                <a:spcPts val="0"/>
              </a:spcBef>
              <a:spcAft>
                <a:spcPts val="0"/>
              </a:spcAft>
              <a:buClr>
                <a:srgbClr val="18AC31"/>
              </a:buClr>
              <a:buSzPts val="1050"/>
              <a:buFont typeface="Courier New"/>
              <a:buChar char="●"/>
            </a:pPr>
            <a:r>
              <a:rPr lang="en"/>
              <a:t>Create </a:t>
            </a:r>
            <a:r>
              <a:rPr lang="en"/>
              <a:t>function</a:t>
            </a:r>
            <a:r>
              <a:rPr lang="en"/>
              <a:t> to access state and another </a:t>
            </a:r>
            <a:r>
              <a:rPr lang="en"/>
              <a:t>function</a:t>
            </a:r>
            <a:r>
              <a:rPr lang="en"/>
              <a:t> to access dispatch</a:t>
            </a:r>
            <a:endParaRPr/>
          </a:p>
          <a:p>
            <a:pPr indent="-342900" lvl="0" marL="1371600" rtl="0" algn="l">
              <a:lnSpc>
                <a:spcPct val="135714"/>
              </a:lnSpc>
              <a:spcBef>
                <a:spcPts val="0"/>
              </a:spcBef>
              <a:spcAft>
                <a:spcPts val="0"/>
              </a:spcAft>
              <a:buSzPts val="1800"/>
              <a:buChar char="●"/>
            </a:pPr>
            <a:r>
              <a:rPr lang="en"/>
              <a:t>Add component to connect() method.</a:t>
            </a:r>
            <a:endParaRPr/>
          </a:p>
          <a:p>
            <a:pPr indent="-342900" lvl="0" marL="1371600" rtl="0" algn="l">
              <a:lnSpc>
                <a:spcPct val="135714"/>
              </a:lnSpc>
              <a:spcBef>
                <a:spcPts val="0"/>
              </a:spcBef>
              <a:spcAft>
                <a:spcPts val="0"/>
              </a:spcAft>
              <a:buSzPts val="1800"/>
              <a:buChar char="●"/>
            </a:pPr>
            <a:r>
              <a:rPr lang="en"/>
              <a:t>Now Component can access state and dispatch from redux.</a:t>
            </a:r>
            <a:endParaRPr/>
          </a:p>
          <a:p>
            <a:pPr indent="0" lvl="0" marL="1371600" rtl="0" algn="l">
              <a:spcBef>
                <a:spcPts val="0"/>
              </a:spcBef>
              <a:spcAft>
                <a:spcPts val="1200"/>
              </a:spcAft>
              <a:buNone/>
            </a:pPr>
            <a:r>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205"/>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343541"/>
                </a:solidFill>
                <a:latin typeface="Roboto"/>
                <a:ea typeface="Roboto"/>
                <a:cs typeface="Roboto"/>
                <a:sym typeface="Roboto"/>
              </a:rPr>
              <a:t>Redux async actions</a:t>
            </a:r>
            <a:endParaRPr sz="3800"/>
          </a:p>
        </p:txBody>
      </p:sp>
      <p:sp>
        <p:nvSpPr>
          <p:cNvPr id="1138" name="Google Shape;1138;p205"/>
          <p:cNvSpPr txBox="1"/>
          <p:nvPr>
            <p:ph idx="1" type="body"/>
          </p:nvPr>
        </p:nvSpPr>
        <p:spPr>
          <a:xfrm>
            <a:off x="311700" y="572700"/>
            <a:ext cx="8520600" cy="457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Redux is a popular state management library used in JavaScript applications, often in conjunction with React. </a:t>
            </a:r>
            <a:endParaRPr/>
          </a:p>
          <a:p>
            <a:pPr indent="-342900" lvl="0" marL="457200" rtl="0" algn="l">
              <a:spcBef>
                <a:spcPts val="0"/>
              </a:spcBef>
              <a:spcAft>
                <a:spcPts val="0"/>
              </a:spcAft>
              <a:buSzPts val="1800"/>
              <a:buChar char="●"/>
            </a:pPr>
            <a:r>
              <a:rPr lang="en"/>
              <a:t>It provides a predictable state container that helps manage the state of an application in a consistent manner.</a:t>
            </a:r>
            <a:endParaRPr/>
          </a:p>
          <a:p>
            <a:pPr indent="-342900" lvl="0" marL="457200" rtl="0" algn="l">
              <a:spcBef>
                <a:spcPts val="0"/>
              </a:spcBef>
              <a:spcAft>
                <a:spcPts val="0"/>
              </a:spcAft>
              <a:buSzPts val="1800"/>
              <a:buChar char="●"/>
            </a:pPr>
            <a:r>
              <a:rPr lang="en"/>
              <a:t>Redux async actions refer to actions that involve asynchronous operations, such as making API requests or performing asynchronous computations. </a:t>
            </a:r>
            <a:endParaRPr/>
          </a:p>
          <a:p>
            <a:pPr indent="-342900" lvl="0" marL="457200" rtl="0" algn="l">
              <a:spcBef>
                <a:spcPts val="0"/>
              </a:spcBef>
              <a:spcAft>
                <a:spcPts val="0"/>
              </a:spcAft>
              <a:buSzPts val="1800"/>
              <a:buChar char="●"/>
            </a:pPr>
            <a:r>
              <a:rPr lang="en"/>
              <a:t>These actions typically have multiple stages, including initiating the asynchronous operation, handling loading or error states, and updating the state with the retrieved data.</a:t>
            </a:r>
            <a:endParaRPr/>
          </a:p>
          <a:p>
            <a:pPr indent="-342900" lvl="0" marL="457200" rtl="0" algn="l">
              <a:spcBef>
                <a:spcPts val="0"/>
              </a:spcBef>
              <a:spcAft>
                <a:spcPts val="0"/>
              </a:spcAft>
              <a:buSzPts val="1800"/>
              <a:buChar char="●"/>
            </a:pPr>
            <a:r>
              <a:rPr lang="en"/>
              <a:t>To handle async actions in Redux, you typically use a middleware like Redux Thunk or Redux Saga. These middleware allow you to write action creators that return functions instead of plain action objects. </a:t>
            </a:r>
            <a:endParaRPr/>
          </a:p>
          <a:p>
            <a:pPr indent="-342900" lvl="0" marL="457200" rtl="0" algn="l">
              <a:spcBef>
                <a:spcPts val="0"/>
              </a:spcBef>
              <a:spcAft>
                <a:spcPts val="0"/>
              </a:spcAft>
              <a:buSzPts val="1800"/>
              <a:buChar char="●"/>
            </a:pPr>
            <a:r>
              <a:rPr lang="en"/>
              <a:t>This enables you to perform asynchronous operations inside the action creators before dispatching the actual actions.</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2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 </a:t>
            </a:r>
            <a:endParaRPr/>
          </a:p>
        </p:txBody>
      </p:sp>
      <p:sp>
        <p:nvSpPr>
          <p:cNvPr id="1144" name="Google Shape;1144;p2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Index.js </a:t>
            </a:r>
            <a:endParaRPr/>
          </a:p>
          <a:p>
            <a:pPr indent="0" lvl="0" marL="457200" rtl="0" algn="l">
              <a:spcBef>
                <a:spcPts val="1200"/>
              </a:spcBef>
              <a:spcAft>
                <a:spcPts val="0"/>
              </a:spcAft>
              <a:buNone/>
            </a:pPr>
            <a:r>
              <a:rPr lang="en"/>
              <a:t>Provider - HOF, </a:t>
            </a:r>
            <a:endParaRPr/>
          </a:p>
          <a:p>
            <a:pPr indent="0" lvl="0" marL="457200" rtl="0" algn="l">
              <a:spcBef>
                <a:spcPts val="1200"/>
              </a:spcBef>
              <a:spcAft>
                <a:spcPts val="0"/>
              </a:spcAft>
              <a:buNone/>
            </a:pPr>
            <a:r>
              <a:rPr lang="en"/>
              <a:t>Pass store to provider</a:t>
            </a:r>
            <a:endParaRPr/>
          </a:p>
          <a:p>
            <a:pPr indent="-342900" lvl="0" marL="457200" rtl="0" algn="l">
              <a:spcBef>
                <a:spcPts val="1200"/>
              </a:spcBef>
              <a:spcAft>
                <a:spcPts val="0"/>
              </a:spcAft>
              <a:buSzPts val="1800"/>
              <a:buAutoNum type="arabicPeriod"/>
            </a:pPr>
            <a:r>
              <a:rPr lang="en"/>
              <a:t>store.js</a:t>
            </a:r>
            <a:endParaRPr/>
          </a:p>
          <a:p>
            <a:pPr indent="0" lvl="0" marL="914400" rtl="0" algn="l">
              <a:spcBef>
                <a:spcPts val="1200"/>
              </a:spcBef>
              <a:spcAft>
                <a:spcPts val="1200"/>
              </a:spcAft>
              <a:buNone/>
            </a:pPr>
            <a:r>
              <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20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Redux Hooks</a:t>
            </a:r>
            <a:endParaRPr/>
          </a:p>
        </p:txBody>
      </p:sp>
      <p:sp>
        <p:nvSpPr>
          <p:cNvPr id="1150" name="Google Shape;1150;p207"/>
          <p:cNvSpPr txBox="1"/>
          <p:nvPr>
            <p:ph idx="1" type="body"/>
          </p:nvPr>
        </p:nvSpPr>
        <p:spPr>
          <a:xfrm>
            <a:off x="311700" y="524100"/>
            <a:ext cx="8520600" cy="461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Redux Hooks are a set of hooks provided by the react-redux library that allow you to interact with Redux state and dispatch actions in functional components. </a:t>
            </a:r>
            <a:endParaRPr/>
          </a:p>
          <a:p>
            <a:pPr indent="-342900" lvl="0" marL="457200" rtl="0" algn="l">
              <a:spcBef>
                <a:spcPts val="0"/>
              </a:spcBef>
              <a:spcAft>
                <a:spcPts val="0"/>
              </a:spcAft>
              <a:buSzPts val="1800"/>
              <a:buChar char="●"/>
            </a:pPr>
            <a:r>
              <a:rPr lang="en"/>
              <a:t>They provide a more intuitive and streamlined way to work with Redux in functional components without the need for higher-order components (HOCs) or the connect function. The main Redux Hooks are useSelector, useDispatch, and useStore.</a:t>
            </a:r>
            <a:endParaRPr/>
          </a:p>
          <a:p>
            <a:pPr indent="-342900" lvl="0" marL="457200" rtl="0" algn="l">
              <a:spcBef>
                <a:spcPts val="0"/>
              </a:spcBef>
              <a:spcAft>
                <a:spcPts val="0"/>
              </a:spcAft>
              <a:buSzPts val="1800"/>
              <a:buChar char="●"/>
            </a:pPr>
            <a:r>
              <a:rPr lang="en"/>
              <a:t>useSelector: Selects and accesses data from the Redux store in a component.</a:t>
            </a:r>
            <a:endParaRPr/>
          </a:p>
          <a:p>
            <a:pPr indent="-342900" lvl="0" marL="457200" rtl="0" algn="l">
              <a:spcBef>
                <a:spcPts val="0"/>
              </a:spcBef>
              <a:spcAft>
                <a:spcPts val="0"/>
              </a:spcAft>
              <a:buSzPts val="1800"/>
              <a:buChar char="●"/>
            </a:pPr>
            <a:r>
              <a:rPr lang="en"/>
              <a:t>useDispatch: Provides access to the dispatch function of the Redux store to dispatch actions.</a:t>
            </a:r>
            <a:endParaRPr/>
          </a:p>
          <a:p>
            <a:pPr indent="-342900" lvl="0" marL="457200" rtl="0" algn="l">
              <a:spcBef>
                <a:spcPts val="0"/>
              </a:spcBef>
              <a:spcAft>
                <a:spcPts val="0"/>
              </a:spcAft>
              <a:buSzPts val="1800"/>
              <a:buChar char="●"/>
            </a:pPr>
            <a:r>
              <a:rPr lang="en"/>
              <a:t>useStore: Provides direct access to the Redux store instance.</a:t>
            </a:r>
            <a:endParaRPr/>
          </a:p>
          <a:p>
            <a:pPr indent="-342900" lvl="0" marL="457200" rtl="0" algn="l">
              <a:spcBef>
                <a:spcPts val="0"/>
              </a:spcBef>
              <a:spcAft>
                <a:spcPts val="0"/>
              </a:spcAft>
              <a:buSzPts val="1800"/>
              <a:buChar char="●"/>
            </a:pPr>
            <a:r>
              <a:rPr lang="en"/>
              <a:t>By using Redux Hooks, you can simplify and improve the readability of your code when working with Redux in functional components.</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2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NodeJS &amp; NPM</a:t>
            </a:r>
            <a:endParaRPr/>
          </a:p>
        </p:txBody>
      </p:sp>
      <p:sp>
        <p:nvSpPr>
          <p:cNvPr id="1156" name="Google Shape;1156;p2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Node.js is a server-side JavaScript runtime environment that allows you to run JavaScript code on the server. </a:t>
            </a:r>
            <a:endParaRPr/>
          </a:p>
          <a:p>
            <a:pPr indent="-342900" lvl="0" marL="457200" rtl="0" algn="l">
              <a:spcBef>
                <a:spcPts val="0"/>
              </a:spcBef>
              <a:spcAft>
                <a:spcPts val="0"/>
              </a:spcAft>
              <a:buSzPts val="1800"/>
              <a:buChar char="●"/>
            </a:pPr>
            <a:r>
              <a:rPr lang="en"/>
              <a:t>It is event-driven, scalable, and efficient, making it suitable for building various types of server-side applications. </a:t>
            </a:r>
            <a:endParaRPr/>
          </a:p>
          <a:p>
            <a:pPr indent="-342900" lvl="0" marL="457200" rtl="0" algn="l">
              <a:spcBef>
                <a:spcPts val="0"/>
              </a:spcBef>
              <a:spcAft>
                <a:spcPts val="0"/>
              </a:spcAft>
              <a:buSzPts val="1800"/>
              <a:buChar char="●"/>
            </a:pPr>
            <a:r>
              <a:rPr lang="en"/>
              <a:t>With a vibrant ecosystem and extensive package manager (NPM), Node.js enables developers to write server-side code in JavaScript and leverage existing libraries and modules. </a:t>
            </a:r>
            <a:endParaRPr/>
          </a:p>
          <a:p>
            <a:pPr indent="-342900" lvl="0" marL="457200" rtl="0" algn="l">
              <a:spcBef>
                <a:spcPts val="0"/>
              </a:spcBef>
              <a:spcAft>
                <a:spcPts val="0"/>
              </a:spcAft>
              <a:buSzPts val="1800"/>
              <a:buChar char="●"/>
            </a:pPr>
            <a:r>
              <a:rPr lang="en"/>
              <a:t>It is cross-platform and widely adopted in the web development community.</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209"/>
          <p:cNvSpPr txBox="1"/>
          <p:nvPr>
            <p:ph type="title"/>
          </p:nvPr>
        </p:nvSpPr>
        <p:spPr>
          <a:xfrm>
            <a:off x="311700" y="19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to use it?</a:t>
            </a:r>
            <a:endParaRPr/>
          </a:p>
        </p:txBody>
      </p:sp>
      <p:sp>
        <p:nvSpPr>
          <p:cNvPr id="1162" name="Google Shape;1162;p209"/>
          <p:cNvSpPr txBox="1"/>
          <p:nvPr>
            <p:ph idx="1" type="body"/>
          </p:nvPr>
        </p:nvSpPr>
        <p:spPr>
          <a:xfrm>
            <a:off x="220650" y="962725"/>
            <a:ext cx="8702700" cy="472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JavaScript Everywhere: Node.js allows developers to use JavaScript on both the front-end and back-end, which promotes code reusability, reduces the learning curve, and simplifies the development process.</a:t>
            </a:r>
            <a:endParaRPr/>
          </a:p>
          <a:p>
            <a:pPr indent="-342900" lvl="0" marL="457200" rtl="0" algn="l">
              <a:spcBef>
                <a:spcPts val="0"/>
              </a:spcBef>
              <a:spcAft>
                <a:spcPts val="0"/>
              </a:spcAft>
              <a:buSzPts val="1800"/>
              <a:buAutoNum type="arabicPeriod"/>
            </a:pPr>
            <a:r>
              <a:rPr lang="en"/>
              <a:t>Fast and Scalable: Node.js is built on the V8 JavaScript engine, which is known for its high-performance execution. It uses an event-driven, non-blocking I/O model, making it highly scalable and able to handle a large number of concurrent requests.</a:t>
            </a:r>
            <a:endParaRPr/>
          </a:p>
          <a:p>
            <a:pPr indent="-342900" lvl="0" marL="457200" rtl="0" algn="l">
              <a:spcBef>
                <a:spcPts val="0"/>
              </a:spcBef>
              <a:spcAft>
                <a:spcPts val="0"/>
              </a:spcAft>
              <a:buSzPts val="1800"/>
              <a:buAutoNum type="arabicPeriod"/>
            </a:pPr>
            <a:r>
              <a:rPr lang="en"/>
              <a:t>Efficient Development: Node.js has a vast ecosystem of open-source libraries and modules available through NPM. These modules provide ready-to-use functionalities, saving development time and effort. Additionally, Node.js has a rich set of tools and frameworks that enhance productivity and code maintainability.</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210"/>
          <p:cNvSpPr txBox="1"/>
          <p:nvPr>
            <p:ph idx="1" type="body"/>
          </p:nvPr>
        </p:nvSpPr>
        <p:spPr>
          <a:xfrm>
            <a:off x="311700" y="347925"/>
            <a:ext cx="8520600" cy="443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4. </a:t>
            </a:r>
            <a:r>
              <a:rPr lang="en"/>
              <a:t>Real-time Applications: Node.js is well-suited for building real-time applications such as chat applications, collaborative tools, gaming servers, and streaming platforms. Its event-driven architecture allows for efficient handling of real-time communication and data synchronization.</a:t>
            </a:r>
            <a:endParaRPr/>
          </a:p>
          <a:p>
            <a:pPr indent="0" lvl="0" marL="0" rtl="0" algn="l">
              <a:spcBef>
                <a:spcPts val="1200"/>
              </a:spcBef>
              <a:spcAft>
                <a:spcPts val="0"/>
              </a:spcAft>
              <a:buClr>
                <a:schemeClr val="dk1"/>
              </a:buClr>
              <a:buSzPts val="1100"/>
              <a:buFont typeface="Arial"/>
              <a:buNone/>
            </a:pPr>
            <a:r>
              <a:rPr lang="en"/>
              <a:t>5. </a:t>
            </a:r>
            <a:r>
              <a:rPr lang="en"/>
              <a:t>Microservices and APIs: Node.js provides a lightweight and modular approach to building microservices and APIs. Its small footprint and low resource consumption make it ideal for developing scalable and distributed systems.</a:t>
            </a:r>
            <a:endParaRPr/>
          </a:p>
          <a:p>
            <a:pPr indent="0" lvl="0" marL="0" rtl="0" algn="l">
              <a:spcBef>
                <a:spcPts val="1200"/>
              </a:spcBef>
              <a:spcAft>
                <a:spcPts val="1200"/>
              </a:spcAft>
              <a:buNone/>
            </a:pPr>
            <a:r>
              <a:rPr lang="en"/>
              <a:t>6. </a:t>
            </a:r>
            <a:r>
              <a:rPr lang="en"/>
              <a:t>High Community Support: Node.js has a large and active community of developers, which means you can find plenty of resources, tutorials, and support when working with Node.js. This vibrant community ensures continuous development and improvement of the platform.</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211"/>
          <p:cNvSpPr txBox="1"/>
          <p:nvPr>
            <p:ph type="title"/>
          </p:nvPr>
        </p:nvSpPr>
        <p:spPr>
          <a:xfrm>
            <a:off x="311700" y="14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Core Modules</a:t>
            </a:r>
            <a:endParaRPr/>
          </a:p>
        </p:txBody>
      </p:sp>
      <p:sp>
        <p:nvSpPr>
          <p:cNvPr id="1173" name="Google Shape;1173;p211"/>
          <p:cNvSpPr txBox="1"/>
          <p:nvPr>
            <p:ph idx="1" type="body"/>
          </p:nvPr>
        </p:nvSpPr>
        <p:spPr>
          <a:xfrm>
            <a:off x="311700" y="872025"/>
            <a:ext cx="8520600" cy="42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Node.js, core modules are pre-installed modules that provide essential functionalities for various tasks. These modules are part of the Node.js runtime environment and can be used without the need for additional installation. Here are some commonly used core modules in Node.js: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fs (File System): This module provides methods for working with the file system, allowing you to read, write, and manipulate files and directories.</a:t>
            </a:r>
            <a:endParaRPr/>
          </a:p>
          <a:p>
            <a:pPr indent="-342900" lvl="0" marL="457200" rtl="0" algn="l">
              <a:spcBef>
                <a:spcPts val="0"/>
              </a:spcBef>
              <a:spcAft>
                <a:spcPts val="0"/>
              </a:spcAft>
              <a:buSzPts val="1800"/>
              <a:buAutoNum type="arabicPeriod"/>
            </a:pPr>
            <a:r>
              <a:rPr lang="en"/>
              <a:t>http and https: These modules enable you to create HTTP and HTTPS servers or make HTTP/HTTPS requests to interact with web servers.</a:t>
            </a:r>
            <a:endParaRPr/>
          </a:p>
          <a:p>
            <a:pPr indent="-342900" lvl="0" marL="457200" rtl="0" algn="l">
              <a:spcBef>
                <a:spcPts val="0"/>
              </a:spcBef>
              <a:spcAft>
                <a:spcPts val="0"/>
              </a:spcAft>
              <a:buSzPts val="1800"/>
              <a:buAutoNum type="arabicPeriod"/>
            </a:pPr>
            <a:r>
              <a:rPr lang="en"/>
              <a:t>path: The path module provides utilities for working with file paths, including resolving, joining, and parsing file paths.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HTML, CSS &amp; JS.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 2 :- Empty dependencies</a:t>
            </a:r>
            <a:endParaRPr/>
          </a:p>
          <a:p>
            <a:pPr indent="0" lvl="0" marL="0" rtl="0" algn="l">
              <a:spcBef>
                <a:spcPts val="0"/>
              </a:spcBef>
              <a:spcAft>
                <a:spcPts val="0"/>
              </a:spcAft>
              <a:buNone/>
            </a:pPr>
            <a:r>
              <a:t/>
            </a:r>
            <a:endParaRPr/>
          </a:p>
        </p:txBody>
      </p:sp>
      <p:sp>
        <p:nvSpPr>
          <p:cNvPr id="162" name="Google Shape;16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useEffect( ( ) =&gt; { console.log( “called” ) } , [ ] )</a:t>
            </a:r>
            <a:endParaRPr sz="2300"/>
          </a:p>
          <a:p>
            <a:pPr indent="-374650" lvl="0" marL="457200" rtl="0" algn="l">
              <a:spcBef>
                <a:spcPts val="0"/>
              </a:spcBef>
              <a:spcAft>
                <a:spcPts val="0"/>
              </a:spcAft>
              <a:buSzPts val="2300"/>
              <a:buChar char="●"/>
            </a:pPr>
            <a:r>
              <a:rPr lang="en" sz="2300"/>
              <a:t>It’ll Execute the function only on very first render.</a:t>
            </a:r>
            <a:endParaRPr sz="2300"/>
          </a:p>
          <a:p>
            <a:pPr indent="-374650" lvl="0" marL="457200" rtl="0" algn="l">
              <a:spcBef>
                <a:spcPts val="0"/>
              </a:spcBef>
              <a:spcAft>
                <a:spcPts val="0"/>
              </a:spcAft>
              <a:buSzPts val="2300"/>
              <a:buChar char="●"/>
            </a:pPr>
            <a:r>
              <a:rPr lang="en" sz="2300"/>
              <a:t>Ex. Welcome message, Auth check.</a:t>
            </a:r>
            <a:endParaRPr sz="2300"/>
          </a:p>
          <a:p>
            <a:pPr indent="0" lvl="0" marL="457200" rtl="0" algn="l">
              <a:spcBef>
                <a:spcPts val="1200"/>
              </a:spcBef>
              <a:spcAft>
                <a:spcPts val="1200"/>
              </a:spcAft>
              <a:buNone/>
            </a:pPr>
            <a:r>
              <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212"/>
          <p:cNvSpPr txBox="1"/>
          <p:nvPr>
            <p:ph idx="1" type="body"/>
          </p:nvPr>
        </p:nvSpPr>
        <p:spPr>
          <a:xfrm>
            <a:off x="311700" y="445425"/>
            <a:ext cx="8520600" cy="449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os (Operating System): This module provides information and methods related to the operating system, allowing you to access details about the system's CPU, memory, network interfaces, and more.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events: The events module provides an event-driven architecture and allows you to create custom events and event listeners.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util: The util module contains various utility functions that are commonly used in Node.js applications, such as formatting strings, handling errors, and working with objects.</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213"/>
          <p:cNvSpPr txBox="1"/>
          <p:nvPr>
            <p:ph idx="1" type="body"/>
          </p:nvPr>
        </p:nvSpPr>
        <p:spPr>
          <a:xfrm>
            <a:off x="311700" y="384500"/>
            <a:ext cx="8520600" cy="4184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To use a core module, you need to import it using the require function. For example: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const fs = require('fs'); // es 5 </a:t>
            </a:r>
            <a:endParaRPr/>
          </a:p>
          <a:p>
            <a:pPr indent="0" lvl="0" marL="0" rtl="0" algn="l">
              <a:spcBef>
                <a:spcPts val="1200"/>
              </a:spcBef>
              <a:spcAft>
                <a:spcPts val="0"/>
              </a:spcAft>
              <a:buClr>
                <a:schemeClr val="dk1"/>
              </a:buClr>
              <a:buSzPts val="1100"/>
              <a:buFont typeface="Arial"/>
              <a:buNone/>
            </a:pPr>
            <a:r>
              <a:rPr lang="en"/>
              <a:t>Import fs from ‘fs’; // es 6</a:t>
            </a:r>
            <a:endParaRPr/>
          </a:p>
          <a:p>
            <a:pPr indent="0" lvl="0" marL="0" rtl="0" algn="l">
              <a:spcBef>
                <a:spcPts val="1200"/>
              </a:spcBef>
              <a:spcAft>
                <a:spcPts val="0"/>
              </a:spcAft>
              <a:buClr>
                <a:schemeClr val="dk1"/>
              </a:buClr>
              <a:buSzPts val="1100"/>
              <a:buFont typeface="Arial"/>
              <a:buNone/>
            </a:pPr>
            <a:r>
              <a:rPr lang="en"/>
              <a:t>// Example usage of the fs module</a:t>
            </a:r>
            <a:endParaRPr/>
          </a:p>
          <a:p>
            <a:pPr indent="0" lvl="0" marL="0" rtl="0" algn="l">
              <a:spcBef>
                <a:spcPts val="1200"/>
              </a:spcBef>
              <a:spcAft>
                <a:spcPts val="0"/>
              </a:spcAft>
              <a:buClr>
                <a:schemeClr val="dk1"/>
              </a:buClr>
              <a:buSzPts val="1100"/>
              <a:buFont typeface="Arial"/>
              <a:buNone/>
            </a:pPr>
            <a:r>
              <a:rPr lang="en"/>
              <a:t>fs.readFile('file.txt', 'utf8', (err, data) =&gt; {</a:t>
            </a:r>
            <a:endParaRPr/>
          </a:p>
          <a:p>
            <a:pPr indent="0" lvl="0" marL="0" rtl="0" algn="l">
              <a:spcBef>
                <a:spcPts val="1200"/>
              </a:spcBef>
              <a:spcAft>
                <a:spcPts val="0"/>
              </a:spcAft>
              <a:buClr>
                <a:schemeClr val="dk1"/>
              </a:buClr>
              <a:buSzPts val="1100"/>
              <a:buFont typeface="Arial"/>
              <a:buNone/>
            </a:pPr>
            <a:r>
              <a:rPr lang="en"/>
              <a:t>  if (err) throw err;</a:t>
            </a:r>
            <a:endParaRPr/>
          </a:p>
          <a:p>
            <a:pPr indent="0" lvl="0" marL="0" rtl="0" algn="l">
              <a:spcBef>
                <a:spcPts val="1200"/>
              </a:spcBef>
              <a:spcAft>
                <a:spcPts val="0"/>
              </a:spcAft>
              <a:buClr>
                <a:schemeClr val="dk1"/>
              </a:buClr>
              <a:buSzPts val="1100"/>
              <a:buFont typeface="Arial"/>
              <a:buNone/>
            </a:pPr>
            <a:r>
              <a:rPr lang="en"/>
              <a:t>  console.log(data);</a:t>
            </a:r>
            <a:endParaRPr/>
          </a:p>
          <a:p>
            <a:pPr indent="0" lvl="0" marL="0" rtl="0" algn="l">
              <a:spcBef>
                <a:spcPts val="1200"/>
              </a:spcBef>
              <a:spcAft>
                <a:spcPts val="1200"/>
              </a:spcAft>
              <a:buNone/>
            </a:pPr>
            <a:r>
              <a:rPr lang="en"/>
              <a:t>});</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214"/>
          <p:cNvSpPr txBox="1"/>
          <p:nvPr>
            <p:ph type="title"/>
          </p:nvPr>
        </p:nvSpPr>
        <p:spPr>
          <a:xfrm>
            <a:off x="311700" y="128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OS Module</a:t>
            </a:r>
            <a:endParaRPr/>
          </a:p>
        </p:txBody>
      </p:sp>
      <p:sp>
        <p:nvSpPr>
          <p:cNvPr id="1189" name="Google Shape;1189;p214"/>
          <p:cNvSpPr txBox="1"/>
          <p:nvPr>
            <p:ph idx="1" type="body"/>
          </p:nvPr>
        </p:nvSpPr>
        <p:spPr>
          <a:xfrm>
            <a:off x="311700" y="628250"/>
            <a:ext cx="8520600" cy="4412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os module in Node.js provides a set of methods and properties for interacting with the operating system. It allows you to retrieve information about the underlying operating system, such as the system's architecture, network interfaces, CPU usage, and more. Here are some commonly used features of the os module:</a:t>
            </a:r>
            <a:endParaRPr/>
          </a:p>
          <a:p>
            <a:pPr indent="0" lvl="0" marL="0" rtl="0" algn="l">
              <a:spcBef>
                <a:spcPts val="1200"/>
              </a:spcBef>
              <a:spcAft>
                <a:spcPts val="0"/>
              </a:spcAft>
              <a:buClr>
                <a:schemeClr val="dk1"/>
              </a:buClr>
              <a:buSzPts val="1100"/>
              <a:buFont typeface="Arial"/>
              <a:buNone/>
            </a:pPr>
            <a:r>
              <a:rPr b="1" lang="en"/>
              <a:t>Retrieving System Information:</a:t>
            </a:r>
            <a:endParaRPr b="1"/>
          </a:p>
          <a:p>
            <a:pPr indent="-342900" lvl="0" marL="457200" rtl="0" algn="l">
              <a:spcBef>
                <a:spcPts val="1200"/>
              </a:spcBef>
              <a:spcAft>
                <a:spcPts val="0"/>
              </a:spcAft>
              <a:buSzPts val="1800"/>
              <a:buAutoNum type="arabicPeriod"/>
            </a:pPr>
            <a:r>
              <a:rPr lang="en"/>
              <a:t>os.platform(): Returns the platform of the operating system (e.g., "darwin" for macOS, "win32" for Windows).</a:t>
            </a:r>
            <a:endParaRPr/>
          </a:p>
          <a:p>
            <a:pPr indent="-342900" lvl="0" marL="457200" rtl="0" algn="l">
              <a:spcBef>
                <a:spcPts val="0"/>
              </a:spcBef>
              <a:spcAft>
                <a:spcPts val="0"/>
              </a:spcAft>
              <a:buSzPts val="1800"/>
              <a:buAutoNum type="arabicPeriod"/>
            </a:pPr>
            <a:r>
              <a:rPr lang="en"/>
              <a:t>os.release(): Returns the release version of the operating system.</a:t>
            </a:r>
            <a:endParaRPr/>
          </a:p>
          <a:p>
            <a:pPr indent="-342900" lvl="0" marL="457200" rtl="0" algn="l">
              <a:spcBef>
                <a:spcPts val="0"/>
              </a:spcBef>
              <a:spcAft>
                <a:spcPts val="0"/>
              </a:spcAft>
              <a:buSzPts val="1800"/>
              <a:buAutoNum type="arabicPeriod"/>
            </a:pPr>
            <a:r>
              <a:rPr lang="en"/>
              <a:t>os.hostname(): Returns the hostname of the operating system.</a:t>
            </a:r>
            <a:endParaRPr/>
          </a:p>
          <a:p>
            <a:pPr indent="0" lvl="0" marL="0" rtl="0" algn="l">
              <a:spcBef>
                <a:spcPts val="1200"/>
              </a:spcBef>
              <a:spcAft>
                <a:spcPts val="0"/>
              </a:spcAft>
              <a:buClr>
                <a:schemeClr val="dk1"/>
              </a:buClr>
              <a:buSzPts val="1100"/>
              <a:buFont typeface="Arial"/>
              <a:buNone/>
            </a:pPr>
            <a:r>
              <a:rPr b="1" lang="en"/>
              <a:t>Working with CPU Information:</a:t>
            </a:r>
            <a:endParaRPr b="1"/>
          </a:p>
          <a:p>
            <a:pPr indent="-342900" lvl="0" marL="457200" rtl="0" algn="l">
              <a:spcBef>
                <a:spcPts val="1200"/>
              </a:spcBef>
              <a:spcAft>
                <a:spcPts val="0"/>
              </a:spcAft>
              <a:buSzPts val="1800"/>
              <a:buAutoNum type="arabicPeriod"/>
            </a:pPr>
            <a:r>
              <a:rPr lang="en"/>
              <a:t>os.cpus(): Returns an array of objects containing information about each logical CPU core, such as the model, speed, and times (CPU usage).</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215"/>
          <p:cNvSpPr txBox="1"/>
          <p:nvPr>
            <p:ph idx="1" type="body"/>
          </p:nvPr>
        </p:nvSpPr>
        <p:spPr>
          <a:xfrm>
            <a:off x="311700" y="335725"/>
            <a:ext cx="8520600" cy="449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Memory Information:</a:t>
            </a:r>
            <a:endParaRPr/>
          </a:p>
          <a:p>
            <a:pPr indent="-342900" lvl="0" marL="457200" rtl="0" algn="l">
              <a:spcBef>
                <a:spcPts val="1200"/>
              </a:spcBef>
              <a:spcAft>
                <a:spcPts val="0"/>
              </a:spcAft>
              <a:buSzPts val="1800"/>
              <a:buChar char="●"/>
            </a:pPr>
            <a:r>
              <a:rPr lang="en"/>
              <a:t>os.totalmem(): Returns the total amount of system memory in bytes.</a:t>
            </a:r>
            <a:endParaRPr/>
          </a:p>
          <a:p>
            <a:pPr indent="-342900" lvl="0" marL="457200" rtl="0" algn="l">
              <a:spcBef>
                <a:spcPts val="0"/>
              </a:spcBef>
              <a:spcAft>
                <a:spcPts val="0"/>
              </a:spcAft>
              <a:buSzPts val="1800"/>
              <a:buChar char="●"/>
            </a:pPr>
            <a:r>
              <a:rPr lang="en"/>
              <a:t>os.freemem(): Returns the amount of free system memory in bytes.</a:t>
            </a:r>
            <a:endParaRPr/>
          </a:p>
          <a:p>
            <a:pPr indent="0" lvl="0" marL="0" rtl="0" algn="l">
              <a:spcBef>
                <a:spcPts val="1200"/>
              </a:spcBef>
              <a:spcAft>
                <a:spcPts val="0"/>
              </a:spcAft>
              <a:buClr>
                <a:schemeClr val="dk1"/>
              </a:buClr>
              <a:buSzPts val="1100"/>
              <a:buFont typeface="Arial"/>
              <a:buNone/>
            </a:pPr>
            <a:r>
              <a:rPr b="1" lang="en"/>
              <a:t>Working with Network Interfaces:</a:t>
            </a:r>
            <a:endParaRPr/>
          </a:p>
          <a:p>
            <a:pPr indent="-342900" lvl="0" marL="457200" rtl="0" algn="l">
              <a:spcBef>
                <a:spcPts val="1200"/>
              </a:spcBef>
              <a:spcAft>
                <a:spcPts val="0"/>
              </a:spcAft>
              <a:buSzPts val="1800"/>
              <a:buChar char="●"/>
            </a:pPr>
            <a:r>
              <a:rPr lang="en"/>
              <a:t>os.networkInterfaces(): Returns an object containing information about the network interfaces available on the system, including IP addresses and MAC addresses.</a:t>
            </a:r>
            <a:endParaRPr/>
          </a:p>
          <a:p>
            <a:pPr indent="0" lvl="0" marL="0" rtl="0" algn="l">
              <a:spcBef>
                <a:spcPts val="1200"/>
              </a:spcBef>
              <a:spcAft>
                <a:spcPts val="0"/>
              </a:spcAft>
              <a:buNone/>
            </a:pPr>
            <a:r>
              <a:rPr b="1" lang="en"/>
              <a:t>Operating System Constants:</a:t>
            </a:r>
            <a:endParaRPr/>
          </a:p>
          <a:p>
            <a:pPr indent="-342900" lvl="0" marL="457200" rtl="0" algn="l">
              <a:spcBef>
                <a:spcPts val="1200"/>
              </a:spcBef>
              <a:spcAft>
                <a:spcPts val="0"/>
              </a:spcAft>
              <a:buSzPts val="1800"/>
              <a:buChar char="●"/>
            </a:pPr>
            <a:r>
              <a:rPr lang="en"/>
              <a:t>os.constants: Provides an object with various operating system-specific constants, such as error codes and signal names.</a:t>
            </a:r>
            <a:endParaRPr/>
          </a:p>
          <a:p>
            <a:pPr indent="0" lvl="0" marL="0" rtl="0" algn="l">
              <a:spcBef>
                <a:spcPts val="1200"/>
              </a:spcBef>
              <a:spcAft>
                <a:spcPts val="1200"/>
              </a:spcAft>
              <a:buNone/>
            </a:pPr>
            <a:r>
              <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216"/>
          <p:cNvSpPr txBox="1"/>
          <p:nvPr>
            <p:ph idx="1" type="body"/>
          </p:nvPr>
        </p:nvSpPr>
        <p:spPr>
          <a:xfrm>
            <a:off x="311700" y="433250"/>
            <a:ext cx="8520600" cy="444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const os = require('os');</a:t>
            </a:r>
            <a:endParaRPr/>
          </a:p>
          <a:p>
            <a:pPr indent="0" lvl="0" marL="0" rtl="0" algn="l">
              <a:spcBef>
                <a:spcPts val="1200"/>
              </a:spcBef>
              <a:spcAft>
                <a:spcPts val="0"/>
              </a:spcAft>
              <a:buClr>
                <a:schemeClr val="dk1"/>
              </a:buClr>
              <a:buSzPts val="1100"/>
              <a:buFont typeface="Arial"/>
              <a:buNone/>
            </a:pPr>
            <a:r>
              <a:rPr lang="en"/>
              <a:t>console.log('Platform:', os.platform());</a:t>
            </a:r>
            <a:endParaRPr/>
          </a:p>
          <a:p>
            <a:pPr indent="0" lvl="0" marL="0" rtl="0" algn="l">
              <a:spcBef>
                <a:spcPts val="1200"/>
              </a:spcBef>
              <a:spcAft>
                <a:spcPts val="0"/>
              </a:spcAft>
              <a:buClr>
                <a:schemeClr val="dk1"/>
              </a:buClr>
              <a:buSzPts val="1100"/>
              <a:buFont typeface="Arial"/>
              <a:buNone/>
            </a:pPr>
            <a:r>
              <a:rPr lang="en"/>
              <a:t>console.log('Release:', os.release());</a:t>
            </a:r>
            <a:endParaRPr/>
          </a:p>
          <a:p>
            <a:pPr indent="0" lvl="0" marL="0" rtl="0" algn="l">
              <a:spcBef>
                <a:spcPts val="1200"/>
              </a:spcBef>
              <a:spcAft>
                <a:spcPts val="0"/>
              </a:spcAft>
              <a:buClr>
                <a:schemeClr val="dk1"/>
              </a:buClr>
              <a:buSzPts val="1100"/>
              <a:buFont typeface="Arial"/>
              <a:buNone/>
            </a:pPr>
            <a:r>
              <a:rPr lang="en"/>
              <a:t>console.log('Hostname:', os.hostname());</a:t>
            </a:r>
            <a:endParaRPr/>
          </a:p>
          <a:p>
            <a:pPr indent="0" lvl="0" marL="0" rtl="0" algn="l">
              <a:spcBef>
                <a:spcPts val="1200"/>
              </a:spcBef>
              <a:spcAft>
                <a:spcPts val="0"/>
              </a:spcAft>
              <a:buClr>
                <a:schemeClr val="dk1"/>
              </a:buClr>
              <a:buSzPts val="1100"/>
              <a:buFont typeface="Arial"/>
              <a:buNone/>
            </a:pPr>
            <a:r>
              <a:rPr lang="en"/>
              <a:t>console.log('CPUs:', os.cpus());</a:t>
            </a:r>
            <a:endParaRPr/>
          </a:p>
          <a:p>
            <a:pPr indent="0" lvl="0" marL="0" rtl="0" algn="l">
              <a:spcBef>
                <a:spcPts val="1200"/>
              </a:spcBef>
              <a:spcAft>
                <a:spcPts val="0"/>
              </a:spcAft>
              <a:buClr>
                <a:schemeClr val="dk1"/>
              </a:buClr>
              <a:buSzPts val="1100"/>
              <a:buFont typeface="Arial"/>
              <a:buNone/>
            </a:pPr>
            <a:r>
              <a:rPr lang="en"/>
              <a:t>console.log('Total Memory:', os.totalmem() / 1024 / 1024, 'MB');</a:t>
            </a:r>
            <a:endParaRPr/>
          </a:p>
          <a:p>
            <a:pPr indent="0" lvl="0" marL="0" rtl="0" algn="l">
              <a:spcBef>
                <a:spcPts val="1200"/>
              </a:spcBef>
              <a:spcAft>
                <a:spcPts val="0"/>
              </a:spcAft>
              <a:buClr>
                <a:schemeClr val="dk1"/>
              </a:buClr>
              <a:buSzPts val="1100"/>
              <a:buFont typeface="Arial"/>
              <a:buNone/>
            </a:pPr>
            <a:r>
              <a:rPr lang="en"/>
              <a:t>console.log('Free Memory:', os.freemem() / 1024 / 1024, 'MB');</a:t>
            </a:r>
            <a:endParaRPr/>
          </a:p>
          <a:p>
            <a:pPr indent="0" lvl="0" marL="0" rtl="0" algn="l">
              <a:spcBef>
                <a:spcPts val="1200"/>
              </a:spcBef>
              <a:spcAft>
                <a:spcPts val="0"/>
              </a:spcAft>
              <a:buClr>
                <a:schemeClr val="dk1"/>
              </a:buClr>
              <a:buSzPts val="1100"/>
              <a:buFont typeface="Arial"/>
              <a:buNone/>
            </a:pPr>
            <a:r>
              <a:rPr lang="en"/>
              <a:t>console.log('Network Interfaces:', os.networkInterfaces());</a:t>
            </a:r>
            <a:endParaRPr/>
          </a:p>
          <a:p>
            <a:pPr indent="0" lvl="0" marL="0" rtl="0" algn="l">
              <a:spcBef>
                <a:spcPts val="1200"/>
              </a:spcBef>
              <a:spcAft>
                <a:spcPts val="1200"/>
              </a:spcAft>
              <a:buNone/>
            </a:pPr>
            <a:r>
              <a:rPr lang="en"/>
              <a:t>console.log('Constants:', os.constants);</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2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module : Creating &amp; Writing files</a:t>
            </a:r>
            <a:endParaRPr/>
          </a:p>
        </p:txBody>
      </p:sp>
      <p:sp>
        <p:nvSpPr>
          <p:cNvPr id="1205" name="Google Shape;1205;p217"/>
          <p:cNvSpPr txBox="1"/>
          <p:nvPr>
            <p:ph idx="1" type="body"/>
          </p:nvPr>
        </p:nvSpPr>
        <p:spPr>
          <a:xfrm>
            <a:off x="311700" y="14450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fs module in Node.js provides a set of methods for interacting with the file system. </a:t>
            </a:r>
            <a:endParaRPr/>
          </a:p>
          <a:p>
            <a:pPr indent="-342900" lvl="0" marL="457200" rtl="0" algn="l">
              <a:spcBef>
                <a:spcPts val="0"/>
              </a:spcBef>
              <a:spcAft>
                <a:spcPts val="0"/>
              </a:spcAft>
              <a:buSzPts val="1800"/>
              <a:buChar char="●"/>
            </a:pPr>
            <a:r>
              <a:rPr lang="en"/>
              <a:t>It allows you to create, read, write, and modify files in a Node.js application. One of the common use cases is creating and writing files. </a:t>
            </a:r>
            <a:endParaRPr/>
          </a:p>
          <a:p>
            <a:pPr indent="-342900" lvl="0" marL="457200" rtl="0" algn="l">
              <a:spcBef>
                <a:spcPts val="0"/>
              </a:spcBef>
              <a:spcAft>
                <a:spcPts val="0"/>
              </a:spcAft>
              <a:buSzPts val="1800"/>
              <a:buChar char="●"/>
            </a:pPr>
            <a:r>
              <a:rPr lang="en"/>
              <a:t>Here's an example of how to create and write content to a file using the fs module:</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218"/>
          <p:cNvSpPr txBox="1"/>
          <p:nvPr>
            <p:ph idx="1" type="body"/>
          </p:nvPr>
        </p:nvSpPr>
        <p:spPr>
          <a:xfrm>
            <a:off x="311700" y="408875"/>
            <a:ext cx="8520600" cy="442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const fs = require('fs');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const content = 'This is the content to be written to the file.';</a:t>
            </a:r>
            <a:endParaRPr/>
          </a:p>
          <a:p>
            <a:pPr indent="0" lvl="0" marL="0" rtl="0" algn="l">
              <a:spcBef>
                <a:spcPts val="1200"/>
              </a:spcBef>
              <a:spcAft>
                <a:spcPts val="0"/>
              </a:spcAft>
              <a:buClr>
                <a:schemeClr val="dk1"/>
              </a:buClr>
              <a:buSzPct val="61111"/>
              <a:buFont typeface="Arial"/>
              <a:buNone/>
            </a:pPr>
            <a:r>
              <a:rPr lang="en"/>
              <a:t>// Create a new file and write content to it</a:t>
            </a:r>
            <a:endParaRPr/>
          </a:p>
          <a:p>
            <a:pPr indent="0" lvl="0" marL="0" rtl="0" algn="l">
              <a:spcBef>
                <a:spcPts val="1200"/>
              </a:spcBef>
              <a:spcAft>
                <a:spcPts val="0"/>
              </a:spcAft>
              <a:buClr>
                <a:schemeClr val="dk1"/>
              </a:buClr>
              <a:buSzPct val="61111"/>
              <a:buFont typeface="Arial"/>
              <a:buNone/>
            </a:pPr>
            <a:r>
              <a:rPr lang="en"/>
              <a:t>fs.writeFile('example.txt', content, (err) =&gt; {</a:t>
            </a:r>
            <a:endParaRPr/>
          </a:p>
          <a:p>
            <a:pPr indent="0" lvl="0" marL="0" rtl="0" algn="l">
              <a:spcBef>
                <a:spcPts val="1200"/>
              </a:spcBef>
              <a:spcAft>
                <a:spcPts val="0"/>
              </a:spcAft>
              <a:buClr>
                <a:schemeClr val="dk1"/>
              </a:buClr>
              <a:buSzPct val="61111"/>
              <a:buFont typeface="Arial"/>
              <a:buNone/>
            </a:pPr>
            <a:r>
              <a:rPr lang="en"/>
              <a:t>  if (err) {</a:t>
            </a:r>
            <a:endParaRPr/>
          </a:p>
          <a:p>
            <a:pPr indent="0" lvl="0" marL="0" rtl="0" algn="l">
              <a:spcBef>
                <a:spcPts val="1200"/>
              </a:spcBef>
              <a:spcAft>
                <a:spcPts val="0"/>
              </a:spcAft>
              <a:buClr>
                <a:schemeClr val="dk1"/>
              </a:buClr>
              <a:buSzPct val="61111"/>
              <a:buFont typeface="Arial"/>
              <a:buNone/>
            </a:pPr>
            <a:r>
              <a:rPr lang="en"/>
              <a:t>    console.error('Error writing file:', err);</a:t>
            </a:r>
            <a:endParaRPr/>
          </a:p>
          <a:p>
            <a:pPr indent="0" lvl="0" marL="0" rtl="0" algn="l">
              <a:spcBef>
                <a:spcPts val="1200"/>
              </a:spcBef>
              <a:spcAft>
                <a:spcPts val="0"/>
              </a:spcAft>
              <a:buClr>
                <a:schemeClr val="dk1"/>
              </a:buClr>
              <a:buSzPct val="61111"/>
              <a:buFont typeface="Arial"/>
              <a:buNone/>
            </a:pPr>
            <a:r>
              <a:rPr lang="en"/>
              <a:t>  } else {</a:t>
            </a:r>
            <a:endParaRPr/>
          </a:p>
          <a:p>
            <a:pPr indent="0" lvl="0" marL="0" rtl="0" algn="l">
              <a:spcBef>
                <a:spcPts val="1200"/>
              </a:spcBef>
              <a:spcAft>
                <a:spcPts val="0"/>
              </a:spcAft>
              <a:buClr>
                <a:schemeClr val="dk1"/>
              </a:buClr>
              <a:buSzPct val="61111"/>
              <a:buFont typeface="Arial"/>
              <a:buNone/>
            </a:pPr>
            <a:r>
              <a:rPr lang="en"/>
              <a:t>    console.log('File created and content written successfully.');</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219"/>
          <p:cNvSpPr txBox="1"/>
          <p:nvPr>
            <p:ph idx="1" type="body"/>
          </p:nvPr>
        </p:nvSpPr>
        <p:spPr>
          <a:xfrm>
            <a:off x="311700" y="177275"/>
            <a:ext cx="8520600" cy="48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example, we first require the fs module using require('fs'). Then, we define the content that we want to write to the file.</a:t>
            </a:r>
            <a:endParaRPr/>
          </a:p>
          <a:p>
            <a:pPr indent="-342900" lvl="0" marL="457200" rtl="0" algn="l">
              <a:spcBef>
                <a:spcPts val="0"/>
              </a:spcBef>
              <a:spcAft>
                <a:spcPts val="0"/>
              </a:spcAft>
              <a:buSzPts val="1800"/>
              <a:buChar char="●"/>
            </a:pPr>
            <a:r>
              <a:rPr lang="en"/>
              <a:t>The writeFile method is used to create a new file and write content to it. It takes three arguments: the file path (in this case, 'example.txt'), the content to be written, and a callback function to handle the result.</a:t>
            </a:r>
            <a:endParaRPr/>
          </a:p>
          <a:p>
            <a:pPr indent="-342900" lvl="0" marL="457200" rtl="0" algn="l">
              <a:spcBef>
                <a:spcPts val="0"/>
              </a:spcBef>
              <a:spcAft>
                <a:spcPts val="0"/>
              </a:spcAft>
              <a:buSzPts val="1800"/>
              <a:buChar char="●"/>
            </a:pPr>
            <a:r>
              <a:rPr lang="en"/>
              <a:t>If an error occurs during the file write operation, the error will be passed as the first argument to the callback function. If the operation is successful, the callback will be called without an error.</a:t>
            </a:r>
            <a:endParaRPr/>
          </a:p>
          <a:p>
            <a:pPr indent="-342900" lvl="0" marL="457200" rtl="0" algn="l">
              <a:spcBef>
                <a:spcPts val="0"/>
              </a:spcBef>
              <a:spcAft>
                <a:spcPts val="0"/>
              </a:spcAft>
              <a:buSzPts val="1800"/>
              <a:buChar char="●"/>
            </a:pPr>
            <a:r>
              <a:rPr lang="en"/>
              <a:t>After running this code, a new file named 'example.txt' will be created in the current directory, and the specified content will be written to it. If the file already exists, the existing content will be overwritten.</a:t>
            </a:r>
            <a:endParaRPr/>
          </a:p>
          <a:p>
            <a:pPr indent="-342900" lvl="0" marL="457200" rtl="0" algn="l">
              <a:spcBef>
                <a:spcPts val="0"/>
              </a:spcBef>
              <a:spcAft>
                <a:spcPts val="0"/>
              </a:spcAft>
              <a:buSzPts val="1800"/>
              <a:buChar char="●"/>
            </a:pPr>
            <a:r>
              <a:rPr lang="en"/>
              <a:t>Remember to handle errors appropriately and provide proper error handling logic based on your specific requirements.</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2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Events module : Emitting events</a:t>
            </a:r>
            <a:endParaRPr/>
          </a:p>
        </p:txBody>
      </p:sp>
      <p:sp>
        <p:nvSpPr>
          <p:cNvPr id="1221" name="Google Shape;1221;p2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events module in Node.js provides an event-driven architecture that allows objects to emit and listen to events. </a:t>
            </a:r>
            <a:endParaRPr/>
          </a:p>
          <a:p>
            <a:pPr indent="-342900" lvl="0" marL="457200" rtl="0" algn="l">
              <a:spcBef>
                <a:spcPts val="0"/>
              </a:spcBef>
              <a:spcAft>
                <a:spcPts val="0"/>
              </a:spcAft>
              <a:buSzPts val="1800"/>
              <a:buChar char="●"/>
            </a:pPr>
            <a:r>
              <a:rPr lang="en"/>
              <a:t>It is a key component in building event-driven applications in Node.js. </a:t>
            </a:r>
            <a:endParaRPr/>
          </a:p>
          <a:p>
            <a:pPr indent="-342900" lvl="0" marL="457200" rtl="0" algn="l">
              <a:spcBef>
                <a:spcPts val="0"/>
              </a:spcBef>
              <a:spcAft>
                <a:spcPts val="0"/>
              </a:spcAft>
              <a:buSzPts val="1800"/>
              <a:buChar char="●"/>
            </a:pPr>
            <a:r>
              <a:rPr lang="en"/>
              <a:t>Here's an example of how to emit events using the events module:</a:t>
            </a:r>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221"/>
          <p:cNvSpPr txBox="1"/>
          <p:nvPr>
            <p:ph idx="1" type="body"/>
          </p:nvPr>
        </p:nvSpPr>
        <p:spPr>
          <a:xfrm>
            <a:off x="311700" y="189475"/>
            <a:ext cx="8520600" cy="47412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Clr>
                <a:schemeClr val="dk1"/>
              </a:buClr>
              <a:buSzPts val="1100"/>
              <a:buFont typeface="Arial"/>
              <a:buNone/>
            </a:pPr>
            <a:r>
              <a:rPr lang="en"/>
              <a:t>const EventEmitter = require('events');</a:t>
            </a:r>
            <a:endParaRPr/>
          </a:p>
          <a:p>
            <a:pPr indent="0" lvl="0" marL="457200" rtl="0" algn="l">
              <a:spcBef>
                <a:spcPts val="1200"/>
              </a:spcBef>
              <a:spcAft>
                <a:spcPts val="0"/>
              </a:spcAft>
              <a:buClr>
                <a:schemeClr val="dk1"/>
              </a:buClr>
              <a:buSzPts val="1100"/>
              <a:buFont typeface="Arial"/>
              <a:buNone/>
            </a:pPr>
            <a:r>
              <a:rPr lang="en"/>
              <a:t>// Create a new instance of EventEmitter</a:t>
            </a:r>
            <a:endParaRPr/>
          </a:p>
          <a:p>
            <a:pPr indent="0" lvl="0" marL="457200" rtl="0" algn="l">
              <a:spcBef>
                <a:spcPts val="1200"/>
              </a:spcBef>
              <a:spcAft>
                <a:spcPts val="0"/>
              </a:spcAft>
              <a:buClr>
                <a:schemeClr val="dk1"/>
              </a:buClr>
              <a:buSzPts val="1100"/>
              <a:buFont typeface="Arial"/>
              <a:buNone/>
            </a:pPr>
            <a:r>
              <a:rPr lang="en"/>
              <a:t>const myEmitter = new EventEmitter();</a:t>
            </a:r>
            <a:endParaRPr/>
          </a:p>
          <a:p>
            <a:pPr indent="0" lvl="0" marL="457200" rtl="0" algn="l">
              <a:spcBef>
                <a:spcPts val="1200"/>
              </a:spcBef>
              <a:spcAft>
                <a:spcPts val="0"/>
              </a:spcAft>
              <a:buClr>
                <a:schemeClr val="dk1"/>
              </a:buClr>
              <a:buSzPts val="1100"/>
              <a:buFont typeface="Arial"/>
              <a:buNone/>
            </a:pPr>
            <a:r>
              <a:rPr lang="en"/>
              <a:t>// Define an event handler function</a:t>
            </a:r>
            <a:endParaRPr/>
          </a:p>
          <a:p>
            <a:pPr indent="0" lvl="0" marL="457200" rtl="0" algn="l">
              <a:spcBef>
                <a:spcPts val="1200"/>
              </a:spcBef>
              <a:spcAft>
                <a:spcPts val="0"/>
              </a:spcAft>
              <a:buClr>
                <a:schemeClr val="dk1"/>
              </a:buClr>
              <a:buSzPts val="1100"/>
              <a:buFont typeface="Arial"/>
              <a:buNone/>
            </a:pPr>
            <a:r>
              <a:rPr lang="en"/>
              <a:t>const eventHandler = () =&gt; {</a:t>
            </a:r>
            <a:endParaRPr/>
          </a:p>
          <a:p>
            <a:pPr indent="0" lvl="0" marL="457200" rtl="0" algn="l">
              <a:spcBef>
                <a:spcPts val="1200"/>
              </a:spcBef>
              <a:spcAft>
                <a:spcPts val="0"/>
              </a:spcAft>
              <a:buClr>
                <a:schemeClr val="dk1"/>
              </a:buClr>
              <a:buSzPts val="1100"/>
              <a:buFont typeface="Arial"/>
              <a:buNone/>
            </a:pPr>
            <a:r>
              <a:rPr lang="en"/>
              <a:t>  console.log('Event occurred!');</a:t>
            </a:r>
            <a:endParaRPr/>
          </a:p>
          <a:p>
            <a:pPr indent="0" lvl="0" marL="457200" rtl="0" algn="l">
              <a:spcBef>
                <a:spcPts val="1200"/>
              </a:spcBef>
              <a:spcAft>
                <a:spcPts val="0"/>
              </a:spcAft>
              <a:buClr>
                <a:schemeClr val="dk1"/>
              </a:buClr>
              <a:buSzPts val="1100"/>
              <a:buFont typeface="Arial"/>
              <a:buNone/>
            </a:pPr>
            <a:r>
              <a:rPr lang="en"/>
              <a:t>};</a:t>
            </a:r>
            <a:endParaRPr/>
          </a:p>
          <a:p>
            <a:pPr indent="0" lvl="0" marL="457200" rtl="0" algn="l">
              <a:spcBef>
                <a:spcPts val="1200"/>
              </a:spcBef>
              <a:spcAft>
                <a:spcPts val="0"/>
              </a:spcAft>
              <a:buClr>
                <a:schemeClr val="dk1"/>
              </a:buClr>
              <a:buSzPts val="1100"/>
              <a:buFont typeface="Arial"/>
              <a:buNone/>
            </a:pPr>
            <a:r>
              <a:rPr lang="en"/>
              <a:t>// Attach the event handler to the 'myEvent' event</a:t>
            </a:r>
            <a:endParaRPr/>
          </a:p>
          <a:p>
            <a:pPr indent="0" lvl="0" marL="457200" rtl="0" algn="l">
              <a:spcBef>
                <a:spcPts val="1200"/>
              </a:spcBef>
              <a:spcAft>
                <a:spcPts val="0"/>
              </a:spcAft>
              <a:buClr>
                <a:schemeClr val="dk1"/>
              </a:buClr>
              <a:buSzPts val="1100"/>
              <a:buFont typeface="Arial"/>
              <a:buNone/>
            </a:pPr>
            <a:r>
              <a:rPr lang="en"/>
              <a:t>myEmitter.on('myEvent', eventHandler);</a:t>
            </a:r>
            <a:endParaRPr/>
          </a:p>
          <a:p>
            <a:pPr indent="0" lvl="0" marL="457200" rtl="0" algn="l">
              <a:spcBef>
                <a:spcPts val="1200"/>
              </a:spcBef>
              <a:spcAft>
                <a:spcPts val="0"/>
              </a:spcAft>
              <a:buClr>
                <a:schemeClr val="dk1"/>
              </a:buClr>
              <a:buSzPts val="1100"/>
              <a:buFont typeface="Arial"/>
              <a:buNone/>
            </a:pPr>
            <a:r>
              <a:rPr lang="en"/>
              <a:t>// Emit the 'myEvent' event</a:t>
            </a:r>
            <a:endParaRPr/>
          </a:p>
          <a:p>
            <a:pPr indent="0" lvl="0" marL="457200" rtl="0" algn="l">
              <a:spcBef>
                <a:spcPts val="1200"/>
              </a:spcBef>
              <a:spcAft>
                <a:spcPts val="1200"/>
              </a:spcAft>
              <a:buNone/>
            </a:pPr>
            <a:r>
              <a:rPr lang="en"/>
              <a:t>myEmitter.emit('myEvent');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 3 :- Single dependency</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68" name="Google Shape;16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useEffect( ( ) =&gt; { console.log( “called” ) } , [ counter ] )</a:t>
            </a:r>
            <a:endParaRPr sz="2100"/>
          </a:p>
          <a:p>
            <a:pPr indent="-361950" lvl="0" marL="457200" rtl="0" algn="l">
              <a:spcBef>
                <a:spcPts val="0"/>
              </a:spcBef>
              <a:spcAft>
                <a:spcPts val="0"/>
              </a:spcAft>
              <a:buSzPts val="2100"/>
              <a:buChar char="●"/>
            </a:pPr>
            <a:r>
              <a:rPr lang="en" sz="2100"/>
              <a:t>It’ll Execute the function when counter updates and very first render.</a:t>
            </a:r>
            <a:endParaRPr sz="2100"/>
          </a:p>
          <a:p>
            <a:pPr indent="-361950" lvl="0" marL="457200" rtl="0" algn="l">
              <a:spcBef>
                <a:spcPts val="0"/>
              </a:spcBef>
              <a:spcAft>
                <a:spcPts val="0"/>
              </a:spcAft>
              <a:buSzPts val="2100"/>
              <a:buChar char="●"/>
            </a:pPr>
            <a:r>
              <a:rPr lang="en" sz="2100"/>
              <a:t>Ex. To save user typed data.</a:t>
            </a:r>
            <a:endParaRPr sz="2100"/>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222"/>
          <p:cNvSpPr txBox="1"/>
          <p:nvPr>
            <p:ph idx="1" type="body"/>
          </p:nvPr>
        </p:nvSpPr>
        <p:spPr>
          <a:xfrm>
            <a:off x="137400" y="116350"/>
            <a:ext cx="8824500" cy="494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example, we first require the events module using require('events'). Then, we create a new instance of EventEmitter using new EventEmitter().</a:t>
            </a:r>
            <a:endParaRPr/>
          </a:p>
          <a:p>
            <a:pPr indent="-342900" lvl="0" marL="457200" rtl="0" algn="l">
              <a:spcBef>
                <a:spcPts val="0"/>
              </a:spcBef>
              <a:spcAft>
                <a:spcPts val="0"/>
              </a:spcAft>
              <a:buSzPts val="1800"/>
              <a:buChar char="●"/>
            </a:pPr>
            <a:r>
              <a:rPr lang="en"/>
              <a:t>Next, we define an event handler function named eventHandler that will be called when the event is emitted. In this case, it simply logs a message to the console.</a:t>
            </a:r>
            <a:endParaRPr/>
          </a:p>
          <a:p>
            <a:pPr indent="-342900" lvl="0" marL="457200" rtl="0" algn="l">
              <a:spcBef>
                <a:spcPts val="0"/>
              </a:spcBef>
              <a:spcAft>
                <a:spcPts val="0"/>
              </a:spcAft>
              <a:buSzPts val="1800"/>
              <a:buChar char="●"/>
            </a:pPr>
            <a:r>
              <a:rPr lang="en"/>
              <a:t>We attach the event handler to the 'myEvent' event using the on method of the EventEmitter instance. The on method takes two arguments: the event name and the event handler function.</a:t>
            </a:r>
            <a:endParaRPr/>
          </a:p>
          <a:p>
            <a:pPr indent="-342900" lvl="0" marL="457200" rtl="0" algn="l">
              <a:spcBef>
                <a:spcPts val="0"/>
              </a:spcBef>
              <a:spcAft>
                <a:spcPts val="0"/>
              </a:spcAft>
              <a:buSzPts val="1800"/>
              <a:buChar char="●"/>
            </a:pPr>
            <a:r>
              <a:rPr lang="en"/>
              <a:t>Finally, we emit the 'myEvent' event using the emit method of the EventEmitter instance. This triggers the execution of the attached event handler function.</a:t>
            </a:r>
            <a:endParaRPr/>
          </a:p>
          <a:p>
            <a:pPr indent="-342900" lvl="0" marL="457200" rtl="0" algn="l">
              <a:spcBef>
                <a:spcPts val="0"/>
              </a:spcBef>
              <a:spcAft>
                <a:spcPts val="0"/>
              </a:spcAft>
              <a:buSzPts val="1800"/>
              <a:buChar char="●"/>
            </a:pPr>
            <a:r>
              <a:rPr lang="en"/>
              <a:t>When you run this code, you will see the message "Event occurred!" printed to the console.</a:t>
            </a:r>
            <a:endParaRPr/>
          </a:p>
          <a:p>
            <a:pPr indent="-342900" lvl="0" marL="457200" rtl="0" algn="l">
              <a:spcBef>
                <a:spcPts val="0"/>
              </a:spcBef>
              <a:spcAft>
                <a:spcPts val="0"/>
              </a:spcAft>
              <a:buSzPts val="1800"/>
              <a:buChar char="●"/>
            </a:pPr>
            <a:r>
              <a:rPr lang="en"/>
              <a:t>This is a basic example of emitting events using the events module. You can create custom events, attach multiple event handlers, and pass data along with events for more complex event-driven programming scenarios.</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2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b="1" lang="en" sz="2244">
                <a:solidFill>
                  <a:schemeClr val="dk2"/>
                </a:solidFill>
              </a:rPr>
              <a:t>Event propagation</a:t>
            </a:r>
            <a:endParaRPr b="1" sz="3244"/>
          </a:p>
        </p:txBody>
      </p:sp>
      <p:sp>
        <p:nvSpPr>
          <p:cNvPr id="1237" name="Google Shape;1237;p2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Event propagation, also known as event bubbling and event capturing, refers to the order in which events are handled when multiple elements are nested within each other and an event is triggered on one of those elements.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There are two phases of event propagation:</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224"/>
          <p:cNvSpPr txBox="1"/>
          <p:nvPr>
            <p:ph idx="1" type="body"/>
          </p:nvPr>
        </p:nvSpPr>
        <p:spPr>
          <a:xfrm>
            <a:off x="311700" y="384500"/>
            <a:ext cx="8520600" cy="475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 Capturing: In this phase, the event is captured and handled by the outermost element first, then propagated inward to the inner elements. This phase traverses down the DOM hierarchy from the root element to the target element.</a:t>
            </a:r>
            <a:endParaRPr/>
          </a:p>
          <a:p>
            <a:pPr indent="-342900" lvl="0" marL="457200" rtl="0" algn="l">
              <a:spcBef>
                <a:spcPts val="0"/>
              </a:spcBef>
              <a:spcAft>
                <a:spcPts val="0"/>
              </a:spcAft>
              <a:buSzPts val="1800"/>
              <a:buChar char="●"/>
            </a:pPr>
            <a:r>
              <a:rPr lang="en"/>
              <a:t>Event Bubbling: In this phase, after the event is handled by the target element, it continues to propagate upward to the parent elements and further up the DOM hierarchy. This phase traverses up the DOM hierarchy from the target element to the root element.</a:t>
            </a:r>
            <a:endParaRPr/>
          </a:p>
          <a:p>
            <a:pPr indent="0" lvl="0" marL="457200" rtl="0" algn="l">
              <a:spcBef>
                <a:spcPts val="1200"/>
              </a:spcBef>
              <a:spcAft>
                <a:spcPts val="1200"/>
              </a:spcAft>
              <a:buNone/>
            </a:pPr>
            <a:r>
              <a:rPr lang="en"/>
              <a:t>The default behavior in most browsers is event bubbling, where the event first triggers on the target element and then propagates up the DOM tree. However, you can also choose to handle events during the capturing phase by setting the capture option to true when registering event listeners.</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225"/>
          <p:cNvSpPr txBox="1"/>
          <p:nvPr>
            <p:ph idx="1" type="body"/>
          </p:nvPr>
        </p:nvSpPr>
        <p:spPr>
          <a:xfrm>
            <a:off x="327000" y="0"/>
            <a:ext cx="4245000" cy="514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&lt;script&gt;</a:t>
            </a:r>
            <a:endParaRPr/>
          </a:p>
          <a:p>
            <a:pPr indent="0" lvl="0" marL="0" rtl="0" algn="l">
              <a:spcBef>
                <a:spcPts val="1200"/>
              </a:spcBef>
              <a:spcAft>
                <a:spcPts val="0"/>
              </a:spcAft>
              <a:buClr>
                <a:schemeClr val="dk1"/>
              </a:buClr>
              <a:buSzPct val="61111"/>
              <a:buFont typeface="Arial"/>
              <a:buNone/>
            </a:pPr>
            <a:r>
              <a:rPr lang="en"/>
              <a:t>const outer = document.getElementById('outer');</a:t>
            </a:r>
            <a:endParaRPr/>
          </a:p>
          <a:p>
            <a:pPr indent="0" lvl="0" marL="0" rtl="0" algn="l">
              <a:spcBef>
                <a:spcPts val="1200"/>
              </a:spcBef>
              <a:spcAft>
                <a:spcPts val="0"/>
              </a:spcAft>
              <a:buClr>
                <a:schemeClr val="dk1"/>
              </a:buClr>
              <a:buSzPct val="61111"/>
              <a:buFont typeface="Arial"/>
              <a:buNone/>
            </a:pPr>
            <a:r>
              <a:rPr lang="en"/>
              <a:t>const inner = document.getElementById('inner');</a:t>
            </a:r>
            <a:endParaRPr/>
          </a:p>
          <a:p>
            <a:pPr indent="0" lvl="0" marL="0" rtl="0" algn="l">
              <a:spcBef>
                <a:spcPts val="1200"/>
              </a:spcBef>
              <a:spcAft>
                <a:spcPts val="0"/>
              </a:spcAft>
              <a:buClr>
                <a:schemeClr val="dk1"/>
              </a:buClr>
              <a:buSzPct val="61111"/>
              <a:buFont typeface="Arial"/>
              <a:buNone/>
            </a:pPr>
            <a:r>
              <a:rPr lang="en"/>
              <a:t>const btn = document.getElementById('btn');</a:t>
            </a:r>
            <a:endParaRPr/>
          </a:p>
          <a:p>
            <a:pPr indent="0" lvl="0" marL="0" rtl="0" algn="l">
              <a:spcBef>
                <a:spcPts val="1200"/>
              </a:spcBef>
              <a:spcAft>
                <a:spcPts val="0"/>
              </a:spcAft>
              <a:buClr>
                <a:schemeClr val="dk1"/>
              </a:buClr>
              <a:buSzPct val="61111"/>
              <a:buFont typeface="Arial"/>
              <a:buNone/>
            </a:pPr>
            <a:r>
              <a:rPr lang="en"/>
              <a:t>outer.addEventListener('click', () =&gt; {</a:t>
            </a:r>
            <a:endParaRPr/>
          </a:p>
          <a:p>
            <a:pPr indent="0" lvl="0" marL="0" rtl="0" algn="l">
              <a:spcBef>
                <a:spcPts val="1200"/>
              </a:spcBef>
              <a:spcAft>
                <a:spcPts val="0"/>
              </a:spcAft>
              <a:buClr>
                <a:schemeClr val="dk1"/>
              </a:buClr>
              <a:buSzPct val="61111"/>
              <a:buFont typeface="Arial"/>
              <a:buNone/>
            </a:pPr>
            <a:r>
              <a:rPr lang="en"/>
              <a:t>  console.log('Outer clicked');</a:t>
            </a:r>
            <a:endParaRPr/>
          </a:p>
          <a:p>
            <a:pPr indent="0" lvl="0" marL="0" rtl="0" algn="l">
              <a:spcBef>
                <a:spcPts val="1200"/>
              </a:spcBef>
              <a:spcAft>
                <a:spcPts val="0"/>
              </a:spcAft>
              <a:buClr>
                <a:schemeClr val="dk1"/>
              </a:buClr>
              <a:buSzPct val="61111"/>
              <a:buFont typeface="Arial"/>
              <a:buNone/>
            </a:pPr>
            <a:r>
              <a:rPr lang="en"/>
              <a:t>}, false); // Event bubbling</a:t>
            </a:r>
            <a:endParaRPr/>
          </a:p>
          <a:p>
            <a:pPr indent="0" lvl="0" marL="0" rtl="0" algn="l">
              <a:spcBef>
                <a:spcPts val="1200"/>
              </a:spcBef>
              <a:spcAft>
                <a:spcPts val="0"/>
              </a:spcAft>
              <a:buClr>
                <a:schemeClr val="dk1"/>
              </a:buClr>
              <a:buSzPct val="61111"/>
              <a:buFont typeface="Arial"/>
              <a:buNone/>
            </a:pPr>
            <a:r>
              <a:rPr lang="en"/>
              <a:t>inner.addEventListener('click', () =&gt; {</a:t>
            </a:r>
            <a:endParaRPr/>
          </a:p>
          <a:p>
            <a:pPr indent="0" lvl="0" marL="0" rtl="0" algn="l">
              <a:spcBef>
                <a:spcPts val="1200"/>
              </a:spcBef>
              <a:spcAft>
                <a:spcPts val="0"/>
              </a:spcAft>
              <a:buClr>
                <a:schemeClr val="dk1"/>
              </a:buClr>
              <a:buSzPct val="61111"/>
              <a:buFont typeface="Arial"/>
              <a:buNone/>
            </a:pPr>
            <a:r>
              <a:rPr lang="en"/>
              <a:t>  console.log('Inner clicked');</a:t>
            </a:r>
            <a:endParaRPr/>
          </a:p>
          <a:p>
            <a:pPr indent="0" lvl="0" marL="0" rtl="0" algn="l">
              <a:spcBef>
                <a:spcPts val="1200"/>
              </a:spcBef>
              <a:spcAft>
                <a:spcPts val="0"/>
              </a:spcAft>
              <a:buClr>
                <a:schemeClr val="dk1"/>
              </a:buClr>
              <a:buSzPct val="61111"/>
              <a:buFont typeface="Arial"/>
              <a:buNone/>
            </a:pPr>
            <a:r>
              <a:rPr lang="en"/>
              <a:t>}, false); // Event bubbling</a:t>
            </a:r>
            <a:endParaRPr/>
          </a:p>
          <a:p>
            <a:pPr indent="0" lvl="0" marL="0" rtl="0" algn="l">
              <a:spcBef>
                <a:spcPts val="1200"/>
              </a:spcBef>
              <a:spcAft>
                <a:spcPts val="0"/>
              </a:spcAft>
              <a:buClr>
                <a:schemeClr val="dk1"/>
              </a:buClr>
              <a:buSzPct val="61111"/>
              <a:buFont typeface="Arial"/>
              <a:buNone/>
            </a:pPr>
            <a:r>
              <a:rPr lang="en"/>
              <a:t>btn.addEventListener('click', () =&gt; {</a:t>
            </a:r>
            <a:endParaRPr/>
          </a:p>
          <a:p>
            <a:pPr indent="0" lvl="0" marL="0" rtl="0" algn="l">
              <a:spcBef>
                <a:spcPts val="1200"/>
              </a:spcBef>
              <a:spcAft>
                <a:spcPts val="0"/>
              </a:spcAft>
              <a:buClr>
                <a:schemeClr val="dk1"/>
              </a:buClr>
              <a:buSzPct val="61111"/>
              <a:buFont typeface="Arial"/>
              <a:buNone/>
            </a:pPr>
            <a:r>
              <a:rPr lang="en"/>
              <a:t>  console.log('Button clicked');</a:t>
            </a:r>
            <a:endParaRPr/>
          </a:p>
          <a:p>
            <a:pPr indent="0" lvl="0" marL="0" rtl="0" algn="l">
              <a:spcBef>
                <a:spcPts val="1200"/>
              </a:spcBef>
              <a:spcAft>
                <a:spcPts val="0"/>
              </a:spcAft>
              <a:buClr>
                <a:schemeClr val="dk1"/>
              </a:buClr>
              <a:buSzPct val="61111"/>
              <a:buFont typeface="Arial"/>
              <a:buNone/>
            </a:pPr>
            <a:r>
              <a:rPr lang="en"/>
              <a:t>}, false); // Event bubbling</a:t>
            </a:r>
            <a:endParaRPr/>
          </a:p>
          <a:p>
            <a:pPr indent="0" lvl="0" marL="0" rtl="0" algn="l">
              <a:spcBef>
                <a:spcPts val="1200"/>
              </a:spcBef>
              <a:spcAft>
                <a:spcPts val="1200"/>
              </a:spcAft>
              <a:buNone/>
            </a:pPr>
            <a:r>
              <a:rPr lang="en"/>
              <a:t>&lt;/script&gt;</a:t>
            </a:r>
            <a:endParaRPr/>
          </a:p>
        </p:txBody>
      </p:sp>
      <p:sp>
        <p:nvSpPr>
          <p:cNvPr id="1248" name="Google Shape;1248;p225"/>
          <p:cNvSpPr txBox="1"/>
          <p:nvPr/>
        </p:nvSpPr>
        <p:spPr>
          <a:xfrm>
            <a:off x="4793350" y="274800"/>
            <a:ext cx="4034400" cy="267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&lt;div id="outer"&gt;</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  &lt;div id="inner"&gt;</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    &lt;button id="btn"&gt;Click me!&lt;/button&gt;</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  &lt;/div&gt;</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chemeClr val="dk2"/>
                </a:solidFill>
              </a:rPr>
              <a:t>&lt;/div&gt;</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226"/>
          <p:cNvSpPr txBox="1"/>
          <p:nvPr>
            <p:ph idx="1" type="body"/>
          </p:nvPr>
        </p:nvSpPr>
        <p:spPr>
          <a:xfrm>
            <a:off x="311700" y="262600"/>
            <a:ext cx="8520600" cy="46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example, we have an outer &lt;div&gt;, an inner &lt;div&gt;, and a button. We attach event listeners to each element for the click event. When you click the button, you will see the following output in the console:</a:t>
            </a:r>
            <a:endParaRPr/>
          </a:p>
          <a:p>
            <a:pPr indent="0" lvl="0" marL="0" rtl="0" algn="l">
              <a:spcBef>
                <a:spcPts val="1200"/>
              </a:spcBef>
              <a:spcAft>
                <a:spcPts val="0"/>
              </a:spcAft>
              <a:buClr>
                <a:schemeClr val="dk1"/>
              </a:buClr>
              <a:buSzPts val="1100"/>
              <a:buFont typeface="Arial"/>
              <a:buNone/>
            </a:pPr>
            <a:r>
              <a:rPr lang="en"/>
              <a:t>Button clicked</a:t>
            </a:r>
            <a:endParaRPr/>
          </a:p>
          <a:p>
            <a:pPr indent="0" lvl="0" marL="0" rtl="0" algn="l">
              <a:spcBef>
                <a:spcPts val="1200"/>
              </a:spcBef>
              <a:spcAft>
                <a:spcPts val="0"/>
              </a:spcAft>
              <a:buClr>
                <a:schemeClr val="dk1"/>
              </a:buClr>
              <a:buSzPts val="1100"/>
              <a:buFont typeface="Arial"/>
              <a:buNone/>
            </a:pPr>
            <a:r>
              <a:rPr lang="en"/>
              <a:t>Inner clicked</a:t>
            </a:r>
            <a:endParaRPr/>
          </a:p>
          <a:p>
            <a:pPr indent="0" lvl="0" marL="0" rtl="0" algn="l">
              <a:spcBef>
                <a:spcPts val="1200"/>
              </a:spcBef>
              <a:spcAft>
                <a:spcPts val="0"/>
              </a:spcAft>
              <a:buNone/>
            </a:pPr>
            <a:r>
              <a:rPr lang="en"/>
              <a:t>Outer clicked</a:t>
            </a:r>
            <a:endParaRPr/>
          </a:p>
          <a:p>
            <a:pPr indent="0" lvl="0" marL="0" rtl="0" algn="l">
              <a:spcBef>
                <a:spcPts val="1200"/>
              </a:spcBef>
              <a:spcAft>
                <a:spcPts val="0"/>
              </a:spcAft>
              <a:buNone/>
            </a:pPr>
            <a:r>
              <a:rPr lang="en"/>
              <a:t>As you can see, the event propagates from the button to the inner &lt;div&gt; and then to the outer &lt;div&gt;, following the event bubbling phase.</a:t>
            </a:r>
            <a:endParaRPr/>
          </a:p>
          <a:p>
            <a:pPr indent="0" lvl="0" marL="0" rtl="0" algn="l">
              <a:spcBef>
                <a:spcPts val="1200"/>
              </a:spcBef>
              <a:spcAft>
                <a:spcPts val="1200"/>
              </a:spcAft>
              <a:buNone/>
            </a:pPr>
            <a:r>
              <a:rPr lang="en"/>
              <a:t>Event propagation allows you to handle events at different levels of the DOM hierarchy, providing flexibility in managing event behavior and implementing event-driven functionality in your applications.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2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how client-server works</a:t>
            </a:r>
            <a:endParaRPr/>
          </a:p>
        </p:txBody>
      </p:sp>
      <p:sp>
        <p:nvSpPr>
          <p:cNvPr id="1259" name="Google Shape;1259;p22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In client-server architecture, you can think of the server as a big "hub" that stores information or performs tasks, and the client as a user or device that wants to access that information or use those services.</a:t>
            </a:r>
            <a:endParaRPr sz="1900"/>
          </a:p>
          <a:p>
            <a:pPr indent="-349250" lvl="0" marL="457200" rtl="0" algn="l">
              <a:spcBef>
                <a:spcPts val="0"/>
              </a:spcBef>
              <a:spcAft>
                <a:spcPts val="0"/>
              </a:spcAft>
              <a:buSzPts val="1900"/>
              <a:buChar char="●"/>
            </a:pPr>
            <a:r>
              <a:rPr lang="en" sz="1900"/>
              <a:t>When a client wants something from the server, it sends a request. This request tells the server what the client wants, like asking for a web page, sending data to be stored, or requesting a specific action to be performed.</a:t>
            </a:r>
            <a:endParaRPr sz="1900"/>
          </a:p>
          <a:p>
            <a:pPr indent="-349250" lvl="0" marL="457200" rtl="0" algn="l">
              <a:spcBef>
                <a:spcPts val="0"/>
              </a:spcBef>
              <a:spcAft>
                <a:spcPts val="0"/>
              </a:spcAft>
              <a:buSzPts val="1900"/>
              <a:buChar char="●"/>
            </a:pPr>
            <a:r>
              <a:rPr lang="en" sz="1900"/>
              <a:t>The server receives the request and processes it. It does whatever is needed to fulfill the client's request, which may involve retrieving data, performing calculations, or executing specific functions.</a:t>
            </a:r>
            <a:endParaRPr sz="1900"/>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228"/>
          <p:cNvSpPr txBox="1"/>
          <p:nvPr>
            <p:ph idx="1" type="body"/>
          </p:nvPr>
        </p:nvSpPr>
        <p:spPr>
          <a:xfrm>
            <a:off x="311700" y="250425"/>
            <a:ext cx="8520600" cy="4631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Once the server has completed its task, it sends a response back to the client. This response contains the information or result that the client requested. It could be a web page, updated data, or a message confirming that the requested action was performed successfully.</a:t>
            </a:r>
            <a:endParaRPr/>
          </a:p>
          <a:p>
            <a:pPr indent="-342900" lvl="0" marL="457200" rtl="0" algn="l">
              <a:spcBef>
                <a:spcPts val="0"/>
              </a:spcBef>
              <a:spcAft>
                <a:spcPts val="0"/>
              </a:spcAft>
              <a:buSzPts val="1800"/>
              <a:buChar char="●"/>
            </a:pPr>
            <a:r>
              <a:rPr lang="en"/>
              <a:t>The client then receives the response and uses the information or result as needed. For example, a web browser would display the web page received, or an application would use the data in its operations.</a:t>
            </a:r>
            <a:endParaRPr/>
          </a:p>
          <a:p>
            <a:pPr indent="-342900" lvl="0" marL="457200" rtl="0" algn="l">
              <a:spcBef>
                <a:spcPts val="0"/>
              </a:spcBef>
              <a:spcAft>
                <a:spcPts val="0"/>
              </a:spcAft>
              <a:buSzPts val="1800"/>
              <a:buChar char="●"/>
            </a:pPr>
            <a:r>
              <a:rPr lang="en"/>
              <a:t>The communication between the client and server relies on protocols, which are like languages that both the client and server understand. These protocols ensure that the client and server can exchange information effectively and accurately.</a:t>
            </a:r>
            <a:endParaRPr/>
          </a:p>
          <a:p>
            <a:pPr indent="-342900" lvl="0" marL="457200" rtl="0" algn="l">
              <a:spcBef>
                <a:spcPts val="0"/>
              </a:spcBef>
              <a:spcAft>
                <a:spcPts val="0"/>
              </a:spcAft>
              <a:buSzPts val="1800"/>
              <a:buChar char="●"/>
            </a:pPr>
            <a:r>
              <a:rPr lang="en"/>
              <a:t>Overall, the client-server architecture allows clients to access the resources and services provided by the server. It's like a "request and response" system, where the client asks for something, the server processes it, and then sends back the desired result.</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2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Backend-Development</a:t>
            </a:r>
            <a:endParaRPr/>
          </a:p>
        </p:txBody>
      </p:sp>
      <p:sp>
        <p:nvSpPr>
          <p:cNvPr id="1270" name="Google Shape;1270;p229"/>
          <p:cNvSpPr txBox="1"/>
          <p:nvPr>
            <p:ph idx="1" type="body"/>
          </p:nvPr>
        </p:nvSpPr>
        <p:spPr>
          <a:xfrm>
            <a:off x="311700" y="1152475"/>
            <a:ext cx="8520600" cy="36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Backend development involves creating the hidden, behind-the-scenes components of a software application. </a:t>
            </a:r>
            <a:endParaRPr/>
          </a:p>
          <a:p>
            <a:pPr indent="-342900" lvl="0" marL="457200" rtl="0" algn="l">
              <a:spcBef>
                <a:spcPts val="0"/>
              </a:spcBef>
              <a:spcAft>
                <a:spcPts val="0"/>
              </a:spcAft>
              <a:buSzPts val="1800"/>
              <a:buChar char="●"/>
            </a:pPr>
            <a:r>
              <a:rPr lang="en"/>
              <a:t>Backend developers write code that handles data processing, storage, and interaction with users or other systems. They work with databases, build APIs for communication, ensure security, optimize performance, and integrate with external services. </a:t>
            </a:r>
            <a:endParaRPr/>
          </a:p>
          <a:p>
            <a:pPr indent="-342900" lvl="0" marL="457200" rtl="0" algn="l">
              <a:spcBef>
                <a:spcPts val="0"/>
              </a:spcBef>
              <a:spcAft>
                <a:spcPts val="0"/>
              </a:spcAft>
              <a:buSzPts val="1800"/>
              <a:buChar char="●"/>
            </a:pPr>
            <a:r>
              <a:rPr lang="en"/>
              <a:t>In summary, backend development focuses on making the application work smoothly and securely, without users directly seeing or interacting with the backend code.</a:t>
            </a:r>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230"/>
          <p:cNvSpPr txBox="1"/>
          <p:nvPr>
            <p:ph type="title"/>
          </p:nvPr>
        </p:nvSpPr>
        <p:spPr>
          <a:xfrm>
            <a:off x="311700" y="79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20"/>
              <a:t>Using third-party modules for backend development involves the following steps:</a:t>
            </a:r>
            <a:endParaRPr sz="1720"/>
          </a:p>
        </p:txBody>
      </p:sp>
      <p:sp>
        <p:nvSpPr>
          <p:cNvPr id="1276" name="Google Shape;1276;p230"/>
          <p:cNvSpPr txBox="1"/>
          <p:nvPr>
            <p:ph idx="1" type="body"/>
          </p:nvPr>
        </p:nvSpPr>
        <p:spPr>
          <a:xfrm>
            <a:off x="311700" y="652075"/>
            <a:ext cx="8520600" cy="4491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Identify the functionality you need for your backend application.</a:t>
            </a:r>
            <a:endParaRPr/>
          </a:p>
          <a:p>
            <a:pPr indent="-342900" lvl="0" marL="457200" rtl="0" algn="l">
              <a:spcBef>
                <a:spcPts val="0"/>
              </a:spcBef>
              <a:spcAft>
                <a:spcPts val="0"/>
              </a:spcAft>
              <a:buSzPts val="1800"/>
              <a:buAutoNum type="arabicPeriod"/>
            </a:pPr>
            <a:r>
              <a:rPr lang="en"/>
              <a:t>Search for relevant modules in package registries like npm.</a:t>
            </a:r>
            <a:endParaRPr/>
          </a:p>
          <a:p>
            <a:pPr indent="-342900" lvl="0" marL="457200" rtl="0" algn="l">
              <a:spcBef>
                <a:spcPts val="0"/>
              </a:spcBef>
              <a:spcAft>
                <a:spcPts val="0"/>
              </a:spcAft>
              <a:buSzPts val="1800"/>
              <a:buAutoNum type="arabicPeriod"/>
            </a:pPr>
            <a:r>
              <a:rPr lang="en"/>
              <a:t>Install the desired module using a package manager (e.g., npm or Yarn).</a:t>
            </a:r>
            <a:endParaRPr/>
          </a:p>
          <a:p>
            <a:pPr indent="-342900" lvl="0" marL="457200" rtl="0" algn="l">
              <a:spcBef>
                <a:spcPts val="0"/>
              </a:spcBef>
              <a:spcAft>
                <a:spcPts val="0"/>
              </a:spcAft>
              <a:buSzPts val="1800"/>
              <a:buAutoNum type="arabicPeriod"/>
            </a:pPr>
            <a:r>
              <a:rPr lang="en"/>
              <a:t>Import or require the module in your backend code.</a:t>
            </a:r>
            <a:endParaRPr/>
          </a:p>
          <a:p>
            <a:pPr indent="-342900" lvl="0" marL="457200" rtl="0" algn="l">
              <a:spcBef>
                <a:spcPts val="0"/>
              </a:spcBef>
              <a:spcAft>
                <a:spcPts val="0"/>
              </a:spcAft>
              <a:buSzPts val="1800"/>
              <a:buAutoNum type="arabicPeriod"/>
            </a:pPr>
            <a:r>
              <a:rPr lang="en"/>
              <a:t>Utilize the module's functions, classes, or APIs to implement the desired functionality.</a:t>
            </a:r>
            <a:endParaRPr/>
          </a:p>
          <a:p>
            <a:pPr indent="-342900" lvl="0" marL="457200" rtl="0" algn="l">
              <a:spcBef>
                <a:spcPts val="0"/>
              </a:spcBef>
              <a:spcAft>
                <a:spcPts val="0"/>
              </a:spcAft>
              <a:buSzPts val="1800"/>
              <a:buAutoNum type="arabicPeriod"/>
            </a:pPr>
            <a:r>
              <a:rPr lang="en"/>
              <a:t>Keep the module and its dependencies up to date by regularly checking for updates.</a:t>
            </a:r>
            <a:endParaRPr/>
          </a:p>
          <a:p>
            <a:pPr indent="-342900" lvl="0" marL="457200" rtl="0" algn="l">
              <a:spcBef>
                <a:spcPts val="0"/>
              </a:spcBef>
              <a:spcAft>
                <a:spcPts val="0"/>
              </a:spcAft>
              <a:buSzPts val="1800"/>
              <a:buAutoNum type="arabicPeriod"/>
            </a:pPr>
            <a:r>
              <a:rPr lang="en"/>
              <a:t>Manage the module's dependencies using the package manager's capabilities.</a:t>
            </a:r>
            <a:endParaRPr/>
          </a:p>
          <a:p>
            <a:pPr indent="-342900" lvl="0" marL="457200" rtl="0" algn="l">
              <a:spcBef>
                <a:spcPts val="0"/>
              </a:spcBef>
              <a:spcAft>
                <a:spcPts val="0"/>
              </a:spcAft>
              <a:buSzPts val="1800"/>
              <a:buAutoNum type="arabicPeriod"/>
            </a:pPr>
            <a:r>
              <a:rPr lang="en"/>
              <a:t>Consult the module's documentation for detailed instructions on installation, usage, and configuration.</a:t>
            </a:r>
            <a:endParaRPr/>
          </a:p>
          <a:p>
            <a:pPr indent="0" lvl="0" marL="457200" rtl="0" algn="l">
              <a:spcBef>
                <a:spcPts val="1200"/>
              </a:spcBef>
              <a:spcAft>
                <a:spcPts val="1200"/>
              </a:spcAft>
              <a:buNone/>
            </a:pPr>
            <a:r>
              <a:rPr lang="en"/>
              <a:t>By leveraging third-party modules, you can save development time, enhance your application's functionality, and benefit from the expertise of the module's developers.</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2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NPM. (Node Package Manager)</a:t>
            </a:r>
            <a:endParaRPr/>
          </a:p>
        </p:txBody>
      </p:sp>
      <p:sp>
        <p:nvSpPr>
          <p:cNvPr id="1282" name="Google Shape;1282;p2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npm is a package manager for the JavaScript programming language. It is used to manage and install packages and dependencies that are required in a JavaScript project.</a:t>
            </a:r>
            <a:endParaRPr/>
          </a:p>
          <a:p>
            <a:pPr indent="-342900" lvl="0" marL="457200" rtl="0" algn="l">
              <a:spcBef>
                <a:spcPts val="0"/>
              </a:spcBef>
              <a:spcAft>
                <a:spcPts val="0"/>
              </a:spcAft>
              <a:buSzPts val="1800"/>
              <a:buChar char="●"/>
            </a:pPr>
            <a:r>
              <a:rPr lang="en"/>
              <a:t>npm is included with Node.js, which is a JavaScript runtime environment that allows developers to run JavaScript code outside of a web browser.</a:t>
            </a:r>
            <a:endParaRPr/>
          </a:p>
          <a:p>
            <a:pPr indent="-342900" lvl="0" marL="457200" rtl="0" algn="l">
              <a:spcBef>
                <a:spcPts val="0"/>
              </a:spcBef>
              <a:spcAft>
                <a:spcPts val="0"/>
              </a:spcAft>
              <a:buSzPts val="1800"/>
              <a:buChar char="●"/>
            </a:pPr>
            <a:r>
              <a:rPr lang="en"/>
              <a:t>npx is a tool that is included with npm and is used to execute packages without having to install them globally on your machine. (react-scripts)</a:t>
            </a:r>
            <a:endParaRPr/>
          </a:p>
          <a:p>
            <a:pPr indent="-342900" lvl="0" marL="457200" rtl="0" algn="l">
              <a:spcBef>
                <a:spcPts val="0"/>
              </a:spcBef>
              <a:spcAft>
                <a:spcPts val="0"/>
              </a:spcAft>
              <a:buSzPts val="1800"/>
              <a:buChar char="●"/>
            </a:pPr>
            <a:r>
              <a:rPr lang="en"/>
              <a:t>Overall, npx is a convenient way to run scripts from packages without having to install them globally, and is particularly useful when working with create-react-app.</a:t>
            </a:r>
            <a:endParaRPr/>
          </a:p>
          <a:p>
            <a:pPr indent="-342900" lvl="0" marL="457200" rtl="0" algn="l">
              <a:spcBef>
                <a:spcPts val="0"/>
              </a:spcBef>
              <a:spcAft>
                <a:spcPts val="0"/>
              </a:spcAft>
              <a:buSzPts val="1800"/>
              <a:buChar char="●"/>
            </a:pPr>
            <a:r>
              <a:rPr lang="en"/>
              <a:t>Commands - npm init, npm install uuid, npm update, npx create-react-app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 4 :- Multiple dependencies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74" name="Google Shape;17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useEffect( ( ) =&gt; { console.log( “called” ) } , [ counter1, counter2 ] )</a:t>
            </a:r>
            <a:endParaRPr sz="2000"/>
          </a:p>
          <a:p>
            <a:pPr indent="-355600" lvl="0" marL="457200" rtl="0" algn="l">
              <a:spcBef>
                <a:spcPts val="0"/>
              </a:spcBef>
              <a:spcAft>
                <a:spcPts val="0"/>
              </a:spcAft>
              <a:buSzPts val="2000"/>
              <a:buChar char="●"/>
            </a:pPr>
            <a:r>
              <a:rPr lang="en" sz="2000"/>
              <a:t>It’ll Execute the function whenever any dependency will updates and at very first render.</a:t>
            </a:r>
            <a:endParaRPr sz="2000"/>
          </a:p>
          <a:p>
            <a:pPr indent="0" lvl="0" marL="0" rtl="0" algn="l">
              <a:spcBef>
                <a:spcPts val="1200"/>
              </a:spcBef>
              <a:spcAft>
                <a:spcPts val="1200"/>
              </a:spcAft>
              <a:buNone/>
            </a:pPr>
            <a:r>
              <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2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&amp; Using our own modules</a:t>
            </a:r>
            <a:endParaRPr/>
          </a:p>
        </p:txBody>
      </p:sp>
      <p:sp>
        <p:nvSpPr>
          <p:cNvPr id="1288" name="Google Shape;1288;p2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To create and use your own modules for backend development in Node.js, you can follow these steps:</a:t>
            </a:r>
            <a:endParaRPr/>
          </a:p>
          <a:p>
            <a:pPr indent="0" lvl="0" marL="0" rtl="0" algn="l">
              <a:spcBef>
                <a:spcPts val="1200"/>
              </a:spcBef>
              <a:spcAft>
                <a:spcPts val="0"/>
              </a:spcAft>
              <a:buClr>
                <a:schemeClr val="dk1"/>
              </a:buClr>
              <a:buSzPts val="1100"/>
              <a:buFont typeface="Arial"/>
              <a:buNone/>
            </a:pPr>
            <a:r>
              <a:rPr lang="en"/>
              <a:t>Creating a Module:</a:t>
            </a:r>
            <a:endParaRPr/>
          </a:p>
          <a:p>
            <a:pPr indent="-342900" lvl="0" marL="457200" rtl="0" algn="l">
              <a:spcBef>
                <a:spcPts val="1200"/>
              </a:spcBef>
              <a:spcAft>
                <a:spcPts val="0"/>
              </a:spcAft>
              <a:buSzPts val="1800"/>
              <a:buAutoNum type="arabicPeriod"/>
            </a:pPr>
            <a:r>
              <a:rPr lang="en"/>
              <a:t>Choose a meaningful name for your module. It should reflect the functionality it provides.</a:t>
            </a:r>
            <a:endParaRPr/>
          </a:p>
          <a:p>
            <a:pPr indent="-342900" lvl="0" marL="457200" rtl="0" algn="l">
              <a:spcBef>
                <a:spcPts val="0"/>
              </a:spcBef>
              <a:spcAft>
                <a:spcPts val="0"/>
              </a:spcAft>
              <a:buSzPts val="1800"/>
              <a:buAutoNum type="arabicPeriod"/>
            </a:pPr>
            <a:r>
              <a:rPr lang="en"/>
              <a:t>Create a new file with the same name as your module, using the .js file extension.</a:t>
            </a:r>
            <a:endParaRPr/>
          </a:p>
          <a:p>
            <a:pPr indent="-342900" lvl="0" marL="457200" rtl="0" algn="l">
              <a:spcBef>
                <a:spcPts val="0"/>
              </a:spcBef>
              <a:spcAft>
                <a:spcPts val="0"/>
              </a:spcAft>
              <a:buSzPts val="1800"/>
              <a:buAutoNum type="arabicPeriod"/>
            </a:pPr>
            <a:r>
              <a:rPr lang="en"/>
              <a:t>Define the functions, classes, or variables that you want to include in your module within the file.</a:t>
            </a:r>
            <a:endParaRPr/>
          </a:p>
          <a:p>
            <a:pPr indent="-342900" lvl="0" marL="457200" rtl="0" algn="l">
              <a:spcBef>
                <a:spcPts val="0"/>
              </a:spcBef>
              <a:spcAft>
                <a:spcPts val="0"/>
              </a:spcAft>
              <a:buSzPts val="1800"/>
              <a:buAutoNum type="arabicPeriod"/>
            </a:pPr>
            <a:r>
              <a:rPr lang="en"/>
              <a:t>Export the functions, classes, or variables you want to make accessible from the module using the module.exports object.</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233"/>
          <p:cNvSpPr txBox="1"/>
          <p:nvPr>
            <p:ph idx="1" type="body"/>
          </p:nvPr>
        </p:nvSpPr>
        <p:spPr>
          <a:xfrm>
            <a:off x="311700" y="274800"/>
            <a:ext cx="8520600" cy="463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 module_name.js</a:t>
            </a:r>
            <a:endParaRPr/>
          </a:p>
          <a:p>
            <a:pPr indent="0" lvl="0" marL="0" rtl="0" algn="l">
              <a:spcBef>
                <a:spcPts val="1200"/>
              </a:spcBef>
              <a:spcAft>
                <a:spcPts val="0"/>
              </a:spcAft>
              <a:buClr>
                <a:schemeClr val="dk1"/>
              </a:buClr>
              <a:buSzPts val="1100"/>
              <a:buFont typeface="Arial"/>
              <a:buNone/>
            </a:pPr>
            <a:r>
              <a:rPr lang="en"/>
              <a:t>function myFunction() {</a:t>
            </a:r>
            <a:endParaRPr/>
          </a:p>
          <a:p>
            <a:pPr indent="0" lvl="0" marL="0" rtl="0" algn="l">
              <a:spcBef>
                <a:spcPts val="1200"/>
              </a:spcBef>
              <a:spcAft>
                <a:spcPts val="0"/>
              </a:spcAft>
              <a:buClr>
                <a:schemeClr val="dk1"/>
              </a:buClr>
              <a:buSzPts val="1100"/>
              <a:buFont typeface="Arial"/>
              <a:buNone/>
            </a:pPr>
            <a:r>
              <a:rPr lang="en"/>
              <a:t>  // function logic here</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Export </a:t>
            </a:r>
            <a:r>
              <a:rPr lang="en"/>
              <a:t>function myFunction2() {</a:t>
            </a:r>
            <a:endParaRPr/>
          </a:p>
          <a:p>
            <a:pPr indent="0" lvl="0" marL="0" rtl="0" algn="l">
              <a:spcBef>
                <a:spcPts val="1200"/>
              </a:spcBef>
              <a:spcAft>
                <a:spcPts val="0"/>
              </a:spcAft>
              <a:buNone/>
            </a:pPr>
            <a:r>
              <a:rPr lang="en"/>
              <a:t>  // function logic here</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module.exports = {</a:t>
            </a:r>
            <a:endParaRPr/>
          </a:p>
          <a:p>
            <a:pPr indent="0" lvl="0" marL="0" rtl="0" algn="l">
              <a:spcBef>
                <a:spcPts val="1200"/>
              </a:spcBef>
              <a:spcAft>
                <a:spcPts val="0"/>
              </a:spcAft>
              <a:buNone/>
            </a:pPr>
            <a:r>
              <a:rPr lang="en"/>
              <a:t>  myFunction,</a:t>
            </a:r>
            <a:endParaRPr/>
          </a:p>
          <a:p>
            <a:pPr indent="0" lvl="0" marL="0" rtl="0" algn="l">
              <a:spcBef>
                <a:spcPts val="1200"/>
              </a:spcBef>
              <a:spcAft>
                <a:spcPts val="0"/>
              </a:spcAft>
              <a:buClr>
                <a:schemeClr val="dk1"/>
              </a:buClr>
              <a:buSzPts val="1100"/>
              <a:buFont typeface="Arial"/>
              <a:buNone/>
            </a:pPr>
            <a:r>
              <a:rPr lang="en"/>
              <a:t>myFunction2</a:t>
            </a:r>
            <a:endParaRPr/>
          </a:p>
          <a:p>
            <a:pPr indent="0" lvl="0" marL="0" rtl="0" algn="l">
              <a:spcBef>
                <a:spcPts val="1200"/>
              </a:spcBef>
              <a:spcAft>
                <a:spcPts val="1200"/>
              </a:spcAft>
              <a:buNone/>
            </a:pPr>
            <a:r>
              <a:rPr lang="en"/>
              <a:t>};</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2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 Module:</a:t>
            </a:r>
            <a:endParaRPr/>
          </a:p>
        </p:txBody>
      </p:sp>
      <p:sp>
        <p:nvSpPr>
          <p:cNvPr id="1299" name="Google Shape;1299;p2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Access the functions, classes, or variables defined in the module using the module name followed by the function or variable name.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 app.js</a:t>
            </a:r>
            <a:endParaRPr/>
          </a:p>
          <a:p>
            <a:pPr indent="0" lvl="0" marL="0" rtl="0" algn="l">
              <a:spcBef>
                <a:spcPts val="1200"/>
              </a:spcBef>
              <a:spcAft>
                <a:spcPts val="0"/>
              </a:spcAft>
              <a:buClr>
                <a:schemeClr val="dk1"/>
              </a:buClr>
              <a:buSzPts val="1100"/>
              <a:buFont typeface="Arial"/>
              <a:buNone/>
            </a:pPr>
            <a:r>
              <a:rPr lang="en"/>
              <a:t>const module_name = require('./module_name');</a:t>
            </a:r>
            <a:endParaRPr/>
          </a:p>
          <a:p>
            <a:pPr indent="0" lvl="0" marL="0" rtl="0" algn="l">
              <a:spcBef>
                <a:spcPts val="1200"/>
              </a:spcBef>
              <a:spcAft>
                <a:spcPts val="1200"/>
              </a:spcAft>
              <a:buNone/>
            </a:pPr>
            <a:r>
              <a:rPr lang="en"/>
              <a:t>module_name.myFunction(); // calling a function from the module</a:t>
            </a:r>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2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HTTP Module : Creating a simple web server, Building GET &amp; POST API</a:t>
            </a:r>
            <a:endParaRPr sz="2020"/>
          </a:p>
        </p:txBody>
      </p:sp>
      <p:sp>
        <p:nvSpPr>
          <p:cNvPr id="1305" name="Google Shape;1305;p2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Here's another simple example that demonstrates creating a web server using the HTTP module in Node.js. In this example, we'll create a basic API that returns a list of books.</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236"/>
          <p:cNvSpPr txBox="1"/>
          <p:nvPr>
            <p:ph idx="1" type="body"/>
          </p:nvPr>
        </p:nvSpPr>
        <p:spPr>
          <a:xfrm>
            <a:off x="311700" y="104150"/>
            <a:ext cx="3116700" cy="4972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275"/>
              <a:buFont typeface="Arial"/>
              <a:buNone/>
            </a:pPr>
            <a:r>
              <a:rPr lang="en" sz="1150"/>
              <a:t>const http = require('http');</a:t>
            </a:r>
            <a:endParaRPr sz="1150"/>
          </a:p>
          <a:p>
            <a:pPr indent="0" lvl="0" marL="0" rtl="0" algn="l">
              <a:lnSpc>
                <a:spcPct val="105000"/>
              </a:lnSpc>
              <a:spcBef>
                <a:spcPts val="1200"/>
              </a:spcBef>
              <a:spcAft>
                <a:spcPts val="0"/>
              </a:spcAft>
              <a:buClr>
                <a:schemeClr val="dk1"/>
              </a:buClr>
              <a:buSzPts val="275"/>
              <a:buFont typeface="Arial"/>
              <a:buNone/>
            </a:pPr>
            <a:r>
              <a:rPr lang="en" sz="1150"/>
              <a:t>// Sample book data</a:t>
            </a:r>
            <a:endParaRPr sz="1150"/>
          </a:p>
          <a:p>
            <a:pPr indent="0" lvl="0" marL="0" rtl="0" algn="l">
              <a:lnSpc>
                <a:spcPct val="105000"/>
              </a:lnSpc>
              <a:spcBef>
                <a:spcPts val="1200"/>
              </a:spcBef>
              <a:spcAft>
                <a:spcPts val="0"/>
              </a:spcAft>
              <a:buClr>
                <a:schemeClr val="dk1"/>
              </a:buClr>
              <a:buSzPts val="275"/>
              <a:buFont typeface="Arial"/>
              <a:buNone/>
            </a:pPr>
            <a:r>
              <a:rPr lang="en" sz="1150"/>
              <a:t>const books = [</a:t>
            </a:r>
            <a:endParaRPr sz="1150"/>
          </a:p>
          <a:p>
            <a:pPr indent="0" lvl="0" marL="0" rtl="0" algn="l">
              <a:lnSpc>
                <a:spcPct val="105000"/>
              </a:lnSpc>
              <a:spcBef>
                <a:spcPts val="1200"/>
              </a:spcBef>
              <a:spcAft>
                <a:spcPts val="0"/>
              </a:spcAft>
              <a:buClr>
                <a:schemeClr val="dk1"/>
              </a:buClr>
              <a:buSzPts val="275"/>
              <a:buFont typeface="Arial"/>
              <a:buNone/>
            </a:pPr>
            <a:r>
              <a:rPr lang="en" sz="1150"/>
              <a:t>  { id: 1, title: 'Book 1', author: 'Author 1' },</a:t>
            </a:r>
            <a:endParaRPr sz="1150"/>
          </a:p>
          <a:p>
            <a:pPr indent="0" lvl="0" marL="0" rtl="0" algn="l">
              <a:lnSpc>
                <a:spcPct val="105000"/>
              </a:lnSpc>
              <a:spcBef>
                <a:spcPts val="1200"/>
              </a:spcBef>
              <a:spcAft>
                <a:spcPts val="0"/>
              </a:spcAft>
              <a:buClr>
                <a:schemeClr val="dk1"/>
              </a:buClr>
              <a:buSzPts val="275"/>
              <a:buFont typeface="Arial"/>
              <a:buNone/>
            </a:pPr>
            <a:r>
              <a:rPr lang="en" sz="1150"/>
              <a:t>  { id: 2, title: 'Book 2', author: 'Author 2' },</a:t>
            </a:r>
            <a:endParaRPr sz="1150"/>
          </a:p>
          <a:p>
            <a:pPr indent="0" lvl="0" marL="0" rtl="0" algn="l">
              <a:lnSpc>
                <a:spcPct val="105000"/>
              </a:lnSpc>
              <a:spcBef>
                <a:spcPts val="1200"/>
              </a:spcBef>
              <a:spcAft>
                <a:spcPts val="0"/>
              </a:spcAft>
              <a:buClr>
                <a:schemeClr val="dk1"/>
              </a:buClr>
              <a:buSzPts val="275"/>
              <a:buFont typeface="Arial"/>
              <a:buNone/>
            </a:pPr>
            <a:r>
              <a:rPr lang="en" sz="1150"/>
              <a:t>  { id: 3, title: 'Book 3', author: 'Author 3' }</a:t>
            </a:r>
            <a:endParaRPr sz="1150"/>
          </a:p>
          <a:p>
            <a:pPr indent="0" lvl="0" marL="0" rtl="0" algn="l">
              <a:lnSpc>
                <a:spcPct val="105000"/>
              </a:lnSpc>
              <a:spcBef>
                <a:spcPts val="1200"/>
              </a:spcBef>
              <a:spcAft>
                <a:spcPts val="0"/>
              </a:spcAft>
              <a:buClr>
                <a:schemeClr val="dk1"/>
              </a:buClr>
              <a:buSzPts val="275"/>
              <a:buFont typeface="Arial"/>
              <a:buNone/>
            </a:pPr>
            <a:r>
              <a:rPr lang="en" sz="1150"/>
              <a:t>];</a:t>
            </a:r>
            <a:endParaRPr sz="1150"/>
          </a:p>
          <a:p>
            <a:pPr indent="0" lvl="0" marL="0" rtl="0" algn="l">
              <a:lnSpc>
                <a:spcPct val="105000"/>
              </a:lnSpc>
              <a:spcBef>
                <a:spcPts val="1200"/>
              </a:spcBef>
              <a:spcAft>
                <a:spcPts val="1200"/>
              </a:spcAft>
              <a:buSzPts val="275"/>
              <a:buNone/>
            </a:pPr>
            <a:r>
              <a:t/>
            </a:r>
            <a:endParaRPr sz="1150"/>
          </a:p>
        </p:txBody>
      </p:sp>
      <p:sp>
        <p:nvSpPr>
          <p:cNvPr id="1311" name="Google Shape;1311;p236"/>
          <p:cNvSpPr txBox="1"/>
          <p:nvPr/>
        </p:nvSpPr>
        <p:spPr>
          <a:xfrm>
            <a:off x="3574525" y="104150"/>
            <a:ext cx="5167800" cy="51186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Clr>
                <a:schemeClr val="dk1"/>
              </a:buClr>
              <a:buSzPts val="275"/>
              <a:buFont typeface="Arial"/>
              <a:buNone/>
            </a:pPr>
            <a:r>
              <a:rPr lang="en" sz="1150">
                <a:solidFill>
                  <a:schemeClr val="dk2"/>
                </a:solidFill>
              </a:rPr>
              <a:t>const server = http.createServer((req, res) =&gt; {</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  if (req.method === 'GET' &amp;&amp; req.url === '/api/books') {</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    // Handle GET request for books API</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    res.writeHead(200, { 'Content-Type': 'application/json' });</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    res.end(JSON.stringify(books));</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  } else {</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    // Handle other requests</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    res.writeHead(404, { 'Content-Type': 'text/plain' });</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    res.end('Endpoint not found');</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  }</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const port = 3000;</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server.listen(port, () =&gt; {</a:t>
            </a:r>
            <a:endParaRPr sz="1150">
              <a:solidFill>
                <a:schemeClr val="dk2"/>
              </a:solidFill>
            </a:endParaRPr>
          </a:p>
          <a:p>
            <a:pPr indent="0" lvl="0" marL="0" rtl="0" algn="l">
              <a:lnSpc>
                <a:spcPct val="105000"/>
              </a:lnSpc>
              <a:spcBef>
                <a:spcPts val="1200"/>
              </a:spcBef>
              <a:spcAft>
                <a:spcPts val="0"/>
              </a:spcAft>
              <a:buClr>
                <a:schemeClr val="dk1"/>
              </a:buClr>
              <a:buSzPts val="275"/>
              <a:buFont typeface="Arial"/>
              <a:buNone/>
            </a:pPr>
            <a:r>
              <a:rPr lang="en" sz="1150">
                <a:solidFill>
                  <a:schemeClr val="dk2"/>
                </a:solidFill>
              </a:rPr>
              <a:t>  console.log(`Server running on port ${port}`);</a:t>
            </a:r>
            <a:endParaRPr sz="1150">
              <a:solidFill>
                <a:schemeClr val="dk2"/>
              </a:solidFill>
            </a:endParaRPr>
          </a:p>
          <a:p>
            <a:pPr indent="0" lvl="0" marL="0" rtl="0" algn="l">
              <a:lnSpc>
                <a:spcPct val="105000"/>
              </a:lnSpc>
              <a:spcBef>
                <a:spcPts val="1200"/>
              </a:spcBef>
              <a:spcAft>
                <a:spcPts val="1200"/>
              </a:spcAft>
              <a:buClr>
                <a:schemeClr val="dk1"/>
              </a:buClr>
              <a:buSzPts val="275"/>
              <a:buFont typeface="Arial"/>
              <a:buNone/>
            </a:pPr>
            <a:r>
              <a:rPr lang="en" sz="1150">
                <a:solidFill>
                  <a:schemeClr val="dk2"/>
                </a:solidFill>
              </a:rPr>
              <a:t>});</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237"/>
          <p:cNvSpPr txBox="1"/>
          <p:nvPr>
            <p:ph idx="1" type="body"/>
          </p:nvPr>
        </p:nvSpPr>
        <p:spPr>
          <a:xfrm>
            <a:off x="311700" y="542925"/>
            <a:ext cx="8520600" cy="402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example, the server listens for GET requests on the /api/books endpoint. When a GET request is received for this endpoint, it responds with a JSON representation of the books array.</a:t>
            </a:r>
            <a:endParaRPr/>
          </a:p>
          <a:p>
            <a:pPr indent="-342900" lvl="0" marL="457200" rtl="0" algn="l">
              <a:spcBef>
                <a:spcPts val="0"/>
              </a:spcBef>
              <a:spcAft>
                <a:spcPts val="0"/>
              </a:spcAft>
              <a:buSzPts val="1800"/>
              <a:buChar char="●"/>
            </a:pPr>
            <a:r>
              <a:rPr lang="en"/>
              <a:t>To test this API, you can run the script and access http://localhost:3000/api/books in a web browser or use tools like cURL or Postman. It will return the list of books in JSON format.</a:t>
            </a:r>
            <a:endParaRPr/>
          </a:p>
          <a:p>
            <a:pPr indent="-342900" lvl="0" marL="457200" rtl="0" algn="l">
              <a:spcBef>
                <a:spcPts val="0"/>
              </a:spcBef>
              <a:spcAft>
                <a:spcPts val="0"/>
              </a:spcAft>
              <a:buSzPts val="1800"/>
              <a:buChar char="●"/>
            </a:pPr>
            <a:r>
              <a:rPr lang="en"/>
              <a:t>Feel free to modify this example to suit your specific requirements. You can add more endpoints, implement additional HTTP methods like POST, DELETE, etc., and incorporate any desired logic to handle the requests accordingly.</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2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Versus Backend</a:t>
            </a:r>
            <a:endParaRPr/>
          </a:p>
        </p:txBody>
      </p:sp>
      <p:sp>
        <p:nvSpPr>
          <p:cNvPr id="1322" name="Google Shape;1322;p238"/>
          <p:cNvSpPr txBox="1"/>
          <p:nvPr>
            <p:ph idx="1" type="body"/>
          </p:nvPr>
        </p:nvSpPr>
        <p:spPr>
          <a:xfrm>
            <a:off x="311700" y="1615525"/>
            <a:ext cx="8520600" cy="295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Frontend and backend are two important parts of web development that work together to create websites and applications.</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2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a:t>
            </a:r>
            <a:endParaRPr/>
          </a:p>
        </p:txBody>
      </p:sp>
      <p:sp>
        <p:nvSpPr>
          <p:cNvPr id="1328" name="Google Shape;1328;p239"/>
          <p:cNvSpPr txBox="1"/>
          <p:nvPr>
            <p:ph idx="1" type="body"/>
          </p:nvPr>
        </p:nvSpPr>
        <p:spPr>
          <a:xfrm>
            <a:off x="311700" y="1152475"/>
            <a:ext cx="8520600" cy="385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Frontend is the part of web development that users interact with directly.</a:t>
            </a:r>
            <a:endParaRPr/>
          </a:p>
          <a:p>
            <a:pPr indent="-342900" lvl="0" marL="457200" rtl="0" algn="l">
              <a:spcBef>
                <a:spcPts val="0"/>
              </a:spcBef>
              <a:spcAft>
                <a:spcPts val="0"/>
              </a:spcAft>
              <a:buSzPts val="1800"/>
              <a:buChar char="●"/>
            </a:pPr>
            <a:r>
              <a:rPr lang="en"/>
              <a:t>It involves using languages like HTML, CSS, and JavaScript to build the user interface (UI) of a website or application.</a:t>
            </a:r>
            <a:endParaRPr/>
          </a:p>
          <a:p>
            <a:pPr indent="-342900" lvl="0" marL="457200" rtl="0" algn="l">
              <a:spcBef>
                <a:spcPts val="0"/>
              </a:spcBef>
              <a:spcAft>
                <a:spcPts val="0"/>
              </a:spcAft>
              <a:buSzPts val="1800"/>
              <a:buChar char="●"/>
            </a:pPr>
            <a:r>
              <a:rPr lang="en"/>
              <a:t>Frontend developers focus on designing and creating the visual elements, layout, and navigation that users see and interact with.</a:t>
            </a:r>
            <a:endParaRPr/>
          </a:p>
          <a:p>
            <a:pPr indent="-342900" lvl="0" marL="457200" rtl="0" algn="l">
              <a:spcBef>
                <a:spcPts val="0"/>
              </a:spcBef>
              <a:spcAft>
                <a:spcPts val="0"/>
              </a:spcAft>
              <a:buSzPts val="1800"/>
              <a:buChar char="●"/>
            </a:pPr>
            <a:r>
              <a:rPr lang="en"/>
              <a:t>They also make sure the website or application works well on different devices and screen sizes.</a:t>
            </a:r>
            <a:endParaRPr/>
          </a:p>
          <a:p>
            <a:pPr indent="-342900" lvl="0" marL="457200" rtl="0" algn="l">
              <a:spcBef>
                <a:spcPts val="0"/>
              </a:spcBef>
              <a:spcAft>
                <a:spcPts val="0"/>
              </a:spcAft>
              <a:buSzPts val="1800"/>
              <a:buChar char="●"/>
            </a:pPr>
            <a:r>
              <a:rPr lang="en"/>
              <a:t>Frontend developers use frameworks and libraries like React, Angular, or Vue.js to make the development process easier and enhance UI interactions.</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2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a:t>
            </a:r>
            <a:endParaRPr/>
          </a:p>
        </p:txBody>
      </p:sp>
      <p:sp>
        <p:nvSpPr>
          <p:cNvPr id="1334" name="Google Shape;1334;p240"/>
          <p:cNvSpPr txBox="1"/>
          <p:nvPr>
            <p:ph idx="1" type="body"/>
          </p:nvPr>
        </p:nvSpPr>
        <p:spPr>
          <a:xfrm>
            <a:off x="311700" y="1152475"/>
            <a:ext cx="8520600" cy="375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Backend is the part of web development that handles the behind-the-scenes operations.</a:t>
            </a:r>
            <a:endParaRPr/>
          </a:p>
          <a:p>
            <a:pPr indent="-342900" lvl="0" marL="457200" rtl="0" algn="l">
              <a:spcBef>
                <a:spcPts val="0"/>
              </a:spcBef>
              <a:spcAft>
                <a:spcPts val="0"/>
              </a:spcAft>
              <a:buSzPts val="1800"/>
              <a:buChar char="●"/>
            </a:pPr>
            <a:r>
              <a:rPr lang="en"/>
              <a:t>It involves using programming languages like Python, Java, or PHP to write the server-side code.</a:t>
            </a:r>
            <a:endParaRPr/>
          </a:p>
          <a:p>
            <a:pPr indent="-342900" lvl="0" marL="457200" rtl="0" algn="l">
              <a:spcBef>
                <a:spcPts val="0"/>
              </a:spcBef>
              <a:spcAft>
                <a:spcPts val="0"/>
              </a:spcAft>
              <a:buSzPts val="1800"/>
              <a:buChar char="●"/>
            </a:pPr>
            <a:r>
              <a:rPr lang="en"/>
              <a:t>Backend developers work on tasks like managing data, performing operations on databases, and implementing the business logic of the application.</a:t>
            </a:r>
            <a:endParaRPr/>
          </a:p>
          <a:p>
            <a:pPr indent="-342900" lvl="0" marL="457200" rtl="0" algn="l">
              <a:spcBef>
                <a:spcPts val="0"/>
              </a:spcBef>
              <a:spcAft>
                <a:spcPts val="0"/>
              </a:spcAft>
              <a:buSzPts val="1800"/>
              <a:buChar char="●"/>
            </a:pPr>
            <a:r>
              <a:rPr lang="en"/>
              <a:t>They handle things like user authentication, data storage, and integration with external services.</a:t>
            </a:r>
            <a:endParaRPr/>
          </a:p>
          <a:p>
            <a:pPr indent="-342900" lvl="0" marL="457200" rtl="0" algn="l">
              <a:spcBef>
                <a:spcPts val="0"/>
              </a:spcBef>
              <a:spcAft>
                <a:spcPts val="0"/>
              </a:spcAft>
              <a:buSzPts val="1800"/>
              <a:buChar char="●"/>
            </a:pPr>
            <a:r>
              <a:rPr lang="en"/>
              <a:t>Backend developers also focus on security measures to protect the application and optimize performance to handle high traffic loads.</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241"/>
          <p:cNvSpPr txBox="1"/>
          <p:nvPr>
            <p:ph idx="1" type="body"/>
          </p:nvPr>
        </p:nvSpPr>
        <p:spPr>
          <a:xfrm>
            <a:off x="311700" y="7258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Frontend and backend are interconnected. The frontend communicates with the backend through APIs, which allow them to exchange data and information. The backend provides the necessary data and functionality to the frontend, and the frontend presents it to the users in an interactive and user-friendly way.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Remember, both frontend and backend are essential for creating functional and engaging websites and applications. They require different skills and technologies, but together they make a complete and successful web development project.</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useEffect executing function twice ?</a:t>
            </a:r>
            <a:endParaRPr/>
          </a:p>
        </p:txBody>
      </p:sp>
      <p:sp>
        <p:nvSpPr>
          <p:cNvPr id="180" name="Google Shape;18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525960"/>
              </a:buClr>
              <a:buSzPts val="1750"/>
              <a:buChar char="●"/>
            </a:pPr>
            <a:r>
              <a:rPr lang="en" sz="1750">
                <a:solidFill>
                  <a:srgbClr val="525960"/>
                </a:solidFill>
                <a:highlight>
                  <a:srgbClr val="FFFFFF"/>
                </a:highlight>
              </a:rPr>
              <a:t>StrictMode renders components twice (on dev but not production) in order to detect any problems with your code and warn you about them (which can be quite useful).</a:t>
            </a:r>
            <a:endParaRPr sz="2400"/>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2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requiring module works?</a:t>
            </a:r>
            <a:endParaRPr/>
          </a:p>
        </p:txBody>
      </p:sp>
      <p:sp>
        <p:nvSpPr>
          <p:cNvPr id="1345" name="Google Shape;1345;p2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take an example of a JavaScript module that provides some utility functions for working with strings. We'll create a module called stringUtils.js with two functions: capitalize and reverse.</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243"/>
          <p:cNvSpPr txBox="1"/>
          <p:nvPr>
            <p:ph type="title"/>
          </p:nvPr>
        </p:nvSpPr>
        <p:spPr>
          <a:xfrm>
            <a:off x="311700" y="67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stringUtils.js:</a:t>
            </a:r>
            <a:endParaRPr/>
          </a:p>
        </p:txBody>
      </p:sp>
      <p:sp>
        <p:nvSpPr>
          <p:cNvPr id="1351" name="Google Shape;1351;p243"/>
          <p:cNvSpPr txBox="1"/>
          <p:nvPr>
            <p:ph idx="1" type="body"/>
          </p:nvPr>
        </p:nvSpPr>
        <p:spPr>
          <a:xfrm>
            <a:off x="311700" y="639875"/>
            <a:ext cx="8520600" cy="4503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 Function to capitalize the first letter of a string</a:t>
            </a:r>
            <a:endParaRPr/>
          </a:p>
          <a:p>
            <a:pPr indent="0" lvl="0" marL="0" rtl="0" algn="l">
              <a:spcBef>
                <a:spcPts val="1200"/>
              </a:spcBef>
              <a:spcAft>
                <a:spcPts val="0"/>
              </a:spcAft>
              <a:buClr>
                <a:schemeClr val="dk1"/>
              </a:buClr>
              <a:buSzPct val="61111"/>
              <a:buFont typeface="Arial"/>
              <a:buNone/>
            </a:pPr>
            <a:r>
              <a:rPr lang="en"/>
              <a:t>function capitalize(str) {</a:t>
            </a:r>
            <a:endParaRPr/>
          </a:p>
          <a:p>
            <a:pPr indent="0" lvl="0" marL="0" rtl="0" algn="l">
              <a:spcBef>
                <a:spcPts val="1200"/>
              </a:spcBef>
              <a:spcAft>
                <a:spcPts val="0"/>
              </a:spcAft>
              <a:buClr>
                <a:schemeClr val="dk1"/>
              </a:buClr>
              <a:buSzPct val="61111"/>
              <a:buFont typeface="Arial"/>
              <a:buNone/>
            </a:pPr>
            <a:r>
              <a:rPr lang="en"/>
              <a:t>  return str.charAt(0).toUpperCase() + str.slice(1);</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Function to reverse a string</a:t>
            </a:r>
            <a:endParaRPr/>
          </a:p>
          <a:p>
            <a:pPr indent="0" lvl="0" marL="0" rtl="0" algn="l">
              <a:spcBef>
                <a:spcPts val="1200"/>
              </a:spcBef>
              <a:spcAft>
                <a:spcPts val="0"/>
              </a:spcAft>
              <a:buClr>
                <a:schemeClr val="dk1"/>
              </a:buClr>
              <a:buSzPct val="61111"/>
              <a:buFont typeface="Arial"/>
              <a:buNone/>
            </a:pPr>
            <a:r>
              <a:rPr lang="en"/>
              <a:t>function reverse(str) {</a:t>
            </a:r>
            <a:endParaRPr/>
          </a:p>
          <a:p>
            <a:pPr indent="0" lvl="0" marL="0" rtl="0" algn="l">
              <a:spcBef>
                <a:spcPts val="1200"/>
              </a:spcBef>
              <a:spcAft>
                <a:spcPts val="0"/>
              </a:spcAft>
              <a:buClr>
                <a:schemeClr val="dk1"/>
              </a:buClr>
              <a:buSzPct val="61111"/>
              <a:buFont typeface="Arial"/>
              <a:buNone/>
            </a:pPr>
            <a:r>
              <a:rPr lang="en"/>
              <a:t>  return str.split('').reverse().join('');</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Export the functions to make them accessible to other modules</a:t>
            </a:r>
            <a:endParaRPr/>
          </a:p>
          <a:p>
            <a:pPr indent="0" lvl="0" marL="0" rtl="0" algn="l">
              <a:spcBef>
                <a:spcPts val="1200"/>
              </a:spcBef>
              <a:spcAft>
                <a:spcPts val="0"/>
              </a:spcAft>
              <a:buClr>
                <a:schemeClr val="dk1"/>
              </a:buClr>
              <a:buSzPct val="61111"/>
              <a:buFont typeface="Arial"/>
              <a:buNone/>
            </a:pPr>
            <a:r>
              <a:rPr lang="en"/>
              <a:t>module.exports = {</a:t>
            </a:r>
            <a:endParaRPr/>
          </a:p>
          <a:p>
            <a:pPr indent="0" lvl="0" marL="0" rtl="0" algn="l">
              <a:spcBef>
                <a:spcPts val="1200"/>
              </a:spcBef>
              <a:spcAft>
                <a:spcPts val="0"/>
              </a:spcAft>
              <a:buClr>
                <a:schemeClr val="dk1"/>
              </a:buClr>
              <a:buSzPct val="61111"/>
              <a:buFont typeface="Arial"/>
              <a:buNone/>
            </a:pPr>
            <a:r>
              <a:rPr lang="en"/>
              <a:t>  capitalize: capitalize,</a:t>
            </a:r>
            <a:endParaRPr/>
          </a:p>
          <a:p>
            <a:pPr indent="0" lvl="0" marL="0" rtl="0" algn="l">
              <a:spcBef>
                <a:spcPts val="1200"/>
              </a:spcBef>
              <a:spcAft>
                <a:spcPts val="0"/>
              </a:spcAft>
              <a:buClr>
                <a:schemeClr val="dk1"/>
              </a:buClr>
              <a:buSzPct val="61111"/>
              <a:buFont typeface="Arial"/>
              <a:buNone/>
            </a:pPr>
            <a:r>
              <a:rPr lang="en"/>
              <a:t>  reverse: reverse</a:t>
            </a:r>
            <a:endParaRPr/>
          </a:p>
          <a:p>
            <a:pPr indent="0" lvl="0" marL="0" rtl="0" algn="l">
              <a:spcBef>
                <a:spcPts val="1200"/>
              </a:spcBef>
              <a:spcAft>
                <a:spcPts val="1200"/>
              </a:spcAft>
              <a:buNone/>
            </a:pPr>
            <a:r>
              <a:rPr lang="en"/>
              <a:t>};</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244"/>
          <p:cNvSpPr txBox="1"/>
          <p:nvPr>
            <p:ph idx="1" type="body"/>
          </p:nvPr>
        </p:nvSpPr>
        <p:spPr>
          <a:xfrm>
            <a:off x="311700" y="201650"/>
            <a:ext cx="8520600" cy="494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In the above code, we define two functions within the stringUtils.js module: capitalize and reverse. The capitalize function takes a string as input and returns the same string with the first letter capitalized. The reverse function takes a string and returns the reversed version of it.</a:t>
            </a:r>
            <a:endParaRPr/>
          </a:p>
          <a:p>
            <a:pPr indent="0" lvl="0" marL="0" rtl="0" algn="l">
              <a:spcBef>
                <a:spcPts val="1200"/>
              </a:spcBef>
              <a:spcAft>
                <a:spcPts val="0"/>
              </a:spcAft>
              <a:buNone/>
            </a:pPr>
            <a:r>
              <a:rPr lang="en"/>
              <a:t>To make these functions available in another JavaScript file, we need to require the stringUtils module using the require function.</a:t>
            </a:r>
            <a:endParaRPr/>
          </a:p>
          <a:p>
            <a:pPr indent="0" lvl="0" marL="0" rtl="0" algn="l">
              <a:spcBef>
                <a:spcPts val="1200"/>
              </a:spcBef>
              <a:spcAft>
                <a:spcPts val="0"/>
              </a:spcAft>
              <a:buNone/>
            </a:pPr>
            <a:r>
              <a:rPr lang="en"/>
              <a:t>App.js</a:t>
            </a:r>
            <a:endParaRPr/>
          </a:p>
          <a:p>
            <a:pPr indent="0" lvl="0" marL="0" rtl="0" algn="l">
              <a:spcBef>
                <a:spcPts val="1200"/>
              </a:spcBef>
              <a:spcAft>
                <a:spcPts val="0"/>
              </a:spcAft>
              <a:buNone/>
            </a:pPr>
            <a:r>
              <a:rPr lang="en"/>
              <a:t>// Require the stringUtils module</a:t>
            </a:r>
            <a:endParaRPr/>
          </a:p>
          <a:p>
            <a:pPr indent="0" lvl="0" marL="0" rtl="0" algn="l">
              <a:spcBef>
                <a:spcPts val="1200"/>
              </a:spcBef>
              <a:spcAft>
                <a:spcPts val="0"/>
              </a:spcAft>
              <a:buNone/>
            </a:pPr>
            <a:r>
              <a:rPr lang="en"/>
              <a:t>const stringUtils = require('./stringUtils');</a:t>
            </a:r>
            <a:endParaRPr/>
          </a:p>
          <a:p>
            <a:pPr indent="0" lvl="0" marL="0" rtl="0" algn="l">
              <a:spcBef>
                <a:spcPts val="1200"/>
              </a:spcBef>
              <a:spcAft>
                <a:spcPts val="0"/>
              </a:spcAft>
              <a:buNone/>
            </a:pPr>
            <a:r>
              <a:rPr lang="en"/>
              <a:t>// Use the functions from the stringUtils module</a:t>
            </a:r>
            <a:endParaRPr/>
          </a:p>
          <a:p>
            <a:pPr indent="0" lvl="0" marL="0" rtl="0" algn="l">
              <a:spcBef>
                <a:spcPts val="1200"/>
              </a:spcBef>
              <a:spcAft>
                <a:spcPts val="0"/>
              </a:spcAft>
              <a:buNone/>
            </a:pPr>
            <a:r>
              <a:rPr lang="en"/>
              <a:t>console.log(stringUtils.capitalize('hello'));  // Output: Hello</a:t>
            </a:r>
            <a:endParaRPr/>
          </a:p>
          <a:p>
            <a:pPr indent="0" lvl="0" marL="0" rtl="0" algn="l">
              <a:spcBef>
                <a:spcPts val="1200"/>
              </a:spcBef>
              <a:spcAft>
                <a:spcPts val="1200"/>
              </a:spcAft>
              <a:buNone/>
            </a:pPr>
            <a:r>
              <a:rPr lang="en"/>
              <a:t>console.log(stringUtils.reverse('world'));     // Output: dlrow</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245"/>
          <p:cNvSpPr txBox="1"/>
          <p:nvPr>
            <p:ph idx="1" type="body"/>
          </p:nvPr>
        </p:nvSpPr>
        <p:spPr>
          <a:xfrm>
            <a:off x="311700" y="518550"/>
            <a:ext cx="8520600" cy="405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In the app.js file, we require the stringUtils module by specifying its path using the require function. We assign the imported module to the stringUtils variable. Now, we can access the capitalize and reverse functions from the stringUtils module using the stringUtils variable.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When we run the app.js file, it will output "Hello" and "dlrow" to the console, which are the results of calling the capitalize and reverse functions respectively.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By separating functionality into modules, we can keep our code organized and maintainable. Other parts of the application can easily require and use the specific functions they need, promoting code reuse and modularity.</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2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7" name="Google Shape;1367;p2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8" name="Google Shape;1368;p246"/>
          <p:cNvPicPr preferRelativeResize="0"/>
          <p:nvPr/>
        </p:nvPicPr>
        <p:blipFill>
          <a:blip r:embed="rId3">
            <a:alphaModFix/>
          </a:blip>
          <a:stretch>
            <a:fillRect/>
          </a:stretch>
        </p:blipFill>
        <p:spPr>
          <a:xfrm>
            <a:off x="381175" y="445025"/>
            <a:ext cx="8451125" cy="4123850"/>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24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NodeJS Event Loop</a:t>
            </a:r>
            <a:endParaRPr/>
          </a:p>
        </p:txBody>
      </p:sp>
      <p:sp>
        <p:nvSpPr>
          <p:cNvPr id="1374" name="Google Shape;1374;p247"/>
          <p:cNvSpPr txBox="1"/>
          <p:nvPr>
            <p:ph idx="1" type="body"/>
          </p:nvPr>
        </p:nvSpPr>
        <p:spPr>
          <a:xfrm>
            <a:off x="311700" y="482000"/>
            <a:ext cx="8520600" cy="466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Let's illustrate the Node.js Event Loop with a simple example:</a:t>
            </a:r>
            <a:endParaRPr/>
          </a:p>
          <a:p>
            <a:pPr indent="0" lvl="0" marL="0" rtl="0" algn="l">
              <a:spcBef>
                <a:spcPts val="1200"/>
              </a:spcBef>
              <a:spcAft>
                <a:spcPts val="0"/>
              </a:spcAft>
              <a:buClr>
                <a:schemeClr val="dk1"/>
              </a:buClr>
              <a:buSzPct val="61111"/>
              <a:buFont typeface="Arial"/>
              <a:buNone/>
            </a:pPr>
            <a:r>
              <a:rPr lang="en"/>
              <a:t>// Step 1: Import required modules</a:t>
            </a:r>
            <a:endParaRPr/>
          </a:p>
          <a:p>
            <a:pPr indent="0" lvl="0" marL="0" rtl="0" algn="l">
              <a:spcBef>
                <a:spcPts val="1200"/>
              </a:spcBef>
              <a:spcAft>
                <a:spcPts val="0"/>
              </a:spcAft>
              <a:buClr>
                <a:schemeClr val="dk1"/>
              </a:buClr>
              <a:buSzPct val="61111"/>
              <a:buFont typeface="Arial"/>
              <a:buNone/>
            </a:pPr>
            <a:r>
              <a:rPr lang="en"/>
              <a:t>const fs = require('fs');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Step 2: Initiate an asynchronous I/O operation</a:t>
            </a:r>
            <a:endParaRPr/>
          </a:p>
          <a:p>
            <a:pPr indent="0" lvl="0" marL="0" rtl="0" algn="l">
              <a:spcBef>
                <a:spcPts val="1200"/>
              </a:spcBef>
              <a:spcAft>
                <a:spcPts val="0"/>
              </a:spcAft>
              <a:buClr>
                <a:schemeClr val="dk1"/>
              </a:buClr>
              <a:buSzPct val="61111"/>
              <a:buFont typeface="Arial"/>
              <a:buNone/>
            </a:pPr>
            <a:r>
              <a:rPr lang="en"/>
              <a:t>fs.readFile('file.txt', 'utf8', (err, data) =&gt; {</a:t>
            </a:r>
            <a:endParaRPr/>
          </a:p>
          <a:p>
            <a:pPr indent="0" lvl="0" marL="0" rtl="0" algn="l">
              <a:spcBef>
                <a:spcPts val="1200"/>
              </a:spcBef>
              <a:spcAft>
                <a:spcPts val="0"/>
              </a:spcAft>
              <a:buClr>
                <a:schemeClr val="dk1"/>
              </a:buClr>
              <a:buSzPct val="61111"/>
              <a:buFont typeface="Arial"/>
              <a:buNone/>
            </a:pPr>
            <a:r>
              <a:rPr lang="en"/>
              <a:t>  if (err) {</a:t>
            </a:r>
            <a:endParaRPr/>
          </a:p>
          <a:p>
            <a:pPr indent="0" lvl="0" marL="0" rtl="0" algn="l">
              <a:spcBef>
                <a:spcPts val="1200"/>
              </a:spcBef>
              <a:spcAft>
                <a:spcPts val="0"/>
              </a:spcAft>
              <a:buClr>
                <a:schemeClr val="dk1"/>
              </a:buClr>
              <a:buSzPct val="61111"/>
              <a:buFont typeface="Arial"/>
              <a:buNone/>
            </a:pPr>
            <a:r>
              <a:rPr lang="en"/>
              <a:t>    console.error('Error reading file:', err);</a:t>
            </a:r>
            <a:endParaRPr/>
          </a:p>
          <a:p>
            <a:pPr indent="0" lvl="0" marL="0" rtl="0" algn="l">
              <a:spcBef>
                <a:spcPts val="1200"/>
              </a:spcBef>
              <a:spcAft>
                <a:spcPts val="0"/>
              </a:spcAft>
              <a:buClr>
                <a:schemeClr val="dk1"/>
              </a:buClr>
              <a:buSzPct val="61111"/>
              <a:buFont typeface="Arial"/>
              <a:buNone/>
            </a:pPr>
            <a:r>
              <a:rPr lang="en"/>
              <a:t>  } else {</a:t>
            </a:r>
            <a:endParaRPr/>
          </a:p>
          <a:p>
            <a:pPr indent="0" lvl="0" marL="0" rtl="0" algn="l">
              <a:spcBef>
                <a:spcPts val="1200"/>
              </a:spcBef>
              <a:spcAft>
                <a:spcPts val="0"/>
              </a:spcAft>
              <a:buClr>
                <a:schemeClr val="dk1"/>
              </a:buClr>
              <a:buSzPct val="61111"/>
              <a:buFont typeface="Arial"/>
              <a:buNone/>
            </a:pPr>
            <a:r>
              <a:rPr lang="en"/>
              <a:t>    console.log('File contents:', data);</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Step 3: Perform a synchronous operation</a:t>
            </a:r>
            <a:endParaRPr/>
          </a:p>
          <a:p>
            <a:pPr indent="0" lvl="0" marL="0" rtl="0" algn="l">
              <a:spcBef>
                <a:spcPts val="1200"/>
              </a:spcBef>
              <a:spcAft>
                <a:spcPts val="0"/>
              </a:spcAft>
              <a:buClr>
                <a:schemeClr val="dk1"/>
              </a:buClr>
              <a:buSzPct val="61111"/>
              <a:buFont typeface="Arial"/>
              <a:buNone/>
            </a:pPr>
            <a:r>
              <a:rPr lang="en"/>
              <a:t>console.log('Synchronous operation: Hello, World!');</a:t>
            </a:r>
            <a:endParaRPr/>
          </a:p>
          <a:p>
            <a:pPr indent="0" lvl="0" marL="0" rtl="0" algn="l">
              <a:spcBef>
                <a:spcPts val="1200"/>
              </a:spcBef>
              <a:spcAft>
                <a:spcPts val="0"/>
              </a:spcAft>
              <a:buClr>
                <a:schemeClr val="dk1"/>
              </a:buClr>
              <a:buSzPct val="61111"/>
              <a:buFont typeface="Arial"/>
              <a:buNone/>
            </a:pPr>
            <a:r>
              <a:rPr lang="en"/>
              <a:t>// Step 4: Set a timer</a:t>
            </a:r>
            <a:endParaRPr/>
          </a:p>
          <a:p>
            <a:pPr indent="0" lvl="0" marL="0" rtl="0" algn="l">
              <a:spcBef>
                <a:spcPts val="1200"/>
              </a:spcBef>
              <a:spcAft>
                <a:spcPts val="0"/>
              </a:spcAft>
              <a:buClr>
                <a:schemeClr val="dk1"/>
              </a:buClr>
              <a:buSzPct val="61111"/>
              <a:buFont typeface="Arial"/>
              <a:buNone/>
            </a:pPr>
            <a:r>
              <a:rPr lang="en"/>
              <a:t>setTimeout(() =&gt; {</a:t>
            </a:r>
            <a:endParaRPr/>
          </a:p>
          <a:p>
            <a:pPr indent="0" lvl="0" marL="0" rtl="0" algn="l">
              <a:spcBef>
                <a:spcPts val="1200"/>
              </a:spcBef>
              <a:spcAft>
                <a:spcPts val="0"/>
              </a:spcAft>
              <a:buClr>
                <a:schemeClr val="dk1"/>
              </a:buClr>
              <a:buSzPct val="61111"/>
              <a:buFont typeface="Arial"/>
              <a:buNone/>
            </a:pPr>
            <a:r>
              <a:rPr lang="en"/>
              <a:t>  console.log('Timer expired: 1 second');</a:t>
            </a:r>
            <a:endParaRPr/>
          </a:p>
          <a:p>
            <a:pPr indent="0" lvl="0" marL="0" rtl="0" algn="l">
              <a:spcBef>
                <a:spcPts val="1200"/>
              </a:spcBef>
              <a:spcAft>
                <a:spcPts val="0"/>
              </a:spcAft>
              <a:buClr>
                <a:schemeClr val="dk1"/>
              </a:buClr>
              <a:buSzPct val="61111"/>
              <a:buFont typeface="Arial"/>
              <a:buNone/>
            </a:pPr>
            <a:r>
              <a:rPr lang="en"/>
              <a:t>}, 1000);</a:t>
            </a:r>
            <a:endParaRPr/>
          </a:p>
          <a:p>
            <a:pPr indent="0" lvl="0" marL="0" rtl="0" algn="l">
              <a:spcBef>
                <a:spcPts val="1200"/>
              </a:spcBef>
              <a:spcAft>
                <a:spcPts val="0"/>
              </a:spcAft>
              <a:buClr>
                <a:schemeClr val="dk1"/>
              </a:buClr>
              <a:buSzPct val="61111"/>
              <a:buFont typeface="Arial"/>
              <a:buNone/>
            </a:pPr>
            <a:r>
              <a:rPr lang="en"/>
              <a:t>// Step 5: Execute a callback function</a:t>
            </a:r>
            <a:endParaRPr/>
          </a:p>
          <a:p>
            <a:pPr indent="0" lvl="0" marL="0" rtl="0" algn="l">
              <a:spcBef>
                <a:spcPts val="1200"/>
              </a:spcBef>
              <a:spcAft>
                <a:spcPts val="0"/>
              </a:spcAft>
              <a:buClr>
                <a:schemeClr val="dk1"/>
              </a:buClr>
              <a:buSzPct val="61111"/>
              <a:buFont typeface="Arial"/>
              <a:buNone/>
            </a:pPr>
            <a:r>
              <a:rPr lang="en"/>
              <a:t>const callbackFunction = () =&gt; {</a:t>
            </a:r>
            <a:endParaRPr/>
          </a:p>
          <a:p>
            <a:pPr indent="0" lvl="0" marL="0" rtl="0" algn="l">
              <a:spcBef>
                <a:spcPts val="1200"/>
              </a:spcBef>
              <a:spcAft>
                <a:spcPts val="0"/>
              </a:spcAft>
              <a:buClr>
                <a:schemeClr val="dk1"/>
              </a:buClr>
              <a:buSzPct val="61111"/>
              <a:buFont typeface="Arial"/>
              <a:buNone/>
            </a:pPr>
            <a:r>
              <a:rPr lang="en"/>
              <a:t>  console.log('Callback function executed');</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callbackFunction();</a:t>
            </a:r>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248"/>
          <p:cNvSpPr txBox="1"/>
          <p:nvPr>
            <p:ph idx="1" type="body"/>
          </p:nvPr>
        </p:nvSpPr>
        <p:spPr>
          <a:xfrm>
            <a:off x="311700" y="116350"/>
            <a:ext cx="8520600" cy="486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In this example, we perform various operations to demonstrate the behavior of the Node.js Event Loop:</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AutoNum type="arabicPeriod"/>
            </a:pPr>
            <a:r>
              <a:rPr lang="en"/>
              <a:t>We import the fs module, which provides file system-related functionality in Node.js.</a:t>
            </a:r>
            <a:endParaRPr/>
          </a:p>
          <a:p>
            <a:pPr indent="-342900" lvl="0" marL="457200" rtl="0" algn="l">
              <a:spcBef>
                <a:spcPts val="0"/>
              </a:spcBef>
              <a:spcAft>
                <a:spcPts val="0"/>
              </a:spcAft>
              <a:buSzPts val="1800"/>
              <a:buAutoNum type="arabicPeriod"/>
            </a:pPr>
            <a:r>
              <a:rPr lang="en"/>
              <a:t>We initiate an asynchronous I/O operation using the fs.readFile method. This operation reads the contents of a file named file.txt. When the operation completes, it triggers the provided callback function.</a:t>
            </a:r>
            <a:endParaRPr/>
          </a:p>
          <a:p>
            <a:pPr indent="-342900" lvl="0" marL="457200" rtl="0" algn="l">
              <a:spcBef>
                <a:spcPts val="0"/>
              </a:spcBef>
              <a:spcAft>
                <a:spcPts val="0"/>
              </a:spcAft>
              <a:buSzPts val="1800"/>
              <a:buAutoNum type="arabicPeriod"/>
            </a:pPr>
            <a:r>
              <a:rPr lang="en"/>
              <a:t>We execute a synchronous operation by logging "Synchronous operation: Hello, World!" to the console. Unlike the asynchronous I/O operation, this operation is executed immediately.</a:t>
            </a:r>
            <a:endParaRPr/>
          </a:p>
          <a:p>
            <a:pPr indent="-342900" lvl="0" marL="457200" rtl="0" algn="l">
              <a:spcBef>
                <a:spcPts val="0"/>
              </a:spcBef>
              <a:spcAft>
                <a:spcPts val="0"/>
              </a:spcAft>
              <a:buSzPts val="1800"/>
              <a:buAutoNum type="arabicPeriod"/>
            </a:pPr>
            <a:r>
              <a:rPr lang="en"/>
              <a:t>We set a timer using setTimeout. After one second (1000 milliseconds), the timer expires and the associated callback function is executed, logging "Timer expired: 1 second" to the console.</a:t>
            </a:r>
            <a:endParaRPr/>
          </a:p>
          <a:p>
            <a:pPr indent="-342900" lvl="0" marL="457200" rtl="0" algn="l">
              <a:spcBef>
                <a:spcPts val="0"/>
              </a:spcBef>
              <a:spcAft>
                <a:spcPts val="0"/>
              </a:spcAft>
              <a:buSzPts val="1800"/>
              <a:buAutoNum type="arabicPeriod"/>
            </a:pPr>
            <a:r>
              <a:rPr lang="en"/>
              <a:t>We execute a callback function called callbackFunction directly, which logs "Callback function executed" to the console.</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2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b="1" lang="en" sz="2244">
                <a:solidFill>
                  <a:schemeClr val="dk2"/>
                </a:solidFill>
              </a:rPr>
              <a:t>Events and Event-Driven Architecture</a:t>
            </a:r>
            <a:endParaRPr b="1" sz="3244"/>
          </a:p>
        </p:txBody>
      </p:sp>
      <p:sp>
        <p:nvSpPr>
          <p:cNvPr id="1385" name="Google Shape;1385;p2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Events and Event-Driven Architecture are concepts that revolve around the idea of communication and interaction between components or modules in a software system.</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In an event-driven architecture, components or modules communicate by emitting and responding to events. An event represents a specific action or occurrence that has happened within the system. It can be triggered by user actions, system events, or changes in the application's state.</a:t>
            </a:r>
            <a:endParaRPr/>
          </a:p>
          <a:p>
            <a:pPr indent="0" lvl="0" marL="0" rtl="0" algn="l">
              <a:spcBef>
                <a:spcPts val="1200"/>
              </a:spcBef>
              <a:spcAft>
                <a:spcPts val="1200"/>
              </a:spcAft>
              <a:buNone/>
            </a:pPr>
            <a:r>
              <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250"/>
          <p:cNvSpPr txBox="1"/>
          <p:nvPr>
            <p:ph idx="1" type="body"/>
          </p:nvPr>
        </p:nvSpPr>
        <p:spPr>
          <a:xfrm>
            <a:off x="311700" y="165100"/>
            <a:ext cx="8520600" cy="470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Here are the key elements of an event-driven architecture:</a:t>
            </a:r>
            <a:endParaRPr/>
          </a:p>
          <a:p>
            <a:pPr indent="0" lvl="0" marL="0" rtl="0" algn="l">
              <a:spcBef>
                <a:spcPts val="1200"/>
              </a:spcBef>
              <a:spcAft>
                <a:spcPts val="0"/>
              </a:spcAft>
              <a:buClr>
                <a:schemeClr val="dk1"/>
              </a:buClr>
              <a:buSzPct val="61111"/>
              <a:buFont typeface="Arial"/>
              <a:buNone/>
            </a:pPr>
            <a:r>
              <a:t/>
            </a:r>
            <a:endParaRPr/>
          </a:p>
          <a:p>
            <a:pPr indent="-334327" lvl="0" marL="457200" rtl="0" algn="l">
              <a:spcBef>
                <a:spcPts val="1200"/>
              </a:spcBef>
              <a:spcAft>
                <a:spcPts val="0"/>
              </a:spcAft>
              <a:buSzPct val="100000"/>
              <a:buAutoNum type="arabicPeriod"/>
            </a:pPr>
            <a:r>
              <a:rPr lang="en"/>
              <a:t>Event: An event represents a significant action or occurrence within the system. It encapsulates relevant information about the event and may include additional data or metadata. Events can be predefined or custom-defined for specific purposes.</a:t>
            </a:r>
            <a:endParaRPr/>
          </a:p>
          <a:p>
            <a:pPr indent="-334327" lvl="0" marL="457200" rtl="0" algn="l">
              <a:spcBef>
                <a:spcPts val="0"/>
              </a:spcBef>
              <a:spcAft>
                <a:spcPts val="0"/>
              </a:spcAft>
              <a:buSzPct val="100000"/>
              <a:buAutoNum type="arabicPeriod"/>
            </a:pPr>
            <a:r>
              <a:rPr lang="en"/>
              <a:t>Event Emitter: An event emitter is responsible for emitting or publishing events when certain conditions are met. It acts as a source or origin of events and notifies other components or modules that something has occurred.</a:t>
            </a:r>
            <a:endParaRPr/>
          </a:p>
          <a:p>
            <a:pPr indent="-334327" lvl="0" marL="457200" rtl="0" algn="l">
              <a:spcBef>
                <a:spcPts val="0"/>
              </a:spcBef>
              <a:spcAft>
                <a:spcPts val="0"/>
              </a:spcAft>
              <a:buSzPct val="100000"/>
              <a:buAutoNum type="arabicPeriod"/>
            </a:pPr>
            <a:r>
              <a:rPr lang="en"/>
              <a:t>Event Listener: An event listener, also known as a subscriber or observer, is responsible for listening to specific events emitted by event emitters. It registers itself with the emitter to receive notifications when the associated events occur. Once an event is emitted, the listener can respond or react accordingly.</a:t>
            </a:r>
            <a:endParaRPr/>
          </a:p>
          <a:p>
            <a:pPr indent="-334327" lvl="0" marL="457200" rtl="0" algn="l">
              <a:spcBef>
                <a:spcPts val="0"/>
              </a:spcBef>
              <a:spcAft>
                <a:spcPts val="0"/>
              </a:spcAft>
              <a:buSzPct val="100000"/>
              <a:buAutoNum type="arabicPeriod"/>
            </a:pPr>
            <a:r>
              <a:rPr lang="en"/>
              <a:t>Callback Function: A callback function is a piece of code that is executed when a particular event occurs. It is attached or associated with an event listener and defines the behavior or actions to be performed in response to the event.</a:t>
            </a:r>
            <a:endParaRP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251"/>
          <p:cNvSpPr txBox="1"/>
          <p:nvPr>
            <p:ph idx="1" type="body"/>
          </p:nvPr>
        </p:nvSpPr>
        <p:spPr>
          <a:xfrm>
            <a:off x="311700" y="165100"/>
            <a:ext cx="8520600" cy="466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Benefits of Event-Driven Architecture:</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AutoNum type="arabicPeriod"/>
            </a:pPr>
            <a:r>
              <a:rPr lang="en"/>
              <a:t>Loose Coupling: Components in an event-driven architecture are loosely coupled, meaning they are independent and can operate without knowledge of each other. They communicate through events, allowing for flexibility and modularity.</a:t>
            </a:r>
            <a:endParaRPr/>
          </a:p>
          <a:p>
            <a:pPr indent="-342900" lvl="0" marL="457200" rtl="0" algn="l">
              <a:spcBef>
                <a:spcPts val="0"/>
              </a:spcBef>
              <a:spcAft>
                <a:spcPts val="0"/>
              </a:spcAft>
              <a:buSzPts val="1800"/>
              <a:buAutoNum type="arabicPeriod"/>
            </a:pPr>
            <a:r>
              <a:rPr lang="en"/>
              <a:t>Scalability: Event-driven architectures are well-suited for handling scalability and high concurrency. They can handle a large number of events and distribute processing across multiple components.</a:t>
            </a:r>
            <a:endParaRPr/>
          </a:p>
          <a:p>
            <a:pPr indent="-342900" lvl="0" marL="457200" rtl="0" algn="l">
              <a:spcBef>
                <a:spcPts val="0"/>
              </a:spcBef>
              <a:spcAft>
                <a:spcPts val="0"/>
              </a:spcAft>
              <a:buSzPts val="1800"/>
              <a:buAutoNum type="arabicPeriod"/>
            </a:pPr>
            <a:r>
              <a:rPr lang="en"/>
              <a:t>Extensibility: By adding or modifying event emitters and event listeners, new functionalities can be easily introduced without impacting the existing components. This promotes extensibility and allows for easy integration of new features.</a:t>
            </a:r>
            <a:endParaRPr/>
          </a:p>
          <a:p>
            <a:pPr indent="-342900" lvl="0" marL="457200" rtl="0" algn="l">
              <a:spcBef>
                <a:spcPts val="0"/>
              </a:spcBef>
              <a:spcAft>
                <a:spcPts val="0"/>
              </a:spcAft>
              <a:buSzPts val="1800"/>
              <a:buAutoNum type="arabicPeriod"/>
            </a:pPr>
            <a:r>
              <a:rPr lang="en"/>
              <a:t>Asynchronous Nature: Events and event-driven architectures inherently support asynchronous operations. Components can respond to events as they occur, allowing the system to be non-blocking and responsive.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Fragment</a:t>
            </a:r>
            <a:endParaRPr/>
          </a:p>
        </p:txBody>
      </p:sp>
      <p:sp>
        <p:nvSpPr>
          <p:cNvPr id="186" name="Google Shape;18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React Fragment is a component in React that allows you to group a list of children without creating an extra DOM element. </a:t>
            </a:r>
            <a:endParaRPr/>
          </a:p>
          <a:p>
            <a:pPr indent="-342900" lvl="0" marL="457200" rtl="0" algn="l">
              <a:spcBef>
                <a:spcPts val="0"/>
              </a:spcBef>
              <a:spcAft>
                <a:spcPts val="0"/>
              </a:spcAft>
              <a:buSzPts val="1800"/>
              <a:buChar char="●"/>
            </a:pPr>
            <a:r>
              <a:rPr lang="en"/>
              <a:t>It lets you return multiple elements from a component's render method without having to wrap them in a parent element.</a:t>
            </a:r>
            <a:endParaRPr/>
          </a:p>
          <a:p>
            <a:pPr indent="-342900" lvl="0" marL="457200" rtl="0" algn="l">
              <a:spcBef>
                <a:spcPts val="0"/>
              </a:spcBef>
              <a:spcAft>
                <a:spcPts val="0"/>
              </a:spcAft>
              <a:buSzPts val="1800"/>
              <a:buChar char="●"/>
            </a:pPr>
            <a:r>
              <a:rPr lang="en"/>
              <a:t>&lt;&gt;</a:t>
            </a:r>
            <a:endParaRPr/>
          </a:p>
          <a:p>
            <a:pPr indent="0" lvl="0" marL="914400" rtl="0" algn="l">
              <a:spcBef>
                <a:spcPts val="1200"/>
              </a:spcBef>
              <a:spcAft>
                <a:spcPts val="0"/>
              </a:spcAft>
              <a:buNone/>
            </a:pPr>
            <a:r>
              <a:rPr lang="en"/>
              <a:t>&lt;p&gt;&lt;/p&gt;</a:t>
            </a:r>
            <a:endParaRPr/>
          </a:p>
          <a:p>
            <a:pPr indent="457200" lvl="0" marL="457200" rtl="0" algn="l">
              <a:spcBef>
                <a:spcPts val="1200"/>
              </a:spcBef>
              <a:spcAft>
                <a:spcPts val="0"/>
              </a:spcAft>
              <a:buClr>
                <a:schemeClr val="dk1"/>
              </a:buClr>
              <a:buSzPts val="1100"/>
              <a:buFont typeface="Arial"/>
              <a:buNone/>
            </a:pPr>
            <a:r>
              <a:rPr lang="en"/>
              <a:t>&lt;p&gt;&lt;/p&gt;</a:t>
            </a:r>
            <a:endParaRPr/>
          </a:p>
          <a:p>
            <a:pPr indent="0" lvl="0" marL="457200" rtl="0" algn="l">
              <a:spcBef>
                <a:spcPts val="1200"/>
              </a:spcBef>
              <a:spcAft>
                <a:spcPts val="1200"/>
              </a:spcAft>
              <a:buNone/>
            </a:pPr>
            <a:r>
              <a:rPr lang="en"/>
              <a:t>&lt;/&gt;</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252"/>
          <p:cNvSpPr txBox="1"/>
          <p:nvPr>
            <p:ph idx="1" type="body"/>
          </p:nvPr>
        </p:nvSpPr>
        <p:spPr>
          <a:xfrm>
            <a:off x="311700" y="518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Event-driven architecture is commonly used in various software systems, including graphical user interfaces, web applications, real-time systems, and distributed systems. It helps in building modular, scalable, and flexible applications by decoupling components and promoting efficient communication through events.</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25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Event Emitter → Event Listener → Attached callback function</a:t>
            </a:r>
            <a:endParaRPr sz="2320"/>
          </a:p>
        </p:txBody>
      </p:sp>
      <p:sp>
        <p:nvSpPr>
          <p:cNvPr id="1406" name="Google Shape;1406;p253"/>
          <p:cNvSpPr txBox="1"/>
          <p:nvPr>
            <p:ph idx="1" type="body"/>
          </p:nvPr>
        </p:nvSpPr>
        <p:spPr>
          <a:xfrm>
            <a:off x="311700" y="1152475"/>
            <a:ext cx="8520600" cy="388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In an event-driven architecture, the flow of communication typically follows a pattern of Event Emitter, Event Listener, and attached callback function. Let's break down how these components interact:</a:t>
            </a:r>
            <a:endParaRPr/>
          </a:p>
          <a:p>
            <a:pPr indent="0" lvl="0" marL="0" rtl="0" algn="l">
              <a:spcBef>
                <a:spcPts val="1200"/>
              </a:spcBef>
              <a:spcAft>
                <a:spcPts val="0"/>
              </a:spcAft>
              <a:buClr>
                <a:schemeClr val="dk1"/>
              </a:buClr>
              <a:buSzPct val="61111"/>
              <a:buFont typeface="Arial"/>
              <a:buNone/>
            </a:pPr>
            <a:r>
              <a:rPr lang="en"/>
              <a:t>Event Emitter:</a:t>
            </a:r>
            <a:endParaRPr/>
          </a:p>
          <a:p>
            <a:pPr indent="0" lvl="0" marL="0" rtl="0" algn="l">
              <a:spcBef>
                <a:spcPts val="1200"/>
              </a:spcBef>
              <a:spcAft>
                <a:spcPts val="0"/>
              </a:spcAft>
              <a:buClr>
                <a:schemeClr val="dk1"/>
              </a:buClr>
              <a:buSzPct val="61111"/>
              <a:buFont typeface="Arial"/>
              <a:buNone/>
            </a:pPr>
            <a:r>
              <a:rPr lang="en"/>
              <a:t>An Event Emitter is an entity or object that emits or triggers events. It serves as the source or origin of events within the system. When a specific action or condition occurs, the Event Emitter emits an event, notifying interested parties (Event Listeners) that the event has occurred.</a:t>
            </a:r>
            <a:endParaRPr/>
          </a:p>
          <a:p>
            <a:pPr indent="0" lvl="0" marL="0" rtl="0" algn="l">
              <a:spcBef>
                <a:spcPts val="1200"/>
              </a:spcBef>
              <a:spcAft>
                <a:spcPts val="0"/>
              </a:spcAft>
              <a:buClr>
                <a:schemeClr val="dk1"/>
              </a:buClr>
              <a:buSzPct val="61111"/>
              <a:buFont typeface="Arial"/>
              <a:buNone/>
            </a:pPr>
            <a:r>
              <a:rPr lang="en"/>
              <a:t>Event Listener:</a:t>
            </a:r>
            <a:endParaRPr/>
          </a:p>
          <a:p>
            <a:pPr indent="0" lvl="0" marL="0" rtl="0" algn="l">
              <a:spcBef>
                <a:spcPts val="1200"/>
              </a:spcBef>
              <a:spcAft>
                <a:spcPts val="0"/>
              </a:spcAft>
              <a:buClr>
                <a:schemeClr val="dk1"/>
              </a:buClr>
              <a:buSzPct val="61111"/>
              <a:buFont typeface="Arial"/>
              <a:buNone/>
            </a:pPr>
            <a:r>
              <a:rPr lang="en"/>
              <a:t>An Event Listener is an entity or object that listens for specific events emitted by the Event Emitter. It registers itself with the Event Emitter to receive notifications when the desired events occur. The Event Listener specifies the events it wants to listen to and defines the actions it should take when those events are emitted.</a:t>
            </a:r>
            <a:endParaRPr/>
          </a:p>
          <a:p>
            <a:pPr indent="0" lvl="0" marL="0" rtl="0" algn="l">
              <a:spcBef>
                <a:spcPts val="1200"/>
              </a:spcBef>
              <a:spcAft>
                <a:spcPts val="0"/>
              </a:spcAft>
              <a:buClr>
                <a:schemeClr val="dk1"/>
              </a:buClr>
              <a:buSzPct val="61111"/>
              <a:buFont typeface="Arial"/>
              <a:buNone/>
            </a:pPr>
            <a:r>
              <a:rPr lang="en"/>
              <a:t>Attached Callback Function:</a:t>
            </a:r>
            <a:endParaRPr/>
          </a:p>
          <a:p>
            <a:pPr indent="0" lvl="0" marL="0" rtl="0" algn="l">
              <a:spcBef>
                <a:spcPts val="1200"/>
              </a:spcBef>
              <a:spcAft>
                <a:spcPts val="1200"/>
              </a:spcAft>
              <a:buNone/>
            </a:pPr>
            <a:r>
              <a:rPr lang="en"/>
              <a:t>The attached callback function is a function defined by the Event Listener. When an event is emitted by the Event Emitter and received by the Event Listener, the attached callback function associated with that event is executed. The callback function determines the behavior or actions to be performed in response to the event.</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254"/>
          <p:cNvSpPr txBox="1"/>
          <p:nvPr>
            <p:ph idx="1" type="body"/>
          </p:nvPr>
        </p:nvSpPr>
        <p:spPr>
          <a:xfrm>
            <a:off x="311700" y="140725"/>
            <a:ext cx="8520600" cy="4753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 Step 1: Create an Event Emitter</a:t>
            </a:r>
            <a:endParaRPr/>
          </a:p>
          <a:p>
            <a:pPr indent="0" lvl="0" marL="0" rtl="0" algn="l">
              <a:spcBef>
                <a:spcPts val="1200"/>
              </a:spcBef>
              <a:spcAft>
                <a:spcPts val="0"/>
              </a:spcAft>
              <a:buClr>
                <a:schemeClr val="dk1"/>
              </a:buClr>
              <a:buSzPct val="61111"/>
              <a:buFont typeface="Arial"/>
              <a:buNone/>
            </a:pPr>
            <a:r>
              <a:rPr lang="en"/>
              <a:t>const EventEmitter = require('events');</a:t>
            </a:r>
            <a:endParaRPr/>
          </a:p>
          <a:p>
            <a:pPr indent="0" lvl="0" marL="0" rtl="0" algn="l">
              <a:spcBef>
                <a:spcPts val="1200"/>
              </a:spcBef>
              <a:spcAft>
                <a:spcPts val="0"/>
              </a:spcAft>
              <a:buClr>
                <a:schemeClr val="dk1"/>
              </a:buClr>
              <a:buSzPct val="61111"/>
              <a:buFont typeface="Arial"/>
              <a:buNone/>
            </a:pPr>
            <a:r>
              <a:rPr lang="en"/>
              <a:t>const myEmitter = new EventEmitter();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Step 2: Register an Event Listener with an Attached Callback Function</a:t>
            </a:r>
            <a:endParaRPr/>
          </a:p>
          <a:p>
            <a:pPr indent="0" lvl="0" marL="0" rtl="0" algn="l">
              <a:spcBef>
                <a:spcPts val="1200"/>
              </a:spcBef>
              <a:spcAft>
                <a:spcPts val="0"/>
              </a:spcAft>
              <a:buClr>
                <a:schemeClr val="dk1"/>
              </a:buClr>
              <a:buSzPct val="61111"/>
              <a:buFont typeface="Arial"/>
              <a:buNone/>
            </a:pPr>
            <a:r>
              <a:rPr lang="en"/>
              <a:t>myEmitter.on('myEvent', (data) =&gt; {</a:t>
            </a:r>
            <a:endParaRPr/>
          </a:p>
          <a:p>
            <a:pPr indent="0" lvl="0" marL="0" rtl="0" algn="l">
              <a:spcBef>
                <a:spcPts val="1200"/>
              </a:spcBef>
              <a:spcAft>
                <a:spcPts val="0"/>
              </a:spcAft>
              <a:buClr>
                <a:schemeClr val="dk1"/>
              </a:buClr>
              <a:buSzPct val="61111"/>
              <a:buFont typeface="Arial"/>
              <a:buNone/>
            </a:pPr>
            <a:r>
              <a:rPr lang="en"/>
              <a:t>  console.log('Event occurred with data:', data);</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Step 3: Emit an Event</a:t>
            </a:r>
            <a:endParaRPr/>
          </a:p>
          <a:p>
            <a:pPr indent="0" lvl="0" marL="0" rtl="0" algn="l">
              <a:spcBef>
                <a:spcPts val="1200"/>
              </a:spcBef>
              <a:spcAft>
                <a:spcPts val="0"/>
              </a:spcAft>
              <a:buClr>
                <a:schemeClr val="dk1"/>
              </a:buClr>
              <a:buSzPct val="61111"/>
              <a:buFont typeface="Arial"/>
              <a:buNone/>
            </a:pPr>
            <a:r>
              <a:rPr lang="en"/>
              <a:t>myEmitter.emit('myEvent', 'Hello, World!');</a:t>
            </a:r>
            <a:endParaRPr/>
          </a:p>
          <a:p>
            <a:pPr indent="0" lvl="0" marL="0" rtl="0" algn="l">
              <a:spcBef>
                <a:spcPts val="1200"/>
              </a:spcBef>
              <a:spcAft>
                <a:spcPts val="1200"/>
              </a:spcAft>
              <a:buNone/>
            </a:pPr>
            <a:r>
              <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255"/>
          <p:cNvSpPr txBox="1"/>
          <p:nvPr>
            <p:ph idx="1" type="body"/>
          </p:nvPr>
        </p:nvSpPr>
        <p:spPr>
          <a:xfrm>
            <a:off x="311700" y="226050"/>
            <a:ext cx="8520600" cy="481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In this example:</a:t>
            </a:r>
            <a:endParaRPr/>
          </a:p>
          <a:p>
            <a:pPr indent="-334327" lvl="0" marL="457200" rtl="0" algn="l">
              <a:spcBef>
                <a:spcPts val="1200"/>
              </a:spcBef>
              <a:spcAft>
                <a:spcPts val="0"/>
              </a:spcAft>
              <a:buSzPct val="100000"/>
              <a:buAutoNum type="arabicPeriod"/>
            </a:pPr>
            <a:r>
              <a:rPr lang="en"/>
              <a:t>We create an instance of the EventEmitter class called myEmitter, which serves as the Event Emitter.</a:t>
            </a:r>
            <a:endParaRPr/>
          </a:p>
          <a:p>
            <a:pPr indent="-334327" lvl="0" marL="457200" rtl="0" algn="l">
              <a:spcBef>
                <a:spcPts val="0"/>
              </a:spcBef>
              <a:spcAft>
                <a:spcPts val="0"/>
              </a:spcAft>
              <a:buSzPct val="100000"/>
              <a:buAutoNum type="arabicPeriod"/>
            </a:pPr>
            <a:r>
              <a:rPr lang="en"/>
              <a:t>We register an Event Listener on myEmitter using the on method. It listens for an event called 'myEvent'. The second argument to on is the callback function that will be executed when 'myEvent' is emitted.</a:t>
            </a:r>
            <a:endParaRPr/>
          </a:p>
          <a:p>
            <a:pPr indent="-334327" lvl="0" marL="457200" rtl="0" algn="l">
              <a:spcBef>
                <a:spcPts val="0"/>
              </a:spcBef>
              <a:spcAft>
                <a:spcPts val="0"/>
              </a:spcAft>
              <a:buSzPct val="100000"/>
              <a:buAutoNum type="arabicPeriod"/>
            </a:pPr>
            <a:r>
              <a:rPr lang="en"/>
              <a:t>We emit an event called 'myEvent' using the emit method on myEmitter. This triggers the event and sends the provided data ('Hello, World!') along with the event.</a:t>
            </a:r>
            <a:endParaRPr/>
          </a:p>
          <a:p>
            <a:pPr indent="-334327" lvl="0" marL="457200" rtl="0" algn="l">
              <a:spcBef>
                <a:spcPts val="0"/>
              </a:spcBef>
              <a:spcAft>
                <a:spcPts val="0"/>
              </a:spcAft>
              <a:buSzPct val="100000"/>
              <a:buAutoNum type="arabicPeriod"/>
            </a:pPr>
            <a:r>
              <a:rPr lang="en"/>
              <a:t>When the 'myEvent' event is emitted, the Event Listener associated with it is triggered. The callback function defined in the Event Listener is executed, and it logs the event data ('Hello, World!') to the console.</a:t>
            </a:r>
            <a:endParaRPr/>
          </a:p>
          <a:p>
            <a:pPr indent="0" lvl="0" marL="0" rtl="0" algn="l">
              <a:spcBef>
                <a:spcPts val="1200"/>
              </a:spcBef>
              <a:spcAft>
                <a:spcPts val="0"/>
              </a:spcAft>
              <a:buClr>
                <a:schemeClr val="dk1"/>
              </a:buClr>
              <a:buSzPct val="61111"/>
              <a:buFont typeface="Arial"/>
              <a:buNone/>
            </a:pPr>
            <a:r>
              <a:rPr lang="en"/>
              <a:t>The output of running this code will be: "Event occurred with data: Hello, World!"</a:t>
            </a:r>
            <a:endParaRPr/>
          </a:p>
          <a:p>
            <a:pPr indent="0" lvl="0" marL="0" rtl="0" algn="l">
              <a:spcBef>
                <a:spcPts val="1200"/>
              </a:spcBef>
              <a:spcAft>
                <a:spcPts val="1200"/>
              </a:spcAft>
              <a:buNone/>
            </a:pPr>
            <a:r>
              <a:rPr lang="en"/>
              <a:t>This example demonstrates how the Event Emitter emits an event, the Event Listener listens for that event, and the attached callback function is executed in response to the event. This pattern allows for decoupling and flexible communication between components in an event-driven architecture.</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2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NodeJS Works?</a:t>
            </a:r>
            <a:endParaRPr/>
          </a:p>
        </p:txBody>
      </p:sp>
      <p:sp>
        <p:nvSpPr>
          <p:cNvPr id="1422" name="Google Shape;1422;p2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Node.js is a runtime environment that executes JavaScript code outside of a web browser. It uses an event-driven, non-blocking I/O model and the V8 JavaScript engine. It operates on a single thread with an event loop, allowing for concurrent and asynchronous operations. </a:t>
            </a:r>
            <a:endParaRPr/>
          </a:p>
          <a:p>
            <a:pPr indent="-342900" lvl="0" marL="457200" rtl="0" algn="l">
              <a:spcBef>
                <a:spcPts val="0"/>
              </a:spcBef>
              <a:spcAft>
                <a:spcPts val="0"/>
              </a:spcAft>
              <a:buSzPts val="1800"/>
              <a:buChar char="●"/>
            </a:pPr>
            <a:r>
              <a:rPr lang="en"/>
              <a:t>Node.js provides a modular approach with its core libraries and npm package manager. It is known for its scalability, performance, and ability to handle numerous concurrent connections.</a:t>
            </a:r>
            <a:endParaRPr/>
          </a:p>
          <a:p>
            <a:pPr indent="0" lvl="0" marL="0" rtl="0" algn="l">
              <a:spcBef>
                <a:spcPts val="1200"/>
              </a:spcBef>
              <a:spcAft>
                <a:spcPts val="1200"/>
              </a:spcAft>
              <a:buNone/>
            </a:pPr>
            <a:r>
              <a:rPr lang="en"/>
              <a:t> Here are some additional details on how Node.js works, along with examples:</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25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1562"/>
              <a:buFont typeface="Arial"/>
              <a:buNone/>
            </a:pPr>
            <a:r>
              <a:rPr b="1" lang="en" sz="2133">
                <a:solidFill>
                  <a:schemeClr val="dk2"/>
                </a:solidFill>
              </a:rPr>
              <a:t>Event-Driven, Non-Blocking I/O:</a:t>
            </a:r>
            <a:endParaRPr b="1" sz="3133"/>
          </a:p>
        </p:txBody>
      </p:sp>
      <p:sp>
        <p:nvSpPr>
          <p:cNvPr id="1428" name="Google Shape;1428;p257"/>
          <p:cNvSpPr txBox="1"/>
          <p:nvPr>
            <p:ph idx="1" type="body"/>
          </p:nvPr>
        </p:nvSpPr>
        <p:spPr>
          <a:xfrm>
            <a:off x="311700" y="572700"/>
            <a:ext cx="8520600" cy="4570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Node.js follows an event-driven, non-blocking I/O model, allowing for efficient handling of concurrent operations. For example, when making an HTTP request, Node.js initiates the request and continues executing other tasks without waiting for the response. Once the response is received, a callback function is executed to handle the response. This non-blocking behavior enables Node.js to handle multiple concurrent connections without blocking the execution flow.</a:t>
            </a:r>
            <a:endParaRPr/>
          </a:p>
          <a:p>
            <a:pPr indent="0" lvl="0" marL="0" rtl="0" algn="l">
              <a:spcBef>
                <a:spcPts val="1200"/>
              </a:spcBef>
              <a:spcAft>
                <a:spcPts val="0"/>
              </a:spcAft>
              <a:buNone/>
            </a:pPr>
            <a:r>
              <a:rPr lang="en"/>
              <a:t>const http = require('http');</a:t>
            </a:r>
            <a:endParaRPr/>
          </a:p>
          <a:p>
            <a:pPr indent="0" lvl="0" marL="0" rtl="0" algn="l">
              <a:spcBef>
                <a:spcPts val="1200"/>
              </a:spcBef>
              <a:spcAft>
                <a:spcPts val="0"/>
              </a:spcAft>
              <a:buNone/>
            </a:pPr>
            <a:r>
              <a:rPr lang="en"/>
              <a:t>// Initiating an HTTP request</a:t>
            </a:r>
            <a:endParaRPr/>
          </a:p>
          <a:p>
            <a:pPr indent="0" lvl="0" marL="0" rtl="0" algn="l">
              <a:spcBef>
                <a:spcPts val="1200"/>
              </a:spcBef>
              <a:spcAft>
                <a:spcPts val="0"/>
              </a:spcAft>
              <a:buNone/>
            </a:pPr>
            <a:r>
              <a:rPr lang="en"/>
              <a:t>const request = http.get('http://example.com', (response) =&gt; {</a:t>
            </a:r>
            <a:endParaRPr/>
          </a:p>
          <a:p>
            <a:pPr indent="0" lvl="0" marL="0" rtl="0" algn="l">
              <a:spcBef>
                <a:spcPts val="1200"/>
              </a:spcBef>
              <a:spcAft>
                <a:spcPts val="0"/>
              </a:spcAft>
              <a:buNone/>
            </a:pPr>
            <a:r>
              <a:rPr lang="en"/>
              <a:t>  // Callback function executed when response is received</a:t>
            </a:r>
            <a:endParaRPr/>
          </a:p>
          <a:p>
            <a:pPr indent="0" lvl="0" marL="0" rtl="0" algn="l">
              <a:spcBef>
                <a:spcPts val="1200"/>
              </a:spcBef>
              <a:spcAft>
                <a:spcPts val="0"/>
              </a:spcAft>
              <a:buNone/>
            </a:pPr>
            <a:r>
              <a:rPr lang="en"/>
              <a:t>  response.on('data', (data) =&gt; {</a:t>
            </a:r>
            <a:endParaRPr/>
          </a:p>
          <a:p>
            <a:pPr indent="0" lvl="0" marL="0" rtl="0" algn="l">
              <a:spcBef>
                <a:spcPts val="1200"/>
              </a:spcBef>
              <a:spcAft>
                <a:spcPts val="0"/>
              </a:spcAft>
              <a:buNone/>
            </a:pPr>
            <a:r>
              <a:rPr lang="en"/>
              <a:t>    console.log(data.toString());</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258"/>
          <p:cNvSpPr txBox="1"/>
          <p:nvPr>
            <p:ph type="title"/>
          </p:nvPr>
        </p:nvSpPr>
        <p:spPr>
          <a:xfrm>
            <a:off x="311700" y="550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b="1" lang="en" sz="2355">
                <a:solidFill>
                  <a:schemeClr val="dk2"/>
                </a:solidFill>
              </a:rPr>
              <a:t>Single-Threaded Event Loop:</a:t>
            </a:r>
            <a:endParaRPr b="1" sz="3355"/>
          </a:p>
        </p:txBody>
      </p:sp>
      <p:sp>
        <p:nvSpPr>
          <p:cNvPr id="1434" name="Google Shape;1434;p258"/>
          <p:cNvSpPr txBox="1"/>
          <p:nvPr>
            <p:ph idx="1" type="body"/>
          </p:nvPr>
        </p:nvSpPr>
        <p:spPr>
          <a:xfrm>
            <a:off x="311700" y="701375"/>
            <a:ext cx="8520600" cy="4442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Node.js operates on a single thread but utilizes an event loop to handle concurrent tasks efficiently. The event loop continuously iterates over a queue of events, executing their associated callback functions.</a:t>
            </a:r>
            <a:endParaRPr/>
          </a:p>
          <a:p>
            <a:pPr indent="0" lvl="0" marL="0" rtl="0" algn="l">
              <a:spcBef>
                <a:spcPts val="1200"/>
              </a:spcBef>
              <a:spcAft>
                <a:spcPts val="0"/>
              </a:spcAft>
              <a:buNone/>
            </a:pPr>
            <a:r>
              <a:rPr lang="en"/>
              <a:t>setTimeout(() =&gt; {</a:t>
            </a:r>
            <a:endParaRPr/>
          </a:p>
          <a:p>
            <a:pPr indent="0" lvl="0" marL="0" rtl="0" algn="l">
              <a:spcBef>
                <a:spcPts val="1200"/>
              </a:spcBef>
              <a:spcAft>
                <a:spcPts val="0"/>
              </a:spcAft>
              <a:buNone/>
            </a:pPr>
            <a:r>
              <a:rPr lang="en"/>
              <a:t>  console.log('Timer expired');</a:t>
            </a:r>
            <a:endParaRPr/>
          </a:p>
          <a:p>
            <a:pPr indent="0" lvl="0" marL="0" rtl="0" algn="l">
              <a:spcBef>
                <a:spcPts val="1200"/>
              </a:spcBef>
              <a:spcAft>
                <a:spcPts val="0"/>
              </a:spcAft>
              <a:buNone/>
            </a:pPr>
            <a:r>
              <a:rPr lang="en"/>
              <a:t>}, 1000);</a:t>
            </a:r>
            <a:endParaRPr/>
          </a:p>
          <a:p>
            <a:pPr indent="0" lvl="0" marL="0" rtl="0" algn="l">
              <a:spcBef>
                <a:spcPts val="1200"/>
              </a:spcBef>
              <a:spcAft>
                <a:spcPts val="0"/>
              </a:spcAft>
              <a:buNone/>
            </a:pPr>
            <a:r>
              <a:rPr lang="en"/>
              <a:t>console.log('Before timer');</a:t>
            </a:r>
            <a:endParaRPr/>
          </a:p>
          <a:p>
            <a:pPr indent="0" lvl="0" marL="0" rtl="0" algn="l">
              <a:spcBef>
                <a:spcPts val="1200"/>
              </a:spcBef>
              <a:spcAft>
                <a:spcPts val="0"/>
              </a:spcAft>
              <a:buNone/>
            </a:pPr>
            <a:r>
              <a:rPr lang="en"/>
              <a:t>// Output:</a:t>
            </a:r>
            <a:endParaRPr/>
          </a:p>
          <a:p>
            <a:pPr indent="0" lvl="0" marL="0" rtl="0" algn="l">
              <a:spcBef>
                <a:spcPts val="1200"/>
              </a:spcBef>
              <a:spcAft>
                <a:spcPts val="0"/>
              </a:spcAft>
              <a:buNone/>
            </a:pPr>
            <a:r>
              <a:rPr lang="en"/>
              <a:t>// Before timer</a:t>
            </a:r>
            <a:endParaRPr/>
          </a:p>
          <a:p>
            <a:pPr indent="0" lvl="0" marL="0" rtl="0" algn="l">
              <a:spcBef>
                <a:spcPts val="1200"/>
              </a:spcBef>
              <a:spcAft>
                <a:spcPts val="0"/>
              </a:spcAft>
              <a:buNone/>
            </a:pPr>
            <a:r>
              <a:rPr lang="en"/>
              <a:t>// Timer expired</a:t>
            </a:r>
            <a:endParaRPr/>
          </a:p>
          <a:p>
            <a:pPr indent="0" lvl="0" marL="0" rtl="0" algn="l">
              <a:spcBef>
                <a:spcPts val="1200"/>
              </a:spcBef>
              <a:spcAft>
                <a:spcPts val="1200"/>
              </a:spcAft>
              <a:buNone/>
            </a:pPr>
            <a:r>
              <a:rPr lang="en"/>
              <a:t>In the above example, the setTimeout function initiates a timer, and the callback function is executed after one second. However, the program doesn't block and continues to execute the next line of code, resulting in the "Before timer" message being logged before the timer expires.</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25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2672"/>
              <a:buFont typeface="Arial"/>
              <a:buNone/>
            </a:pPr>
            <a:r>
              <a:rPr lang="en" sz="2577">
                <a:solidFill>
                  <a:schemeClr val="dk2"/>
                </a:solidFill>
              </a:rPr>
              <a:t>Modules and npm:</a:t>
            </a:r>
            <a:endParaRPr sz="3577"/>
          </a:p>
        </p:txBody>
      </p:sp>
      <p:sp>
        <p:nvSpPr>
          <p:cNvPr id="1440" name="Google Shape;1440;p259"/>
          <p:cNvSpPr txBox="1"/>
          <p:nvPr>
            <p:ph idx="1" type="body"/>
          </p:nvPr>
        </p:nvSpPr>
        <p:spPr>
          <a:xfrm>
            <a:off x="311700" y="652625"/>
            <a:ext cx="8520600" cy="4339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Node.js provides a module system that allows developers to organize code into reusable modules. Modules encapsulate specific functionalities and can be imported and used in other modules.</a:t>
            </a:r>
            <a:endParaRPr/>
          </a:p>
          <a:p>
            <a:pPr indent="0" lvl="0" marL="0" rtl="0" algn="l">
              <a:spcBef>
                <a:spcPts val="1200"/>
              </a:spcBef>
              <a:spcAft>
                <a:spcPts val="0"/>
              </a:spcAft>
              <a:buNone/>
            </a:pPr>
            <a:r>
              <a:rPr lang="en"/>
              <a:t>// In a module named "math.js"</a:t>
            </a:r>
            <a:endParaRPr/>
          </a:p>
          <a:p>
            <a:pPr indent="0" lvl="0" marL="0" rtl="0" algn="l">
              <a:spcBef>
                <a:spcPts val="1200"/>
              </a:spcBef>
              <a:spcAft>
                <a:spcPts val="0"/>
              </a:spcAft>
              <a:buNone/>
            </a:pPr>
            <a:r>
              <a:rPr lang="en"/>
              <a:t>exports.add = (a, b) =&gt; {</a:t>
            </a:r>
            <a:endParaRPr/>
          </a:p>
          <a:p>
            <a:pPr indent="0" lvl="0" marL="0" rtl="0" algn="l">
              <a:spcBef>
                <a:spcPts val="1200"/>
              </a:spcBef>
              <a:spcAft>
                <a:spcPts val="0"/>
              </a:spcAft>
              <a:buNone/>
            </a:pPr>
            <a:r>
              <a:rPr lang="en"/>
              <a:t>  return a + b;</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 In another module</a:t>
            </a:r>
            <a:endParaRPr/>
          </a:p>
          <a:p>
            <a:pPr indent="0" lvl="0" marL="0" rtl="0" algn="l">
              <a:spcBef>
                <a:spcPts val="1200"/>
              </a:spcBef>
              <a:spcAft>
                <a:spcPts val="0"/>
              </a:spcAft>
              <a:buNone/>
            </a:pPr>
            <a:r>
              <a:rPr lang="en"/>
              <a:t>const math = require('./math.js');</a:t>
            </a:r>
            <a:endParaRPr/>
          </a:p>
          <a:p>
            <a:pPr indent="0" lvl="0" marL="0" rtl="0" algn="l">
              <a:spcBef>
                <a:spcPts val="1200"/>
              </a:spcBef>
              <a:spcAft>
                <a:spcPts val="0"/>
              </a:spcAft>
              <a:buNone/>
            </a:pPr>
            <a:r>
              <a:rPr lang="en"/>
              <a:t>console.log(math.add(2, 3)); // Output: 5</a:t>
            </a:r>
            <a:endParaRPr/>
          </a:p>
          <a:p>
            <a:pPr indent="0" lvl="0" marL="0" rtl="0" algn="l">
              <a:spcBef>
                <a:spcPts val="1200"/>
              </a:spcBef>
              <a:spcAft>
                <a:spcPts val="1200"/>
              </a:spcAft>
              <a:buNone/>
            </a:pPr>
            <a:r>
              <a:rPr lang="en"/>
              <a:t>In this example, the math.js module exports the add function, which can be imported and used in another module using the require function. This modular approach promotes code organization and reusability.</a:t>
            </a:r>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26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b="1" lang="en" sz="2355">
                <a:solidFill>
                  <a:schemeClr val="dk2"/>
                </a:solidFill>
              </a:rPr>
              <a:t>Asynchronous APIs:</a:t>
            </a:r>
            <a:endParaRPr b="1" sz="3355"/>
          </a:p>
        </p:txBody>
      </p:sp>
      <p:sp>
        <p:nvSpPr>
          <p:cNvPr id="1446" name="Google Shape;1446;p260"/>
          <p:cNvSpPr txBox="1"/>
          <p:nvPr>
            <p:ph idx="1" type="body"/>
          </p:nvPr>
        </p:nvSpPr>
        <p:spPr>
          <a:xfrm>
            <a:off x="311700" y="664825"/>
            <a:ext cx="8520600" cy="43755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n"/>
              <a:t>Node.js provides asynchronous APIs for performing I/O operations, such as reading and writing files or making network requests. These APIs allow for concurrent execution without blocking the event loop.</a:t>
            </a:r>
            <a:endParaRPr/>
          </a:p>
          <a:p>
            <a:pPr indent="0" lvl="0" marL="0" rtl="0" algn="l">
              <a:spcBef>
                <a:spcPts val="1200"/>
              </a:spcBef>
              <a:spcAft>
                <a:spcPts val="0"/>
              </a:spcAft>
              <a:buClr>
                <a:schemeClr val="dk1"/>
              </a:buClr>
              <a:buSzPct val="61111"/>
              <a:buFont typeface="Arial"/>
              <a:buNone/>
            </a:pPr>
            <a:r>
              <a:rPr lang="en"/>
              <a:t>const fs = require('fs');</a:t>
            </a:r>
            <a:endParaRPr/>
          </a:p>
          <a:p>
            <a:pPr indent="0" lvl="0" marL="0" rtl="0" algn="l">
              <a:spcBef>
                <a:spcPts val="1200"/>
              </a:spcBef>
              <a:spcAft>
                <a:spcPts val="0"/>
              </a:spcAft>
              <a:buClr>
                <a:schemeClr val="dk1"/>
              </a:buClr>
              <a:buSzPct val="61111"/>
              <a:buFont typeface="Arial"/>
              <a:buNone/>
            </a:pPr>
            <a:r>
              <a:rPr lang="en"/>
              <a:t>fs.readFile('file.txt', 'utf8', (err, data) =&gt; {</a:t>
            </a:r>
            <a:endParaRPr/>
          </a:p>
          <a:p>
            <a:pPr indent="0" lvl="0" marL="0" rtl="0" algn="l">
              <a:spcBef>
                <a:spcPts val="1200"/>
              </a:spcBef>
              <a:spcAft>
                <a:spcPts val="0"/>
              </a:spcAft>
              <a:buClr>
                <a:schemeClr val="dk1"/>
              </a:buClr>
              <a:buSzPct val="61111"/>
              <a:buFont typeface="Arial"/>
              <a:buNone/>
            </a:pPr>
            <a:r>
              <a:rPr lang="en"/>
              <a:t>  if (err) {</a:t>
            </a:r>
            <a:endParaRPr/>
          </a:p>
          <a:p>
            <a:pPr indent="0" lvl="0" marL="0" rtl="0" algn="l">
              <a:spcBef>
                <a:spcPts val="1200"/>
              </a:spcBef>
              <a:spcAft>
                <a:spcPts val="0"/>
              </a:spcAft>
              <a:buClr>
                <a:schemeClr val="dk1"/>
              </a:buClr>
              <a:buSzPct val="61111"/>
              <a:buFont typeface="Arial"/>
              <a:buNone/>
            </a:pPr>
            <a:r>
              <a:rPr lang="en"/>
              <a:t>    console.error('Error reading file:', err);</a:t>
            </a:r>
            <a:endParaRPr/>
          </a:p>
          <a:p>
            <a:pPr indent="0" lvl="0" marL="0" rtl="0" algn="l">
              <a:spcBef>
                <a:spcPts val="1200"/>
              </a:spcBef>
              <a:spcAft>
                <a:spcPts val="0"/>
              </a:spcAft>
              <a:buClr>
                <a:schemeClr val="dk1"/>
              </a:buClr>
              <a:buSzPct val="61111"/>
              <a:buFont typeface="Arial"/>
              <a:buNone/>
            </a:pPr>
            <a:r>
              <a:rPr lang="en"/>
              <a:t>  } else {</a:t>
            </a:r>
            <a:endParaRPr/>
          </a:p>
          <a:p>
            <a:pPr indent="0" lvl="0" marL="0" rtl="0" algn="l">
              <a:spcBef>
                <a:spcPts val="1200"/>
              </a:spcBef>
              <a:spcAft>
                <a:spcPts val="0"/>
              </a:spcAft>
              <a:buClr>
                <a:schemeClr val="dk1"/>
              </a:buClr>
              <a:buSzPct val="61111"/>
              <a:buFont typeface="Arial"/>
              <a:buNone/>
            </a:pPr>
            <a:r>
              <a:rPr lang="en"/>
              <a:t>    console.log('File contents:', data);</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In this example, the readFile function asynchronously reads the contents of a file. When the operation is complete, the provided callback function is executed with an error (if any) and the data read from the file.</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2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examples illustrate how Node.js leverages its event-driven, non-blocking I/O model, modules, and asynchronous APIs to provide a scalable and efficient runtime environment for building server-side applications.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useNavigate</a:t>
            </a:r>
            <a:endParaRPr/>
          </a:p>
        </p:txBody>
      </p:sp>
      <p:sp>
        <p:nvSpPr>
          <p:cNvPr id="192" name="Google Shape;19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hook help to navigate from one component to another </a:t>
            </a:r>
            <a:r>
              <a:rPr lang="en"/>
              <a:t>component, without page reload</a:t>
            </a:r>
            <a:r>
              <a:rPr lang="en"/>
              <a:t>.</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2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API &amp; methods</a:t>
            </a:r>
            <a:endParaRPr/>
          </a:p>
        </p:txBody>
      </p:sp>
      <p:sp>
        <p:nvSpPr>
          <p:cNvPr id="1457" name="Google Shape;1457;p262"/>
          <p:cNvSpPr txBox="1"/>
          <p:nvPr>
            <p:ph idx="1" type="body"/>
          </p:nvPr>
        </p:nvSpPr>
        <p:spPr>
          <a:xfrm>
            <a:off x="311700" y="1152475"/>
            <a:ext cx="8520600" cy="37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API stands for Application Programming Interface. It is a set of rules and protocols that allows different software applications to communicate with each other. APIs define how different components of software systems should interact, enabling developers to access and utilize the functionalities and data of other applications or services.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APIs provide a standardized way for applications to request specific actions or data from another application or service, hiding the complexities of the underlying implementation. They abstract away the internal workings and provide a simplified interface for developers to interact with.</a:t>
            </a:r>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263"/>
          <p:cNvSpPr txBox="1"/>
          <p:nvPr>
            <p:ph idx="1" type="body"/>
          </p:nvPr>
        </p:nvSpPr>
        <p:spPr>
          <a:xfrm>
            <a:off x="311700" y="0"/>
            <a:ext cx="8520600" cy="5076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APIs can expose various methods or operations that define the actions that can be performed. Here are some commonly used methods in APIs:</a:t>
            </a:r>
            <a:endParaRPr/>
          </a:p>
          <a:p>
            <a:pPr indent="0" lvl="0" marL="0" rtl="0" algn="l">
              <a:spcBef>
                <a:spcPts val="1200"/>
              </a:spcBef>
              <a:spcAft>
                <a:spcPts val="0"/>
              </a:spcAft>
              <a:buClr>
                <a:schemeClr val="dk1"/>
              </a:buClr>
              <a:buSzPct val="61111"/>
              <a:buFont typeface="Arial"/>
              <a:buNone/>
            </a:pPr>
            <a:r>
              <a:rPr lang="en"/>
              <a:t>GET:</a:t>
            </a:r>
            <a:endParaRPr/>
          </a:p>
          <a:p>
            <a:pPr indent="0" lvl="0" marL="0" rtl="0" algn="l">
              <a:spcBef>
                <a:spcPts val="1200"/>
              </a:spcBef>
              <a:spcAft>
                <a:spcPts val="0"/>
              </a:spcAft>
              <a:buClr>
                <a:schemeClr val="dk1"/>
              </a:buClr>
              <a:buSzPct val="61111"/>
              <a:buFont typeface="Arial"/>
              <a:buNone/>
            </a:pPr>
            <a:r>
              <a:rPr lang="en"/>
              <a:t>The GET method is used to retrieve or fetch data from a specified resource. It is an idempotent and safe operation, meaning it should not have any side effects or modify the data on the server.</a:t>
            </a:r>
            <a:endParaRPr/>
          </a:p>
          <a:p>
            <a:pPr indent="0" lvl="0" marL="0" rtl="0" algn="l">
              <a:spcBef>
                <a:spcPts val="1200"/>
              </a:spcBef>
              <a:spcAft>
                <a:spcPts val="0"/>
              </a:spcAft>
              <a:buClr>
                <a:schemeClr val="dk1"/>
              </a:buClr>
              <a:buSzPct val="61111"/>
              <a:buFont typeface="Arial"/>
              <a:buNone/>
            </a:pPr>
            <a:r>
              <a:rPr lang="en"/>
              <a:t>POST:</a:t>
            </a:r>
            <a:endParaRPr/>
          </a:p>
          <a:p>
            <a:pPr indent="0" lvl="0" marL="0" rtl="0" algn="l">
              <a:spcBef>
                <a:spcPts val="1200"/>
              </a:spcBef>
              <a:spcAft>
                <a:spcPts val="0"/>
              </a:spcAft>
              <a:buClr>
                <a:schemeClr val="dk1"/>
              </a:buClr>
              <a:buSzPct val="61111"/>
              <a:buFont typeface="Arial"/>
              <a:buNone/>
            </a:pPr>
            <a:r>
              <a:rPr lang="en"/>
              <a:t>The POST method is used to submit or send data to be processed by a specified resource. It is often used for creating new resources or submitting data to be stored or processed on the server.</a:t>
            </a:r>
            <a:endParaRPr/>
          </a:p>
          <a:p>
            <a:pPr indent="0" lvl="0" marL="0" rtl="0" algn="l">
              <a:spcBef>
                <a:spcPts val="1200"/>
              </a:spcBef>
              <a:spcAft>
                <a:spcPts val="0"/>
              </a:spcAft>
              <a:buClr>
                <a:schemeClr val="dk1"/>
              </a:buClr>
              <a:buSzPct val="61111"/>
              <a:buFont typeface="Arial"/>
              <a:buNone/>
            </a:pPr>
            <a:r>
              <a:rPr lang="en"/>
              <a:t>PUT:</a:t>
            </a:r>
            <a:endParaRPr/>
          </a:p>
          <a:p>
            <a:pPr indent="0" lvl="0" marL="0" rtl="0" algn="l">
              <a:spcBef>
                <a:spcPts val="1200"/>
              </a:spcBef>
              <a:spcAft>
                <a:spcPts val="0"/>
              </a:spcAft>
              <a:buClr>
                <a:schemeClr val="dk1"/>
              </a:buClr>
              <a:buSzPct val="61111"/>
              <a:buFont typeface="Arial"/>
              <a:buNone/>
            </a:pPr>
            <a:r>
              <a:rPr lang="en"/>
              <a:t>The PUT method is used to update or replace an existing resource with new data. It replaces the entire resource with the new representation provided in the request.</a:t>
            </a:r>
            <a:endParaRPr/>
          </a:p>
          <a:p>
            <a:pPr indent="0" lvl="0" marL="0" rtl="0" algn="l">
              <a:spcBef>
                <a:spcPts val="1200"/>
              </a:spcBef>
              <a:spcAft>
                <a:spcPts val="0"/>
              </a:spcAft>
              <a:buClr>
                <a:schemeClr val="dk1"/>
              </a:buClr>
              <a:buSzPct val="61111"/>
              <a:buFont typeface="Arial"/>
              <a:buNone/>
            </a:pPr>
            <a:r>
              <a:rPr lang="en"/>
              <a:t>PATCH:</a:t>
            </a:r>
            <a:endParaRPr/>
          </a:p>
          <a:p>
            <a:pPr indent="0" lvl="0" marL="0" rtl="0" algn="l">
              <a:spcBef>
                <a:spcPts val="1200"/>
              </a:spcBef>
              <a:spcAft>
                <a:spcPts val="0"/>
              </a:spcAft>
              <a:buNone/>
            </a:pPr>
            <a:r>
              <a:rPr lang="en"/>
              <a:t>The PATCH method is used to partially update an existing resource. It allows for modifying specific fields or properties of a resource without replacing the entire representation.</a:t>
            </a:r>
            <a:endParaRPr/>
          </a:p>
          <a:p>
            <a:pPr indent="0" lvl="0" marL="0" rtl="0" algn="l">
              <a:spcBef>
                <a:spcPts val="1200"/>
              </a:spcBef>
              <a:spcAft>
                <a:spcPts val="0"/>
              </a:spcAft>
              <a:buNone/>
            </a:pPr>
            <a:r>
              <a:rPr lang="en"/>
              <a:t>DELETE:</a:t>
            </a:r>
            <a:endParaRPr/>
          </a:p>
          <a:p>
            <a:pPr indent="0" lvl="0" marL="0" rtl="0" algn="l">
              <a:spcBef>
                <a:spcPts val="1200"/>
              </a:spcBef>
              <a:spcAft>
                <a:spcPts val="1200"/>
              </a:spcAft>
              <a:buNone/>
            </a:pPr>
            <a:r>
              <a:rPr lang="en"/>
              <a:t>The DELETE method is used to delete or remove a specified resource.</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264"/>
          <p:cNvSpPr txBox="1"/>
          <p:nvPr>
            <p:ph idx="1" type="body"/>
          </p:nvPr>
        </p:nvSpPr>
        <p:spPr>
          <a:xfrm>
            <a:off x="311700" y="299175"/>
            <a:ext cx="8520600" cy="457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These methods, along with others like HEAD, OPTIONS, and more, form the foundation of HTTP (Hypertext Transfer Protocol) and RESTful APIs. REST (Representational State Transfer) is an architectural style commonly used in web services, where resources are identified by URLs (Uniform Resource Locators) and can be manipulated using these HTTP methods.</a:t>
            </a:r>
            <a:endParaRPr/>
          </a:p>
          <a:p>
            <a:pPr indent="-342900" lvl="0" marL="457200" rtl="0" algn="l">
              <a:spcBef>
                <a:spcPts val="0"/>
              </a:spcBef>
              <a:spcAft>
                <a:spcPts val="0"/>
              </a:spcAft>
              <a:buSzPts val="1800"/>
              <a:buChar char="●"/>
            </a:pPr>
            <a:r>
              <a:rPr lang="en"/>
              <a:t>APIs can also use other protocols and methods specific to their implementation, such as SOAP (Simple Object Access Protocol), GraphQL, or WebSocket.</a:t>
            </a:r>
            <a:endParaRPr/>
          </a:p>
          <a:p>
            <a:pPr indent="-342900" lvl="0" marL="457200" rtl="0" algn="l">
              <a:spcBef>
                <a:spcPts val="0"/>
              </a:spcBef>
              <a:spcAft>
                <a:spcPts val="0"/>
              </a:spcAft>
              <a:buSzPts val="1800"/>
              <a:buChar char="●"/>
            </a:pPr>
            <a:r>
              <a:rPr lang="en"/>
              <a:t>In summary, APIs provide a way for applications to interact with each other by defining a set of methods or operations. These methods, such as GET, POST, PUT, PATCH, and DELETE, enable developers to retrieve, create, update, and delete data or perform specific actions on remote services or resources. APIs play a crucial role in integrating different systems and enabling the development of complex and interconnected software applications.</a:t>
            </a: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265"/>
          <p:cNvSpPr txBox="1"/>
          <p:nvPr>
            <p:ph type="title"/>
          </p:nvPr>
        </p:nvSpPr>
        <p:spPr>
          <a:xfrm>
            <a:off x="311700" y="115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vs Dynamic API</a:t>
            </a:r>
            <a:endParaRPr/>
          </a:p>
        </p:txBody>
      </p:sp>
      <p:sp>
        <p:nvSpPr>
          <p:cNvPr id="1473" name="Google Shape;1473;p265"/>
          <p:cNvSpPr txBox="1"/>
          <p:nvPr>
            <p:ph idx="1" type="body"/>
          </p:nvPr>
        </p:nvSpPr>
        <p:spPr>
          <a:xfrm>
            <a:off x="311700" y="811075"/>
            <a:ext cx="8520600" cy="4332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Static API:</a:t>
            </a:r>
            <a:endParaRPr/>
          </a:p>
          <a:p>
            <a:pPr indent="0" lvl="0" marL="0" rtl="0" algn="l">
              <a:spcBef>
                <a:spcPts val="1200"/>
              </a:spcBef>
              <a:spcAft>
                <a:spcPts val="0"/>
              </a:spcAft>
              <a:buClr>
                <a:schemeClr val="dk1"/>
              </a:buClr>
              <a:buSzPct val="61111"/>
              <a:buFont typeface="Arial"/>
              <a:buNone/>
            </a:pPr>
            <a:r>
              <a:rPr lang="en"/>
              <a:t>A Static API, also known as a Fixed API, is an API that has a fixed structure and functionality. It follows a predefined set of endpoints, request formats, and response formats that do not change unless the API provider explicitly updates them. The behavior and available data of a static API remain constant over time.</a:t>
            </a:r>
            <a:endParaRPr/>
          </a:p>
          <a:p>
            <a:pPr indent="0" lvl="0" marL="0" rtl="0" algn="l">
              <a:spcBef>
                <a:spcPts val="1200"/>
              </a:spcBef>
              <a:spcAft>
                <a:spcPts val="0"/>
              </a:spcAft>
              <a:buClr>
                <a:schemeClr val="dk1"/>
              </a:buClr>
              <a:buSzPct val="61111"/>
              <a:buFont typeface="Arial"/>
              <a:buNone/>
            </a:pPr>
            <a:r>
              <a:rPr lang="en"/>
              <a:t>Static APIs are commonly used when the data or functionality being exposed is relatively stable and doesn't require frequent updates. They are suitable for scenarios where the API consumers do not need real-time or dynamic data.</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Consider an API that provides information about a country, such as its name, capital, population, and area. If this data rarely changes, a static API can be created with fixed endpoints like /country or /country/{countryCode} to fetch specific country details.</a:t>
            </a:r>
            <a:endParaRPr/>
          </a:p>
          <a:p>
            <a:pPr indent="0" lvl="0" marL="0" rtl="0" algn="l">
              <a:spcBef>
                <a:spcPts val="1200"/>
              </a:spcBef>
              <a:spcAft>
                <a:spcPts val="1200"/>
              </a:spcAft>
              <a:buNone/>
            </a:pPr>
            <a:r>
              <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266"/>
          <p:cNvSpPr txBox="1"/>
          <p:nvPr>
            <p:ph idx="1" type="body"/>
          </p:nvPr>
        </p:nvSpPr>
        <p:spPr>
          <a:xfrm>
            <a:off x="311700" y="347925"/>
            <a:ext cx="8520600" cy="4509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Dynamic API:</a:t>
            </a:r>
            <a:endParaRPr/>
          </a:p>
          <a:p>
            <a:pPr indent="0" lvl="0" marL="0" rtl="0" algn="l">
              <a:spcBef>
                <a:spcPts val="1200"/>
              </a:spcBef>
              <a:spcAft>
                <a:spcPts val="0"/>
              </a:spcAft>
              <a:buClr>
                <a:schemeClr val="dk1"/>
              </a:buClr>
              <a:buSzPct val="61111"/>
              <a:buFont typeface="Arial"/>
              <a:buNone/>
            </a:pPr>
            <a:r>
              <a:rPr lang="en"/>
              <a:t>A Dynamic API, also known as a Live API, is an API that dynamically generates responses based on the current state or conditions at the time of the request. The structure and content of the API responses can change dynamically based on various factors such as user input, real-time data updates, or contextual information.</a:t>
            </a:r>
            <a:endParaRPr/>
          </a:p>
          <a:p>
            <a:pPr indent="0" lvl="0" marL="0" rtl="0" algn="l">
              <a:spcBef>
                <a:spcPts val="1200"/>
              </a:spcBef>
              <a:spcAft>
                <a:spcPts val="0"/>
              </a:spcAft>
              <a:buClr>
                <a:schemeClr val="dk1"/>
              </a:buClr>
              <a:buSzPct val="61111"/>
              <a:buFont typeface="Arial"/>
              <a:buNone/>
            </a:pPr>
            <a:r>
              <a:rPr lang="en"/>
              <a:t>Dynamic APIs are commonly used when the data or functionality being exposed requires real-time updates or customization based on user preferences or contextual information.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Consider an API that provides weather information. A dynamic API can retrieve real-time weather data for a specific location, taking into account factors such as time of the day, current weather conditions, and user preferences. The API response may vary based on these dynamic factors.</a:t>
            </a:r>
            <a:endParaRPr/>
          </a:p>
          <a:p>
            <a:pPr indent="0" lvl="0" marL="0" rtl="0" algn="l">
              <a:spcBef>
                <a:spcPts val="1200"/>
              </a:spcBef>
              <a:spcAft>
                <a:spcPts val="1200"/>
              </a:spcAft>
              <a:buNone/>
            </a:pPr>
            <a:r>
              <a:t/>
            </a:r>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267"/>
          <p:cNvSpPr txBox="1"/>
          <p:nvPr>
            <p:ph idx="1" type="body"/>
          </p:nvPr>
        </p:nvSpPr>
        <p:spPr>
          <a:xfrm>
            <a:off x="311700" y="408875"/>
            <a:ext cx="8520600" cy="4448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Key Differences: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Static APIs have a fixed structure and functionality, while Dynamic APIs generate responses based on real-time or contextual information.</a:t>
            </a:r>
            <a:endParaRPr/>
          </a:p>
          <a:p>
            <a:pPr indent="0" lvl="0" marL="0" rtl="0" algn="l">
              <a:spcBef>
                <a:spcPts val="1200"/>
              </a:spcBef>
              <a:spcAft>
                <a:spcPts val="0"/>
              </a:spcAft>
              <a:buClr>
                <a:schemeClr val="dk1"/>
              </a:buClr>
              <a:buSzPct val="61111"/>
              <a:buFont typeface="Arial"/>
              <a:buNone/>
            </a:pPr>
            <a:r>
              <a:rPr lang="en"/>
              <a:t>Static APIs are suitable for stable and non-changing data or functionality, while Dynamic APIs are used for real-time updates and customization.</a:t>
            </a:r>
            <a:endParaRPr/>
          </a:p>
          <a:p>
            <a:pPr indent="0" lvl="0" marL="0" rtl="0" algn="l">
              <a:spcBef>
                <a:spcPts val="1200"/>
              </a:spcBef>
              <a:spcAft>
                <a:spcPts val="0"/>
              </a:spcAft>
              <a:buClr>
                <a:schemeClr val="dk1"/>
              </a:buClr>
              <a:buSzPct val="61111"/>
              <a:buFont typeface="Arial"/>
              <a:buNone/>
            </a:pPr>
            <a:r>
              <a:rPr lang="en"/>
              <a:t>Static APIs provide a consistent response structure, whereas Dynamic APIs can have varying response structures based on the request and conditions.</a:t>
            </a:r>
            <a:endParaRPr/>
          </a:p>
          <a:p>
            <a:pPr indent="0" lvl="0" marL="0" rtl="0" algn="l">
              <a:spcBef>
                <a:spcPts val="1200"/>
              </a:spcBef>
              <a:spcAft>
                <a:spcPts val="0"/>
              </a:spcAft>
              <a:buClr>
                <a:schemeClr val="dk1"/>
              </a:buClr>
              <a:buSzPct val="61111"/>
              <a:buFont typeface="Arial"/>
              <a:buNone/>
            </a:pPr>
            <a:r>
              <a:rPr lang="en"/>
              <a:t>In some cases, APIs can have elements of both static and dynamic behavior, where certain parts of the API remain static while others dynamically generate responses.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Choosing between a Static API and a Dynamic API depends on the specific requirements of the application and the nature of the data or functionality being exposed.</a:t>
            </a: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Dependencies of Node runtime - Node, V8, Libuv &amp; C++</a:t>
            </a:r>
            <a:endParaRPr sz="2120"/>
          </a:p>
        </p:txBody>
      </p:sp>
      <p:sp>
        <p:nvSpPr>
          <p:cNvPr id="1489" name="Google Shape;1489;p26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To understand the dependencies of the Node.js runtime, let's break down the key components involved: Node.js, V8, Libuv, and C++.</a:t>
            </a:r>
            <a:endParaRPr/>
          </a:p>
          <a:p>
            <a:pPr indent="-342900" lvl="0" marL="457200" rtl="0" algn="l">
              <a:spcBef>
                <a:spcPts val="1200"/>
              </a:spcBef>
              <a:spcAft>
                <a:spcPts val="0"/>
              </a:spcAft>
              <a:buSzPts val="1800"/>
              <a:buChar char="●"/>
            </a:pPr>
            <a:r>
              <a:rPr lang="en"/>
              <a:t>Node.js: Node.js is a JavaScript runtime built on the V8 JavaScript engine. It provides an environment that allows you to execute JavaScript code outside of a web browser. Node.js provides various features and APIs, such as file system operations, networking capabilities, and HTTP servers, making it suitable for building server-side applications.</a:t>
            </a:r>
            <a:endParaRPr/>
          </a:p>
          <a:p>
            <a:pPr indent="-342900" lvl="0" marL="457200" rtl="0" algn="l">
              <a:spcBef>
                <a:spcPts val="0"/>
              </a:spcBef>
              <a:spcAft>
                <a:spcPts val="0"/>
              </a:spcAft>
              <a:buSzPts val="1800"/>
              <a:buChar char="●"/>
            </a:pPr>
            <a:r>
              <a:rPr lang="en"/>
              <a:t>V8: V8 is an open-source JavaScript engine developed by Google. It executes JavaScript code and provides high-performance execution by compiling JavaScript into machine code. V8 is responsible for interpreting and executing JavaScript code in the Node.js runtime. It includes features like just-in-time (JIT) compilation, garbage collection, and optimizations to improve the performance of JavaScript execution.</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269"/>
          <p:cNvSpPr txBox="1"/>
          <p:nvPr>
            <p:ph idx="1" type="body"/>
          </p:nvPr>
        </p:nvSpPr>
        <p:spPr>
          <a:xfrm>
            <a:off x="311700" y="201650"/>
            <a:ext cx="8520600" cy="494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Libuv: Libuv is a multi-platform library that provides asynchronous I/O operations and event-driven programming. It abstracts the differences in the underlying operating systems and provides a unified API for handling events, timers, file system operations, networking, and more. Libuv is utilized by Node.js to enable non-blocking I/O operations and support the event-driven architecture of Node.js, which allows for efficient handling of concurrent requests and scalability.</a:t>
            </a:r>
            <a:endParaRPr/>
          </a:p>
          <a:p>
            <a:pPr indent="-342900" lvl="0" marL="457200" rtl="0" algn="l">
              <a:spcBef>
                <a:spcPts val="0"/>
              </a:spcBef>
              <a:spcAft>
                <a:spcPts val="0"/>
              </a:spcAft>
              <a:buSzPts val="1800"/>
              <a:buChar char="●"/>
            </a:pPr>
            <a:r>
              <a:rPr lang="en"/>
              <a:t>C++: While Node.js and its core functionality are primarily implemented in JavaScript, certain parts of Node.js and its dependencies are implemented in C++. C++ is a programming language used to write low-level and performance-critical code. In the context of Node.js, C++ is utilized for implementing core modules, bindings to system libraries, and integrating with the underlying operating system and hardware. These C++ components provide the necessary interfaces and functionalities to enable JavaScript execution, I/O operations, networking, and more.</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2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summary, Node.js relies on the V8 JavaScript engine for executing JavaScript code, Libuv for providing event-driven and asynchronous I/O operations, and C++ for implementing core modules and integrating with the underlying system. These components work together to deliver the functionality and performance that Node.js provides as a runtime environment for server-side JavaScript applications.</a:t>
            </a:r>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2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1562"/>
              <a:buFont typeface="Arial"/>
              <a:buNone/>
            </a:pPr>
            <a:r>
              <a:rPr b="1" lang="en" sz="2133">
                <a:solidFill>
                  <a:schemeClr val="dk2"/>
                </a:solidFill>
              </a:rPr>
              <a:t>Processes, threads, and thread pools</a:t>
            </a:r>
            <a:endParaRPr b="1" sz="3133"/>
          </a:p>
        </p:txBody>
      </p:sp>
      <p:sp>
        <p:nvSpPr>
          <p:cNvPr id="1505" name="Google Shape;1505;p271"/>
          <p:cNvSpPr txBox="1"/>
          <p:nvPr>
            <p:ph idx="1" type="body"/>
          </p:nvPr>
        </p:nvSpPr>
        <p:spPr>
          <a:xfrm>
            <a:off x="311700" y="1152475"/>
            <a:ext cx="8520600" cy="3924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Processes, threads, and thread pools are concepts related to concurrent programming and multitasking. Let's understand each of these concepts:</a:t>
            </a:r>
            <a:endParaRPr/>
          </a:p>
          <a:p>
            <a:pPr indent="-334327" lvl="0" marL="457200" rtl="0" algn="l">
              <a:spcBef>
                <a:spcPts val="1200"/>
              </a:spcBef>
              <a:spcAft>
                <a:spcPts val="0"/>
              </a:spcAft>
              <a:buSzPct val="100000"/>
              <a:buAutoNum type="arabicPeriod"/>
            </a:pPr>
            <a:r>
              <a:rPr lang="en"/>
              <a:t>Processes: A process is an instance of a program that is being executed by the operating system. It has its own memory space, resources, and execution context. Each process runs independently of other processes and is isolated from them. Processes can communicate with each other through inter-process communication mechanisms provided by the operating system.</a:t>
            </a:r>
            <a:endParaRPr/>
          </a:p>
          <a:p>
            <a:pPr indent="-334327" lvl="0" marL="457200" rtl="0" algn="l">
              <a:spcBef>
                <a:spcPts val="0"/>
              </a:spcBef>
              <a:spcAft>
                <a:spcPts val="0"/>
              </a:spcAft>
              <a:buSzPct val="100000"/>
              <a:buAutoNum type="arabicPeriod"/>
            </a:pPr>
            <a:r>
              <a:rPr lang="en"/>
              <a:t>Threads: A thread is a unit of execution within a process. It represents a single sequence of instructions that can be scheduled and executed by the operating system. Threads within the same process share the same memory space and resources. Multiple threads can exist within a single process and run concurrently, allowing for parallel execution and improved performance. Threads are lighter-weight than processes and have less overhead in terms of memory and resource consumption.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routing and useParams();</a:t>
            </a:r>
            <a:endParaRPr/>
          </a:p>
        </p:txBody>
      </p:sp>
      <p:sp>
        <p:nvSpPr>
          <p:cNvPr id="198" name="Google Shape;19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272"/>
          <p:cNvSpPr txBox="1"/>
          <p:nvPr>
            <p:ph idx="1" type="body"/>
          </p:nvPr>
        </p:nvSpPr>
        <p:spPr>
          <a:xfrm>
            <a:off x="311700" y="177275"/>
            <a:ext cx="8520600" cy="47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t>
            </a:r>
            <a:r>
              <a:rPr lang="en"/>
              <a:t>Thread Pool: A thread pool is a managed group of pre-initialized threads that are available for executing tasks. Instead of creating and destroying threads for each individual task, a thread pool maintains a pool of reusable threads. When a task needs to be executed, it is assigned to an available thread from the pool. Once the task is completed, the thread is returned to the pool for future use. Thread pools provide better performance and resource management by avoiding the overhead of thread creation and destruction for each task.</a:t>
            </a:r>
            <a:endParaRPr/>
          </a:p>
          <a:p>
            <a:pPr indent="0" lvl="0" marL="0" rtl="0" algn="l">
              <a:spcBef>
                <a:spcPts val="1200"/>
              </a:spcBef>
              <a:spcAft>
                <a:spcPts val="1200"/>
              </a:spcAft>
              <a:buNone/>
            </a:pPr>
            <a:r>
              <a:rPr lang="en"/>
              <a:t>In summary, processes represent independent instances of programs, threads are units of execution within processes that enable concurrent execution, and thread pools provide a managed group of reusable threads for efficient task execution. These concepts are fundamental in concurrent programming and multitasking, allowing for efficient utilization of system resources and improved application performance.</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2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b="1" lang="en" sz="2355">
                <a:solidFill>
                  <a:schemeClr val="dk2"/>
                </a:solidFill>
              </a:rPr>
              <a:t>Environment variables</a:t>
            </a:r>
            <a:endParaRPr b="1" sz="3355"/>
          </a:p>
        </p:txBody>
      </p:sp>
      <p:sp>
        <p:nvSpPr>
          <p:cNvPr id="1516" name="Google Shape;1516;p273"/>
          <p:cNvSpPr txBox="1"/>
          <p:nvPr>
            <p:ph idx="1" type="body"/>
          </p:nvPr>
        </p:nvSpPr>
        <p:spPr>
          <a:xfrm>
            <a:off x="311700" y="1152475"/>
            <a:ext cx="8520600" cy="388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Environment variables are variables that are part of the environment in which a process runs. They are key-value pairs that can be accessed by applications or scripts to configure and customize behavior based on the specific environment.</a:t>
            </a:r>
            <a:endParaRPr/>
          </a:p>
          <a:p>
            <a:pPr indent="0" lvl="0" marL="0" rtl="0" algn="l">
              <a:spcBef>
                <a:spcPts val="1200"/>
              </a:spcBef>
              <a:spcAft>
                <a:spcPts val="0"/>
              </a:spcAft>
              <a:buClr>
                <a:schemeClr val="dk1"/>
              </a:buClr>
              <a:buSzPts val="1100"/>
              <a:buFont typeface="Arial"/>
              <a:buNone/>
            </a:pPr>
            <a:r>
              <a:rPr lang="en"/>
              <a:t>Here are some key points about environment variables:</a:t>
            </a:r>
            <a:endParaRPr/>
          </a:p>
          <a:p>
            <a:pPr indent="-342900" lvl="0" marL="457200" rtl="0" algn="l">
              <a:spcBef>
                <a:spcPts val="1200"/>
              </a:spcBef>
              <a:spcAft>
                <a:spcPts val="0"/>
              </a:spcAft>
              <a:buSzPts val="1800"/>
              <a:buAutoNum type="arabicPeriod"/>
            </a:pPr>
            <a:r>
              <a:rPr lang="en"/>
              <a:t>Definition and Usage: Environment variables are typically set outside of the application code and are used to provide configuration parameters or system-specific information to the application. They are accessed by the application during runtime to adjust its behavior or access external resources.</a:t>
            </a:r>
            <a:endParaRPr/>
          </a:p>
          <a:p>
            <a:pPr indent="-342900" lvl="0" marL="457200" rtl="0" algn="l">
              <a:spcBef>
                <a:spcPts val="0"/>
              </a:spcBef>
              <a:spcAft>
                <a:spcPts val="0"/>
              </a:spcAft>
              <a:buSzPts val="1800"/>
              <a:buAutoNum type="arabicPeriod"/>
            </a:pPr>
            <a:r>
              <a:rPr lang="en"/>
              <a:t>Operating System Support: Environment variables are supported by various operating systems, including Windows, macOS, Linux, and others. Each operating system has its own way of setting and accessing environment variables.</a:t>
            </a: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274"/>
          <p:cNvSpPr txBox="1"/>
          <p:nvPr>
            <p:ph idx="1" type="body"/>
          </p:nvPr>
        </p:nvSpPr>
        <p:spPr>
          <a:xfrm>
            <a:off x="311700" y="91975"/>
            <a:ext cx="8520600" cy="505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3. Key-Value Pair: Environment variables consist of a name (key) and a corresponding value. The key is usually uppercase and can contain letters, numbers, and underscores. The value can be a string representing any data, such as paths, URLs, database connection strings, or other configuration values.</a:t>
            </a:r>
            <a:endParaRPr/>
          </a:p>
          <a:p>
            <a:pPr indent="0" lvl="0" marL="0" rtl="0" algn="l">
              <a:spcBef>
                <a:spcPts val="1200"/>
              </a:spcBef>
              <a:spcAft>
                <a:spcPts val="0"/>
              </a:spcAft>
              <a:buClr>
                <a:schemeClr val="dk1"/>
              </a:buClr>
              <a:buSzPts val="1100"/>
              <a:buFont typeface="Arial"/>
              <a:buNone/>
            </a:pPr>
            <a:r>
              <a:rPr lang="en"/>
              <a:t>4. Setting Environment Variables: Environment variables can be set in different ways, depending on the operating system and the context. Some common methods include configuring them in the shell or command line, defining them in a startup script or configuration file, or using a tool or IDE-specific settings.</a:t>
            </a:r>
            <a:endParaRPr/>
          </a:p>
          <a:p>
            <a:pPr indent="0" lvl="0" marL="0" rtl="0" algn="l">
              <a:spcBef>
                <a:spcPts val="1200"/>
              </a:spcBef>
              <a:spcAft>
                <a:spcPts val="0"/>
              </a:spcAft>
              <a:buClr>
                <a:schemeClr val="dk1"/>
              </a:buClr>
              <a:buSzPts val="1100"/>
              <a:buFont typeface="Arial"/>
              <a:buNone/>
            </a:pPr>
            <a:r>
              <a:rPr lang="en"/>
              <a:t>5. Accessing Environment Variables: Applications can access environment variables through language-specific APIs or libraries. For example, in Node.js, you can use process.env to access environment variables, while other programming languages provide similar mechanisms.</a:t>
            </a:r>
            <a:endParaRPr/>
          </a:p>
          <a:p>
            <a:pPr indent="0" lvl="0" marL="0" rtl="0" algn="l">
              <a:spcBef>
                <a:spcPts val="1200"/>
              </a:spcBef>
              <a:spcAft>
                <a:spcPts val="1200"/>
              </a:spcAft>
              <a:buNone/>
            </a:pPr>
            <a:r>
              <a:rPr lang="en"/>
              <a:t>6. Common Use Cases: Environment variables are commonly used for sensitive information like API keys and database credentials, configuring application behavior based on the deployment environment (e.g., development, staging, production), or specifying paths to external dependencies.</a:t>
            </a:r>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275"/>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b="1" lang="en" sz="2244">
                <a:solidFill>
                  <a:schemeClr val="dk2"/>
                </a:solidFill>
              </a:rPr>
              <a:t>Introducing express</a:t>
            </a:r>
            <a:endParaRPr b="1" sz="3244"/>
          </a:p>
        </p:txBody>
      </p:sp>
      <p:sp>
        <p:nvSpPr>
          <p:cNvPr id="1527" name="Google Shape;1527;p275"/>
          <p:cNvSpPr txBox="1"/>
          <p:nvPr>
            <p:ph idx="1" type="body"/>
          </p:nvPr>
        </p:nvSpPr>
        <p:spPr>
          <a:xfrm>
            <a:off x="311700" y="811075"/>
            <a:ext cx="8520600" cy="4241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Express is a popular web application framework for Node.js that simplifies the process of building robust and scalable web applications and APIs. It provides a minimalistic and flexible approach to web development, allowing developers to create server-side applications with ease.</a:t>
            </a:r>
            <a:endParaRPr/>
          </a:p>
          <a:p>
            <a:pPr indent="0" lvl="0" marL="0" rtl="0" algn="l">
              <a:spcBef>
                <a:spcPts val="1200"/>
              </a:spcBef>
              <a:spcAft>
                <a:spcPts val="0"/>
              </a:spcAft>
              <a:buClr>
                <a:schemeClr val="dk1"/>
              </a:buClr>
              <a:buSzPct val="61111"/>
              <a:buFont typeface="Arial"/>
              <a:buNone/>
            </a:pPr>
            <a:r>
              <a:rPr lang="en"/>
              <a:t>Here are some key features and concepts associated with Express:</a:t>
            </a:r>
            <a:endParaRPr/>
          </a:p>
          <a:p>
            <a:pPr indent="-334327" lvl="0" marL="457200" rtl="0" algn="l">
              <a:spcBef>
                <a:spcPts val="1200"/>
              </a:spcBef>
              <a:spcAft>
                <a:spcPts val="0"/>
              </a:spcAft>
              <a:buSzPct val="100000"/>
              <a:buAutoNum type="arabicPeriod"/>
            </a:pPr>
            <a:r>
              <a:rPr lang="en"/>
              <a:t>Routing: Express provides a simple and intuitive routing mechanism that allows developers to define routes for handling HTTP requests. With Express, you can define routes for different HTTP methods (GET, POST, PUT, DELETE, etc.) and specify the corresponding callback functions to handle the requests.</a:t>
            </a:r>
            <a:endParaRPr/>
          </a:p>
          <a:p>
            <a:pPr indent="-334327" lvl="0" marL="457200" rtl="0" algn="l">
              <a:spcBef>
                <a:spcPts val="0"/>
              </a:spcBef>
              <a:spcAft>
                <a:spcPts val="0"/>
              </a:spcAft>
              <a:buSzPct val="100000"/>
              <a:buAutoNum type="arabicPeriod"/>
            </a:pPr>
            <a:r>
              <a:rPr lang="en"/>
              <a:t>Middleware: Middleware functions in Express are functions that have access to the request and response objects in the application's request-response cycle. Middleware functions can perform tasks such as request parsing, authentication, logging, error handling, and more. They can be chained together to create a pipeline of processing logic for incoming requests.</a:t>
            </a:r>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276"/>
          <p:cNvSpPr txBox="1"/>
          <p:nvPr>
            <p:ph idx="1" type="body"/>
          </p:nvPr>
        </p:nvSpPr>
        <p:spPr>
          <a:xfrm>
            <a:off x="311700" y="262600"/>
            <a:ext cx="8520600" cy="464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3. </a:t>
            </a:r>
            <a:r>
              <a:rPr lang="en"/>
              <a:t>Templating: Express supports various templating engines such as EJS, Pug (formerly Jade), and Handlebars, allowing developers to render dynamic HTML pages easily. Templating engines help generate HTML content by merging data with pre-defined templates, enabling the creation of dynamic and interactive web pages.</a:t>
            </a:r>
            <a:endParaRPr/>
          </a:p>
          <a:p>
            <a:pPr indent="0" lvl="0" marL="0" rtl="0" algn="l">
              <a:spcBef>
                <a:spcPts val="1200"/>
              </a:spcBef>
              <a:spcAft>
                <a:spcPts val="0"/>
              </a:spcAft>
              <a:buClr>
                <a:schemeClr val="dk1"/>
              </a:buClr>
              <a:buSzPts val="1100"/>
              <a:buFont typeface="Arial"/>
              <a:buNone/>
            </a:pPr>
            <a:r>
              <a:rPr lang="en"/>
              <a:t>4. </a:t>
            </a:r>
            <a:r>
              <a:rPr lang="en"/>
              <a:t>Error Handling: Express provides mechanisms for handling errors that occur during the request-response cycle. Developers can define error-handling middleware functions that receive any errors thrown during request processing. These functions can then handle the errors, log them, and send appropriate error responses to clients.</a:t>
            </a:r>
            <a:endParaRPr/>
          </a:p>
          <a:p>
            <a:pPr indent="0" lvl="0" marL="0" rtl="0" algn="l">
              <a:spcBef>
                <a:spcPts val="1200"/>
              </a:spcBef>
              <a:spcAft>
                <a:spcPts val="1200"/>
              </a:spcAft>
              <a:buNone/>
            </a:pPr>
            <a:r>
              <a:rPr lang="en"/>
              <a:t>5. </a:t>
            </a:r>
            <a:r>
              <a:rPr lang="en"/>
              <a:t>Middleware and Route Modules: Express allows you to modularize your application by creating separate modules for middleware and routes. This helps in organizing and reusing code, making your application more maintainable and scalable.</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277"/>
          <p:cNvSpPr txBox="1"/>
          <p:nvPr>
            <p:ph idx="1" type="body"/>
          </p:nvPr>
        </p:nvSpPr>
        <p:spPr>
          <a:xfrm>
            <a:off x="311700" y="299175"/>
            <a:ext cx="8520600" cy="458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const express = require('express');</a:t>
            </a:r>
            <a:endParaRPr/>
          </a:p>
          <a:p>
            <a:pPr indent="0" lvl="0" marL="0" rtl="0" algn="l">
              <a:spcBef>
                <a:spcPts val="1200"/>
              </a:spcBef>
              <a:spcAft>
                <a:spcPts val="0"/>
              </a:spcAft>
              <a:buClr>
                <a:schemeClr val="dk1"/>
              </a:buClr>
              <a:buSzPts val="1100"/>
              <a:buFont typeface="Arial"/>
              <a:buNone/>
            </a:pPr>
            <a:r>
              <a:rPr lang="en"/>
              <a:t>const app = express();</a:t>
            </a:r>
            <a:endParaRPr/>
          </a:p>
          <a:p>
            <a:pPr indent="0" lvl="0" marL="0" rtl="0" algn="l">
              <a:spcBef>
                <a:spcPts val="1200"/>
              </a:spcBef>
              <a:spcAft>
                <a:spcPts val="0"/>
              </a:spcAft>
              <a:buClr>
                <a:schemeClr val="dk1"/>
              </a:buClr>
              <a:buSzPts val="1100"/>
              <a:buFont typeface="Arial"/>
              <a:buNone/>
            </a:pPr>
            <a:r>
              <a:rPr lang="en"/>
              <a:t>// Define a route</a:t>
            </a:r>
            <a:endParaRPr/>
          </a:p>
          <a:p>
            <a:pPr indent="0" lvl="0" marL="0" rtl="0" algn="l">
              <a:spcBef>
                <a:spcPts val="1200"/>
              </a:spcBef>
              <a:spcAft>
                <a:spcPts val="0"/>
              </a:spcAft>
              <a:buClr>
                <a:schemeClr val="dk1"/>
              </a:buClr>
              <a:buSzPts val="1100"/>
              <a:buFont typeface="Arial"/>
              <a:buNone/>
            </a:pPr>
            <a:r>
              <a:rPr lang="en"/>
              <a:t>app.get('/', (req, res) =&gt; {</a:t>
            </a:r>
            <a:endParaRPr/>
          </a:p>
          <a:p>
            <a:pPr indent="0" lvl="0" marL="0" rtl="0" algn="l">
              <a:spcBef>
                <a:spcPts val="1200"/>
              </a:spcBef>
              <a:spcAft>
                <a:spcPts val="0"/>
              </a:spcAft>
              <a:buClr>
                <a:schemeClr val="dk1"/>
              </a:buClr>
              <a:buSzPts val="1100"/>
              <a:buFont typeface="Arial"/>
              <a:buNone/>
            </a:pPr>
            <a:r>
              <a:rPr lang="en"/>
              <a:t>  res.send('Hello, Express!');</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 Start the server</a:t>
            </a:r>
            <a:endParaRPr/>
          </a:p>
          <a:p>
            <a:pPr indent="0" lvl="0" marL="0" rtl="0" algn="l">
              <a:spcBef>
                <a:spcPts val="1200"/>
              </a:spcBef>
              <a:spcAft>
                <a:spcPts val="0"/>
              </a:spcAft>
              <a:buClr>
                <a:schemeClr val="dk1"/>
              </a:buClr>
              <a:buSzPts val="1100"/>
              <a:buFont typeface="Arial"/>
              <a:buNone/>
            </a:pPr>
            <a:r>
              <a:rPr lang="en"/>
              <a:t>app.listen(3000, () =&gt; {</a:t>
            </a:r>
            <a:endParaRPr/>
          </a:p>
          <a:p>
            <a:pPr indent="0" lvl="0" marL="0" rtl="0" algn="l">
              <a:spcBef>
                <a:spcPts val="1200"/>
              </a:spcBef>
              <a:spcAft>
                <a:spcPts val="0"/>
              </a:spcAft>
              <a:buClr>
                <a:schemeClr val="dk1"/>
              </a:buClr>
              <a:buSzPts val="1100"/>
              <a:buFont typeface="Arial"/>
              <a:buNone/>
            </a:pPr>
            <a:r>
              <a:rPr lang="en"/>
              <a:t>  console.log('Server is running on port 3000');</a:t>
            </a:r>
            <a:endParaRPr/>
          </a:p>
          <a:p>
            <a:pPr indent="0" lvl="0" marL="0" rtl="0" algn="l">
              <a:spcBef>
                <a:spcPts val="1200"/>
              </a:spcBef>
              <a:spcAft>
                <a:spcPts val="1200"/>
              </a:spcAft>
              <a:buNone/>
            </a:pPr>
            <a:r>
              <a:rPr lang="en"/>
              <a:t>});</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2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Introducing Nodemon</a:t>
            </a:r>
            <a:endParaRPr/>
          </a:p>
        </p:txBody>
      </p:sp>
      <p:sp>
        <p:nvSpPr>
          <p:cNvPr id="1543" name="Google Shape;1543;p2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Nodemon is a developer tool that enhances the development workflow when working with Node.js applications. It automatically monitors your Node.js application for changes and restarts it whenever a file is modified, saving you the hassle of manually stopping and restarting the server during development.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Here are some key features and benefits of using Nodemon:</a:t>
            </a:r>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279"/>
          <p:cNvSpPr txBox="1"/>
          <p:nvPr>
            <p:ph idx="1" type="body"/>
          </p:nvPr>
        </p:nvSpPr>
        <p:spPr>
          <a:xfrm>
            <a:off x="311700" y="262600"/>
            <a:ext cx="8520600" cy="45828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AutoNum type="arabicPeriod"/>
            </a:pPr>
            <a:r>
              <a:rPr lang="en"/>
              <a:t>Automatic Restart: Nodemon monitors the files in your Node.js project for any changes. When it detects a file modification, it automatically restarts the Node.js application. This feature speeds up the development process, as you don't have to manually stop and restart the server each time you make a code change.</a:t>
            </a:r>
            <a:endParaRPr/>
          </a:p>
          <a:p>
            <a:pPr indent="-325755" lvl="0" marL="457200" rtl="0" algn="l">
              <a:spcBef>
                <a:spcPts val="0"/>
              </a:spcBef>
              <a:spcAft>
                <a:spcPts val="0"/>
              </a:spcAft>
              <a:buSzPct val="100000"/>
              <a:buAutoNum type="arabicPeriod"/>
            </a:pPr>
            <a:r>
              <a:rPr lang="en"/>
              <a:t>Enhanced Development Experience: By automatically restarting the application on file changes, Nodemon provides a seamless development experience. You can see the changes you make in real-time without needing to manually trigger the application restart.</a:t>
            </a:r>
            <a:endParaRPr/>
          </a:p>
          <a:p>
            <a:pPr indent="-325755" lvl="0" marL="457200" rtl="0" algn="l">
              <a:spcBef>
                <a:spcPts val="0"/>
              </a:spcBef>
              <a:spcAft>
                <a:spcPts val="0"/>
              </a:spcAft>
              <a:buSzPct val="100000"/>
              <a:buAutoNum type="arabicPeriod"/>
            </a:pPr>
            <a:r>
              <a:rPr lang="en"/>
              <a:t>Support for Different File Types: Nodemon can monitor and restart your Node.js application based on changes to JavaScript files (.js), configuration files, JSON files, and other file types that are relevant to your project.</a:t>
            </a:r>
            <a:endParaRPr/>
          </a:p>
          <a:p>
            <a:pPr indent="-325755" lvl="0" marL="457200" rtl="0" algn="l">
              <a:spcBef>
                <a:spcPts val="0"/>
              </a:spcBef>
              <a:spcAft>
                <a:spcPts val="0"/>
              </a:spcAft>
              <a:buSzPct val="100000"/>
              <a:buAutoNum type="arabicPeriod"/>
            </a:pPr>
            <a:r>
              <a:rPr lang="en"/>
              <a:t>Customization and Configuration: Nodemon allows you to customize its behavior through configuration options. You can specify which files to monitor, ignore specific directories or files, delay the restart after file changes, and more. This flexibility makes it adaptable to different project setups and requirements.</a:t>
            </a:r>
            <a:endParaRPr/>
          </a:p>
          <a:p>
            <a:pPr indent="-325755" lvl="0" marL="457200" rtl="0" algn="l">
              <a:spcBef>
                <a:spcPts val="0"/>
              </a:spcBef>
              <a:spcAft>
                <a:spcPts val="0"/>
              </a:spcAft>
              <a:buSzPct val="100000"/>
              <a:buAutoNum type="arabicPeriod"/>
            </a:pPr>
            <a:r>
              <a:rPr lang="en"/>
              <a:t>Integration with Node.js Ecosystem: Nodemon works seamlessly with popular frameworks and tools in the Node.js ecosystem, such as Express, Koa, Hapi, and others. It complements these frameworks by providing an automatic restart mechanism during development.</a:t>
            </a:r>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2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Restful services</a:t>
            </a:r>
            <a:endParaRPr/>
          </a:p>
        </p:txBody>
      </p:sp>
      <p:sp>
        <p:nvSpPr>
          <p:cNvPr id="1554" name="Google Shape;1554;p2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RESTful services, also known as RESTful APIs or REST APIs, are a style of web services that follow the principles of Representational State Transfer (REST). REST is an architectural style for designing networked applications that leverage the existing technologies of the web.</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rPr lang="en"/>
              <a:t>Here are some key concepts and characteristics of RESTful services:</a:t>
            </a:r>
            <a:endParaRPr/>
          </a:p>
          <a:p>
            <a:pPr indent="-342900" lvl="0" marL="457200" rtl="0" algn="l">
              <a:spcBef>
                <a:spcPts val="1200"/>
              </a:spcBef>
              <a:spcAft>
                <a:spcPts val="0"/>
              </a:spcAft>
              <a:buSzPts val="1800"/>
              <a:buAutoNum type="arabicPeriod"/>
            </a:pPr>
            <a:r>
              <a:rPr lang="en"/>
              <a:t>Resources: In REST, a resource is the fundamental concept and the key building block of an API. A resource represents an object or entity that can be accessed, manipulated, or interacted with. Examples of resources could be users, articles, products, or any other data entity within an application.</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281"/>
          <p:cNvSpPr txBox="1"/>
          <p:nvPr>
            <p:ph idx="1" type="body"/>
          </p:nvPr>
        </p:nvSpPr>
        <p:spPr>
          <a:xfrm>
            <a:off x="311700" y="-125"/>
            <a:ext cx="8520600" cy="51435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Uniform Interface: RESTful services adhere to a uniform interface, which consists of standard HTTP methods (GET, POST, PUT, DELETE) for performing operations on resources. Each HTTP method has a specific purpose: GET for retrieving resource data, POST for creating new resources, PUT for updating existing resources, and DELETE for deleting resources.</a:t>
            </a:r>
            <a:endParaRPr/>
          </a:p>
          <a:p>
            <a:pPr indent="-325755" lvl="0" marL="457200" rtl="0" algn="l">
              <a:spcBef>
                <a:spcPts val="0"/>
              </a:spcBef>
              <a:spcAft>
                <a:spcPts val="0"/>
              </a:spcAft>
              <a:buSzPct val="100000"/>
              <a:buAutoNum type="arabicPeriod"/>
            </a:pPr>
            <a:r>
              <a:rPr lang="en"/>
              <a:t>Stateless Communication: REST is stateless, meaning that each request from a client to a server must contain all the necessary information to process that request. The server does not store any client state between requests. This simplifies scalability and allows requests to be processed independently.</a:t>
            </a:r>
            <a:endParaRPr/>
          </a:p>
          <a:p>
            <a:pPr indent="-325755" lvl="0" marL="457200" rtl="0" algn="l">
              <a:spcBef>
                <a:spcPts val="0"/>
              </a:spcBef>
              <a:spcAft>
                <a:spcPts val="0"/>
              </a:spcAft>
              <a:buSzPct val="100000"/>
              <a:buAutoNum type="arabicPeriod"/>
            </a:pPr>
            <a:r>
              <a:rPr lang="en"/>
              <a:t>Resource Identifiers: Resources in RESTful services are identified by unique URIs (Uniform Resource Identifiers). Each resource has a unique URI that clients can use to access and interact with it. For example, /users could represent the collection of user resources, and /users/123 could represent a specific user with the ID 123.</a:t>
            </a:r>
            <a:endParaRPr/>
          </a:p>
          <a:p>
            <a:pPr indent="-325755" lvl="0" marL="457200" rtl="0" algn="l">
              <a:spcBef>
                <a:spcPts val="0"/>
              </a:spcBef>
              <a:spcAft>
                <a:spcPts val="0"/>
              </a:spcAft>
              <a:buSzPct val="100000"/>
              <a:buAutoNum type="arabicPeriod"/>
            </a:pPr>
            <a:r>
              <a:rPr lang="en"/>
              <a:t>Representation of Resources: Resources in RESTful services are represented in a specific format, such as JSON (JavaScript Object Notation) or XML (eXtensible Markup Language). The client and server communicate by exchanging representations of resources, allowing for flexible data formats and decoupling of the client and server.</a:t>
            </a:r>
            <a:endParaRPr/>
          </a:p>
          <a:p>
            <a:pPr indent="-325755" lvl="0" marL="457200" rtl="0" algn="l">
              <a:spcBef>
                <a:spcPts val="0"/>
              </a:spcBef>
              <a:spcAft>
                <a:spcPts val="0"/>
              </a:spcAft>
              <a:buSzPct val="100000"/>
              <a:buAutoNum type="arabicPeriod"/>
            </a:pPr>
            <a:r>
              <a:rPr lang="en"/>
              <a:t>Hypermedia as the Engine of Application State (HATEOAS): HATEOAS is a principle of REST that encourages including links or hypermedia in the API responses. These links provide navigation and discoverability within the API, allowing clients to dynamically explore and interact with available resources.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144">
                <a:solidFill>
                  <a:srgbClr val="343541"/>
                </a:solidFill>
                <a:latin typeface="Roboto"/>
                <a:ea typeface="Roboto"/>
                <a:cs typeface="Roboto"/>
                <a:sym typeface="Roboto"/>
              </a:rPr>
              <a:t>Declarative Way</a:t>
            </a:r>
            <a:endParaRPr sz="3244"/>
          </a:p>
        </p:txBody>
      </p:sp>
      <p:sp>
        <p:nvSpPr>
          <p:cNvPr id="204" name="Google Shape;204;p39"/>
          <p:cNvSpPr txBox="1"/>
          <p:nvPr>
            <p:ph idx="1" type="body"/>
          </p:nvPr>
        </p:nvSpPr>
        <p:spPr>
          <a:xfrm>
            <a:off x="311700" y="1152475"/>
            <a:ext cx="8520600" cy="366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r>
              <a:rPr lang="en"/>
              <a:t>nstead of manually manipulating the DOM to make changes to the user interface, React provides a declarative syntax to describe the desired state of the UI. The developer simply defines the components and their properties, and React updates the UI accordingly.</a:t>
            </a:r>
            <a:endParaRPr/>
          </a:p>
          <a:p>
            <a:pPr indent="-342900" lvl="0" marL="457200" rtl="0" algn="l">
              <a:spcBef>
                <a:spcPts val="0"/>
              </a:spcBef>
              <a:spcAft>
                <a:spcPts val="0"/>
              </a:spcAft>
              <a:buSzPts val="1800"/>
              <a:buChar char="●"/>
            </a:pPr>
            <a:r>
              <a:rPr lang="en"/>
              <a:t>This declarative approach makes it easier to write and maintain complex applications. It also helps to improve performance, as React uses a virtual DOM to efficiently update only the necessary parts of the UI when changes are made.</a:t>
            </a:r>
            <a:endParaRPr/>
          </a:p>
          <a:p>
            <a:pPr indent="-342900" lvl="0" marL="457200" rtl="0" algn="l">
              <a:spcBef>
                <a:spcPts val="0"/>
              </a:spcBef>
              <a:spcAft>
                <a:spcPts val="0"/>
              </a:spcAft>
              <a:buSzPts val="1800"/>
              <a:buChar char="●"/>
            </a:pPr>
            <a:r>
              <a:rPr lang="en"/>
              <a:t>Overall, the declarative way of programming in React allows developers to focus on what the UI should look like, rather than how to update it.</a:t>
            </a:r>
            <a:endParaRPr/>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282"/>
          <p:cNvSpPr txBox="1"/>
          <p:nvPr>
            <p:ph idx="1" type="body"/>
          </p:nvPr>
        </p:nvSpPr>
        <p:spPr>
          <a:xfrm>
            <a:off x="311700" y="201650"/>
            <a:ext cx="8520600" cy="47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By following the principles of REST, RESTful services provide a scalable, interoperable, and stateless approach to building web APIs. They enable client-server communication over standard HTTP methods, allowing clients to perform CRUD (Create, Read, Update, Delete) operations on resources.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Here's an example of a RESTful API endpoint for managing users:</a:t>
            </a:r>
            <a:endParaRPr/>
          </a:p>
          <a:p>
            <a:pPr indent="0" lvl="0" marL="0" rtl="0" algn="l">
              <a:spcBef>
                <a:spcPts val="1200"/>
              </a:spcBef>
              <a:spcAft>
                <a:spcPts val="0"/>
              </a:spcAft>
              <a:buClr>
                <a:schemeClr val="dk1"/>
              </a:buClr>
              <a:buSzPts val="1100"/>
              <a:buFont typeface="Arial"/>
              <a:buNone/>
            </a:pPr>
            <a:r>
              <a:rPr lang="en"/>
              <a:t>GET /users        // Retrieve a list of users</a:t>
            </a:r>
            <a:endParaRPr/>
          </a:p>
          <a:p>
            <a:pPr indent="0" lvl="0" marL="0" rtl="0" algn="l">
              <a:spcBef>
                <a:spcPts val="1200"/>
              </a:spcBef>
              <a:spcAft>
                <a:spcPts val="0"/>
              </a:spcAft>
              <a:buClr>
                <a:schemeClr val="dk1"/>
              </a:buClr>
              <a:buSzPts val="1100"/>
              <a:buFont typeface="Arial"/>
              <a:buNone/>
            </a:pPr>
            <a:r>
              <a:rPr lang="en"/>
              <a:t>GET /users/{id}   // Retrieve a specific user</a:t>
            </a:r>
            <a:endParaRPr/>
          </a:p>
          <a:p>
            <a:pPr indent="0" lvl="0" marL="0" rtl="0" algn="l">
              <a:spcBef>
                <a:spcPts val="1200"/>
              </a:spcBef>
              <a:spcAft>
                <a:spcPts val="0"/>
              </a:spcAft>
              <a:buClr>
                <a:schemeClr val="dk1"/>
              </a:buClr>
              <a:buSzPts val="1100"/>
              <a:buFont typeface="Arial"/>
              <a:buNone/>
            </a:pPr>
            <a:r>
              <a:rPr lang="en"/>
              <a:t>POST /users       // Create a new user</a:t>
            </a:r>
            <a:endParaRPr/>
          </a:p>
          <a:p>
            <a:pPr indent="0" lvl="0" marL="0" rtl="0" algn="l">
              <a:spcBef>
                <a:spcPts val="1200"/>
              </a:spcBef>
              <a:spcAft>
                <a:spcPts val="0"/>
              </a:spcAft>
              <a:buClr>
                <a:schemeClr val="dk1"/>
              </a:buClr>
              <a:buSzPts val="1100"/>
              <a:buFont typeface="Arial"/>
              <a:buNone/>
            </a:pPr>
            <a:r>
              <a:rPr lang="en"/>
              <a:t>PUT /users/{id}   // Update an existing user</a:t>
            </a:r>
            <a:endParaRPr/>
          </a:p>
          <a:p>
            <a:pPr indent="0" lvl="0" marL="0" rtl="0" algn="l">
              <a:spcBef>
                <a:spcPts val="1200"/>
              </a:spcBef>
              <a:spcAft>
                <a:spcPts val="1200"/>
              </a:spcAft>
              <a:buNone/>
            </a:pPr>
            <a:r>
              <a:rPr lang="en"/>
              <a:t>DELETE /users/{id}  // Delete a user</a:t>
            </a:r>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283"/>
          <p:cNvSpPr txBox="1"/>
          <p:nvPr>
            <p:ph idx="1" type="body"/>
          </p:nvPr>
        </p:nvSpPr>
        <p:spPr>
          <a:xfrm>
            <a:off x="311700" y="433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this example, the API provides endpoints for retrieving a list of users, retrieving a specific user by ID, creating a new user, updating an existing user, and deleting a user. These endpoints follow the RESTful principles and use the appropriate HTTP methods to perform the corresponding operations on the user resources.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RESTful services have become a widely adopted approach for building APIs due to their simplicity, scalability, and compatibility with the web's existing infrastructure.</a:t>
            </a:r>
            <a:endParaRPr/>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284"/>
          <p:cNvSpPr txBox="1"/>
          <p:nvPr>
            <p:ph type="title"/>
          </p:nvPr>
        </p:nvSpPr>
        <p:spPr>
          <a:xfrm>
            <a:off x="311700" y="5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First Express Server</a:t>
            </a:r>
            <a:endParaRPr/>
          </a:p>
        </p:txBody>
      </p:sp>
      <p:sp>
        <p:nvSpPr>
          <p:cNvPr id="1575" name="Google Shape;1575;p284"/>
          <p:cNvSpPr txBox="1"/>
          <p:nvPr>
            <p:ph idx="1" type="body"/>
          </p:nvPr>
        </p:nvSpPr>
        <p:spPr>
          <a:xfrm>
            <a:off x="311700" y="981725"/>
            <a:ext cx="8520600" cy="4095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by creating a new directory for your project and navigate into it using the terminal:</a:t>
            </a:r>
            <a:endParaRPr/>
          </a:p>
          <a:p>
            <a:pPr indent="0" lvl="0" marL="457200" rtl="0" algn="l">
              <a:spcBef>
                <a:spcPts val="1200"/>
              </a:spcBef>
              <a:spcAft>
                <a:spcPts val="0"/>
              </a:spcAft>
              <a:buClr>
                <a:schemeClr val="dk1"/>
              </a:buClr>
              <a:buSzPts val="1100"/>
              <a:buFont typeface="Arial"/>
              <a:buNone/>
            </a:pPr>
            <a:r>
              <a:rPr lang="en"/>
              <a:t>mkdir my-express-server</a:t>
            </a:r>
            <a:endParaRPr/>
          </a:p>
          <a:p>
            <a:pPr indent="0" lvl="0" marL="457200" rtl="0" algn="l">
              <a:spcBef>
                <a:spcPts val="1200"/>
              </a:spcBef>
              <a:spcAft>
                <a:spcPts val="0"/>
              </a:spcAft>
              <a:buClr>
                <a:schemeClr val="dk1"/>
              </a:buClr>
              <a:buSzPts val="1100"/>
              <a:buFont typeface="Arial"/>
              <a:buNone/>
            </a:pPr>
            <a:r>
              <a:rPr lang="en"/>
              <a:t>cd my-express-server</a:t>
            </a:r>
            <a:endParaRPr/>
          </a:p>
          <a:p>
            <a:pPr indent="-342900" lvl="0" marL="457200" rtl="0" algn="l">
              <a:spcBef>
                <a:spcPts val="1200"/>
              </a:spcBef>
              <a:spcAft>
                <a:spcPts val="0"/>
              </a:spcAft>
              <a:buSzPts val="1800"/>
              <a:buChar char="●"/>
            </a:pPr>
            <a:r>
              <a:rPr lang="en"/>
              <a:t>Initialize a new npm package in the project directory:</a:t>
            </a:r>
            <a:endParaRPr/>
          </a:p>
          <a:p>
            <a:pPr indent="457200" lvl="0" marL="0" rtl="0" algn="l">
              <a:spcBef>
                <a:spcPts val="1200"/>
              </a:spcBef>
              <a:spcAft>
                <a:spcPts val="0"/>
              </a:spcAft>
              <a:buClr>
                <a:schemeClr val="dk1"/>
              </a:buClr>
              <a:buSzPts val="1100"/>
              <a:buFont typeface="Arial"/>
              <a:buNone/>
            </a:pPr>
            <a:r>
              <a:rPr lang="en"/>
              <a:t>npm init -y</a:t>
            </a:r>
            <a:endParaRPr/>
          </a:p>
          <a:p>
            <a:pPr indent="-342900" lvl="0" marL="457200" rtl="0" algn="l">
              <a:spcBef>
                <a:spcPts val="1200"/>
              </a:spcBef>
              <a:spcAft>
                <a:spcPts val="0"/>
              </a:spcAft>
              <a:buSzPts val="1800"/>
              <a:buChar char="●"/>
            </a:pPr>
            <a:r>
              <a:rPr lang="en"/>
              <a:t>Install Express as a dependency:</a:t>
            </a:r>
            <a:endParaRPr/>
          </a:p>
          <a:p>
            <a:pPr indent="457200" lvl="0" marL="0" rtl="0" algn="l">
              <a:spcBef>
                <a:spcPts val="1200"/>
              </a:spcBef>
              <a:spcAft>
                <a:spcPts val="1200"/>
              </a:spcAft>
              <a:buNone/>
            </a:pPr>
            <a:r>
              <a:rPr lang="en"/>
              <a:t>npm install express</a:t>
            </a:r>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285"/>
          <p:cNvSpPr txBox="1"/>
          <p:nvPr>
            <p:ph idx="1" type="body"/>
          </p:nvPr>
        </p:nvSpPr>
        <p:spPr>
          <a:xfrm>
            <a:off x="311700" y="396675"/>
            <a:ext cx="8520600" cy="45828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Create a new file called server.js and open it in a code editor. Add the following code:</a:t>
            </a:r>
            <a:endParaRPr/>
          </a:p>
          <a:p>
            <a:pPr indent="0" lvl="0" marL="457200" rtl="0" algn="l">
              <a:spcBef>
                <a:spcPts val="1200"/>
              </a:spcBef>
              <a:spcAft>
                <a:spcPts val="0"/>
              </a:spcAft>
              <a:buClr>
                <a:schemeClr val="dk1"/>
              </a:buClr>
              <a:buSzPct val="61111"/>
              <a:buFont typeface="Arial"/>
              <a:buNone/>
            </a:pPr>
            <a:r>
              <a:rPr lang="en"/>
              <a:t>const express = require('express');</a:t>
            </a:r>
            <a:endParaRPr/>
          </a:p>
          <a:p>
            <a:pPr indent="0" lvl="0" marL="457200" rtl="0" algn="l">
              <a:spcBef>
                <a:spcPts val="1200"/>
              </a:spcBef>
              <a:spcAft>
                <a:spcPts val="0"/>
              </a:spcAft>
              <a:buClr>
                <a:schemeClr val="dk1"/>
              </a:buClr>
              <a:buSzPct val="61111"/>
              <a:buFont typeface="Arial"/>
              <a:buNone/>
            </a:pPr>
            <a:r>
              <a:rPr lang="en"/>
              <a:t>// Create an instance of Express</a:t>
            </a:r>
            <a:endParaRPr/>
          </a:p>
          <a:p>
            <a:pPr indent="0" lvl="0" marL="457200" rtl="0" algn="l">
              <a:spcBef>
                <a:spcPts val="1200"/>
              </a:spcBef>
              <a:spcAft>
                <a:spcPts val="0"/>
              </a:spcAft>
              <a:buClr>
                <a:schemeClr val="dk1"/>
              </a:buClr>
              <a:buSzPct val="61111"/>
              <a:buFont typeface="Arial"/>
              <a:buNone/>
            </a:pPr>
            <a:r>
              <a:rPr lang="en"/>
              <a:t>const app = express();</a:t>
            </a:r>
            <a:endParaRPr/>
          </a:p>
          <a:p>
            <a:pPr indent="0" lvl="0" marL="457200" rtl="0" algn="l">
              <a:spcBef>
                <a:spcPts val="1200"/>
              </a:spcBef>
              <a:spcAft>
                <a:spcPts val="0"/>
              </a:spcAft>
              <a:buClr>
                <a:schemeClr val="dk1"/>
              </a:buClr>
              <a:buSzPct val="61111"/>
              <a:buFont typeface="Arial"/>
              <a:buNone/>
            </a:pPr>
            <a:r>
              <a:rPr lang="en"/>
              <a:t>// Define a route</a:t>
            </a:r>
            <a:endParaRPr/>
          </a:p>
          <a:p>
            <a:pPr indent="0" lvl="0" marL="457200" rtl="0" algn="l">
              <a:spcBef>
                <a:spcPts val="1200"/>
              </a:spcBef>
              <a:spcAft>
                <a:spcPts val="0"/>
              </a:spcAft>
              <a:buClr>
                <a:schemeClr val="dk1"/>
              </a:buClr>
              <a:buSzPct val="61111"/>
              <a:buFont typeface="Arial"/>
              <a:buNone/>
            </a:pPr>
            <a:r>
              <a:rPr lang="en"/>
              <a:t>app.get('/', (req, res) =&gt; {</a:t>
            </a:r>
            <a:endParaRPr/>
          </a:p>
          <a:p>
            <a:pPr indent="0" lvl="0" marL="457200" rtl="0" algn="l">
              <a:spcBef>
                <a:spcPts val="1200"/>
              </a:spcBef>
              <a:spcAft>
                <a:spcPts val="0"/>
              </a:spcAft>
              <a:buClr>
                <a:schemeClr val="dk1"/>
              </a:buClr>
              <a:buSzPct val="61111"/>
              <a:buFont typeface="Arial"/>
              <a:buNone/>
            </a:pPr>
            <a:r>
              <a:rPr lang="en"/>
              <a:t>  res.send('Hello, Express!');</a:t>
            </a:r>
            <a:endParaRPr/>
          </a:p>
          <a:p>
            <a:pPr indent="0" lvl="0" marL="457200" rtl="0" algn="l">
              <a:spcBef>
                <a:spcPts val="1200"/>
              </a:spcBef>
              <a:spcAft>
                <a:spcPts val="0"/>
              </a:spcAft>
              <a:buClr>
                <a:schemeClr val="dk1"/>
              </a:buClr>
              <a:buSzPct val="61111"/>
              <a:buFont typeface="Arial"/>
              <a:buNone/>
            </a:pPr>
            <a:r>
              <a:rPr lang="en"/>
              <a:t>});</a:t>
            </a:r>
            <a:endParaRPr/>
          </a:p>
          <a:p>
            <a:pPr indent="0" lvl="0" marL="457200" rtl="0" algn="l">
              <a:spcBef>
                <a:spcPts val="1200"/>
              </a:spcBef>
              <a:spcAft>
                <a:spcPts val="0"/>
              </a:spcAft>
              <a:buClr>
                <a:schemeClr val="dk1"/>
              </a:buClr>
              <a:buSzPct val="61111"/>
              <a:buFont typeface="Arial"/>
              <a:buNone/>
            </a:pPr>
            <a:r>
              <a:rPr lang="en"/>
              <a:t>// Start the server</a:t>
            </a:r>
            <a:endParaRPr/>
          </a:p>
          <a:p>
            <a:pPr indent="0" lvl="0" marL="457200" rtl="0" algn="l">
              <a:spcBef>
                <a:spcPts val="1200"/>
              </a:spcBef>
              <a:spcAft>
                <a:spcPts val="0"/>
              </a:spcAft>
              <a:buClr>
                <a:schemeClr val="dk1"/>
              </a:buClr>
              <a:buSzPct val="61111"/>
              <a:buFont typeface="Arial"/>
              <a:buNone/>
            </a:pPr>
            <a:r>
              <a:rPr lang="en"/>
              <a:t>app.listen(3000, () =&gt; {</a:t>
            </a:r>
            <a:endParaRPr/>
          </a:p>
          <a:p>
            <a:pPr indent="0" lvl="0" marL="457200" rtl="0" algn="l">
              <a:spcBef>
                <a:spcPts val="1200"/>
              </a:spcBef>
              <a:spcAft>
                <a:spcPts val="0"/>
              </a:spcAft>
              <a:buClr>
                <a:schemeClr val="dk1"/>
              </a:buClr>
              <a:buSzPct val="61111"/>
              <a:buFont typeface="Arial"/>
              <a:buNone/>
            </a:pPr>
            <a:r>
              <a:rPr lang="en"/>
              <a:t>  console.log('Server is running on port 3000');</a:t>
            </a:r>
            <a:endParaRPr/>
          </a:p>
          <a:p>
            <a:pPr indent="0" lvl="0" marL="457200" rtl="0" algn="l">
              <a:spcBef>
                <a:spcPts val="1200"/>
              </a:spcBef>
              <a:spcAft>
                <a:spcPts val="1200"/>
              </a:spcAft>
              <a:buClr>
                <a:schemeClr val="dk1"/>
              </a:buClr>
              <a:buSzPct val="61111"/>
              <a:buFont typeface="Arial"/>
              <a:buNone/>
            </a:pPr>
            <a:r>
              <a:rPr lang="en"/>
              <a:t>});</a:t>
            </a:r>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286"/>
          <p:cNvSpPr txBox="1"/>
          <p:nvPr>
            <p:ph idx="1" type="body"/>
          </p:nvPr>
        </p:nvSpPr>
        <p:spPr>
          <a:xfrm>
            <a:off x="311700" y="128525"/>
            <a:ext cx="8520600" cy="501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Save the file and go back to the terminal. Run the server using the following command:</a:t>
            </a:r>
            <a:endParaRPr/>
          </a:p>
          <a:p>
            <a:pPr indent="0" lvl="0" marL="457200" rtl="0" algn="l">
              <a:spcBef>
                <a:spcPts val="1200"/>
              </a:spcBef>
              <a:spcAft>
                <a:spcPts val="0"/>
              </a:spcAft>
              <a:buNone/>
            </a:pPr>
            <a:r>
              <a:rPr lang="en"/>
              <a:t>node server.js</a:t>
            </a:r>
            <a:endParaRPr/>
          </a:p>
          <a:p>
            <a:pPr indent="-342900" lvl="0" marL="457200" rtl="0" algn="l">
              <a:spcBef>
                <a:spcPts val="1200"/>
              </a:spcBef>
              <a:spcAft>
                <a:spcPts val="0"/>
              </a:spcAft>
              <a:buSzPts val="1800"/>
              <a:buChar char="●"/>
            </a:pPr>
            <a:r>
              <a:rPr lang="en"/>
              <a:t>You should see the message "Server is running on port 3000" in the console, indicating that the server is up and running.</a:t>
            </a:r>
            <a:endParaRPr/>
          </a:p>
          <a:p>
            <a:pPr indent="-342900" lvl="0" marL="457200" rtl="0" algn="l">
              <a:spcBef>
                <a:spcPts val="0"/>
              </a:spcBef>
              <a:spcAft>
                <a:spcPts val="0"/>
              </a:spcAft>
              <a:buSzPts val="1800"/>
              <a:buChar char="●"/>
            </a:pPr>
            <a:r>
              <a:rPr lang="en"/>
              <a:t>Open your web browser and visit http://localhost:3000. You should see the message "Hello, Express!" displayed in the browser.</a:t>
            </a:r>
            <a:endParaRPr/>
          </a:p>
          <a:p>
            <a:pPr indent="-342900" lvl="0" marL="457200" rtl="0" algn="l">
              <a:spcBef>
                <a:spcPts val="0"/>
              </a:spcBef>
              <a:spcAft>
                <a:spcPts val="0"/>
              </a:spcAft>
              <a:buSzPts val="1800"/>
              <a:buChar char="●"/>
            </a:pPr>
            <a:r>
              <a:rPr lang="en"/>
              <a:t>Congratulations! You have successfully built your first Express server. It listens for incoming HTTP GET requests on the root URL ("/") and sends the response "Hello, Express!" back to the client.</a:t>
            </a:r>
            <a:endParaRPr/>
          </a:p>
          <a:p>
            <a:pPr indent="-342900" lvl="0" marL="457200" rtl="0" algn="l">
              <a:spcBef>
                <a:spcPts val="0"/>
              </a:spcBef>
              <a:spcAft>
                <a:spcPts val="0"/>
              </a:spcAft>
              <a:buSzPts val="1800"/>
              <a:buChar char="●"/>
            </a:pPr>
            <a:r>
              <a:rPr lang="en"/>
              <a:t>You can create additional routes by using different HTTP methods (e.g., app.post(), app.put(), app.delete()) and specifying the route path and corresponding callback function.</a:t>
            </a:r>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2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GET REQUEST</a:t>
            </a:r>
            <a:endParaRPr/>
          </a:p>
        </p:txBody>
      </p:sp>
      <p:sp>
        <p:nvSpPr>
          <p:cNvPr id="1591" name="Google Shape;1591;p28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HTTP GET Method:</a:t>
            </a:r>
            <a:endParaRPr/>
          </a:p>
          <a:p>
            <a:pPr indent="-342900" lvl="0" marL="914400" rtl="0" algn="l">
              <a:spcBef>
                <a:spcPts val="0"/>
              </a:spcBef>
              <a:spcAft>
                <a:spcPts val="0"/>
              </a:spcAft>
              <a:buSzPts val="1800"/>
              <a:buChar char="●"/>
            </a:pPr>
            <a:r>
              <a:rPr lang="en"/>
              <a:t>The GET method is one of the HTTP methods used for retrieving data from a server.</a:t>
            </a:r>
            <a:endParaRPr/>
          </a:p>
          <a:p>
            <a:pPr indent="-342900" lvl="0" marL="914400" rtl="0" algn="l">
              <a:spcBef>
                <a:spcPts val="0"/>
              </a:spcBef>
              <a:spcAft>
                <a:spcPts val="0"/>
              </a:spcAft>
              <a:buSzPts val="1800"/>
              <a:buChar char="●"/>
            </a:pPr>
            <a:r>
              <a:rPr lang="en"/>
              <a:t>When a client sends a GET request, it requests a specific resource or information from the server.</a:t>
            </a:r>
            <a:endParaRPr/>
          </a:p>
          <a:p>
            <a:pPr indent="-342900" lvl="0" marL="914400" rtl="0" algn="l">
              <a:spcBef>
                <a:spcPts val="0"/>
              </a:spcBef>
              <a:spcAft>
                <a:spcPts val="0"/>
              </a:spcAft>
              <a:buSzPts val="1800"/>
              <a:buChar char="●"/>
            </a:pPr>
            <a:r>
              <a:rPr lang="en"/>
              <a:t>The GET request is considered safe and idempotent, meaning it should not have any side effects on the server and can be repeated without changing the server state.</a:t>
            </a:r>
            <a:endParaRPr/>
          </a:p>
          <a:p>
            <a:pPr indent="-342900" lvl="0" marL="457200" rtl="0" algn="l">
              <a:spcBef>
                <a:spcPts val="0"/>
              </a:spcBef>
              <a:spcAft>
                <a:spcPts val="0"/>
              </a:spcAft>
              <a:buSzPts val="1800"/>
              <a:buAutoNum type="arabicPeriod"/>
            </a:pPr>
            <a:r>
              <a:rPr lang="en"/>
              <a:t>Retrieving Data:</a:t>
            </a:r>
            <a:endParaRPr/>
          </a:p>
          <a:p>
            <a:pPr indent="-342900" lvl="0" marL="914400" rtl="0" algn="l">
              <a:spcBef>
                <a:spcPts val="0"/>
              </a:spcBef>
              <a:spcAft>
                <a:spcPts val="0"/>
              </a:spcAft>
              <a:buSzPts val="1800"/>
              <a:buChar char="●"/>
            </a:pPr>
            <a:r>
              <a:rPr lang="en"/>
              <a:t>GET requests are commonly used to retrieve data from a server by specifying a URL or endpoint.</a:t>
            </a:r>
            <a:endParaRPr/>
          </a:p>
          <a:p>
            <a:pPr indent="-342900" lvl="0" marL="914400" rtl="0" algn="l">
              <a:spcBef>
                <a:spcPts val="0"/>
              </a:spcBef>
              <a:spcAft>
                <a:spcPts val="0"/>
              </a:spcAft>
              <a:buSzPts val="1800"/>
              <a:buChar char="●"/>
            </a:pPr>
            <a:r>
              <a:rPr lang="en"/>
              <a:t>The requested data can be in various formats such as HTML, JSON, XML, or plain text, depending on the server's response and the client's specified content type.</a:t>
            </a:r>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288"/>
          <p:cNvSpPr txBox="1"/>
          <p:nvPr>
            <p:ph idx="1" type="body"/>
          </p:nvPr>
        </p:nvSpPr>
        <p:spPr>
          <a:xfrm>
            <a:off x="311700" y="110100"/>
            <a:ext cx="8520600" cy="475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3. </a:t>
            </a:r>
            <a:r>
              <a:rPr lang="en"/>
              <a:t>Express.js and GET Requests:</a:t>
            </a:r>
            <a:endParaRPr/>
          </a:p>
          <a:p>
            <a:pPr indent="-342900" lvl="0" marL="914400" rtl="0" algn="l">
              <a:spcBef>
                <a:spcPts val="1200"/>
              </a:spcBef>
              <a:spcAft>
                <a:spcPts val="0"/>
              </a:spcAft>
              <a:buSzPts val="1800"/>
              <a:buChar char="●"/>
            </a:pPr>
            <a:r>
              <a:rPr lang="en"/>
              <a:t>In Express.js, you can handle GET requests by defining routes using the app.get() method.</a:t>
            </a:r>
            <a:endParaRPr/>
          </a:p>
          <a:p>
            <a:pPr indent="-342900" lvl="0" marL="914400" rtl="0" algn="l">
              <a:spcBef>
                <a:spcPts val="0"/>
              </a:spcBef>
              <a:spcAft>
                <a:spcPts val="0"/>
              </a:spcAft>
              <a:buSzPts val="1800"/>
              <a:buChar char="●"/>
            </a:pPr>
            <a:r>
              <a:rPr lang="en"/>
              <a:t>The app.get() method takes the URL pattern and a callback function that executes when a GET request is made to that URL.</a:t>
            </a:r>
            <a:endParaRPr/>
          </a:p>
          <a:p>
            <a:pPr indent="-342900" lvl="0" marL="914400" rtl="0" algn="l">
              <a:spcBef>
                <a:spcPts val="0"/>
              </a:spcBef>
              <a:spcAft>
                <a:spcPts val="0"/>
              </a:spcAft>
              <a:buSzPts val="1800"/>
              <a:buChar char="●"/>
            </a:pPr>
            <a:r>
              <a:rPr lang="en"/>
              <a:t>The callback function takes two parameters: req (request) and res (response).</a:t>
            </a:r>
            <a:endParaRPr/>
          </a:p>
          <a:p>
            <a:pPr indent="-342900" lvl="0" marL="914400" rtl="0" algn="l">
              <a:spcBef>
                <a:spcPts val="0"/>
              </a:spcBef>
              <a:spcAft>
                <a:spcPts val="0"/>
              </a:spcAft>
              <a:buSzPts val="1800"/>
              <a:buChar char="●"/>
            </a:pPr>
            <a:r>
              <a:rPr lang="en"/>
              <a:t>Inside the callback function, you can access the request data, query parameters, and any other necessary information.</a:t>
            </a:r>
            <a:endParaRPr/>
          </a:p>
          <a:p>
            <a:pPr indent="0" lvl="0" marL="0" rtl="0" algn="l">
              <a:spcBef>
                <a:spcPts val="1200"/>
              </a:spcBef>
              <a:spcAft>
                <a:spcPts val="0"/>
              </a:spcAft>
              <a:buClr>
                <a:schemeClr val="dk1"/>
              </a:buClr>
              <a:buSzPts val="1100"/>
              <a:buFont typeface="Arial"/>
              <a:buNone/>
            </a:pPr>
            <a:r>
              <a:rPr lang="en"/>
              <a:t>4. Route Parameters:</a:t>
            </a:r>
            <a:endParaRPr/>
          </a:p>
          <a:p>
            <a:pPr indent="-342900" lvl="0" marL="914400" rtl="0" algn="l">
              <a:spcBef>
                <a:spcPts val="1200"/>
              </a:spcBef>
              <a:spcAft>
                <a:spcPts val="0"/>
              </a:spcAft>
              <a:buSzPts val="1800"/>
              <a:buChar char="●"/>
            </a:pPr>
            <a:r>
              <a:rPr lang="en"/>
              <a:t>GET requests can include route parameters to provide additional information or identify a specific resource within the URL.</a:t>
            </a:r>
            <a:endParaRPr/>
          </a:p>
          <a:p>
            <a:pPr indent="-342900" lvl="0" marL="914400" rtl="0" algn="l">
              <a:spcBef>
                <a:spcPts val="0"/>
              </a:spcBef>
              <a:spcAft>
                <a:spcPts val="0"/>
              </a:spcAft>
              <a:buSzPts val="1800"/>
              <a:buChar char="●"/>
            </a:pPr>
            <a:r>
              <a:rPr lang="en"/>
              <a:t>Route parameters are defined as placeholders in the URL pattern and can be accessed in the callback function using req.params.</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289"/>
          <p:cNvSpPr txBox="1"/>
          <p:nvPr>
            <p:ph idx="1" type="body"/>
          </p:nvPr>
        </p:nvSpPr>
        <p:spPr>
          <a:xfrm>
            <a:off x="311700" y="281250"/>
            <a:ext cx="8520600" cy="450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5. </a:t>
            </a:r>
            <a:r>
              <a:rPr lang="en"/>
              <a:t>Sending the Response:</a:t>
            </a:r>
            <a:endParaRPr/>
          </a:p>
          <a:p>
            <a:pPr indent="-342900" lvl="0" marL="457200" rtl="0" algn="l">
              <a:spcBef>
                <a:spcPts val="1200"/>
              </a:spcBef>
              <a:spcAft>
                <a:spcPts val="0"/>
              </a:spcAft>
              <a:buSzPts val="1800"/>
              <a:buChar char="●"/>
            </a:pPr>
            <a:r>
              <a:rPr lang="en"/>
              <a:t>To send a response back to the client for a GET request, you can use the res.send(), res.json(), or other response methods provided by Express.js.</a:t>
            </a:r>
            <a:endParaRPr/>
          </a:p>
          <a:p>
            <a:pPr indent="-342900" lvl="0" marL="457200" rtl="0" algn="l">
              <a:spcBef>
                <a:spcPts val="0"/>
              </a:spcBef>
              <a:spcAft>
                <a:spcPts val="0"/>
              </a:spcAft>
              <a:buSzPts val="1800"/>
              <a:buChar char="●"/>
            </a:pPr>
            <a:r>
              <a:rPr lang="en"/>
              <a:t>The response can include data, HTML, or any desired content to be displayed by the client.</a:t>
            </a:r>
            <a:endParaRPr/>
          </a:p>
          <a:p>
            <a:pPr indent="0" lvl="0" marL="0" rtl="0" algn="l">
              <a:spcBef>
                <a:spcPts val="1200"/>
              </a:spcBef>
              <a:spcAft>
                <a:spcPts val="0"/>
              </a:spcAft>
              <a:buClr>
                <a:schemeClr val="dk1"/>
              </a:buClr>
              <a:buSzPts val="1100"/>
              <a:buFont typeface="Arial"/>
              <a:buNone/>
            </a:pPr>
            <a:r>
              <a:rPr lang="en"/>
              <a:t>6. Error Handling:</a:t>
            </a:r>
            <a:endParaRPr/>
          </a:p>
          <a:p>
            <a:pPr indent="-342900" lvl="0" marL="457200" rtl="0" algn="l">
              <a:spcBef>
                <a:spcPts val="1200"/>
              </a:spcBef>
              <a:spcAft>
                <a:spcPts val="0"/>
              </a:spcAft>
              <a:buSzPts val="1800"/>
              <a:buChar char="●"/>
            </a:pPr>
            <a:r>
              <a:rPr lang="en"/>
              <a:t>It's essential to handle scenarios where a requested URL doesn't match any defined routes.</a:t>
            </a:r>
            <a:endParaRPr/>
          </a:p>
          <a:p>
            <a:pPr indent="-342900" lvl="0" marL="457200" rtl="0" algn="l">
              <a:spcBef>
                <a:spcPts val="0"/>
              </a:spcBef>
              <a:spcAft>
                <a:spcPts val="0"/>
              </a:spcAft>
              <a:buSzPts val="1800"/>
              <a:buChar char="●"/>
            </a:pPr>
            <a:r>
              <a:rPr lang="en"/>
              <a:t>Express.js provides a catch-all route using app.get('*', ...), where you can handle such cases and send an appropriate response, such as returning a "Page not found" message.</a:t>
            </a:r>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p290"/>
          <p:cNvSpPr txBox="1"/>
          <p:nvPr>
            <p:ph idx="1" type="body"/>
          </p:nvPr>
        </p:nvSpPr>
        <p:spPr>
          <a:xfrm>
            <a:off x="311700" y="146125"/>
            <a:ext cx="8520600" cy="477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const express = require('express');</a:t>
            </a:r>
            <a:endParaRPr/>
          </a:p>
          <a:p>
            <a:pPr indent="0" lvl="0" marL="0" rtl="0" algn="l">
              <a:spcBef>
                <a:spcPts val="1200"/>
              </a:spcBef>
              <a:spcAft>
                <a:spcPts val="0"/>
              </a:spcAft>
              <a:buClr>
                <a:schemeClr val="dk1"/>
              </a:buClr>
              <a:buSzPts val="1100"/>
              <a:buFont typeface="Arial"/>
              <a:buNone/>
            </a:pPr>
            <a:r>
              <a:rPr lang="en"/>
              <a:t>// Create an instance of Express</a:t>
            </a:r>
            <a:endParaRPr/>
          </a:p>
          <a:p>
            <a:pPr indent="0" lvl="0" marL="0" rtl="0" algn="l">
              <a:spcBef>
                <a:spcPts val="1200"/>
              </a:spcBef>
              <a:spcAft>
                <a:spcPts val="0"/>
              </a:spcAft>
              <a:buClr>
                <a:schemeClr val="dk1"/>
              </a:buClr>
              <a:buSzPts val="1100"/>
              <a:buFont typeface="Arial"/>
              <a:buNone/>
            </a:pPr>
            <a:r>
              <a:rPr lang="en"/>
              <a:t>const app = express();</a:t>
            </a:r>
            <a:endParaRPr/>
          </a:p>
          <a:p>
            <a:pPr indent="0" lvl="0" marL="0" rtl="0" algn="l">
              <a:spcBef>
                <a:spcPts val="1200"/>
              </a:spcBef>
              <a:spcAft>
                <a:spcPts val="0"/>
              </a:spcAft>
              <a:buClr>
                <a:schemeClr val="dk1"/>
              </a:buClr>
              <a:buSzPts val="1100"/>
              <a:buFont typeface="Arial"/>
              <a:buNone/>
            </a:pPr>
            <a:r>
              <a:rPr lang="en"/>
              <a:t>// Define a GET route</a:t>
            </a:r>
            <a:endParaRPr/>
          </a:p>
          <a:p>
            <a:pPr indent="0" lvl="0" marL="0" rtl="0" algn="l">
              <a:spcBef>
                <a:spcPts val="1200"/>
              </a:spcBef>
              <a:spcAft>
                <a:spcPts val="0"/>
              </a:spcAft>
              <a:buClr>
                <a:schemeClr val="dk1"/>
              </a:buClr>
              <a:buSzPts val="1100"/>
              <a:buFont typeface="Arial"/>
              <a:buNone/>
            </a:pPr>
            <a:r>
              <a:rPr lang="en"/>
              <a:t>app.get('/hello', (req, res) =&gt; {</a:t>
            </a:r>
            <a:endParaRPr/>
          </a:p>
          <a:p>
            <a:pPr indent="0" lvl="0" marL="0" rtl="0" algn="l">
              <a:spcBef>
                <a:spcPts val="1200"/>
              </a:spcBef>
              <a:spcAft>
                <a:spcPts val="0"/>
              </a:spcAft>
              <a:buClr>
                <a:schemeClr val="dk1"/>
              </a:buClr>
              <a:buSzPts val="1100"/>
              <a:buFont typeface="Arial"/>
              <a:buNone/>
            </a:pPr>
            <a:r>
              <a:rPr lang="en"/>
              <a:t>  res.send('Hello, world!');</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 Start the server</a:t>
            </a:r>
            <a:endParaRPr/>
          </a:p>
          <a:p>
            <a:pPr indent="0" lvl="0" marL="0" rtl="0" algn="l">
              <a:spcBef>
                <a:spcPts val="1200"/>
              </a:spcBef>
              <a:spcAft>
                <a:spcPts val="0"/>
              </a:spcAft>
              <a:buClr>
                <a:schemeClr val="dk1"/>
              </a:buClr>
              <a:buSzPts val="1100"/>
              <a:buFont typeface="Arial"/>
              <a:buNone/>
            </a:pPr>
            <a:r>
              <a:rPr lang="en"/>
              <a:t>app.listen(8000, () =&gt; {</a:t>
            </a:r>
            <a:endParaRPr/>
          </a:p>
          <a:p>
            <a:pPr indent="0" lvl="0" marL="0" rtl="0" algn="l">
              <a:spcBef>
                <a:spcPts val="1200"/>
              </a:spcBef>
              <a:spcAft>
                <a:spcPts val="0"/>
              </a:spcAft>
              <a:buClr>
                <a:schemeClr val="dk1"/>
              </a:buClr>
              <a:buSzPts val="1100"/>
              <a:buFont typeface="Arial"/>
              <a:buNone/>
            </a:pPr>
            <a:r>
              <a:rPr lang="en"/>
              <a:t>  console.log('Server is running on port 8000');</a:t>
            </a:r>
            <a:endParaRPr/>
          </a:p>
          <a:p>
            <a:pPr indent="0" lvl="0" marL="0" rtl="0" algn="l">
              <a:spcBef>
                <a:spcPts val="1200"/>
              </a:spcBef>
              <a:spcAft>
                <a:spcPts val="1200"/>
              </a:spcAft>
              <a:buNone/>
            </a:pPr>
            <a:r>
              <a:rPr lang="en"/>
              <a:t>});</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291"/>
          <p:cNvSpPr txBox="1"/>
          <p:nvPr>
            <p:ph type="title"/>
          </p:nvPr>
        </p:nvSpPr>
        <p:spPr>
          <a:xfrm>
            <a:off x="311700" y="75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POST Request</a:t>
            </a:r>
            <a:endParaRPr/>
          </a:p>
        </p:txBody>
      </p:sp>
      <p:sp>
        <p:nvSpPr>
          <p:cNvPr id="1612" name="Google Shape;1612;p291"/>
          <p:cNvSpPr txBox="1"/>
          <p:nvPr>
            <p:ph idx="1" type="body"/>
          </p:nvPr>
        </p:nvSpPr>
        <p:spPr>
          <a:xfrm>
            <a:off x="311700" y="648425"/>
            <a:ext cx="8520600" cy="4495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lang="en"/>
              <a:t>const express = require('express');</a:t>
            </a:r>
            <a:endParaRPr/>
          </a:p>
          <a:p>
            <a:pPr indent="0" lvl="0" marL="0" rtl="0" algn="l">
              <a:spcBef>
                <a:spcPts val="1200"/>
              </a:spcBef>
              <a:spcAft>
                <a:spcPts val="0"/>
              </a:spcAft>
              <a:buClr>
                <a:schemeClr val="dk1"/>
              </a:buClr>
              <a:buSzPct val="61111"/>
              <a:buFont typeface="Arial"/>
              <a:buNone/>
            </a:pPr>
            <a:r>
              <a:rPr lang="en"/>
              <a:t>const app = express();</a:t>
            </a:r>
            <a:endParaRPr/>
          </a:p>
          <a:p>
            <a:pPr indent="0" lvl="0" marL="0" rtl="0" algn="l">
              <a:spcBef>
                <a:spcPts val="1200"/>
              </a:spcBef>
              <a:spcAft>
                <a:spcPts val="0"/>
              </a:spcAft>
              <a:buClr>
                <a:schemeClr val="dk1"/>
              </a:buClr>
              <a:buSzPct val="61111"/>
              <a:buFont typeface="Arial"/>
              <a:buNone/>
            </a:pPr>
            <a:r>
              <a:rPr lang="en"/>
              <a:t>app.use(express.json()); </a:t>
            </a:r>
            <a:r>
              <a:rPr lang="en"/>
              <a:t>// Parse JSON request bodies</a:t>
            </a:r>
            <a:endParaRPr/>
          </a:p>
          <a:p>
            <a:pPr indent="0" lvl="0" marL="0" rtl="0" algn="l">
              <a:spcBef>
                <a:spcPts val="1200"/>
              </a:spcBef>
              <a:spcAft>
                <a:spcPts val="0"/>
              </a:spcAft>
              <a:buClr>
                <a:schemeClr val="dk1"/>
              </a:buClr>
              <a:buSzPct val="61111"/>
              <a:buFont typeface="Arial"/>
              <a:buNone/>
            </a:pPr>
            <a:r>
              <a:rPr lang="en"/>
              <a:t>// Define a POST route</a:t>
            </a:r>
            <a:endParaRPr/>
          </a:p>
          <a:p>
            <a:pPr indent="0" lvl="0" marL="0" rtl="0" algn="l">
              <a:spcBef>
                <a:spcPts val="1200"/>
              </a:spcBef>
              <a:spcAft>
                <a:spcPts val="0"/>
              </a:spcAft>
              <a:buClr>
                <a:schemeClr val="dk1"/>
              </a:buClr>
              <a:buSzPct val="61111"/>
              <a:buFont typeface="Arial"/>
              <a:buNone/>
            </a:pPr>
            <a:r>
              <a:rPr lang="en"/>
              <a:t>app.post('/api/users', (req, res) =&gt; {</a:t>
            </a:r>
            <a:endParaRPr/>
          </a:p>
          <a:p>
            <a:pPr indent="0" lvl="0" marL="0" rtl="0" algn="l">
              <a:spcBef>
                <a:spcPts val="1200"/>
              </a:spcBef>
              <a:spcAft>
                <a:spcPts val="0"/>
              </a:spcAft>
              <a:buClr>
                <a:schemeClr val="dk1"/>
              </a:buClr>
              <a:buSzPct val="61111"/>
              <a:buFont typeface="Arial"/>
              <a:buNone/>
            </a:pPr>
            <a:r>
              <a:rPr lang="en"/>
              <a:t>  const { name, email } = req.body;</a:t>
            </a:r>
            <a:r>
              <a:rPr lang="en"/>
              <a:t>  // Access the data from the request body</a:t>
            </a:r>
            <a:endParaRPr/>
          </a:p>
          <a:p>
            <a:pPr indent="0" lvl="0" marL="0" rtl="0" algn="l">
              <a:spcBef>
                <a:spcPts val="1200"/>
              </a:spcBef>
              <a:spcAft>
                <a:spcPts val="0"/>
              </a:spcAft>
              <a:buClr>
                <a:schemeClr val="dk1"/>
              </a:buClr>
              <a:buSzPct val="61111"/>
              <a:buFont typeface="Arial"/>
              <a:buNone/>
            </a:pPr>
            <a:r>
              <a:rPr lang="en"/>
              <a:t>  // Perform validation or any other necessary logic</a:t>
            </a:r>
            <a:endParaRPr/>
          </a:p>
          <a:p>
            <a:pPr indent="0" lvl="0" marL="0" rtl="0" algn="l">
              <a:spcBef>
                <a:spcPts val="1200"/>
              </a:spcBef>
              <a:spcAft>
                <a:spcPts val="0"/>
              </a:spcAft>
              <a:buClr>
                <a:schemeClr val="dk1"/>
              </a:buClr>
              <a:buSzPct val="61111"/>
              <a:buFont typeface="Arial"/>
              <a:buNone/>
            </a:pPr>
            <a:r>
              <a:rPr lang="en"/>
              <a:t>  if (!name || !email) {</a:t>
            </a:r>
            <a:endParaRPr/>
          </a:p>
          <a:p>
            <a:pPr indent="0" lvl="0" marL="0" rtl="0" algn="l">
              <a:spcBef>
                <a:spcPts val="1200"/>
              </a:spcBef>
              <a:spcAft>
                <a:spcPts val="0"/>
              </a:spcAft>
              <a:buClr>
                <a:schemeClr val="dk1"/>
              </a:buClr>
              <a:buSzPct val="61111"/>
              <a:buFont typeface="Arial"/>
              <a:buNone/>
            </a:pPr>
            <a:r>
              <a:rPr lang="en"/>
              <a:t>    return res.status(400).json({ message: 'Name and email are required' });</a:t>
            </a:r>
            <a:endParaRPr/>
          </a:p>
          <a:p>
            <a:pPr indent="0" lvl="0" marL="0" rtl="0" algn="l">
              <a:spcBef>
                <a:spcPts val="1200"/>
              </a:spcBef>
              <a:spcAft>
                <a:spcPts val="0"/>
              </a:spcAft>
              <a:buClr>
                <a:schemeClr val="dk1"/>
              </a:buClr>
              <a:buSzPct val="61111"/>
              <a:buFont typeface="Arial"/>
              <a:buNone/>
            </a:pPr>
            <a:r>
              <a:rPr lang="en"/>
              <a:t>  }</a:t>
            </a:r>
            <a:r>
              <a:rPr lang="en"/>
              <a:t>  // Create a new user or save the data to a database</a:t>
            </a:r>
            <a:endParaRPr/>
          </a:p>
          <a:p>
            <a:pPr indent="0" lvl="0" marL="0" rtl="0" algn="l">
              <a:spcBef>
                <a:spcPts val="1200"/>
              </a:spcBef>
              <a:spcAft>
                <a:spcPts val="0"/>
              </a:spcAft>
              <a:buClr>
                <a:schemeClr val="dk1"/>
              </a:buClr>
              <a:buSzPct val="61111"/>
              <a:buFont typeface="Arial"/>
              <a:buNone/>
            </a:pPr>
            <a:r>
              <a:rPr lang="en"/>
              <a:t>  res.status(201).json({ message: 'User created successfully' }); </a:t>
            </a:r>
            <a:r>
              <a:rPr lang="en"/>
              <a:t>  // Send a response indicating success</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Start the server</a:t>
            </a:r>
            <a:endParaRPr/>
          </a:p>
          <a:p>
            <a:pPr indent="0" lvl="0" marL="0" rtl="0" algn="l">
              <a:spcBef>
                <a:spcPts val="1200"/>
              </a:spcBef>
              <a:spcAft>
                <a:spcPts val="0"/>
              </a:spcAft>
              <a:buClr>
                <a:schemeClr val="dk1"/>
              </a:buClr>
              <a:buSzPct val="61111"/>
              <a:buFont typeface="Arial"/>
              <a:buNone/>
            </a:pPr>
            <a:r>
              <a:rPr lang="en"/>
              <a:t>app.listen(8000, () =&gt; {</a:t>
            </a:r>
            <a:endParaRPr/>
          </a:p>
          <a:p>
            <a:pPr indent="0" lvl="0" marL="0" rtl="0" algn="l">
              <a:spcBef>
                <a:spcPts val="1200"/>
              </a:spcBef>
              <a:spcAft>
                <a:spcPts val="0"/>
              </a:spcAft>
              <a:buClr>
                <a:schemeClr val="dk1"/>
              </a:buClr>
              <a:buSzPct val="61111"/>
              <a:buFont typeface="Arial"/>
              <a:buNone/>
            </a:pPr>
            <a:r>
              <a:rPr lang="en"/>
              <a:t>  console.log('Server is running on port 8000');</a:t>
            </a:r>
            <a:endParaRPr/>
          </a:p>
          <a:p>
            <a:pPr indent="0" lvl="0" marL="0" rtl="0" algn="l">
              <a:spcBef>
                <a:spcPts val="1200"/>
              </a:spcBef>
              <a:spcAft>
                <a:spcPts val="1200"/>
              </a:spcAft>
              <a:buNone/>
            </a:pPr>
            <a:r>
              <a:rPr lang="en"/>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idx="1" type="body"/>
          </p:nvPr>
        </p:nvSpPr>
        <p:spPr>
          <a:xfrm>
            <a:off x="311700" y="179650"/>
            <a:ext cx="8520600" cy="43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const list = document.createElement('ul');</a:t>
            </a:r>
            <a:endParaRPr/>
          </a:p>
          <a:p>
            <a:pPr indent="0" lvl="0" marL="0" rtl="0" algn="l">
              <a:spcBef>
                <a:spcPts val="1200"/>
              </a:spcBef>
              <a:spcAft>
                <a:spcPts val="0"/>
              </a:spcAft>
              <a:buClr>
                <a:schemeClr val="dk1"/>
              </a:buClr>
              <a:buSzPts val="1100"/>
              <a:buFont typeface="Arial"/>
              <a:buNone/>
            </a:pPr>
            <a:r>
              <a:rPr lang="en"/>
              <a:t>items.forEach((item) =&gt; {</a:t>
            </a:r>
            <a:endParaRPr/>
          </a:p>
          <a:p>
            <a:pPr indent="0" lvl="0" marL="0" rtl="0" algn="l">
              <a:spcBef>
                <a:spcPts val="1200"/>
              </a:spcBef>
              <a:spcAft>
                <a:spcPts val="0"/>
              </a:spcAft>
              <a:buClr>
                <a:schemeClr val="dk1"/>
              </a:buClr>
              <a:buSzPts val="1100"/>
              <a:buFont typeface="Arial"/>
              <a:buNone/>
            </a:pPr>
            <a:r>
              <a:rPr lang="en"/>
              <a:t>  const li = document.createElement('li');</a:t>
            </a:r>
            <a:endParaRPr/>
          </a:p>
          <a:p>
            <a:pPr indent="0" lvl="0" marL="0" rtl="0" algn="l">
              <a:spcBef>
                <a:spcPts val="1200"/>
              </a:spcBef>
              <a:spcAft>
                <a:spcPts val="0"/>
              </a:spcAft>
              <a:buClr>
                <a:schemeClr val="dk1"/>
              </a:buClr>
              <a:buSzPts val="1100"/>
              <a:buFont typeface="Arial"/>
              <a:buNone/>
            </a:pPr>
            <a:r>
              <a:rPr lang="en"/>
              <a:t>  li.textContent = item;</a:t>
            </a:r>
            <a:endParaRPr/>
          </a:p>
          <a:p>
            <a:pPr indent="0" lvl="0" marL="0" rtl="0" algn="l">
              <a:spcBef>
                <a:spcPts val="1200"/>
              </a:spcBef>
              <a:spcAft>
                <a:spcPts val="0"/>
              </a:spcAft>
              <a:buClr>
                <a:schemeClr val="dk1"/>
              </a:buClr>
              <a:buSzPts val="1100"/>
              <a:buFont typeface="Arial"/>
              <a:buNone/>
            </a:pPr>
            <a:r>
              <a:rPr lang="en"/>
              <a:t>  list.appendChild(li);</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document.body.appendChild(list);</a:t>
            </a:r>
            <a:endParaRPr/>
          </a:p>
          <a:p>
            <a:pPr indent="0" lvl="0" marL="0" rtl="0" algn="l">
              <a:spcBef>
                <a:spcPts val="1200"/>
              </a:spcBef>
              <a:spcAft>
                <a:spcPts val="1200"/>
              </a:spcAft>
              <a:buNone/>
            </a:pPr>
            <a:r>
              <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29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PUT Request</a:t>
            </a:r>
            <a:endParaRPr/>
          </a:p>
        </p:txBody>
      </p:sp>
      <p:sp>
        <p:nvSpPr>
          <p:cNvPr id="1618" name="Google Shape;1618;p292"/>
          <p:cNvSpPr txBox="1"/>
          <p:nvPr>
            <p:ph idx="1" type="body"/>
          </p:nvPr>
        </p:nvSpPr>
        <p:spPr>
          <a:xfrm>
            <a:off x="311700" y="608750"/>
            <a:ext cx="3778800" cy="45708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const express = require('express');</a:t>
            </a:r>
            <a:endParaRPr/>
          </a:p>
          <a:p>
            <a:pPr indent="0" lvl="0" marL="0" rtl="0" algn="l">
              <a:spcBef>
                <a:spcPts val="1200"/>
              </a:spcBef>
              <a:spcAft>
                <a:spcPts val="0"/>
              </a:spcAft>
              <a:buClr>
                <a:schemeClr val="dk1"/>
              </a:buClr>
              <a:buSzPct val="61111"/>
              <a:buFont typeface="Arial"/>
              <a:buNone/>
            </a:pPr>
            <a:r>
              <a:rPr lang="en"/>
              <a:t>const app = express();</a:t>
            </a:r>
            <a:endParaRPr/>
          </a:p>
          <a:p>
            <a:pPr indent="0" lvl="0" marL="0" rtl="0" algn="l">
              <a:spcBef>
                <a:spcPts val="1200"/>
              </a:spcBef>
              <a:spcAft>
                <a:spcPts val="0"/>
              </a:spcAft>
              <a:buClr>
                <a:schemeClr val="dk1"/>
              </a:buClr>
              <a:buSzPct val="61111"/>
              <a:buFont typeface="Arial"/>
              <a:buNone/>
            </a:pPr>
            <a:r>
              <a:rPr lang="en"/>
              <a:t>// Parse JSON request bodies</a:t>
            </a:r>
            <a:endParaRPr/>
          </a:p>
          <a:p>
            <a:pPr indent="0" lvl="0" marL="0" rtl="0" algn="l">
              <a:spcBef>
                <a:spcPts val="1200"/>
              </a:spcBef>
              <a:spcAft>
                <a:spcPts val="0"/>
              </a:spcAft>
              <a:buClr>
                <a:schemeClr val="dk1"/>
              </a:buClr>
              <a:buSzPct val="61111"/>
              <a:buFont typeface="Arial"/>
              <a:buNone/>
            </a:pPr>
            <a:r>
              <a:rPr lang="en"/>
              <a:t>app.use(express.json());</a:t>
            </a:r>
            <a:endParaRPr/>
          </a:p>
          <a:p>
            <a:pPr indent="0" lvl="0" marL="0" rtl="0" algn="l">
              <a:spcBef>
                <a:spcPts val="1200"/>
              </a:spcBef>
              <a:spcAft>
                <a:spcPts val="0"/>
              </a:spcAft>
              <a:buClr>
                <a:schemeClr val="dk1"/>
              </a:buClr>
              <a:buSzPct val="61111"/>
              <a:buFont typeface="Arial"/>
              <a:buNone/>
            </a:pPr>
            <a:r>
              <a:rPr lang="en"/>
              <a:t>// Simulated data - to be replaced with your actual data storage</a:t>
            </a:r>
            <a:endParaRPr/>
          </a:p>
          <a:p>
            <a:pPr indent="0" lvl="0" marL="0" rtl="0" algn="l">
              <a:spcBef>
                <a:spcPts val="1200"/>
              </a:spcBef>
              <a:spcAft>
                <a:spcPts val="0"/>
              </a:spcAft>
              <a:buClr>
                <a:schemeClr val="dk1"/>
              </a:buClr>
              <a:buSzPct val="61111"/>
              <a:buFont typeface="Arial"/>
              <a:buNone/>
            </a:pPr>
            <a:r>
              <a:rPr lang="en"/>
              <a:t>let users = [</a:t>
            </a:r>
            <a:endParaRPr/>
          </a:p>
          <a:p>
            <a:pPr indent="0" lvl="0" marL="0" rtl="0" algn="l">
              <a:spcBef>
                <a:spcPts val="1200"/>
              </a:spcBef>
              <a:spcAft>
                <a:spcPts val="0"/>
              </a:spcAft>
              <a:buClr>
                <a:schemeClr val="dk1"/>
              </a:buClr>
              <a:buSzPct val="61111"/>
              <a:buFont typeface="Arial"/>
              <a:buNone/>
            </a:pPr>
            <a:r>
              <a:rPr lang="en"/>
              <a:t>  { id: 1, name: 'John Doe', email: 'john@example.com' },</a:t>
            </a:r>
            <a:endParaRPr/>
          </a:p>
          <a:p>
            <a:pPr indent="0" lvl="0" marL="0" rtl="0" algn="l">
              <a:spcBef>
                <a:spcPts val="1200"/>
              </a:spcBef>
              <a:spcAft>
                <a:spcPts val="0"/>
              </a:spcAft>
              <a:buClr>
                <a:schemeClr val="dk1"/>
              </a:buClr>
              <a:buSzPct val="61111"/>
              <a:buFont typeface="Arial"/>
              <a:buNone/>
            </a:pPr>
            <a:r>
              <a:rPr lang="en"/>
              <a:t>  { id: 2, name: 'Jane Smith', email: 'jane@example.com'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Define a PUT route</a:t>
            </a:r>
            <a:endParaRPr/>
          </a:p>
          <a:p>
            <a:pPr indent="0" lvl="0" marL="0" rtl="0" algn="l">
              <a:spcBef>
                <a:spcPts val="1200"/>
              </a:spcBef>
              <a:spcAft>
                <a:spcPts val="0"/>
              </a:spcAft>
              <a:buClr>
                <a:schemeClr val="dk1"/>
              </a:buClr>
              <a:buSzPct val="61111"/>
              <a:buFont typeface="Arial"/>
              <a:buNone/>
            </a:pPr>
            <a:r>
              <a:rPr lang="en"/>
              <a:t>app.put('/api/users/:id', (req, res) =&gt; {</a:t>
            </a:r>
            <a:endParaRPr/>
          </a:p>
          <a:p>
            <a:pPr indent="0" lvl="0" marL="0" rtl="0" algn="l">
              <a:spcBef>
                <a:spcPts val="1200"/>
              </a:spcBef>
              <a:spcAft>
                <a:spcPts val="0"/>
              </a:spcAft>
              <a:buClr>
                <a:schemeClr val="dk1"/>
              </a:buClr>
              <a:buSzPct val="61111"/>
              <a:buFont typeface="Arial"/>
              <a:buNone/>
            </a:pPr>
            <a:r>
              <a:rPr lang="en"/>
              <a:t>  // Extract the user ID from the request parameters</a:t>
            </a:r>
            <a:endParaRPr/>
          </a:p>
          <a:p>
            <a:pPr indent="0" lvl="0" marL="0" rtl="0" algn="l">
              <a:spcBef>
                <a:spcPts val="1200"/>
              </a:spcBef>
              <a:spcAft>
                <a:spcPts val="0"/>
              </a:spcAft>
              <a:buClr>
                <a:schemeClr val="dk1"/>
              </a:buClr>
              <a:buSzPct val="61111"/>
              <a:buFont typeface="Arial"/>
              <a:buNone/>
            </a:pPr>
            <a:r>
              <a:rPr lang="en"/>
              <a:t>  const userId = parseInt(req.params.id);</a:t>
            </a:r>
            <a:endParaRPr/>
          </a:p>
          <a:p>
            <a:pPr indent="0" lvl="0" marL="0" rtl="0" algn="l">
              <a:spcBef>
                <a:spcPts val="1200"/>
              </a:spcBef>
              <a:spcAft>
                <a:spcPts val="0"/>
              </a:spcAft>
              <a:buClr>
                <a:schemeClr val="dk1"/>
              </a:buClr>
              <a:buSzPct val="61111"/>
              <a:buFont typeface="Arial"/>
              <a:buNone/>
            </a:pPr>
            <a:r>
              <a:rPr lang="en"/>
              <a:t>  // Find the user by ID</a:t>
            </a:r>
            <a:endParaRPr/>
          </a:p>
          <a:p>
            <a:pPr indent="0" lvl="0" marL="0" rtl="0" algn="l">
              <a:spcBef>
                <a:spcPts val="1200"/>
              </a:spcBef>
              <a:spcAft>
                <a:spcPts val="1200"/>
              </a:spcAft>
              <a:buNone/>
            </a:pPr>
            <a:r>
              <a:rPr lang="en"/>
              <a:t>  const user = users.find((user) =&gt; user.id === userId);</a:t>
            </a:r>
            <a:endParaRPr/>
          </a:p>
        </p:txBody>
      </p:sp>
      <p:sp>
        <p:nvSpPr>
          <p:cNvPr id="1619" name="Google Shape;1619;p292"/>
          <p:cNvSpPr txBox="1"/>
          <p:nvPr/>
        </p:nvSpPr>
        <p:spPr>
          <a:xfrm>
            <a:off x="4180650" y="611525"/>
            <a:ext cx="4729200" cy="439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2"/>
                </a:solidFill>
              </a:rPr>
              <a:t>  // If the user doesn't exist, return a 404 Not Found response</a:t>
            </a:r>
            <a:endParaRPr sz="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2"/>
                </a:solidFill>
              </a:rPr>
              <a:t>  if (!user) {</a:t>
            </a:r>
            <a:endParaRPr sz="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2"/>
                </a:solidFill>
              </a:rPr>
              <a:t>    return res.status(404).json({ message: 'User not found' });</a:t>
            </a:r>
            <a:endParaRPr sz="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2"/>
                </a:solidFill>
              </a:rPr>
              <a:t>  }</a:t>
            </a:r>
            <a:endParaRPr sz="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2"/>
                </a:solidFill>
              </a:rPr>
              <a:t>  // Update the user's name and email based on the request body</a:t>
            </a:r>
            <a:endParaRPr sz="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2"/>
                </a:solidFill>
              </a:rPr>
              <a:t>  user.name = req.body.name;</a:t>
            </a:r>
            <a:endParaRPr sz="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2"/>
                </a:solidFill>
              </a:rPr>
              <a:t>  user.email = req.body.email;</a:t>
            </a:r>
            <a:endParaRPr sz="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2"/>
                </a:solidFill>
              </a:rPr>
              <a:t>  // Send a response indicating success</a:t>
            </a:r>
            <a:endParaRPr sz="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2"/>
                </a:solidFill>
              </a:rPr>
              <a:t>  res.json({ message: 'User updated successfully', user });</a:t>
            </a:r>
            <a:endParaRPr sz="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2"/>
                </a:solidFill>
              </a:rPr>
              <a:t>});</a:t>
            </a:r>
            <a:endParaRPr sz="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2"/>
                </a:solidFill>
              </a:rPr>
              <a:t>// Start the server</a:t>
            </a:r>
            <a:endParaRPr sz="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2"/>
                </a:solidFill>
              </a:rPr>
              <a:t>app.listen(8000, () =&gt; {</a:t>
            </a:r>
            <a:endParaRPr sz="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2"/>
                </a:solidFill>
              </a:rPr>
              <a:t>  console.log('Server is running on port 8000');</a:t>
            </a:r>
            <a:endParaRPr sz="900">
              <a:solidFill>
                <a:schemeClr val="dk2"/>
              </a:solidFill>
            </a:endParaRPr>
          </a:p>
          <a:p>
            <a:pPr indent="0" lvl="0" marL="0" rtl="0" algn="l">
              <a:lnSpc>
                <a:spcPct val="115000"/>
              </a:lnSpc>
              <a:spcBef>
                <a:spcPts val="1200"/>
              </a:spcBef>
              <a:spcAft>
                <a:spcPts val="1200"/>
              </a:spcAft>
              <a:buNone/>
            </a:pPr>
            <a:r>
              <a:rPr lang="en" sz="900">
                <a:solidFill>
                  <a:schemeClr val="dk2"/>
                </a:solidFill>
              </a:rPr>
              <a:t>});</a:t>
            </a:r>
            <a:endParaRPr sz="500"/>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293"/>
          <p:cNvSpPr txBox="1"/>
          <p:nvPr>
            <p:ph type="title"/>
          </p:nvPr>
        </p:nvSpPr>
        <p:spPr>
          <a:xfrm>
            <a:off x="311700" y="93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DELETE Request</a:t>
            </a:r>
            <a:endParaRPr/>
          </a:p>
        </p:txBody>
      </p:sp>
      <p:sp>
        <p:nvSpPr>
          <p:cNvPr id="1625" name="Google Shape;1625;p293"/>
          <p:cNvSpPr txBox="1"/>
          <p:nvPr>
            <p:ph idx="1" type="body"/>
          </p:nvPr>
        </p:nvSpPr>
        <p:spPr>
          <a:xfrm>
            <a:off x="167550" y="1188500"/>
            <a:ext cx="4157100" cy="3822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a:t>const express = require('express');</a:t>
            </a:r>
            <a:endParaRPr/>
          </a:p>
          <a:p>
            <a:pPr indent="0" lvl="0" marL="0" rtl="0" algn="l">
              <a:spcBef>
                <a:spcPts val="1200"/>
              </a:spcBef>
              <a:spcAft>
                <a:spcPts val="0"/>
              </a:spcAft>
              <a:buClr>
                <a:schemeClr val="dk1"/>
              </a:buClr>
              <a:buSzPct val="61111"/>
              <a:buFont typeface="Arial"/>
              <a:buNone/>
            </a:pPr>
            <a:r>
              <a:rPr lang="en"/>
              <a:t>const app = express();</a:t>
            </a:r>
            <a:endParaRPr/>
          </a:p>
          <a:p>
            <a:pPr indent="0" lvl="0" marL="0" rtl="0" algn="l">
              <a:spcBef>
                <a:spcPts val="1200"/>
              </a:spcBef>
              <a:spcAft>
                <a:spcPts val="0"/>
              </a:spcAft>
              <a:buClr>
                <a:schemeClr val="dk1"/>
              </a:buClr>
              <a:buSzPct val="61111"/>
              <a:buFont typeface="Arial"/>
              <a:buNone/>
            </a:pPr>
            <a:r>
              <a:rPr lang="en"/>
              <a:t>// Simulated data - to be replaced with your actual data storage</a:t>
            </a:r>
            <a:endParaRPr/>
          </a:p>
          <a:p>
            <a:pPr indent="0" lvl="0" marL="0" rtl="0" algn="l">
              <a:spcBef>
                <a:spcPts val="1200"/>
              </a:spcBef>
              <a:spcAft>
                <a:spcPts val="0"/>
              </a:spcAft>
              <a:buClr>
                <a:schemeClr val="dk1"/>
              </a:buClr>
              <a:buSzPct val="61111"/>
              <a:buFont typeface="Arial"/>
              <a:buNone/>
            </a:pPr>
            <a:r>
              <a:rPr lang="en"/>
              <a:t>let users = [</a:t>
            </a:r>
            <a:endParaRPr/>
          </a:p>
          <a:p>
            <a:pPr indent="0" lvl="0" marL="0" rtl="0" algn="l">
              <a:spcBef>
                <a:spcPts val="1200"/>
              </a:spcBef>
              <a:spcAft>
                <a:spcPts val="0"/>
              </a:spcAft>
              <a:buClr>
                <a:schemeClr val="dk1"/>
              </a:buClr>
              <a:buSzPct val="61111"/>
              <a:buFont typeface="Arial"/>
              <a:buNone/>
            </a:pPr>
            <a:r>
              <a:rPr lang="en"/>
              <a:t>  { id: 1, name: 'John Doe', email: 'john@example.com' },</a:t>
            </a:r>
            <a:endParaRPr/>
          </a:p>
          <a:p>
            <a:pPr indent="0" lvl="0" marL="0" rtl="0" algn="l">
              <a:spcBef>
                <a:spcPts val="1200"/>
              </a:spcBef>
              <a:spcAft>
                <a:spcPts val="0"/>
              </a:spcAft>
              <a:buClr>
                <a:schemeClr val="dk1"/>
              </a:buClr>
              <a:buSzPct val="61111"/>
              <a:buFont typeface="Arial"/>
              <a:buNone/>
            </a:pPr>
            <a:r>
              <a:rPr lang="en"/>
              <a:t>  { id: 2, name: 'Jane Smith', email: 'jane@example.com'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Define a DELETE route</a:t>
            </a:r>
            <a:endParaRPr/>
          </a:p>
          <a:p>
            <a:pPr indent="0" lvl="0" marL="0" rtl="0" algn="l">
              <a:spcBef>
                <a:spcPts val="1200"/>
              </a:spcBef>
              <a:spcAft>
                <a:spcPts val="0"/>
              </a:spcAft>
              <a:buClr>
                <a:schemeClr val="dk1"/>
              </a:buClr>
              <a:buSzPct val="61111"/>
              <a:buFont typeface="Arial"/>
              <a:buNone/>
            </a:pPr>
            <a:r>
              <a:rPr lang="en"/>
              <a:t>app.delete('/api/users/:id', (req, res) =&gt; {</a:t>
            </a:r>
            <a:endParaRPr/>
          </a:p>
          <a:p>
            <a:pPr indent="0" lvl="0" marL="0" rtl="0" algn="l">
              <a:spcBef>
                <a:spcPts val="1200"/>
              </a:spcBef>
              <a:spcAft>
                <a:spcPts val="0"/>
              </a:spcAft>
              <a:buClr>
                <a:schemeClr val="dk1"/>
              </a:buClr>
              <a:buSzPct val="61111"/>
              <a:buFont typeface="Arial"/>
              <a:buNone/>
            </a:pPr>
            <a:r>
              <a:rPr lang="en"/>
              <a:t>  // Extract the user ID from the request parameters</a:t>
            </a:r>
            <a:endParaRPr/>
          </a:p>
          <a:p>
            <a:pPr indent="0" lvl="0" marL="0" rtl="0" algn="l">
              <a:spcBef>
                <a:spcPts val="1200"/>
              </a:spcBef>
              <a:spcAft>
                <a:spcPts val="1200"/>
              </a:spcAft>
              <a:buNone/>
            </a:pPr>
            <a:r>
              <a:rPr lang="en"/>
              <a:t>  const userId = parseInt(req.params.id);</a:t>
            </a:r>
            <a:endParaRPr/>
          </a:p>
        </p:txBody>
      </p:sp>
      <p:sp>
        <p:nvSpPr>
          <p:cNvPr id="1626" name="Google Shape;1626;p293"/>
          <p:cNvSpPr txBox="1"/>
          <p:nvPr/>
        </p:nvSpPr>
        <p:spPr>
          <a:xfrm>
            <a:off x="4487050" y="137125"/>
            <a:ext cx="4291200" cy="418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700">
                <a:solidFill>
                  <a:schemeClr val="dk2"/>
                </a:solidFill>
              </a:rPr>
              <a:t>  // Find the index of the user by ID</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  const userIndex = users.findIndex((user) =&gt; user.id === userId);</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  // If the user doesn't exist, return a 404 Not Found response</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  if (userIndex === -1) {</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    return res.status(404).json({ message: 'User not found' });</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  }</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  // Remove the user from the array</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  users.splice(userIndex, 1);</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  // Send a response indicating success</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  res.json({ message: 'User deleted successfully' });</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 Start the server</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app.listen(8000, () =&gt; {</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2"/>
                </a:solidFill>
              </a:rPr>
              <a:t>  console.log('Server is running on port 8000');</a:t>
            </a:r>
            <a:endParaRPr sz="700">
              <a:solidFill>
                <a:schemeClr val="dk2"/>
              </a:solidFill>
            </a:endParaRPr>
          </a:p>
          <a:p>
            <a:pPr indent="0" lvl="0" marL="0" rtl="0" algn="l">
              <a:lnSpc>
                <a:spcPct val="115000"/>
              </a:lnSpc>
              <a:spcBef>
                <a:spcPts val="1200"/>
              </a:spcBef>
              <a:spcAft>
                <a:spcPts val="1200"/>
              </a:spcAft>
              <a:buNone/>
            </a:pPr>
            <a:r>
              <a:rPr lang="en" sz="700">
                <a:solidFill>
                  <a:schemeClr val="dk2"/>
                </a:solidFill>
              </a:rPr>
              <a:t>});</a:t>
            </a:r>
            <a:endParaRPr sz="300"/>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2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Route Parameters</a:t>
            </a:r>
            <a:endParaRPr/>
          </a:p>
        </p:txBody>
      </p:sp>
      <p:sp>
        <p:nvSpPr>
          <p:cNvPr id="1632" name="Google Shape;1632;p2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Route parameters are placeholders in the URL of a web application or API that allow dynamic values to be passed and processed by the server. They are often used in routing frameworks to define specific endpoints or routes.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When defining a route, you can specify a parameter by including a placeholder in the URL pattern. Commonly, these placeholders are indicated by using curly braces {} or colon : before the parameter name. For example, consider the following route pattern for a blog application:</a:t>
            </a:r>
            <a:endParaRPr/>
          </a:p>
          <a:p>
            <a:pPr indent="0" lvl="0" marL="0" rtl="0" algn="l">
              <a:spcBef>
                <a:spcPts val="1200"/>
              </a:spcBef>
              <a:spcAft>
                <a:spcPts val="1200"/>
              </a:spcAft>
              <a:buNone/>
            </a:pPr>
            <a:r>
              <a:rPr lang="en"/>
              <a:t>/posts/{postId}</a:t>
            </a:r>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6" name="Shape 1636"/>
        <p:cNvGrpSpPr/>
        <p:nvPr/>
      </p:nvGrpSpPr>
      <p:grpSpPr>
        <a:xfrm>
          <a:off x="0" y="0"/>
          <a:ext cx="0" cy="0"/>
          <a:chOff x="0" y="0"/>
          <a:chExt cx="0" cy="0"/>
        </a:xfrm>
      </p:grpSpPr>
      <p:sp>
        <p:nvSpPr>
          <p:cNvPr id="1637" name="Google Shape;1637;p295"/>
          <p:cNvSpPr txBox="1"/>
          <p:nvPr>
            <p:ph idx="1" type="body"/>
          </p:nvPr>
        </p:nvSpPr>
        <p:spPr>
          <a:xfrm>
            <a:off x="311700" y="201650"/>
            <a:ext cx="8520600" cy="475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In this example, {postId} is a route parameter that can hold a specific value. When a client makes a request to /posts/123, the server knows that 123 corresponds to the postId parameter. The server can then use this value to fetch the blog post with ID 123 from a database or perform any other necessary operations.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Route parameters provide flexibility by allowing URLs to be more descriptive and expressive. They enable the creation of dynamic routes that can handle varying input values. In addition, route parameters are often used for RESTful APIs to specify resource identifiers.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Some routing frameworks provide additional features for route parameters, such as specifying data types, constraints, or default values. These features help validate and control the values passed through the parameters.</a:t>
            </a:r>
            <a:endParaRPr/>
          </a:p>
          <a:p>
            <a:pPr indent="0" lvl="0" marL="0" rtl="0" algn="l">
              <a:spcBef>
                <a:spcPts val="1200"/>
              </a:spcBef>
              <a:spcAft>
                <a:spcPts val="1200"/>
              </a:spcAft>
              <a:buNone/>
            </a:pPr>
            <a:r>
              <a:t/>
            </a: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296"/>
          <p:cNvSpPr txBox="1"/>
          <p:nvPr>
            <p:ph idx="1" type="body"/>
          </p:nvPr>
        </p:nvSpPr>
        <p:spPr>
          <a:xfrm>
            <a:off x="311700" y="140725"/>
            <a:ext cx="8520600" cy="5002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const express = require('express');</a:t>
            </a:r>
            <a:endParaRPr/>
          </a:p>
          <a:p>
            <a:pPr indent="0" lvl="0" marL="0" rtl="0" algn="l">
              <a:spcBef>
                <a:spcPts val="1200"/>
              </a:spcBef>
              <a:spcAft>
                <a:spcPts val="0"/>
              </a:spcAft>
              <a:buClr>
                <a:schemeClr val="dk1"/>
              </a:buClr>
              <a:buSzPct val="61111"/>
              <a:buFont typeface="Arial"/>
              <a:buNone/>
            </a:pPr>
            <a:r>
              <a:rPr lang="en"/>
              <a:t>const app = express();</a:t>
            </a:r>
            <a:endParaRPr/>
          </a:p>
          <a:p>
            <a:pPr indent="0" lvl="0" marL="0" rtl="0" algn="l">
              <a:spcBef>
                <a:spcPts val="1200"/>
              </a:spcBef>
              <a:spcAft>
                <a:spcPts val="0"/>
              </a:spcAft>
              <a:buClr>
                <a:schemeClr val="dk1"/>
              </a:buClr>
              <a:buSzPct val="61111"/>
              <a:buFont typeface="Arial"/>
              <a:buNone/>
            </a:pPr>
            <a:r>
              <a:rPr lang="en"/>
              <a:t>app.get('/posts/:postId', (req, res) =&gt; {</a:t>
            </a:r>
            <a:endParaRPr/>
          </a:p>
          <a:p>
            <a:pPr indent="0" lvl="0" marL="0" rtl="0" algn="l">
              <a:spcBef>
                <a:spcPts val="1200"/>
              </a:spcBef>
              <a:spcAft>
                <a:spcPts val="0"/>
              </a:spcAft>
              <a:buClr>
                <a:schemeClr val="dk1"/>
              </a:buClr>
              <a:buSzPct val="61111"/>
              <a:buFont typeface="Arial"/>
              <a:buNone/>
            </a:pPr>
            <a:r>
              <a:rPr lang="en"/>
              <a:t>  const postId = req.params.postId;</a:t>
            </a:r>
            <a:endParaRPr/>
          </a:p>
          <a:p>
            <a:pPr indent="0" lvl="0" marL="0" rtl="0" algn="l">
              <a:spcBef>
                <a:spcPts val="1200"/>
              </a:spcBef>
              <a:spcAft>
                <a:spcPts val="0"/>
              </a:spcAft>
              <a:buClr>
                <a:schemeClr val="dk1"/>
              </a:buClr>
              <a:buSzPct val="61111"/>
              <a:buFont typeface="Arial"/>
              <a:buNone/>
            </a:pPr>
            <a:r>
              <a:rPr lang="en"/>
              <a:t>  // Process the postId value</a:t>
            </a:r>
            <a:endParaRPr/>
          </a:p>
          <a:p>
            <a:pPr indent="0" lvl="0" marL="0" rtl="0" algn="l">
              <a:spcBef>
                <a:spcPts val="1200"/>
              </a:spcBef>
              <a:spcAft>
                <a:spcPts val="0"/>
              </a:spcAft>
              <a:buClr>
                <a:schemeClr val="dk1"/>
              </a:buClr>
              <a:buSzPct val="61111"/>
              <a:buFont typeface="Arial"/>
              <a:buNone/>
            </a:pPr>
            <a:r>
              <a:rPr lang="en"/>
              <a:t>  res.send(`Fetching post with ID ${postId}`);</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app.listen(3000, () =&gt; {</a:t>
            </a:r>
            <a:endParaRPr/>
          </a:p>
          <a:p>
            <a:pPr indent="0" lvl="0" marL="0" rtl="0" algn="l">
              <a:spcBef>
                <a:spcPts val="1200"/>
              </a:spcBef>
              <a:spcAft>
                <a:spcPts val="0"/>
              </a:spcAft>
              <a:buClr>
                <a:schemeClr val="dk1"/>
              </a:buClr>
              <a:buSzPct val="61111"/>
              <a:buFont typeface="Arial"/>
              <a:buNone/>
            </a:pPr>
            <a:r>
              <a:rPr lang="en"/>
              <a:t>  console.log('Server is running on port 3000');</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In this example, when a GET request is made to /posts/123, the server extracts the value 123 from the postId route parameter using req.params.postId. You can then use this value to perform the required logic or retrieve the corresponding blog post.</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p2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Express &amp; MVC Architecture</a:t>
            </a:r>
            <a:endParaRPr/>
          </a:p>
        </p:txBody>
      </p:sp>
      <p:sp>
        <p:nvSpPr>
          <p:cNvPr id="1648" name="Google Shape;1648;p2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Advanced Express.js with MVC (Model-View-Controller) architecture allows for a more organized and scalable web application. Here's an overview of how Express.js can be used with MVC architecture:</a:t>
            </a:r>
            <a:endParaRPr/>
          </a:p>
          <a:p>
            <a:pPr indent="0" lvl="0" marL="0" rtl="0" algn="l">
              <a:spcBef>
                <a:spcPts val="1200"/>
              </a:spcBef>
              <a:spcAft>
                <a:spcPts val="0"/>
              </a:spcAft>
              <a:buClr>
                <a:schemeClr val="dk1"/>
              </a:buClr>
              <a:buSzPct val="61111"/>
              <a:buFont typeface="Arial"/>
              <a:buNone/>
            </a:pPr>
            <a:r>
              <a:rPr lang="en"/>
              <a:t>Model-View-Controller (MVC) Architecture:</a:t>
            </a:r>
            <a:endParaRPr/>
          </a:p>
          <a:p>
            <a:pPr indent="-334327" lvl="0" marL="457200" rtl="0" algn="l">
              <a:spcBef>
                <a:spcPts val="1200"/>
              </a:spcBef>
              <a:spcAft>
                <a:spcPts val="0"/>
              </a:spcAft>
              <a:buSzPct val="100000"/>
              <a:buChar char="●"/>
            </a:pPr>
            <a:r>
              <a:rPr lang="en"/>
              <a:t>MVC is a software design pattern that separates an application into three components: Model, View, and Controller.</a:t>
            </a:r>
            <a:endParaRPr/>
          </a:p>
          <a:p>
            <a:pPr indent="-334327" lvl="0" marL="457200" rtl="0" algn="l">
              <a:spcBef>
                <a:spcPts val="0"/>
              </a:spcBef>
              <a:spcAft>
                <a:spcPts val="0"/>
              </a:spcAft>
              <a:buSzPct val="100000"/>
              <a:buChar char="●"/>
            </a:pPr>
            <a:r>
              <a:rPr lang="en"/>
              <a:t>The Model represents the data and business logic of the application.</a:t>
            </a:r>
            <a:endParaRPr/>
          </a:p>
          <a:p>
            <a:pPr indent="-334327" lvl="0" marL="457200" rtl="0" algn="l">
              <a:spcBef>
                <a:spcPts val="0"/>
              </a:spcBef>
              <a:spcAft>
                <a:spcPts val="0"/>
              </a:spcAft>
              <a:buSzPct val="100000"/>
              <a:buChar char="●"/>
            </a:pPr>
            <a:r>
              <a:rPr lang="en"/>
              <a:t>The View handles the presentation layer and displays the data to the user.</a:t>
            </a:r>
            <a:endParaRPr/>
          </a:p>
          <a:p>
            <a:pPr indent="-334327" lvl="0" marL="457200" rtl="0" algn="l">
              <a:spcBef>
                <a:spcPts val="0"/>
              </a:spcBef>
              <a:spcAft>
                <a:spcPts val="0"/>
              </a:spcAft>
              <a:buSzPct val="100000"/>
              <a:buChar char="●"/>
            </a:pPr>
            <a:r>
              <a:rPr lang="en"/>
              <a:t>The Controller manages the flow of data between the Model and the View, handling user input and triggering appropriate actions.</a:t>
            </a:r>
            <a:endParaRPr/>
          </a:p>
          <a:p>
            <a:pPr indent="0" lvl="0" marL="0" rtl="0" algn="l">
              <a:spcBef>
                <a:spcPts val="1200"/>
              </a:spcBef>
              <a:spcAft>
                <a:spcPts val="1200"/>
              </a:spcAft>
              <a:buNone/>
            </a:pPr>
            <a:r>
              <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sp>
        <p:nvSpPr>
          <p:cNvPr id="1653" name="Google Shape;1653;p298"/>
          <p:cNvSpPr txBox="1"/>
          <p:nvPr>
            <p:ph idx="1" type="body"/>
          </p:nvPr>
        </p:nvSpPr>
        <p:spPr>
          <a:xfrm>
            <a:off x="311700" y="182150"/>
            <a:ext cx="8520600" cy="491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a:t>Setting Up the Project Structure:</a:t>
            </a:r>
            <a:endParaRPr b="1"/>
          </a:p>
          <a:p>
            <a:pPr indent="-342900" lvl="0" marL="457200" rtl="0" algn="l">
              <a:spcBef>
                <a:spcPts val="1200"/>
              </a:spcBef>
              <a:spcAft>
                <a:spcPts val="0"/>
              </a:spcAft>
              <a:buSzPts val="1800"/>
              <a:buChar char="●"/>
            </a:pPr>
            <a:r>
              <a:rPr lang="en"/>
              <a:t>Create separate directories for each MVC component: models, views, and controllers.</a:t>
            </a:r>
            <a:endParaRPr/>
          </a:p>
          <a:p>
            <a:pPr indent="-342900" lvl="0" marL="457200" rtl="0" algn="l">
              <a:spcBef>
                <a:spcPts val="0"/>
              </a:spcBef>
              <a:spcAft>
                <a:spcPts val="0"/>
              </a:spcAft>
              <a:buSzPts val="1800"/>
              <a:buChar char="●"/>
            </a:pPr>
            <a:r>
              <a:rPr lang="en"/>
              <a:t>Each directory will contain files specific to their respective responsibilities.</a:t>
            </a:r>
            <a:endParaRPr/>
          </a:p>
          <a:p>
            <a:pPr indent="-342900" lvl="0" marL="457200" rtl="0" algn="l">
              <a:spcBef>
                <a:spcPts val="0"/>
              </a:spcBef>
              <a:spcAft>
                <a:spcPts val="0"/>
              </a:spcAft>
              <a:buSzPts val="1800"/>
              <a:buChar char="●"/>
            </a:pPr>
            <a:r>
              <a:rPr lang="en"/>
              <a:t>Additionally, create a directory for routes to define the application's endpoints.</a:t>
            </a:r>
            <a:endParaRPr/>
          </a:p>
          <a:p>
            <a:pPr indent="0" lvl="0" marL="0" rtl="0" algn="l">
              <a:spcBef>
                <a:spcPts val="1200"/>
              </a:spcBef>
              <a:spcAft>
                <a:spcPts val="0"/>
              </a:spcAft>
              <a:buClr>
                <a:schemeClr val="dk1"/>
              </a:buClr>
              <a:buSzPts val="1100"/>
              <a:buFont typeface="Arial"/>
              <a:buNone/>
            </a:pPr>
            <a:r>
              <a:rPr b="1" lang="en"/>
              <a:t>Model:</a:t>
            </a:r>
            <a:endParaRPr b="1"/>
          </a:p>
          <a:p>
            <a:pPr indent="-342900" lvl="0" marL="457200" rtl="0" algn="l">
              <a:spcBef>
                <a:spcPts val="1200"/>
              </a:spcBef>
              <a:spcAft>
                <a:spcPts val="0"/>
              </a:spcAft>
              <a:buSzPts val="1800"/>
              <a:buChar char="●"/>
            </a:pPr>
            <a:r>
              <a:rPr lang="en"/>
              <a:t>Models represent the data structure and business logic of the application.</a:t>
            </a:r>
            <a:endParaRPr/>
          </a:p>
          <a:p>
            <a:pPr indent="-342900" lvl="0" marL="457200" rtl="0" algn="l">
              <a:spcBef>
                <a:spcPts val="0"/>
              </a:spcBef>
              <a:spcAft>
                <a:spcPts val="0"/>
              </a:spcAft>
              <a:buSzPts val="1800"/>
              <a:buChar char="●"/>
            </a:pPr>
            <a:r>
              <a:rPr lang="en"/>
              <a:t>They interact with the database or any external data source.</a:t>
            </a:r>
            <a:endParaRPr/>
          </a:p>
          <a:p>
            <a:pPr indent="-342900" lvl="0" marL="457200" rtl="0" algn="l">
              <a:spcBef>
                <a:spcPts val="0"/>
              </a:spcBef>
              <a:spcAft>
                <a:spcPts val="0"/>
              </a:spcAft>
              <a:buSzPts val="1800"/>
              <a:buChar char="●"/>
            </a:pPr>
            <a:r>
              <a:rPr lang="en"/>
              <a:t>Models can be defined as separate JavaScript files within the models directory, representing entities or business logic functions.</a:t>
            </a:r>
            <a:endParaRPr/>
          </a:p>
          <a:p>
            <a:pPr indent="0" lvl="0" marL="0" rtl="0" algn="l">
              <a:spcBef>
                <a:spcPts val="1200"/>
              </a:spcBef>
              <a:spcAft>
                <a:spcPts val="0"/>
              </a:spcAft>
              <a:buClr>
                <a:schemeClr val="dk1"/>
              </a:buClr>
              <a:buSzPts val="1100"/>
              <a:buFont typeface="Arial"/>
              <a:buNone/>
            </a:pPr>
            <a:r>
              <a:rPr b="1" lang="en"/>
              <a:t>View:</a:t>
            </a:r>
            <a:endParaRPr b="1"/>
          </a:p>
          <a:p>
            <a:pPr indent="-342900" lvl="0" marL="457200" rtl="0" algn="l">
              <a:spcBef>
                <a:spcPts val="1200"/>
              </a:spcBef>
              <a:spcAft>
                <a:spcPts val="0"/>
              </a:spcAft>
              <a:buSzPts val="1800"/>
              <a:buChar char="●"/>
            </a:pPr>
            <a:r>
              <a:rPr lang="en"/>
              <a:t>Views handle the presentation and rendering of data to the user.</a:t>
            </a:r>
            <a:endParaRPr/>
          </a:p>
          <a:p>
            <a:pPr indent="-342900" lvl="0" marL="457200" rtl="0" algn="l">
              <a:spcBef>
                <a:spcPts val="0"/>
              </a:spcBef>
              <a:spcAft>
                <a:spcPts val="0"/>
              </a:spcAft>
              <a:buSzPts val="1800"/>
              <a:buChar char="●"/>
            </a:pPr>
            <a:r>
              <a:rPr lang="en"/>
              <a:t>They can be HTML templates or dynamic templates using template engines like EJS, Pug, or Handlebars.</a:t>
            </a:r>
            <a:endParaRPr/>
          </a:p>
          <a:p>
            <a:pPr indent="-342900" lvl="0" marL="457200" rtl="0" algn="l">
              <a:spcBef>
                <a:spcPts val="0"/>
              </a:spcBef>
              <a:spcAft>
                <a:spcPts val="0"/>
              </a:spcAft>
              <a:buSzPts val="1800"/>
              <a:buChar char="●"/>
            </a:pPr>
            <a:r>
              <a:rPr lang="en"/>
              <a:t>Views are stored in the views directory and are rendered by the controller.</a:t>
            </a:r>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299"/>
          <p:cNvSpPr txBox="1"/>
          <p:nvPr>
            <p:ph idx="1" type="body"/>
          </p:nvPr>
        </p:nvSpPr>
        <p:spPr>
          <a:xfrm>
            <a:off x="311700" y="0"/>
            <a:ext cx="8520600" cy="5143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b="1" lang="en"/>
              <a:t>Controller:</a:t>
            </a:r>
            <a:endParaRPr b="1"/>
          </a:p>
          <a:p>
            <a:pPr indent="-325755" lvl="0" marL="457200" rtl="0" algn="l">
              <a:spcBef>
                <a:spcPts val="1200"/>
              </a:spcBef>
              <a:spcAft>
                <a:spcPts val="0"/>
              </a:spcAft>
              <a:buSzPct val="100000"/>
              <a:buChar char="●"/>
            </a:pPr>
            <a:r>
              <a:rPr lang="en"/>
              <a:t>Controllers handle the logic and flow of the application.</a:t>
            </a:r>
            <a:endParaRPr/>
          </a:p>
          <a:p>
            <a:pPr indent="-325755" lvl="0" marL="457200" rtl="0" algn="l">
              <a:spcBef>
                <a:spcPts val="0"/>
              </a:spcBef>
              <a:spcAft>
                <a:spcPts val="0"/>
              </a:spcAft>
              <a:buSzPct val="100000"/>
              <a:buChar char="●"/>
            </a:pPr>
            <a:r>
              <a:rPr lang="en"/>
              <a:t>They receive user input, interact with models, and render appropriate views.</a:t>
            </a:r>
            <a:endParaRPr/>
          </a:p>
          <a:p>
            <a:pPr indent="-325755" lvl="0" marL="457200" rtl="0" algn="l">
              <a:spcBef>
                <a:spcPts val="0"/>
              </a:spcBef>
              <a:spcAft>
                <a:spcPts val="0"/>
              </a:spcAft>
              <a:buSzPct val="100000"/>
              <a:buChar char="●"/>
            </a:pPr>
            <a:r>
              <a:rPr lang="en"/>
              <a:t>Controllers define the route handlers and connect the models and views.</a:t>
            </a:r>
            <a:endParaRPr/>
          </a:p>
          <a:p>
            <a:pPr indent="-325755" lvl="0" marL="457200" rtl="0" algn="l">
              <a:spcBef>
                <a:spcPts val="0"/>
              </a:spcBef>
              <a:spcAft>
                <a:spcPts val="0"/>
              </a:spcAft>
              <a:buSzPct val="100000"/>
              <a:buChar char="●"/>
            </a:pPr>
            <a:r>
              <a:rPr lang="en"/>
              <a:t>Controllers are defined as separate JavaScript files within the controllers directory.</a:t>
            </a:r>
            <a:endParaRPr/>
          </a:p>
          <a:p>
            <a:pPr indent="0" lvl="0" marL="0" rtl="0" algn="l">
              <a:spcBef>
                <a:spcPts val="1200"/>
              </a:spcBef>
              <a:spcAft>
                <a:spcPts val="0"/>
              </a:spcAft>
              <a:buClr>
                <a:schemeClr val="dk1"/>
              </a:buClr>
              <a:buSzPct val="61111"/>
              <a:buFont typeface="Arial"/>
              <a:buNone/>
            </a:pPr>
            <a:r>
              <a:rPr b="1" lang="en"/>
              <a:t>Routing:</a:t>
            </a:r>
            <a:endParaRPr b="1"/>
          </a:p>
          <a:p>
            <a:pPr indent="-325755" lvl="0" marL="457200" rtl="0" algn="l">
              <a:spcBef>
                <a:spcPts val="1200"/>
              </a:spcBef>
              <a:spcAft>
                <a:spcPts val="0"/>
              </a:spcAft>
              <a:buSzPct val="100000"/>
              <a:buChar char="●"/>
            </a:pPr>
            <a:r>
              <a:rPr lang="en"/>
              <a:t>Routes map incoming requests to the appropriate controller and its associated action.</a:t>
            </a:r>
            <a:endParaRPr/>
          </a:p>
          <a:p>
            <a:pPr indent="-325755" lvl="0" marL="457200" rtl="0" algn="l">
              <a:spcBef>
                <a:spcPts val="0"/>
              </a:spcBef>
              <a:spcAft>
                <a:spcPts val="0"/>
              </a:spcAft>
              <a:buSzPct val="100000"/>
              <a:buChar char="●"/>
            </a:pPr>
            <a:r>
              <a:rPr lang="en"/>
              <a:t>Routes can be defined in a separate file or directly in the main application file.</a:t>
            </a:r>
            <a:endParaRPr/>
          </a:p>
          <a:p>
            <a:pPr indent="-325755" lvl="0" marL="457200" rtl="0" algn="l">
              <a:spcBef>
                <a:spcPts val="0"/>
              </a:spcBef>
              <a:spcAft>
                <a:spcPts val="0"/>
              </a:spcAft>
              <a:buSzPct val="100000"/>
              <a:buChar char="●"/>
            </a:pPr>
            <a:r>
              <a:rPr lang="en"/>
              <a:t>Express.js provides a routing mechanism using the express.Router() object to define routes and their corresponding controller actions.</a:t>
            </a:r>
            <a:endParaRPr/>
          </a:p>
          <a:p>
            <a:pPr indent="0" lvl="0" marL="0" rtl="0" algn="l">
              <a:spcBef>
                <a:spcPts val="1200"/>
              </a:spcBef>
              <a:spcAft>
                <a:spcPts val="0"/>
              </a:spcAft>
              <a:buClr>
                <a:schemeClr val="dk1"/>
              </a:buClr>
              <a:buSzPct val="61111"/>
              <a:buFont typeface="Arial"/>
              <a:buNone/>
            </a:pPr>
            <a:r>
              <a:rPr b="1" lang="en"/>
              <a:t>Integrating Express.js with MVC Architecture:</a:t>
            </a:r>
            <a:endParaRPr b="1"/>
          </a:p>
          <a:p>
            <a:pPr indent="-325755" lvl="0" marL="457200" rtl="0" algn="l">
              <a:spcBef>
                <a:spcPts val="1200"/>
              </a:spcBef>
              <a:spcAft>
                <a:spcPts val="0"/>
              </a:spcAft>
              <a:buSzPct val="100000"/>
              <a:buChar char="●"/>
            </a:pPr>
            <a:r>
              <a:rPr lang="en"/>
              <a:t>In the main application file, set up Express.js and configure middleware.</a:t>
            </a:r>
            <a:endParaRPr/>
          </a:p>
          <a:p>
            <a:pPr indent="-325755" lvl="0" marL="457200" rtl="0" algn="l">
              <a:spcBef>
                <a:spcPts val="0"/>
              </a:spcBef>
              <a:spcAft>
                <a:spcPts val="0"/>
              </a:spcAft>
              <a:buSzPct val="100000"/>
              <a:buChar char="●"/>
            </a:pPr>
            <a:r>
              <a:rPr lang="en"/>
              <a:t>Configure the application to use the routes defined by the router object.</a:t>
            </a:r>
            <a:endParaRPr/>
          </a:p>
          <a:p>
            <a:pPr indent="-325755" lvl="0" marL="457200" rtl="0" algn="l">
              <a:spcBef>
                <a:spcPts val="0"/>
              </a:spcBef>
              <a:spcAft>
                <a:spcPts val="0"/>
              </a:spcAft>
              <a:buSzPct val="100000"/>
              <a:buChar char="●"/>
            </a:pPr>
            <a:r>
              <a:rPr lang="en"/>
              <a:t>Each route defined in the router object should specify the corresponding controller action.</a:t>
            </a:r>
            <a:endParaRPr/>
          </a:p>
          <a:p>
            <a:pPr indent="-325755" lvl="0" marL="457200" rtl="0" algn="l">
              <a:spcBef>
                <a:spcPts val="0"/>
              </a:spcBef>
              <a:spcAft>
                <a:spcPts val="0"/>
              </a:spcAft>
              <a:buSzPct val="100000"/>
              <a:buChar char="●"/>
            </a:pPr>
            <a:r>
              <a:rPr lang="en"/>
              <a:t>The controller action interacts with the model, fetches data, performs business logic, and renders the appropriate view.</a:t>
            </a:r>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3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Model (models/blog.js):</a:t>
            </a:r>
            <a:endParaRPr/>
          </a:p>
        </p:txBody>
      </p:sp>
      <p:sp>
        <p:nvSpPr>
          <p:cNvPr id="1664" name="Google Shape;1664;p3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const mongoose = require('mongoose');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const blogSchema = new mongoose.Schema({</a:t>
            </a:r>
            <a:endParaRPr/>
          </a:p>
          <a:p>
            <a:pPr indent="0" lvl="0" marL="0" rtl="0" algn="l">
              <a:spcBef>
                <a:spcPts val="1200"/>
              </a:spcBef>
              <a:spcAft>
                <a:spcPts val="0"/>
              </a:spcAft>
              <a:buClr>
                <a:schemeClr val="dk1"/>
              </a:buClr>
              <a:buSzPct val="61111"/>
              <a:buFont typeface="Arial"/>
              <a:buNone/>
            </a:pPr>
            <a:r>
              <a:rPr lang="en"/>
              <a:t>  title: { type: String, required: true },</a:t>
            </a:r>
            <a:endParaRPr/>
          </a:p>
          <a:p>
            <a:pPr indent="0" lvl="0" marL="0" rtl="0" algn="l">
              <a:spcBef>
                <a:spcPts val="1200"/>
              </a:spcBef>
              <a:spcAft>
                <a:spcPts val="0"/>
              </a:spcAft>
              <a:buClr>
                <a:schemeClr val="dk1"/>
              </a:buClr>
              <a:buSzPct val="61111"/>
              <a:buFont typeface="Arial"/>
              <a:buNone/>
            </a:pPr>
            <a:r>
              <a:rPr lang="en"/>
              <a:t>  content: { type: String, required: true },</a:t>
            </a:r>
            <a:endParaRPr/>
          </a:p>
          <a:p>
            <a:pPr indent="0" lvl="0" marL="0" rtl="0" algn="l">
              <a:spcBef>
                <a:spcPts val="1200"/>
              </a:spcBef>
              <a:spcAft>
                <a:spcPts val="0"/>
              </a:spcAft>
              <a:buClr>
                <a:schemeClr val="dk1"/>
              </a:buClr>
              <a:buSzPct val="61111"/>
              <a:buFont typeface="Arial"/>
              <a:buNone/>
            </a:pPr>
            <a:r>
              <a:rPr lang="en"/>
              <a:t>  author: { type: String, required: true },</a:t>
            </a:r>
            <a:endParaRPr/>
          </a:p>
          <a:p>
            <a:pPr indent="0" lvl="0" marL="0" rtl="0" algn="l">
              <a:spcBef>
                <a:spcPts val="1200"/>
              </a:spcBef>
              <a:spcAft>
                <a:spcPts val="0"/>
              </a:spcAft>
              <a:buClr>
                <a:schemeClr val="dk1"/>
              </a:buClr>
              <a:buSzPct val="61111"/>
              <a:buFont typeface="Arial"/>
              <a:buNone/>
            </a:pPr>
            <a:r>
              <a:rPr lang="en"/>
              <a:t>  createdAt: { type: Date, default: Date.now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module.exports = mongoose.model('Blog', blogSchema);</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301"/>
          <p:cNvSpPr txBox="1"/>
          <p:nvPr>
            <p:ph type="title"/>
          </p:nvPr>
        </p:nvSpPr>
        <p:spPr>
          <a:xfrm>
            <a:off x="311700" y="6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Controller (controllers/blogController.js):</a:t>
            </a:r>
            <a:endParaRPr/>
          </a:p>
        </p:txBody>
      </p:sp>
      <p:sp>
        <p:nvSpPr>
          <p:cNvPr id="1670" name="Google Shape;1670;p301"/>
          <p:cNvSpPr txBox="1"/>
          <p:nvPr>
            <p:ph idx="1" type="body"/>
          </p:nvPr>
        </p:nvSpPr>
        <p:spPr>
          <a:xfrm>
            <a:off x="311700" y="758675"/>
            <a:ext cx="3751800" cy="4233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
              <a:t>const Blog = require('../models/blog');</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Display all blogs</a:t>
            </a:r>
            <a:endParaRPr/>
          </a:p>
          <a:p>
            <a:pPr indent="0" lvl="0" marL="0" rtl="0" algn="l">
              <a:spcBef>
                <a:spcPts val="1200"/>
              </a:spcBef>
              <a:spcAft>
                <a:spcPts val="0"/>
              </a:spcAft>
              <a:buClr>
                <a:schemeClr val="dk1"/>
              </a:buClr>
              <a:buSzPct val="61111"/>
              <a:buFont typeface="Arial"/>
              <a:buNone/>
            </a:pPr>
            <a:r>
              <a:rPr lang="en"/>
              <a:t>exports.blogList = function (req, res) {</a:t>
            </a:r>
            <a:endParaRPr/>
          </a:p>
          <a:p>
            <a:pPr indent="0" lvl="0" marL="0" rtl="0" algn="l">
              <a:spcBef>
                <a:spcPts val="1200"/>
              </a:spcBef>
              <a:spcAft>
                <a:spcPts val="0"/>
              </a:spcAft>
              <a:buClr>
                <a:schemeClr val="dk1"/>
              </a:buClr>
              <a:buSzPct val="61111"/>
              <a:buFont typeface="Arial"/>
              <a:buNone/>
            </a:pPr>
            <a:r>
              <a:rPr lang="en"/>
              <a:t>  Blog.find({}, (err, blogs) =&gt; {</a:t>
            </a:r>
            <a:endParaRPr/>
          </a:p>
          <a:p>
            <a:pPr indent="0" lvl="0" marL="0" rtl="0" algn="l">
              <a:spcBef>
                <a:spcPts val="1200"/>
              </a:spcBef>
              <a:spcAft>
                <a:spcPts val="0"/>
              </a:spcAft>
              <a:buClr>
                <a:schemeClr val="dk1"/>
              </a:buClr>
              <a:buSzPct val="61111"/>
              <a:buFont typeface="Arial"/>
              <a:buNone/>
            </a:pPr>
            <a:r>
              <a:rPr lang="en"/>
              <a:t>    if (err) {</a:t>
            </a:r>
            <a:endParaRPr/>
          </a:p>
          <a:p>
            <a:pPr indent="0" lvl="0" marL="0" rtl="0" algn="l">
              <a:spcBef>
                <a:spcPts val="1200"/>
              </a:spcBef>
              <a:spcAft>
                <a:spcPts val="0"/>
              </a:spcAft>
              <a:buClr>
                <a:schemeClr val="dk1"/>
              </a:buClr>
              <a:buSzPct val="61111"/>
              <a:buFont typeface="Arial"/>
              <a:buNone/>
            </a:pPr>
            <a:r>
              <a:rPr lang="en"/>
              <a:t>      console.error(err);</a:t>
            </a:r>
            <a:endParaRPr/>
          </a:p>
          <a:p>
            <a:pPr indent="0" lvl="0" marL="0" rtl="0" algn="l">
              <a:spcBef>
                <a:spcPts val="1200"/>
              </a:spcBef>
              <a:spcAft>
                <a:spcPts val="0"/>
              </a:spcAft>
              <a:buClr>
                <a:schemeClr val="dk1"/>
              </a:buClr>
              <a:buSzPct val="61111"/>
              <a:buFont typeface="Arial"/>
              <a:buNone/>
            </a:pPr>
            <a:r>
              <a:rPr lang="en"/>
              <a:t>      res.status(500).send('Internal Server Error');</a:t>
            </a:r>
            <a:endParaRPr/>
          </a:p>
          <a:p>
            <a:pPr indent="0" lvl="0" marL="0" rtl="0" algn="l">
              <a:spcBef>
                <a:spcPts val="1200"/>
              </a:spcBef>
              <a:spcAft>
                <a:spcPts val="0"/>
              </a:spcAft>
              <a:buClr>
                <a:schemeClr val="dk1"/>
              </a:buClr>
              <a:buSzPct val="61111"/>
              <a:buFont typeface="Arial"/>
              <a:buNone/>
            </a:pPr>
            <a:r>
              <a:rPr lang="en"/>
              <a:t>    } else {</a:t>
            </a:r>
            <a:endParaRPr/>
          </a:p>
          <a:p>
            <a:pPr indent="0" lvl="0" marL="0" rtl="0" algn="l">
              <a:spcBef>
                <a:spcPts val="1200"/>
              </a:spcBef>
              <a:spcAft>
                <a:spcPts val="0"/>
              </a:spcAft>
              <a:buClr>
                <a:schemeClr val="dk1"/>
              </a:buClr>
              <a:buSzPct val="61111"/>
              <a:buFont typeface="Arial"/>
              <a:buNone/>
            </a:pPr>
            <a:r>
              <a:rPr lang="en"/>
              <a:t>      res.json(blogs);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
        <p:nvSpPr>
          <p:cNvPr id="1671" name="Google Shape;1671;p301"/>
          <p:cNvSpPr txBox="1"/>
          <p:nvPr/>
        </p:nvSpPr>
        <p:spPr>
          <a:xfrm>
            <a:off x="4180650" y="639375"/>
            <a:ext cx="4900200" cy="453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2"/>
                </a:solidFill>
              </a:rPr>
              <a:t>// Create a new blog</a:t>
            </a:r>
            <a:endParaRPr sz="11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exports.createBlog = function (req, res) {</a:t>
            </a:r>
            <a:endParaRPr sz="11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  const { title, content, author } = req.body;</a:t>
            </a:r>
            <a:endParaRPr sz="11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  const newBlog = new Blog({ title, content, author });</a:t>
            </a:r>
            <a:endParaRPr sz="11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  newBlog.save((err) =&gt; {</a:t>
            </a:r>
            <a:endParaRPr sz="11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    if (err) {</a:t>
            </a:r>
            <a:endParaRPr sz="11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      console.error(err);</a:t>
            </a:r>
            <a:endParaRPr sz="11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      res.status(500).send('Internal Server Error');</a:t>
            </a:r>
            <a:endParaRPr sz="11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    } else {</a:t>
            </a:r>
            <a:endParaRPr sz="11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      res.json({ message: 'Blog created successfully' });</a:t>
            </a:r>
            <a:endParaRPr sz="11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    }</a:t>
            </a:r>
            <a:endParaRPr sz="11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  });</a:t>
            </a:r>
            <a:endParaRPr sz="1100">
              <a:solidFill>
                <a:schemeClr val="dk2"/>
              </a:solidFill>
            </a:endParaRPr>
          </a:p>
          <a:p>
            <a:pPr indent="0" lvl="0" marL="0" rtl="0" algn="l">
              <a:lnSpc>
                <a:spcPct val="115000"/>
              </a:lnSpc>
              <a:spcBef>
                <a:spcPts val="1200"/>
              </a:spcBef>
              <a:spcAft>
                <a:spcPts val="1200"/>
              </a:spcAft>
              <a:buNone/>
            </a:pPr>
            <a:r>
              <a:rPr lang="en" sz="1100">
                <a:solidFill>
                  <a:schemeClr val="dk2"/>
                </a:solidFill>
              </a:rPr>
              <a:t>};</a:t>
            </a:r>
            <a:endParaRPr sz="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1"/>
          <p:cNvSpPr txBox="1"/>
          <p:nvPr>
            <p:ph idx="1" type="body"/>
          </p:nvPr>
        </p:nvSpPr>
        <p:spPr>
          <a:xfrm>
            <a:off x="311700" y="117450"/>
            <a:ext cx="8520600" cy="445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rPr lang="en" sz="1520"/>
              <a:t>function List({ items }) {</a:t>
            </a:r>
            <a:endParaRPr sz="1520"/>
          </a:p>
          <a:p>
            <a:pPr indent="0" lvl="0" marL="0" rtl="0" algn="l">
              <a:lnSpc>
                <a:spcPct val="95000"/>
              </a:lnSpc>
              <a:spcBef>
                <a:spcPts val="1200"/>
              </a:spcBef>
              <a:spcAft>
                <a:spcPts val="0"/>
              </a:spcAft>
              <a:buClr>
                <a:schemeClr val="dk1"/>
              </a:buClr>
              <a:buSzPts val="440"/>
              <a:buFont typeface="Arial"/>
              <a:buNone/>
            </a:pPr>
            <a:r>
              <a:rPr lang="en" sz="1520"/>
              <a:t>  return (</a:t>
            </a:r>
            <a:endParaRPr sz="1520"/>
          </a:p>
          <a:p>
            <a:pPr indent="0" lvl="0" marL="0" rtl="0" algn="l">
              <a:lnSpc>
                <a:spcPct val="95000"/>
              </a:lnSpc>
              <a:spcBef>
                <a:spcPts val="1200"/>
              </a:spcBef>
              <a:spcAft>
                <a:spcPts val="0"/>
              </a:spcAft>
              <a:buClr>
                <a:schemeClr val="dk1"/>
              </a:buClr>
              <a:buSzPts val="440"/>
              <a:buFont typeface="Arial"/>
              <a:buNone/>
            </a:pPr>
            <a:r>
              <a:rPr lang="en" sz="1520"/>
              <a:t>    &lt;ul&gt;</a:t>
            </a:r>
            <a:endParaRPr sz="1520"/>
          </a:p>
          <a:p>
            <a:pPr indent="0" lvl="0" marL="0" rtl="0" algn="l">
              <a:lnSpc>
                <a:spcPct val="95000"/>
              </a:lnSpc>
              <a:spcBef>
                <a:spcPts val="1200"/>
              </a:spcBef>
              <a:spcAft>
                <a:spcPts val="0"/>
              </a:spcAft>
              <a:buClr>
                <a:schemeClr val="dk1"/>
              </a:buClr>
              <a:buSzPts val="440"/>
              <a:buFont typeface="Arial"/>
              <a:buNone/>
            </a:pPr>
            <a:r>
              <a:rPr lang="en" sz="1520"/>
              <a:t>      {items.map((item) =&gt; (</a:t>
            </a:r>
            <a:endParaRPr sz="1520"/>
          </a:p>
          <a:p>
            <a:pPr indent="0" lvl="0" marL="0" rtl="0" algn="l">
              <a:lnSpc>
                <a:spcPct val="95000"/>
              </a:lnSpc>
              <a:spcBef>
                <a:spcPts val="1200"/>
              </a:spcBef>
              <a:spcAft>
                <a:spcPts val="0"/>
              </a:spcAft>
              <a:buClr>
                <a:schemeClr val="dk1"/>
              </a:buClr>
              <a:buSzPts val="440"/>
              <a:buFont typeface="Arial"/>
              <a:buNone/>
            </a:pPr>
            <a:r>
              <a:rPr lang="en" sz="1520"/>
              <a:t>        &lt;li &gt;{item}&lt;/li&gt;</a:t>
            </a:r>
            <a:endParaRPr sz="1520"/>
          </a:p>
          <a:p>
            <a:pPr indent="0" lvl="0" marL="0" rtl="0" algn="l">
              <a:lnSpc>
                <a:spcPct val="95000"/>
              </a:lnSpc>
              <a:spcBef>
                <a:spcPts val="1200"/>
              </a:spcBef>
              <a:spcAft>
                <a:spcPts val="0"/>
              </a:spcAft>
              <a:buClr>
                <a:schemeClr val="dk1"/>
              </a:buClr>
              <a:buSzPts val="440"/>
              <a:buFont typeface="Arial"/>
              <a:buNone/>
            </a:pPr>
            <a:r>
              <a:rPr lang="en" sz="1520"/>
              <a:t>      ))}</a:t>
            </a:r>
            <a:endParaRPr sz="1520"/>
          </a:p>
          <a:p>
            <a:pPr indent="0" lvl="0" marL="0" rtl="0" algn="l">
              <a:lnSpc>
                <a:spcPct val="95000"/>
              </a:lnSpc>
              <a:spcBef>
                <a:spcPts val="1200"/>
              </a:spcBef>
              <a:spcAft>
                <a:spcPts val="0"/>
              </a:spcAft>
              <a:buClr>
                <a:schemeClr val="dk1"/>
              </a:buClr>
              <a:buSzPts val="440"/>
              <a:buFont typeface="Arial"/>
              <a:buNone/>
            </a:pPr>
            <a:r>
              <a:rPr lang="en" sz="1520"/>
              <a:t>    &lt;/ul&gt;</a:t>
            </a:r>
            <a:endParaRPr sz="1520"/>
          </a:p>
          <a:p>
            <a:pPr indent="0" lvl="0" marL="0" rtl="0" algn="l">
              <a:lnSpc>
                <a:spcPct val="95000"/>
              </a:lnSpc>
              <a:spcBef>
                <a:spcPts val="1200"/>
              </a:spcBef>
              <a:spcAft>
                <a:spcPts val="0"/>
              </a:spcAft>
              <a:buClr>
                <a:schemeClr val="dk1"/>
              </a:buClr>
              <a:buSzPts val="440"/>
              <a:buFont typeface="Arial"/>
              <a:buNone/>
            </a:pPr>
            <a:r>
              <a:rPr lang="en" sz="1520"/>
              <a:t>  );</a:t>
            </a:r>
            <a:endParaRPr sz="1520"/>
          </a:p>
          <a:p>
            <a:pPr indent="0" lvl="0" marL="0" rtl="0" algn="l">
              <a:lnSpc>
                <a:spcPct val="95000"/>
              </a:lnSpc>
              <a:spcBef>
                <a:spcPts val="1200"/>
              </a:spcBef>
              <a:spcAft>
                <a:spcPts val="0"/>
              </a:spcAft>
              <a:buClr>
                <a:schemeClr val="dk1"/>
              </a:buClr>
              <a:buSzPts val="440"/>
              <a:buFont typeface="Arial"/>
              <a:buNone/>
            </a:pPr>
            <a:r>
              <a:rPr lang="en" sz="1520"/>
              <a:t>}</a:t>
            </a:r>
            <a:endParaRPr sz="1520"/>
          </a:p>
          <a:p>
            <a:pPr indent="0" lvl="0" marL="0" rtl="0" algn="l">
              <a:lnSpc>
                <a:spcPct val="95000"/>
              </a:lnSpc>
              <a:spcBef>
                <a:spcPts val="1200"/>
              </a:spcBef>
              <a:spcAft>
                <a:spcPts val="0"/>
              </a:spcAft>
              <a:buClr>
                <a:schemeClr val="dk1"/>
              </a:buClr>
              <a:buSzPts val="440"/>
              <a:buFont typeface="Arial"/>
              <a:buNone/>
            </a:pPr>
            <a:r>
              <a:rPr lang="en" sz="1520"/>
              <a:t>ReactDOM.render(&lt;List items={['Item 1', 'Item 2', 'Item 3']} /&gt;, document.getElementById('root'));</a:t>
            </a:r>
            <a:endParaRPr sz="1520"/>
          </a:p>
          <a:p>
            <a:pPr indent="0" lvl="0" marL="0" rtl="0" algn="l">
              <a:lnSpc>
                <a:spcPct val="95000"/>
              </a:lnSpc>
              <a:spcBef>
                <a:spcPts val="1200"/>
              </a:spcBef>
              <a:spcAft>
                <a:spcPts val="1200"/>
              </a:spcAft>
              <a:buSzPts val="440"/>
              <a:buNone/>
            </a:pPr>
            <a:r>
              <a:t/>
            </a:r>
            <a:endParaRPr sz="1520"/>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3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 Routes (routes/index.js):</a:t>
            </a:r>
            <a:endParaRPr/>
          </a:p>
        </p:txBody>
      </p:sp>
      <p:sp>
        <p:nvSpPr>
          <p:cNvPr id="1677" name="Google Shape;1677;p302"/>
          <p:cNvSpPr txBox="1"/>
          <p:nvPr>
            <p:ph idx="1" type="body"/>
          </p:nvPr>
        </p:nvSpPr>
        <p:spPr>
          <a:xfrm>
            <a:off x="311700" y="1152475"/>
            <a:ext cx="8520600" cy="3713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const express = require('express');</a:t>
            </a:r>
            <a:endParaRPr/>
          </a:p>
          <a:p>
            <a:pPr indent="0" lvl="0" marL="0" rtl="0" algn="l">
              <a:spcBef>
                <a:spcPts val="1200"/>
              </a:spcBef>
              <a:spcAft>
                <a:spcPts val="0"/>
              </a:spcAft>
              <a:buClr>
                <a:schemeClr val="dk1"/>
              </a:buClr>
              <a:buSzPct val="61111"/>
              <a:buFont typeface="Arial"/>
              <a:buNone/>
            </a:pPr>
            <a:r>
              <a:rPr lang="en"/>
              <a:t>const router = express.Router();</a:t>
            </a:r>
            <a:endParaRPr/>
          </a:p>
          <a:p>
            <a:pPr indent="0" lvl="0" marL="0" rtl="0" algn="l">
              <a:spcBef>
                <a:spcPts val="1200"/>
              </a:spcBef>
              <a:spcAft>
                <a:spcPts val="0"/>
              </a:spcAft>
              <a:buClr>
                <a:schemeClr val="dk1"/>
              </a:buClr>
              <a:buSzPct val="61111"/>
              <a:buFont typeface="Arial"/>
              <a:buNone/>
            </a:pPr>
            <a:r>
              <a:rPr lang="en"/>
              <a:t>const blogController = require('../controllers/blogController');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GET request to display all blogs</a:t>
            </a:r>
            <a:endParaRPr/>
          </a:p>
          <a:p>
            <a:pPr indent="0" lvl="0" marL="0" rtl="0" algn="l">
              <a:spcBef>
                <a:spcPts val="1200"/>
              </a:spcBef>
              <a:spcAft>
                <a:spcPts val="0"/>
              </a:spcAft>
              <a:buClr>
                <a:schemeClr val="dk1"/>
              </a:buClr>
              <a:buSzPct val="61111"/>
              <a:buFont typeface="Arial"/>
              <a:buNone/>
            </a:pPr>
            <a:r>
              <a:rPr lang="en"/>
              <a:t>router.get('/', blogController.blogList);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POST request to create a new blog</a:t>
            </a:r>
            <a:endParaRPr/>
          </a:p>
          <a:p>
            <a:pPr indent="0" lvl="0" marL="0" rtl="0" algn="l">
              <a:spcBef>
                <a:spcPts val="1200"/>
              </a:spcBef>
              <a:spcAft>
                <a:spcPts val="0"/>
              </a:spcAft>
              <a:buClr>
                <a:schemeClr val="dk1"/>
              </a:buClr>
              <a:buSzPct val="61111"/>
              <a:buFont typeface="Arial"/>
              <a:buNone/>
            </a:pPr>
            <a:r>
              <a:rPr lang="en"/>
              <a:t>router.post('/create', blogController.createBlog);</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module.exports = router;</a:t>
            </a:r>
            <a:endParaRPr/>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30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 App (app.js):</a:t>
            </a:r>
            <a:endParaRPr/>
          </a:p>
        </p:txBody>
      </p:sp>
      <p:sp>
        <p:nvSpPr>
          <p:cNvPr id="1683" name="Google Shape;1683;p303"/>
          <p:cNvSpPr txBox="1"/>
          <p:nvPr>
            <p:ph idx="1" type="body"/>
          </p:nvPr>
        </p:nvSpPr>
        <p:spPr>
          <a:xfrm>
            <a:off x="311700" y="572700"/>
            <a:ext cx="8520600" cy="45708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ct val="61111"/>
              <a:buFont typeface="Arial"/>
              <a:buNone/>
            </a:pPr>
            <a:r>
              <a:rPr lang="en"/>
              <a:t>const express = require('express');</a:t>
            </a:r>
            <a:endParaRPr/>
          </a:p>
          <a:p>
            <a:pPr indent="0" lvl="0" marL="0" rtl="0" algn="l">
              <a:spcBef>
                <a:spcPts val="1200"/>
              </a:spcBef>
              <a:spcAft>
                <a:spcPts val="0"/>
              </a:spcAft>
              <a:buClr>
                <a:schemeClr val="dk1"/>
              </a:buClr>
              <a:buSzPct val="61111"/>
              <a:buFont typeface="Arial"/>
              <a:buNone/>
            </a:pPr>
            <a:r>
              <a:rPr lang="en"/>
              <a:t>const mongoose = require('mongoose');</a:t>
            </a:r>
            <a:endParaRPr/>
          </a:p>
          <a:p>
            <a:pPr indent="0" lvl="0" marL="0" rtl="0" algn="l">
              <a:spcBef>
                <a:spcPts val="1200"/>
              </a:spcBef>
              <a:spcAft>
                <a:spcPts val="0"/>
              </a:spcAft>
              <a:buClr>
                <a:schemeClr val="dk1"/>
              </a:buClr>
              <a:buSzPct val="61111"/>
              <a:buFont typeface="Arial"/>
              <a:buNone/>
            </a:pPr>
            <a:r>
              <a:rPr lang="en"/>
              <a:t>const indexRouter = require('./routes/index');</a:t>
            </a:r>
            <a:endParaRPr/>
          </a:p>
          <a:p>
            <a:pPr indent="0" lvl="0" marL="0" rtl="0" algn="l">
              <a:spcBef>
                <a:spcPts val="1200"/>
              </a:spcBef>
              <a:spcAft>
                <a:spcPts val="0"/>
              </a:spcAft>
              <a:buClr>
                <a:schemeClr val="dk1"/>
              </a:buClr>
              <a:buSzPct val="61111"/>
              <a:buFont typeface="Arial"/>
              <a:buNone/>
            </a:pPr>
            <a:r>
              <a:rPr lang="en"/>
              <a:t>const app = express();</a:t>
            </a:r>
            <a:endParaRPr/>
          </a:p>
          <a:p>
            <a:pPr indent="0" lvl="0" marL="0" rtl="0" algn="l">
              <a:spcBef>
                <a:spcPts val="1200"/>
              </a:spcBef>
              <a:spcAft>
                <a:spcPts val="0"/>
              </a:spcAft>
              <a:buClr>
                <a:schemeClr val="dk1"/>
              </a:buClr>
              <a:buSzPct val="61111"/>
              <a:buFont typeface="Arial"/>
              <a:buNone/>
            </a:pPr>
            <a:r>
              <a:rPr lang="en"/>
              <a:t>// Connect to MongoDB</a:t>
            </a:r>
            <a:endParaRPr/>
          </a:p>
          <a:p>
            <a:pPr indent="0" lvl="0" marL="0" rtl="0" algn="l">
              <a:spcBef>
                <a:spcPts val="1200"/>
              </a:spcBef>
              <a:spcAft>
                <a:spcPts val="0"/>
              </a:spcAft>
              <a:buClr>
                <a:schemeClr val="dk1"/>
              </a:buClr>
              <a:buSzPct val="61111"/>
              <a:buFont typeface="Arial"/>
              <a:buNone/>
            </a:pPr>
            <a:r>
              <a:rPr lang="en"/>
              <a:t>mongoose.connect('mongodb://localhost/blog', {</a:t>
            </a:r>
            <a:endParaRPr/>
          </a:p>
          <a:p>
            <a:pPr indent="0" lvl="0" marL="0" rtl="0" algn="l">
              <a:spcBef>
                <a:spcPts val="1200"/>
              </a:spcBef>
              <a:spcAft>
                <a:spcPts val="0"/>
              </a:spcAft>
              <a:buClr>
                <a:schemeClr val="dk1"/>
              </a:buClr>
              <a:buSzPct val="61111"/>
              <a:buFont typeface="Arial"/>
              <a:buNone/>
            </a:pPr>
            <a:r>
              <a:rPr lang="en"/>
              <a:t>  useNewUrlParser: true,</a:t>
            </a:r>
            <a:endParaRPr/>
          </a:p>
          <a:p>
            <a:pPr indent="0" lvl="0" marL="0" rtl="0" algn="l">
              <a:spcBef>
                <a:spcPts val="1200"/>
              </a:spcBef>
              <a:spcAft>
                <a:spcPts val="0"/>
              </a:spcAft>
              <a:buClr>
                <a:schemeClr val="dk1"/>
              </a:buClr>
              <a:buSzPct val="61111"/>
              <a:buFont typeface="Arial"/>
              <a:buNone/>
            </a:pPr>
            <a:r>
              <a:rPr lang="en"/>
              <a:t>  useUnifiedTopology: true,</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Middleware</a:t>
            </a:r>
            <a:endParaRPr/>
          </a:p>
          <a:p>
            <a:pPr indent="0" lvl="0" marL="0" rtl="0" algn="l">
              <a:spcBef>
                <a:spcPts val="1200"/>
              </a:spcBef>
              <a:spcAft>
                <a:spcPts val="0"/>
              </a:spcAft>
              <a:buClr>
                <a:schemeClr val="dk1"/>
              </a:buClr>
              <a:buSzPct val="61111"/>
              <a:buFont typeface="Arial"/>
              <a:buNone/>
            </a:pPr>
            <a:r>
              <a:rPr lang="en"/>
              <a:t>app.use(express.urlencoded({ extended: true }));</a:t>
            </a:r>
            <a:endParaRPr/>
          </a:p>
          <a:p>
            <a:pPr indent="0" lvl="0" marL="0" rtl="0" algn="l">
              <a:spcBef>
                <a:spcPts val="1200"/>
              </a:spcBef>
              <a:spcAft>
                <a:spcPts val="0"/>
              </a:spcAft>
              <a:buClr>
                <a:schemeClr val="dk1"/>
              </a:buClr>
              <a:buSzPct val="61111"/>
              <a:buFont typeface="Arial"/>
              <a:buNone/>
            </a:pPr>
            <a:r>
              <a:rPr lang="en"/>
              <a:t>// Routes</a:t>
            </a:r>
            <a:endParaRPr/>
          </a:p>
          <a:p>
            <a:pPr indent="0" lvl="0" marL="0" rtl="0" algn="l">
              <a:spcBef>
                <a:spcPts val="1200"/>
              </a:spcBef>
              <a:spcAft>
                <a:spcPts val="0"/>
              </a:spcAft>
              <a:buClr>
                <a:schemeClr val="dk1"/>
              </a:buClr>
              <a:buSzPct val="61111"/>
              <a:buFont typeface="Arial"/>
              <a:buNone/>
            </a:pPr>
            <a:r>
              <a:rPr lang="en"/>
              <a:t>app.use('/', indexRouter);</a:t>
            </a:r>
            <a:endParaRPr/>
          </a:p>
          <a:p>
            <a:pPr indent="0" lvl="0" marL="0" rtl="0" algn="l">
              <a:spcBef>
                <a:spcPts val="1200"/>
              </a:spcBef>
              <a:spcAft>
                <a:spcPts val="0"/>
              </a:spcAft>
              <a:buClr>
                <a:schemeClr val="dk1"/>
              </a:buClr>
              <a:buSzPct val="61111"/>
              <a:buFont typeface="Arial"/>
              <a:buNone/>
            </a:pPr>
            <a:r>
              <a:rPr lang="en"/>
              <a:t>// Start the server</a:t>
            </a:r>
            <a:endParaRPr/>
          </a:p>
          <a:p>
            <a:pPr indent="0" lvl="0" marL="0" rtl="0" algn="l">
              <a:spcBef>
                <a:spcPts val="1200"/>
              </a:spcBef>
              <a:spcAft>
                <a:spcPts val="0"/>
              </a:spcAft>
              <a:buClr>
                <a:schemeClr val="dk1"/>
              </a:buClr>
              <a:buSzPct val="61111"/>
              <a:buFont typeface="Arial"/>
              <a:buNone/>
            </a:pPr>
            <a:r>
              <a:rPr lang="en"/>
              <a:t>app.listen(3000, () =&gt; {</a:t>
            </a:r>
            <a:endParaRPr/>
          </a:p>
          <a:p>
            <a:pPr indent="0" lvl="0" marL="0" rtl="0" algn="l">
              <a:spcBef>
                <a:spcPts val="1200"/>
              </a:spcBef>
              <a:spcAft>
                <a:spcPts val="0"/>
              </a:spcAft>
              <a:buClr>
                <a:schemeClr val="dk1"/>
              </a:buClr>
              <a:buSzPct val="61111"/>
              <a:buFont typeface="Arial"/>
              <a:buNone/>
            </a:pPr>
            <a:r>
              <a:rPr lang="en"/>
              <a:t>  console.log('Server started on port 3000');</a:t>
            </a:r>
            <a:endParaRPr/>
          </a:p>
          <a:p>
            <a:pPr indent="0" lvl="0" marL="0" rtl="0" algn="l">
              <a:spcBef>
                <a:spcPts val="1200"/>
              </a:spcBef>
              <a:spcAft>
                <a:spcPts val="1200"/>
              </a:spcAft>
              <a:buNone/>
            </a:pPr>
            <a:r>
              <a:rPr lang="en"/>
              <a:t>});</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p304"/>
          <p:cNvSpPr txBox="1"/>
          <p:nvPr>
            <p:ph type="title"/>
          </p:nvPr>
        </p:nvSpPr>
        <p:spPr>
          <a:xfrm>
            <a:off x="311700" y="171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Middlewares</a:t>
            </a:r>
            <a:endParaRPr/>
          </a:p>
        </p:txBody>
      </p:sp>
      <p:sp>
        <p:nvSpPr>
          <p:cNvPr id="1689" name="Google Shape;1689;p304"/>
          <p:cNvSpPr txBox="1"/>
          <p:nvPr>
            <p:ph idx="1" type="body"/>
          </p:nvPr>
        </p:nvSpPr>
        <p:spPr>
          <a:xfrm>
            <a:off x="0" y="705900"/>
            <a:ext cx="9144000" cy="4437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simple words, middleware is a piece of code or a function that sits between the incoming request and the outgoing response in an application. It acts as a bridge or a layer that adds extra functionality to the request-response cycle.</a:t>
            </a:r>
            <a:endParaRPr/>
          </a:p>
          <a:p>
            <a:pPr indent="-342900" lvl="0" marL="457200" rtl="0" algn="l">
              <a:spcBef>
                <a:spcPts val="0"/>
              </a:spcBef>
              <a:spcAft>
                <a:spcPts val="0"/>
              </a:spcAft>
              <a:buSzPts val="1800"/>
              <a:buChar char="●"/>
            </a:pPr>
            <a:r>
              <a:rPr lang="en"/>
              <a:t>Imagine you are in a restaurant, and you place an order with the waiter. The waiter takes your order to the kitchen, where the chef prepares the food. However, before the food is served to you, the waiter may add some additional elements to the plate, such as garnishing or seasoning, to enhance the presentation or taste. In this scenario, the waiter acts as middleware, adding value to the food before it reaches you.</a:t>
            </a:r>
            <a:endParaRPr/>
          </a:p>
          <a:p>
            <a:pPr indent="-342900" lvl="0" marL="457200" rtl="0" algn="l">
              <a:spcBef>
                <a:spcPts val="0"/>
              </a:spcBef>
              <a:spcAft>
                <a:spcPts val="0"/>
              </a:spcAft>
              <a:buSzPts val="1800"/>
              <a:buChar char="●"/>
            </a:pPr>
            <a:r>
              <a:rPr lang="en"/>
              <a:t>Similarly, in web development, middleware functions intercept the incoming requests to the server before they reach the final route handler. They can perform tasks like logging, data parsing, authentication, error handling, and more. After executing their specific functionality, middleware can either pass the request to the next middleware in line or send a response directly to the client.</a:t>
            </a:r>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305"/>
          <p:cNvSpPr txBox="1"/>
          <p:nvPr>
            <p:ph idx="1" type="body"/>
          </p:nvPr>
        </p:nvSpPr>
        <p:spPr>
          <a:xfrm>
            <a:off x="311700" y="3778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Middleware plays a crucial role in extending the capabilities of an application, enhancing security, and maintaining code organization by separating concerns. It allows developers to modularize and reuse code, making it easier to add, modify, or remove functionalities as needed.</a:t>
            </a:r>
            <a:endParaRPr/>
          </a:p>
          <a:p>
            <a:pPr indent="-342900" lvl="0" marL="457200" rtl="0" algn="l">
              <a:spcBef>
                <a:spcPts val="0"/>
              </a:spcBef>
              <a:spcAft>
                <a:spcPts val="0"/>
              </a:spcAft>
              <a:buSzPts val="1800"/>
              <a:buChar char="●"/>
            </a:pPr>
            <a:r>
              <a:rPr lang="en"/>
              <a:t>Overall, middleware acts as an intermediary layer in an application, providing additional processing or functionality to requests and responses, much like a waiter adding value to your meal before it reaches your table.</a:t>
            </a:r>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306"/>
          <p:cNvSpPr txBox="1"/>
          <p:nvPr>
            <p:ph type="title"/>
          </p:nvPr>
        </p:nvSpPr>
        <p:spPr>
          <a:xfrm>
            <a:off x="311700" y="8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ifferent types of middleware in Express.js</a:t>
            </a:r>
            <a:endParaRPr/>
          </a:p>
        </p:txBody>
      </p:sp>
      <p:sp>
        <p:nvSpPr>
          <p:cNvPr id="1700" name="Google Shape;1700;p306"/>
          <p:cNvSpPr txBox="1"/>
          <p:nvPr>
            <p:ph idx="1" type="body"/>
          </p:nvPr>
        </p:nvSpPr>
        <p:spPr>
          <a:xfrm>
            <a:off x="311700" y="830725"/>
            <a:ext cx="8520600" cy="4312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Application-Level Middleware:</a:t>
            </a:r>
            <a:endParaRPr/>
          </a:p>
          <a:p>
            <a:pPr indent="0" lvl="0" marL="0" rtl="0" algn="l">
              <a:spcBef>
                <a:spcPts val="1200"/>
              </a:spcBef>
              <a:spcAft>
                <a:spcPts val="0"/>
              </a:spcAft>
              <a:buNone/>
            </a:pPr>
            <a:r>
              <a:rPr lang="en"/>
              <a:t>Application-level middleware is registered using app.use() and is executed for every incoming request to the application.</a:t>
            </a:r>
            <a:endParaRPr/>
          </a:p>
          <a:p>
            <a:pPr indent="0" lvl="0" marL="0" rtl="0" algn="l">
              <a:spcBef>
                <a:spcPts val="120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rPr lang="en"/>
              <a:t>app.use((req, res, next) =&gt; {</a:t>
            </a:r>
            <a:endParaRPr/>
          </a:p>
          <a:p>
            <a:pPr indent="0" lvl="0" marL="0" rtl="0" algn="l">
              <a:spcBef>
                <a:spcPts val="1200"/>
              </a:spcBef>
              <a:spcAft>
                <a:spcPts val="0"/>
              </a:spcAft>
              <a:buClr>
                <a:schemeClr val="dk1"/>
              </a:buClr>
              <a:buSzPts val="1100"/>
              <a:buFont typeface="Arial"/>
              <a:buNone/>
            </a:pPr>
            <a:r>
              <a:rPr lang="en"/>
              <a:t>  console.log('This is an application-level middleware');</a:t>
            </a:r>
            <a:endParaRPr/>
          </a:p>
          <a:p>
            <a:pPr indent="0" lvl="0" marL="0" rtl="0" algn="l">
              <a:spcBef>
                <a:spcPts val="1200"/>
              </a:spcBef>
              <a:spcAft>
                <a:spcPts val="0"/>
              </a:spcAft>
              <a:buClr>
                <a:schemeClr val="dk1"/>
              </a:buClr>
              <a:buSzPts val="1100"/>
              <a:buFont typeface="Arial"/>
              <a:buNone/>
            </a:pPr>
            <a:r>
              <a:rPr lang="en"/>
              <a:t>  next();</a:t>
            </a:r>
            <a:endParaRPr/>
          </a:p>
          <a:p>
            <a:pPr indent="0" lvl="0" marL="0" rtl="0" algn="l">
              <a:spcBef>
                <a:spcPts val="1200"/>
              </a:spcBef>
              <a:spcAft>
                <a:spcPts val="1200"/>
              </a:spcAft>
              <a:buNone/>
            </a:pPr>
            <a:r>
              <a:rPr lang="en"/>
              <a:t>})</a:t>
            </a:r>
            <a:r>
              <a:rPr lang="en"/>
              <a:t>;</a:t>
            </a:r>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3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lang="en" sz="2244">
                <a:solidFill>
                  <a:schemeClr val="dk2"/>
                </a:solidFill>
              </a:rPr>
              <a:t>2. </a:t>
            </a:r>
            <a:r>
              <a:rPr lang="en" sz="2244">
                <a:solidFill>
                  <a:schemeClr val="dk2"/>
                </a:solidFill>
              </a:rPr>
              <a:t>Router-Level Middleware:</a:t>
            </a:r>
            <a:endParaRPr sz="3244"/>
          </a:p>
        </p:txBody>
      </p:sp>
      <p:sp>
        <p:nvSpPr>
          <p:cNvPr id="1706" name="Google Shape;1706;p307"/>
          <p:cNvSpPr txBox="1"/>
          <p:nvPr>
            <p:ph idx="1" type="body"/>
          </p:nvPr>
        </p:nvSpPr>
        <p:spPr>
          <a:xfrm>
            <a:off x="311700" y="1152475"/>
            <a:ext cx="8520600" cy="365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Router-level middleware is applied to specific routes or groups of routes using router.use() within an Express router.</a:t>
            </a:r>
            <a:endParaRPr/>
          </a:p>
          <a:p>
            <a:pPr indent="0" lvl="0" marL="0" rtl="0" algn="l">
              <a:spcBef>
                <a:spcPts val="120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rPr lang="en"/>
              <a:t>const router = express.Router();</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router.use((req, res, next) =&gt; {</a:t>
            </a:r>
            <a:endParaRPr/>
          </a:p>
          <a:p>
            <a:pPr indent="0" lvl="0" marL="0" rtl="0" algn="l">
              <a:spcBef>
                <a:spcPts val="1200"/>
              </a:spcBef>
              <a:spcAft>
                <a:spcPts val="0"/>
              </a:spcAft>
              <a:buClr>
                <a:schemeClr val="dk1"/>
              </a:buClr>
              <a:buSzPts val="1100"/>
              <a:buFont typeface="Arial"/>
              <a:buNone/>
            </a:pPr>
            <a:r>
              <a:rPr lang="en"/>
              <a:t>  console.log('This is a router-level middleware');</a:t>
            </a:r>
            <a:endParaRPr/>
          </a:p>
          <a:p>
            <a:pPr indent="0" lvl="0" marL="0" rtl="0" algn="l">
              <a:spcBef>
                <a:spcPts val="1200"/>
              </a:spcBef>
              <a:spcAft>
                <a:spcPts val="0"/>
              </a:spcAft>
              <a:buClr>
                <a:schemeClr val="dk1"/>
              </a:buClr>
              <a:buSzPts val="1100"/>
              <a:buFont typeface="Arial"/>
              <a:buNone/>
            </a:pPr>
            <a:r>
              <a:rPr lang="en"/>
              <a:t>  next();</a:t>
            </a:r>
            <a:endParaRPr/>
          </a:p>
          <a:p>
            <a:pPr indent="0" lvl="0" marL="0" rtl="0" algn="l">
              <a:spcBef>
                <a:spcPts val="1200"/>
              </a:spcBef>
              <a:spcAft>
                <a:spcPts val="1200"/>
              </a:spcAft>
              <a:buNone/>
            </a:pPr>
            <a:r>
              <a:rPr lang="en"/>
              <a:t>});</a:t>
            </a:r>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3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Error Handling Middleware:</a:t>
            </a:r>
            <a:endParaRPr/>
          </a:p>
        </p:txBody>
      </p:sp>
      <p:sp>
        <p:nvSpPr>
          <p:cNvPr id="1712" name="Google Shape;1712;p308"/>
          <p:cNvSpPr txBox="1"/>
          <p:nvPr>
            <p:ph idx="1" type="body"/>
          </p:nvPr>
        </p:nvSpPr>
        <p:spPr>
          <a:xfrm>
            <a:off x="311700" y="1152475"/>
            <a:ext cx="8520600" cy="37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Error handling middleware is used to handle errors that occur during the request-response cycle. It takes four parameters: (err, req, res, next).</a:t>
            </a:r>
            <a:endParaRPr/>
          </a:p>
          <a:p>
            <a:pPr indent="0" lvl="0" marL="0" rtl="0" algn="l">
              <a:spcBef>
                <a:spcPts val="120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rPr lang="en"/>
              <a:t>app.use((err, req, res, next) =&gt; {</a:t>
            </a:r>
            <a:endParaRPr/>
          </a:p>
          <a:p>
            <a:pPr indent="0" lvl="0" marL="0" rtl="0" algn="l">
              <a:spcBef>
                <a:spcPts val="1200"/>
              </a:spcBef>
              <a:spcAft>
                <a:spcPts val="0"/>
              </a:spcAft>
              <a:buClr>
                <a:schemeClr val="dk1"/>
              </a:buClr>
              <a:buSzPts val="1100"/>
              <a:buFont typeface="Arial"/>
              <a:buNone/>
            </a:pPr>
            <a:r>
              <a:rPr lang="en"/>
              <a:t>  console.error(err);</a:t>
            </a:r>
            <a:endParaRPr/>
          </a:p>
          <a:p>
            <a:pPr indent="0" lvl="0" marL="0" rtl="0" algn="l">
              <a:spcBef>
                <a:spcPts val="1200"/>
              </a:spcBef>
              <a:spcAft>
                <a:spcPts val="0"/>
              </a:spcAft>
              <a:buClr>
                <a:schemeClr val="dk1"/>
              </a:buClr>
              <a:buSzPts val="1100"/>
              <a:buFont typeface="Arial"/>
              <a:buNone/>
            </a:pPr>
            <a:r>
              <a:rPr lang="en"/>
              <a:t>  res.status(500).send('Internal Server Error');</a:t>
            </a:r>
            <a:endParaRPr/>
          </a:p>
          <a:p>
            <a:pPr indent="0" lvl="0" marL="0" rtl="0" algn="l">
              <a:spcBef>
                <a:spcPts val="1200"/>
              </a:spcBef>
              <a:spcAft>
                <a:spcPts val="1200"/>
              </a:spcAft>
              <a:buNone/>
            </a:pPr>
            <a:r>
              <a:rPr lang="en"/>
              <a:t>});</a:t>
            </a:r>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3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a:t>Built-in Middleware:</a:t>
            </a:r>
            <a:endParaRPr/>
          </a:p>
        </p:txBody>
      </p:sp>
      <p:sp>
        <p:nvSpPr>
          <p:cNvPr id="1718" name="Google Shape;1718;p3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Express provides built-in middleware that can be used without installing any additional packages. Examples include express.json() for parsing JSON in the request body and express.static() for serving static files.</a:t>
            </a:r>
            <a:endParaRPr/>
          </a:p>
          <a:p>
            <a:pPr indent="0" lvl="0" marL="0" rtl="0" algn="l">
              <a:spcBef>
                <a:spcPts val="120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rPr lang="en"/>
              <a:t>app.use(express.json());</a:t>
            </a:r>
            <a:endParaRPr/>
          </a:p>
          <a:p>
            <a:pPr indent="0" lvl="0" marL="0" rtl="0" algn="l">
              <a:spcBef>
                <a:spcPts val="1200"/>
              </a:spcBef>
              <a:spcAft>
                <a:spcPts val="1200"/>
              </a:spcAft>
              <a:buNone/>
            </a:pPr>
            <a:r>
              <a:rPr lang="en"/>
              <a:t>app.use(express.static('public'));</a:t>
            </a:r>
            <a:endParaRPr/>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3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b="1" lang="en" sz="2244">
                <a:solidFill>
                  <a:schemeClr val="dk2"/>
                </a:solidFill>
              </a:rPr>
              <a:t>5. </a:t>
            </a:r>
            <a:r>
              <a:rPr b="1" lang="en" sz="2244">
                <a:solidFill>
                  <a:schemeClr val="dk2"/>
                </a:solidFill>
              </a:rPr>
              <a:t>Third-Party Middleware:</a:t>
            </a:r>
            <a:endParaRPr b="1" sz="3244"/>
          </a:p>
        </p:txBody>
      </p:sp>
      <p:sp>
        <p:nvSpPr>
          <p:cNvPr id="1724" name="Google Shape;1724;p3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Third-party middleware is developed by the Express community and can be installed using npm or yarn. They provide additional functionality for tasks like authentication, logging, compression, etc.</a:t>
            </a:r>
            <a:endParaRPr/>
          </a:p>
          <a:p>
            <a:pPr indent="0" lvl="0" marL="0" rtl="0" algn="l">
              <a:spcBef>
                <a:spcPts val="1200"/>
              </a:spcBef>
              <a:spcAft>
                <a:spcPts val="0"/>
              </a:spcAft>
              <a:buClr>
                <a:schemeClr val="dk1"/>
              </a:buClr>
              <a:buSzPts val="1100"/>
              <a:buFont typeface="Arial"/>
              <a:buNone/>
            </a:pPr>
            <a:r>
              <a:rPr lang="en"/>
              <a:t>Example (using the morgan logging middleware):</a:t>
            </a:r>
            <a:endParaRPr/>
          </a:p>
          <a:p>
            <a:pPr indent="0" lvl="0" marL="0" rtl="0" algn="l">
              <a:spcBef>
                <a:spcPts val="1200"/>
              </a:spcBef>
              <a:spcAft>
                <a:spcPts val="0"/>
              </a:spcAft>
              <a:buClr>
                <a:schemeClr val="dk1"/>
              </a:buClr>
              <a:buSzPts val="1100"/>
              <a:buFont typeface="Arial"/>
              <a:buNone/>
            </a:pPr>
            <a:r>
              <a:rPr lang="en"/>
              <a:t>const morgan = require('morgan');</a:t>
            </a:r>
            <a:endParaRPr/>
          </a:p>
          <a:p>
            <a:pPr indent="0" lvl="0" marL="0" rtl="0" algn="l">
              <a:spcBef>
                <a:spcPts val="1200"/>
              </a:spcBef>
              <a:spcAft>
                <a:spcPts val="0"/>
              </a:spcAft>
              <a:buClr>
                <a:schemeClr val="dk1"/>
              </a:buClr>
              <a:buSzPts val="1100"/>
              <a:buFont typeface="Arial"/>
              <a:buNone/>
            </a:pPr>
            <a:r>
              <a:rPr lang="en"/>
              <a:t>app.use(morgan('combined'));</a:t>
            </a:r>
            <a:endParaRPr/>
          </a:p>
          <a:p>
            <a:pPr indent="0" lvl="0" marL="0" rtl="0" algn="l">
              <a:spcBef>
                <a:spcPts val="1200"/>
              </a:spcBef>
              <a:spcAft>
                <a:spcPts val="1200"/>
              </a:spcAft>
              <a:buNone/>
            </a:pPr>
            <a:r>
              <a:t/>
            </a:r>
            <a:endParaRPr/>
          </a:p>
        </p:txBody>
      </p:sp>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3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594"/>
              <a:buFont typeface="Arial"/>
              <a:buNone/>
            </a:pPr>
            <a:r>
              <a:rPr b="1" lang="en" sz="2466">
                <a:solidFill>
                  <a:schemeClr val="dk2"/>
                </a:solidFill>
              </a:rPr>
              <a:t>6. </a:t>
            </a:r>
            <a:r>
              <a:rPr b="1" lang="en" sz="2466">
                <a:solidFill>
                  <a:schemeClr val="dk2"/>
                </a:solidFill>
              </a:rPr>
              <a:t>Custom Middleware:</a:t>
            </a:r>
            <a:endParaRPr b="1" sz="3466"/>
          </a:p>
        </p:txBody>
      </p:sp>
      <p:sp>
        <p:nvSpPr>
          <p:cNvPr id="1730" name="Google Shape;1730;p3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
              <a:t>Custom middleware functions are created by the developer to add specific functionality or perform custom tasks in the request-response cycle.</a:t>
            </a:r>
            <a:endParaRPr/>
          </a:p>
          <a:p>
            <a:pPr indent="0" lvl="0" marL="0" rtl="0" algn="l">
              <a:spcBef>
                <a:spcPts val="120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javascript</a:t>
            </a:r>
            <a:endParaRPr/>
          </a:p>
          <a:p>
            <a:pPr indent="0" lvl="0" marL="0" rtl="0" algn="l">
              <a:spcBef>
                <a:spcPts val="1200"/>
              </a:spcBef>
              <a:spcAft>
                <a:spcPts val="0"/>
              </a:spcAft>
              <a:buClr>
                <a:schemeClr val="dk1"/>
              </a:buClr>
              <a:buSzPct val="61111"/>
              <a:buFont typeface="Arial"/>
              <a:buNone/>
            </a:pPr>
            <a:r>
              <a:rPr lang="en"/>
              <a:t>Copy code</a:t>
            </a:r>
            <a:endParaRPr/>
          </a:p>
          <a:p>
            <a:pPr indent="0" lvl="0" marL="0" rtl="0" algn="l">
              <a:spcBef>
                <a:spcPts val="1200"/>
              </a:spcBef>
              <a:spcAft>
                <a:spcPts val="0"/>
              </a:spcAft>
              <a:buClr>
                <a:schemeClr val="dk1"/>
              </a:buClr>
              <a:buSzPct val="61111"/>
              <a:buFont typeface="Arial"/>
              <a:buNone/>
            </a:pPr>
            <a:r>
              <a:rPr lang="en"/>
              <a:t>const myMiddleware = (req, res, next) =&gt; {</a:t>
            </a:r>
            <a:endParaRPr/>
          </a:p>
          <a:p>
            <a:pPr indent="0" lvl="0" marL="0" rtl="0" algn="l">
              <a:spcBef>
                <a:spcPts val="1200"/>
              </a:spcBef>
              <a:spcAft>
                <a:spcPts val="0"/>
              </a:spcAft>
              <a:buClr>
                <a:schemeClr val="dk1"/>
              </a:buClr>
              <a:buSzPct val="61111"/>
              <a:buFont typeface="Arial"/>
              <a:buNone/>
            </a:pPr>
            <a:r>
              <a:rPr lang="en"/>
              <a:t>  console.log('This is a custom middleware');</a:t>
            </a:r>
            <a:endParaRPr/>
          </a:p>
          <a:p>
            <a:pPr indent="0" lvl="0" marL="0" rtl="0" algn="l">
              <a:spcBef>
                <a:spcPts val="1200"/>
              </a:spcBef>
              <a:spcAft>
                <a:spcPts val="0"/>
              </a:spcAft>
              <a:buClr>
                <a:schemeClr val="dk1"/>
              </a:buClr>
              <a:buSzPct val="61111"/>
              <a:buFont typeface="Arial"/>
              <a:buNone/>
            </a:pPr>
            <a:r>
              <a:rPr lang="en"/>
              <a:t>  next();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app.use(myMiddleware);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NPM. (Node Package Manager)</a:t>
            </a:r>
            <a:endParaRPr/>
          </a:p>
        </p:txBody>
      </p:sp>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n</a:t>
            </a:r>
            <a:r>
              <a:rPr lang="en"/>
              <a:t>pm is a package manager for the JavaScript programming language. It is used to manage and install packages and dependencies that are required in a JavaScript project.</a:t>
            </a:r>
            <a:endParaRPr/>
          </a:p>
          <a:p>
            <a:pPr indent="-342900" lvl="0" marL="457200" rtl="0" algn="l">
              <a:spcBef>
                <a:spcPts val="0"/>
              </a:spcBef>
              <a:spcAft>
                <a:spcPts val="0"/>
              </a:spcAft>
              <a:buSzPts val="1800"/>
              <a:buChar char="●"/>
            </a:pPr>
            <a:r>
              <a:rPr lang="en"/>
              <a:t>npm is included with Node.js, which is a JavaScript runtime environment that allows developers to run JavaScript code outside of a web browser.</a:t>
            </a:r>
            <a:endParaRPr/>
          </a:p>
          <a:p>
            <a:pPr indent="-342900" lvl="0" marL="457200" rtl="0" algn="l">
              <a:spcBef>
                <a:spcPts val="0"/>
              </a:spcBef>
              <a:spcAft>
                <a:spcPts val="0"/>
              </a:spcAft>
              <a:buSzPts val="1800"/>
              <a:buChar char="●"/>
            </a:pPr>
            <a:r>
              <a:rPr lang="en"/>
              <a:t>npx is a tool that is included with npm and is used to execute packages without having to install them globally on your machine. (react-scripts)</a:t>
            </a:r>
            <a:endParaRPr/>
          </a:p>
          <a:p>
            <a:pPr indent="-342900" lvl="0" marL="457200" rtl="0" algn="l">
              <a:spcBef>
                <a:spcPts val="0"/>
              </a:spcBef>
              <a:spcAft>
                <a:spcPts val="0"/>
              </a:spcAft>
              <a:buSzPts val="1800"/>
              <a:buChar char="●"/>
            </a:pPr>
            <a:r>
              <a:rPr lang="en"/>
              <a:t>Overall, npx is a convenient way to run scripts from packages without having to install them globally, and is particularly useful when working with create-react-app.</a:t>
            </a:r>
            <a:endParaRPr/>
          </a:p>
          <a:p>
            <a:pPr indent="-342900" lvl="0" marL="457200" rtl="0" algn="l">
              <a:spcBef>
                <a:spcPts val="0"/>
              </a:spcBef>
              <a:spcAft>
                <a:spcPts val="0"/>
              </a:spcAft>
              <a:buSzPts val="1800"/>
              <a:buChar char="●"/>
            </a:pPr>
            <a:r>
              <a:rPr lang="en"/>
              <a:t>Commands - npm init, npm install uuid, npm u</a:t>
            </a:r>
            <a:r>
              <a:rPr lang="en"/>
              <a:t>pd</a:t>
            </a:r>
            <a:r>
              <a:rPr lang="en"/>
              <a:t>ate, npx create-react-app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Clr>
                <a:schemeClr val="dk1"/>
              </a:buClr>
              <a:buSzPts val="770"/>
              <a:buFont typeface="Arial"/>
              <a:buNone/>
            </a:pPr>
            <a:r>
              <a:rPr b="1" lang="en" sz="2130">
                <a:solidFill>
                  <a:srgbClr val="212529"/>
                </a:solidFill>
                <a:highlight>
                  <a:srgbClr val="FFFFFF"/>
                </a:highlight>
              </a:rPr>
              <a:t>Wrapper Component</a:t>
            </a:r>
            <a:endParaRPr b="1" sz="3900"/>
          </a:p>
        </p:txBody>
      </p:sp>
      <p:sp>
        <p:nvSpPr>
          <p:cNvPr id="220" name="Google Shape;22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React, a wrapper component is a component that wraps another component and provides additional functionality or props. This is often used to share common functionality or styling between multiple components.</a:t>
            </a:r>
            <a:endParaRPr/>
          </a:p>
          <a:p>
            <a:pPr indent="0" lvl="0" marL="0" rtl="0" algn="l">
              <a:spcBef>
                <a:spcPts val="1200"/>
              </a:spcBef>
              <a:spcAft>
                <a:spcPts val="1200"/>
              </a:spcAft>
              <a:buNone/>
            </a:pPr>
            <a:r>
              <a:rPr lang="en"/>
              <a:t>Using wrapper components allows you to encapsulate common styles or behavior and reuse them across multiple components, providing a convenient way to apply consistent styling or add shared functionality in your React application.</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sp>
        <p:nvSpPr>
          <p:cNvPr id="1735" name="Google Shape;1735;p3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Building RESTful API's Using Express - CRUD for Ecommerce API</a:t>
            </a:r>
            <a:endParaRPr sz="2120"/>
          </a:p>
        </p:txBody>
      </p:sp>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313"/>
          <p:cNvSpPr txBox="1"/>
          <p:nvPr>
            <p:ph type="title"/>
          </p:nvPr>
        </p:nvSpPr>
        <p:spPr>
          <a:xfrm>
            <a:off x="437800" y="324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express.static</a:t>
            </a:r>
            <a:endParaRPr/>
          </a:p>
        </p:txBody>
      </p:sp>
      <p:sp>
        <p:nvSpPr>
          <p:cNvPr id="1741" name="Google Shape;1741;p313"/>
          <p:cNvSpPr txBox="1"/>
          <p:nvPr>
            <p:ph idx="1" type="body"/>
          </p:nvPr>
        </p:nvSpPr>
        <p:spPr>
          <a:xfrm>
            <a:off x="311700" y="1308150"/>
            <a:ext cx="8520600" cy="374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express.static is a middleware function provided by the Express.js framework.</a:t>
            </a:r>
            <a:endParaRPr/>
          </a:p>
          <a:p>
            <a:pPr indent="-342900" lvl="0" marL="457200" rtl="0" algn="l">
              <a:spcBef>
                <a:spcPts val="0"/>
              </a:spcBef>
              <a:spcAft>
                <a:spcPts val="0"/>
              </a:spcAft>
              <a:buSzPts val="1800"/>
              <a:buChar char="●"/>
            </a:pPr>
            <a:r>
              <a:rPr lang="en"/>
              <a:t>It is used to serve static files (e.g., HTML, CSS, JavaScript, images) in an Express application.</a:t>
            </a:r>
            <a:endParaRPr/>
          </a:p>
          <a:p>
            <a:pPr indent="-342900" lvl="0" marL="457200" rtl="0" algn="l">
              <a:spcBef>
                <a:spcPts val="0"/>
              </a:spcBef>
              <a:spcAft>
                <a:spcPts val="0"/>
              </a:spcAft>
              <a:buSzPts val="1800"/>
              <a:buChar char="●"/>
            </a:pPr>
            <a:r>
              <a:rPr lang="en"/>
              <a:t>Static files are files that don't change dynamically based on user requests but remain the same for all users.</a:t>
            </a:r>
            <a:endParaRPr/>
          </a:p>
          <a:p>
            <a:pPr indent="-342900" lvl="0" marL="457200" rtl="0" algn="l">
              <a:spcBef>
                <a:spcPts val="0"/>
              </a:spcBef>
              <a:spcAft>
                <a:spcPts val="0"/>
              </a:spcAft>
              <a:buSzPts val="1800"/>
              <a:buChar char="●"/>
            </a:pPr>
            <a:r>
              <a:rPr lang="en"/>
              <a:t>The middleware function takes a directory path as an argument, which represents the root directory for serving static files.</a:t>
            </a:r>
            <a:endParaRPr/>
          </a:p>
          <a:p>
            <a:pPr indent="-342900" lvl="0" marL="457200" rtl="0" algn="l">
              <a:spcBef>
                <a:spcPts val="0"/>
              </a:spcBef>
              <a:spcAft>
                <a:spcPts val="0"/>
              </a:spcAft>
              <a:buSzPts val="1800"/>
              <a:buChar char="●"/>
            </a:pPr>
            <a:r>
              <a:rPr lang="en"/>
              <a:t>When a request is made for a static file, Express looks for the file in the specified directory and serves it to the client.</a:t>
            </a:r>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314"/>
          <p:cNvSpPr txBox="1"/>
          <p:nvPr>
            <p:ph idx="1" type="body"/>
          </p:nvPr>
        </p:nvSpPr>
        <p:spPr>
          <a:xfrm>
            <a:off x="311700" y="287700"/>
            <a:ext cx="8520600" cy="4317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It automatically sets the appropriate headers and caching mechanisms for efficient file delivery.</a:t>
            </a:r>
            <a:endParaRPr/>
          </a:p>
          <a:p>
            <a:pPr indent="-342900" lvl="0" marL="457200" rtl="0" algn="l">
              <a:spcBef>
                <a:spcPts val="0"/>
              </a:spcBef>
              <a:spcAft>
                <a:spcPts val="0"/>
              </a:spcAft>
              <a:buSzPts val="1800"/>
              <a:buChar char="●"/>
            </a:pPr>
            <a:r>
              <a:rPr lang="en"/>
              <a:t>By using express.static, you can easily serve an entire directory of static files without writing separate routes for each file.</a:t>
            </a:r>
            <a:endParaRPr/>
          </a:p>
          <a:p>
            <a:pPr indent="-342900" lvl="0" marL="457200" rtl="0" algn="l">
              <a:spcBef>
                <a:spcPts val="0"/>
              </a:spcBef>
              <a:spcAft>
                <a:spcPts val="0"/>
              </a:spcAft>
              <a:buSzPts val="1800"/>
              <a:buChar char="●"/>
            </a:pPr>
            <a:r>
              <a:rPr lang="en"/>
              <a:t>The middleware should be added to the Express application using app.use() before defining other routes, to ensure it is executed for every incoming request.</a:t>
            </a:r>
            <a:endParaRPr/>
          </a:p>
          <a:p>
            <a:pPr indent="-342900" lvl="0" marL="457200" rtl="0" algn="l">
              <a:spcBef>
                <a:spcPts val="0"/>
              </a:spcBef>
              <a:spcAft>
                <a:spcPts val="0"/>
              </a:spcAft>
              <a:buSzPts val="1800"/>
              <a:buChar char="●"/>
            </a:pPr>
            <a:r>
              <a:rPr lang="en"/>
              <a:t>The middleware works by matching the requested URL path with the files in the specified directory, and if a matching file is found, it is sent as a response to the client.</a:t>
            </a:r>
            <a:endParaRPr/>
          </a:p>
          <a:p>
            <a:pPr indent="-342900" lvl="0" marL="457200" rtl="0" algn="l">
              <a:spcBef>
                <a:spcPts val="0"/>
              </a:spcBef>
              <a:spcAft>
                <a:spcPts val="0"/>
              </a:spcAft>
              <a:buSzPts val="1800"/>
              <a:buChar char="●"/>
            </a:pPr>
            <a:r>
              <a:rPr lang="en"/>
              <a:t>The client can access the static files by using the relative URL path corresponding to the file's location within the static directory.</a:t>
            </a:r>
            <a:endParaRPr/>
          </a:p>
          <a:p>
            <a:pPr indent="-342900" lvl="0" marL="457200" rtl="0" algn="l">
              <a:spcBef>
                <a:spcPts val="0"/>
              </a:spcBef>
              <a:spcAft>
                <a:spcPts val="0"/>
              </a:spcAft>
              <a:buSzPts val="1800"/>
              <a:buChar char="●"/>
            </a:pPr>
            <a:r>
              <a:rPr lang="en"/>
              <a:t>express.static provides a convenient way to organize and serve client-side assets, making it ideal for building web applications, websites, and APIs with Express.js.</a:t>
            </a:r>
            <a:endParaRPr/>
          </a:p>
        </p:txBody>
      </p:sp>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3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a:t>
            </a:r>
            <a:r>
              <a:rPr lang="en"/>
              <a:t>.urlencoded</a:t>
            </a:r>
            <a:endParaRPr/>
          </a:p>
        </p:txBody>
      </p:sp>
      <p:sp>
        <p:nvSpPr>
          <p:cNvPr id="1752" name="Google Shape;1752;p3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39285"/>
              <a:buFont typeface="Arial"/>
              <a:buNone/>
            </a:pPr>
            <a:r>
              <a:rPr lang="en" sz="2800">
                <a:solidFill>
                  <a:schemeClr val="dk1"/>
                </a:solidFill>
              </a:rPr>
              <a:t>The express.urlencoded middleware is specifically designed to handle URL-encoded form data in an Express.js application. It parses the form data sent in the request body and makes it accessible through the req.body object. Here are some common use cases where express.urlencoded is beneficial:</a:t>
            </a:r>
            <a:endParaRPr sz="2800">
              <a:solidFill>
                <a:schemeClr val="dk1"/>
              </a:solidFill>
            </a:endParaRPr>
          </a:p>
          <a:p>
            <a:pPr indent="-353060" lvl="0" marL="457200" rtl="0" algn="l">
              <a:spcBef>
                <a:spcPts val="1200"/>
              </a:spcBef>
              <a:spcAft>
                <a:spcPts val="0"/>
              </a:spcAft>
              <a:buClr>
                <a:schemeClr val="dk1"/>
              </a:buClr>
              <a:buSzPct val="100000"/>
              <a:buChar char="●"/>
            </a:pPr>
            <a:r>
              <a:rPr lang="en" sz="2800">
                <a:solidFill>
                  <a:schemeClr val="dk1"/>
                </a:solidFill>
              </a:rPr>
              <a:t>Handling HTML form submissions: When you have an HTML form in your application and want to extract the submitted data, express.urlencoded is useful. It automatically parses the form data and provides easy access to the values submitted by the user.</a:t>
            </a:r>
            <a:endParaRPr sz="2800">
              <a:solidFill>
                <a:schemeClr val="dk1"/>
              </a:solidFill>
            </a:endParaRPr>
          </a:p>
        </p:txBody>
      </p:sp>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316"/>
          <p:cNvSpPr txBox="1"/>
          <p:nvPr>
            <p:ph idx="1" type="body"/>
          </p:nvPr>
        </p:nvSpPr>
        <p:spPr>
          <a:xfrm>
            <a:off x="311700" y="155125"/>
            <a:ext cx="8520600" cy="498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Processing form data for authentication: User login and registration forms often require handling sensitive data such as usernames and passwords. express.urlencoded simplifies the process of extracting and validating these form inputs, allowing you to securely process and authenticate user data.</a:t>
            </a:r>
            <a:endParaRPr/>
          </a:p>
          <a:p>
            <a:pPr indent="-342900" lvl="0" marL="457200" rtl="0" algn="l">
              <a:spcBef>
                <a:spcPts val="0"/>
              </a:spcBef>
              <a:spcAft>
                <a:spcPts val="0"/>
              </a:spcAft>
              <a:buSzPts val="1800"/>
              <a:buChar char="●"/>
            </a:pPr>
            <a:r>
              <a:rPr lang="en"/>
              <a:t>Accepting input from API clients: If you have an API built with Express.js that accepts data from API clients, express.urlencoded helps parse and handle the data sent as URL-encoded form parameters. It allows you to access and process the incoming data easily.</a:t>
            </a:r>
            <a:endParaRPr/>
          </a:p>
          <a:p>
            <a:pPr indent="-342900" lvl="0" marL="457200" rtl="0" algn="l">
              <a:spcBef>
                <a:spcPts val="0"/>
              </a:spcBef>
              <a:spcAft>
                <a:spcPts val="0"/>
              </a:spcAft>
              <a:buSzPts val="1800"/>
              <a:buChar char="●"/>
            </a:pPr>
            <a:r>
              <a:rPr lang="en"/>
              <a:t>Working with third-party APIs: Many third-party APIs expect data to be sent in URL-encoded form. By using express.urlencoded, you can format the data according to the API's requirements and send requests with the necessary form data.</a:t>
            </a:r>
            <a:endParaRPr/>
          </a:p>
          <a:p>
            <a:pPr indent="-342900" lvl="0" marL="457200" rtl="0" algn="l">
              <a:spcBef>
                <a:spcPts val="0"/>
              </a:spcBef>
              <a:spcAft>
                <a:spcPts val="0"/>
              </a:spcAft>
              <a:buSzPts val="1800"/>
              <a:buChar char="●"/>
            </a:pPr>
            <a:r>
              <a:rPr lang="en"/>
              <a:t>Handling webhook data: Webhooks often send data in URL-encoded format. By utilizing express.urlencoded, you can easily extract and process the data received through webhooks in your Express application.</a:t>
            </a:r>
            <a:endParaRPr/>
          </a:p>
        </p:txBody>
      </p:sp>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3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Origin Policy</a:t>
            </a:r>
            <a:endParaRPr/>
          </a:p>
        </p:txBody>
      </p:sp>
      <p:sp>
        <p:nvSpPr>
          <p:cNvPr id="1763" name="Google Shape;1763;p317"/>
          <p:cNvSpPr txBox="1"/>
          <p:nvPr>
            <p:ph idx="1" type="body"/>
          </p:nvPr>
        </p:nvSpPr>
        <p:spPr>
          <a:xfrm>
            <a:off x="311700" y="572700"/>
            <a:ext cx="8520600" cy="4419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The Same Origin Policy (SOP) is a security mechanism enforced by web browsers to restrict web page scripts from making requests to a different origin (domain, protocol, and port) than the one from which they originated. The SOP is an important security measure to prevent cross-site scripting (XSS) attacks and unauthorized data access.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Under the Same Origin Policy:</a:t>
            </a:r>
            <a:endParaRPr/>
          </a:p>
          <a:p>
            <a:pPr indent="-334327" lvl="0" marL="457200" rtl="0" algn="l">
              <a:spcBef>
                <a:spcPts val="1200"/>
              </a:spcBef>
              <a:spcAft>
                <a:spcPts val="0"/>
              </a:spcAft>
              <a:buSzPct val="100000"/>
              <a:buChar char="●"/>
            </a:pPr>
            <a:r>
              <a:rPr lang="en"/>
              <a:t>Scripts from one origin cannot access the content of web pages from a different origin.</a:t>
            </a:r>
            <a:endParaRPr/>
          </a:p>
          <a:p>
            <a:pPr indent="-334327" lvl="0" marL="457200" rtl="0" algn="l">
              <a:spcBef>
                <a:spcPts val="0"/>
              </a:spcBef>
              <a:spcAft>
                <a:spcPts val="0"/>
              </a:spcAft>
              <a:buSzPct val="100000"/>
              <a:buChar char="●"/>
            </a:pPr>
            <a:r>
              <a:rPr lang="en"/>
              <a:t>XMLHttpRequest and Fetch API requests are restricted to the same origin. That means, by default, a web page can only make requests to its own origin.</a:t>
            </a:r>
            <a:endParaRPr/>
          </a:p>
          <a:p>
            <a:pPr indent="-334327" lvl="0" marL="457200" rtl="0" algn="l">
              <a:spcBef>
                <a:spcPts val="0"/>
              </a:spcBef>
              <a:spcAft>
                <a:spcPts val="0"/>
              </a:spcAft>
              <a:buSzPct val="100000"/>
              <a:buChar char="●"/>
            </a:pPr>
            <a:r>
              <a:rPr lang="en"/>
              <a:t>Cookies and other credentials are not sent in cross-origin requests unless explicitly allowed through mechanisms like CORS (Cross-Origin Resource Sharing).</a:t>
            </a:r>
            <a:endParaRPr/>
          </a:p>
          <a:p>
            <a:pPr indent="-334327" lvl="0" marL="457200" rtl="0" algn="l">
              <a:spcBef>
                <a:spcPts val="0"/>
              </a:spcBef>
              <a:spcAft>
                <a:spcPts val="0"/>
              </a:spcAft>
              <a:buSzPct val="100000"/>
              <a:buChar char="●"/>
            </a:pPr>
            <a:r>
              <a:rPr lang="en"/>
              <a:t>DOM access restrictions prevent scripts from accessing or modifying elements of a different origin's web page.</a:t>
            </a:r>
            <a:endParaRPr/>
          </a:p>
          <a:p>
            <a:pPr indent="0" lvl="0" marL="0" rtl="0" algn="l">
              <a:spcBef>
                <a:spcPts val="1200"/>
              </a:spcBef>
              <a:spcAft>
                <a:spcPts val="1200"/>
              </a:spcAft>
              <a:buNone/>
            </a:pPr>
            <a:r>
              <a:t/>
            </a:r>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318"/>
          <p:cNvSpPr txBox="1"/>
          <p:nvPr>
            <p:ph idx="1" type="body"/>
          </p:nvPr>
        </p:nvSpPr>
        <p:spPr>
          <a:xfrm>
            <a:off x="311700" y="488425"/>
            <a:ext cx="8520600" cy="43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Same Origin Policy is crucial for maintaining the security and integrity of web applications. Without it, malicious scripts from one site could access sensitive data or perform actions on behalf of another site, leading to potential security vulnerabilities.</a:t>
            </a:r>
            <a:endParaRPr/>
          </a:p>
          <a:p>
            <a:pPr indent="0" lvl="0" marL="0" rtl="0" algn="l">
              <a:spcBef>
                <a:spcPts val="1200"/>
              </a:spcBef>
              <a:spcAft>
                <a:spcPts val="0"/>
              </a:spcAft>
              <a:buClr>
                <a:schemeClr val="dk1"/>
              </a:buClr>
              <a:buSzPts val="1100"/>
              <a:buFont typeface="Arial"/>
              <a:buNone/>
            </a:pPr>
            <a:r>
              <a:rPr lang="en"/>
              <a:t>To enable controlled access to resources across different origins, web standards like CORS have been introduced. CORS allows servers to specify which origins are allowed to access their resources and under what conditions, thereby relaxing the strict Same Origin Policy for those specified origins.</a:t>
            </a:r>
            <a:endParaRPr/>
          </a:p>
          <a:p>
            <a:pPr indent="0" lvl="0" marL="0" rtl="0" algn="l">
              <a:spcBef>
                <a:spcPts val="1200"/>
              </a:spcBef>
              <a:spcAft>
                <a:spcPts val="1200"/>
              </a:spcAft>
              <a:buNone/>
            </a:pPr>
            <a:r>
              <a:rPr lang="en"/>
              <a:t>It's important to note that the Same Origin Policy applies to scripts running in the context of a web browser and does not impose restrictions on server-to-server communication or communication between different web technologies, such as APIs or backend systems.</a:t>
            </a:r>
            <a:endParaRPr/>
          </a:p>
        </p:txBody>
      </p:sp>
    </p:spTree>
  </p:cSld>
  <p:clrMapOvr>
    <a:masterClrMapping/>
  </p:clrMapOvr>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3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Origin Resource Sharing (CORS)</a:t>
            </a:r>
            <a:endParaRPr/>
          </a:p>
        </p:txBody>
      </p:sp>
      <p:sp>
        <p:nvSpPr>
          <p:cNvPr id="1774" name="Google Shape;1774;p3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Cross-Origin Resource Sharing (CORS) is a mechanism that relaxes the Same Origin Policy (SOP) in web browsers. It allows servers to specify which origins (domains, protocols, and ports) are allowed to access their resources and under what conditions.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By default, web browsers enforce the Same Origin Policy, which restricts cross-origin requests, such as AJAX requests or Fetch API requests, to ensure security. However, there are legitimate cases where a web application hosted on one origin needs to make requests to resources hosted on a different origin. CORS provides a standardized way for servers to specify which cross-origin requests are allowed and which are not.</a:t>
            </a:r>
            <a:endParaRPr/>
          </a:p>
        </p:txBody>
      </p:sp>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320"/>
          <p:cNvSpPr txBox="1"/>
          <p:nvPr>
            <p:ph idx="1" type="body"/>
          </p:nvPr>
        </p:nvSpPr>
        <p:spPr>
          <a:xfrm>
            <a:off x="311700" y="101100"/>
            <a:ext cx="8520600" cy="498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Here's how CORS works:</a:t>
            </a:r>
            <a:endParaRPr/>
          </a:p>
          <a:p>
            <a:pPr indent="-342900" lvl="0" marL="457200" rtl="0" algn="l">
              <a:spcBef>
                <a:spcPts val="1200"/>
              </a:spcBef>
              <a:spcAft>
                <a:spcPts val="0"/>
              </a:spcAft>
              <a:buSzPts val="1800"/>
              <a:buChar char="●"/>
            </a:pPr>
            <a:r>
              <a:rPr lang="en"/>
              <a:t>Origin Header: When a browser makes a cross-origin request, it includes an Origin header that indicates the origin from which the request originated.</a:t>
            </a:r>
            <a:endParaRPr/>
          </a:p>
          <a:p>
            <a:pPr indent="-342900" lvl="0" marL="457200" rtl="0" algn="l">
              <a:spcBef>
                <a:spcPts val="0"/>
              </a:spcBef>
              <a:spcAft>
                <a:spcPts val="0"/>
              </a:spcAft>
              <a:buSzPts val="1800"/>
              <a:buChar char="●"/>
            </a:pPr>
            <a:r>
              <a:rPr lang="en"/>
              <a:t>Preflight Request: For certain types of cross-origin requests, such as those with non-simple HTTP methods (e.g., PUT, DELETE) or custom headers, the browser sends a preflight request (HTTP OPTIONS) to the server. The preflight request includes an additional set of headers, including the requested method, headers, and any custom headers.</a:t>
            </a:r>
            <a:endParaRPr/>
          </a:p>
          <a:p>
            <a:pPr indent="-342900" lvl="0" marL="457200" rtl="0" algn="l">
              <a:spcBef>
                <a:spcPts val="0"/>
              </a:spcBef>
              <a:spcAft>
                <a:spcPts val="0"/>
              </a:spcAft>
              <a:buSzPts val="1800"/>
              <a:buChar char="●"/>
            </a:pPr>
            <a:r>
              <a:rPr lang="en"/>
              <a:t>Access-Control-Allow-Origin: The server receiving the request can include the Access-Control-Allow-Origin response header to indicate which origins are allowed to access its resources. It can specify a single origin (e.g., "https://example.com") or use the wildcard "*" to allow access from any origin. The server can also include additional headers like Access-Control-Allow-Methods, Access-Control-Allow-Headers, and Access-Control-Allow-Credentials to further control the behavior of cross-origin requests.</a:t>
            </a:r>
            <a:endParaRPr/>
          </a:p>
        </p:txBody>
      </p:sp>
    </p:spTree>
  </p:cSld>
  <p:clrMapOvr>
    <a:masterClrMapping/>
  </p:clrMapOvr>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sp>
        <p:nvSpPr>
          <p:cNvPr id="1784" name="Google Shape;1784;p321"/>
          <p:cNvSpPr txBox="1"/>
          <p:nvPr>
            <p:ph idx="1" type="body"/>
          </p:nvPr>
        </p:nvSpPr>
        <p:spPr>
          <a:xfrm>
            <a:off x="194600" y="614550"/>
            <a:ext cx="8520600" cy="426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Simple Requests: For simple cross-origin requests (e.g., GET, POST with no custom headers), the browser directly sends the request to the server without a preflight request. The server can respond with the Access-Control-Allow-Origin header to allow or deny access.</a:t>
            </a:r>
            <a:endParaRPr/>
          </a:p>
          <a:p>
            <a:pPr indent="-342900" lvl="0" marL="457200" rtl="0" algn="l">
              <a:spcBef>
                <a:spcPts val="0"/>
              </a:spcBef>
              <a:spcAft>
                <a:spcPts val="0"/>
              </a:spcAft>
              <a:buSzPts val="1800"/>
              <a:buChar char="●"/>
            </a:pPr>
            <a:r>
              <a:rPr lang="en"/>
              <a:t>Error Handling: If a cross-origin request is made without proper CORS headers, or the server rejects the request, the browser blocks the response from being accessed by the requesting script due to the Same Origin Policy.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3"/>
          <p:cNvSpPr txBox="1"/>
          <p:nvPr>
            <p:ph idx="1" type="body"/>
          </p:nvPr>
        </p:nvSpPr>
        <p:spPr>
          <a:xfrm>
            <a:off x="311700" y="95350"/>
            <a:ext cx="8520600" cy="5005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307"/>
              <a:t>import React from 'react';</a:t>
            </a:r>
            <a:endParaRPr sz="3307"/>
          </a:p>
          <a:p>
            <a:pPr indent="0" lvl="0" marL="0" rtl="0" algn="l">
              <a:spcBef>
                <a:spcPts val="1200"/>
              </a:spcBef>
              <a:spcAft>
                <a:spcPts val="0"/>
              </a:spcAft>
              <a:buClr>
                <a:schemeClr val="dk1"/>
              </a:buClr>
              <a:buSzPct val="33255"/>
              <a:buFont typeface="Arial"/>
              <a:buNone/>
            </a:pPr>
            <a:r>
              <a:rPr lang="en" sz="3307"/>
              <a:t>function withWrapper(WrappedComponent) {</a:t>
            </a:r>
            <a:endParaRPr sz="3307"/>
          </a:p>
          <a:p>
            <a:pPr indent="0" lvl="0" marL="0" rtl="0" algn="l">
              <a:spcBef>
                <a:spcPts val="1200"/>
              </a:spcBef>
              <a:spcAft>
                <a:spcPts val="0"/>
              </a:spcAft>
              <a:buClr>
                <a:schemeClr val="dk1"/>
              </a:buClr>
              <a:buSzPct val="33255"/>
              <a:buFont typeface="Arial"/>
              <a:buNone/>
            </a:pPr>
            <a:r>
              <a:rPr lang="en" sz="3307"/>
              <a:t>  return function WrapperComponent(props) {</a:t>
            </a:r>
            <a:endParaRPr sz="3307"/>
          </a:p>
          <a:p>
            <a:pPr indent="0" lvl="0" marL="0" rtl="0" algn="l">
              <a:spcBef>
                <a:spcPts val="1200"/>
              </a:spcBef>
              <a:spcAft>
                <a:spcPts val="0"/>
              </a:spcAft>
              <a:buClr>
                <a:schemeClr val="dk1"/>
              </a:buClr>
              <a:buSzPct val="33255"/>
              <a:buFont typeface="Arial"/>
              <a:buNone/>
            </a:pPr>
            <a:r>
              <a:rPr lang="en" sz="3307"/>
              <a:t>    return (</a:t>
            </a:r>
            <a:endParaRPr sz="3307"/>
          </a:p>
          <a:p>
            <a:pPr indent="0" lvl="0" marL="0" rtl="0" algn="l">
              <a:spcBef>
                <a:spcPts val="1200"/>
              </a:spcBef>
              <a:spcAft>
                <a:spcPts val="0"/>
              </a:spcAft>
              <a:buClr>
                <a:schemeClr val="dk1"/>
              </a:buClr>
              <a:buSzPct val="33255"/>
              <a:buFont typeface="Arial"/>
              <a:buNone/>
            </a:pPr>
            <a:r>
              <a:rPr lang="en" sz="3307"/>
              <a:t>      &lt;div style={{ backgroundColor: 'lightgray', padding: '20px' }}&gt;</a:t>
            </a:r>
            <a:endParaRPr sz="3307"/>
          </a:p>
          <a:p>
            <a:pPr indent="0" lvl="0" marL="0" rtl="0" algn="l">
              <a:spcBef>
                <a:spcPts val="1200"/>
              </a:spcBef>
              <a:spcAft>
                <a:spcPts val="0"/>
              </a:spcAft>
              <a:buClr>
                <a:schemeClr val="dk1"/>
              </a:buClr>
              <a:buSzPct val="33255"/>
              <a:buFont typeface="Arial"/>
              <a:buNone/>
            </a:pPr>
            <a:r>
              <a:rPr lang="en" sz="3307"/>
              <a:t>        &lt;WrappedComponent {...props} /&gt;</a:t>
            </a:r>
            <a:endParaRPr sz="3307"/>
          </a:p>
          <a:p>
            <a:pPr indent="0" lvl="0" marL="0" rtl="0" algn="l">
              <a:spcBef>
                <a:spcPts val="1200"/>
              </a:spcBef>
              <a:spcAft>
                <a:spcPts val="0"/>
              </a:spcAft>
              <a:buClr>
                <a:schemeClr val="dk1"/>
              </a:buClr>
              <a:buSzPct val="33255"/>
              <a:buFont typeface="Arial"/>
              <a:buNone/>
            </a:pPr>
            <a:r>
              <a:rPr lang="en" sz="3307"/>
              <a:t>      &lt;/div&gt;</a:t>
            </a:r>
            <a:endParaRPr sz="3307"/>
          </a:p>
          <a:p>
            <a:pPr indent="0" lvl="0" marL="0" rtl="0" algn="l">
              <a:spcBef>
                <a:spcPts val="1200"/>
              </a:spcBef>
              <a:spcAft>
                <a:spcPts val="0"/>
              </a:spcAft>
              <a:buClr>
                <a:schemeClr val="dk1"/>
              </a:buClr>
              <a:buSzPct val="33255"/>
              <a:buFont typeface="Arial"/>
              <a:buNone/>
            </a:pPr>
            <a:r>
              <a:rPr lang="en" sz="3307"/>
              <a:t>    );</a:t>
            </a:r>
            <a:endParaRPr sz="3307"/>
          </a:p>
          <a:p>
            <a:pPr indent="0" lvl="0" marL="0" rtl="0" algn="l">
              <a:spcBef>
                <a:spcPts val="1200"/>
              </a:spcBef>
              <a:spcAft>
                <a:spcPts val="0"/>
              </a:spcAft>
              <a:buClr>
                <a:schemeClr val="dk1"/>
              </a:buClr>
              <a:buSzPct val="33255"/>
              <a:buFont typeface="Arial"/>
              <a:buNone/>
            </a:pPr>
            <a:r>
              <a:rPr lang="en" sz="3307"/>
              <a:t>  };</a:t>
            </a:r>
            <a:endParaRPr sz="3307"/>
          </a:p>
          <a:p>
            <a:pPr indent="0" lvl="0" marL="0" rtl="0" algn="l">
              <a:spcBef>
                <a:spcPts val="1200"/>
              </a:spcBef>
              <a:spcAft>
                <a:spcPts val="0"/>
              </a:spcAft>
              <a:buClr>
                <a:schemeClr val="dk1"/>
              </a:buClr>
              <a:buSzPct val="33255"/>
              <a:buFont typeface="Arial"/>
              <a:buNone/>
            </a:pPr>
            <a:r>
              <a:rPr lang="en" sz="3307"/>
              <a:t>}</a:t>
            </a:r>
            <a:endParaRPr sz="3307"/>
          </a:p>
          <a:p>
            <a:pPr indent="0" lvl="0" marL="0" rtl="0" algn="l">
              <a:spcBef>
                <a:spcPts val="1200"/>
              </a:spcBef>
              <a:spcAft>
                <a:spcPts val="0"/>
              </a:spcAft>
              <a:buClr>
                <a:schemeClr val="dk1"/>
              </a:buClr>
              <a:buSzPct val="33255"/>
              <a:buFont typeface="Arial"/>
              <a:buNone/>
            </a:pPr>
            <a:r>
              <a:rPr lang="en" sz="3307"/>
              <a:t>function MyComponent(props) {</a:t>
            </a:r>
            <a:endParaRPr sz="3307"/>
          </a:p>
          <a:p>
            <a:pPr indent="0" lvl="0" marL="0" rtl="0" algn="l">
              <a:spcBef>
                <a:spcPts val="1200"/>
              </a:spcBef>
              <a:spcAft>
                <a:spcPts val="0"/>
              </a:spcAft>
              <a:buClr>
                <a:schemeClr val="dk1"/>
              </a:buClr>
              <a:buSzPct val="33255"/>
              <a:buFont typeface="Arial"/>
              <a:buNone/>
            </a:pPr>
            <a:r>
              <a:rPr lang="en" sz="3307"/>
              <a:t>  return &lt;div&gt;Hello, {props.name}!&lt;/div&gt;;</a:t>
            </a:r>
            <a:endParaRPr sz="3307"/>
          </a:p>
          <a:p>
            <a:pPr indent="0" lvl="0" marL="0" rtl="0" algn="l">
              <a:spcBef>
                <a:spcPts val="1200"/>
              </a:spcBef>
              <a:spcAft>
                <a:spcPts val="0"/>
              </a:spcAft>
              <a:buClr>
                <a:schemeClr val="dk1"/>
              </a:buClr>
              <a:buSzPct val="33255"/>
              <a:buFont typeface="Arial"/>
              <a:buNone/>
            </a:pPr>
            <a:r>
              <a:rPr lang="en" sz="3307"/>
              <a:t>}</a:t>
            </a:r>
            <a:endParaRPr sz="3307"/>
          </a:p>
          <a:p>
            <a:pPr indent="0" lvl="0" marL="0" rtl="0" algn="l">
              <a:spcBef>
                <a:spcPts val="1200"/>
              </a:spcBef>
              <a:spcAft>
                <a:spcPts val="0"/>
              </a:spcAft>
              <a:buClr>
                <a:schemeClr val="dk1"/>
              </a:buClr>
              <a:buSzPct val="33255"/>
              <a:buFont typeface="Arial"/>
              <a:buNone/>
            </a:pPr>
            <a:r>
              <a:rPr lang="en" sz="3307"/>
              <a:t>const MyComponentWithWrapper = withWrapper(MyComponent);</a:t>
            </a:r>
            <a:endParaRPr sz="3307"/>
          </a:p>
          <a:p>
            <a:pPr indent="0" lvl="0" marL="0" rtl="0" algn="l">
              <a:spcBef>
                <a:spcPts val="1200"/>
              </a:spcBef>
              <a:spcAft>
                <a:spcPts val="0"/>
              </a:spcAft>
              <a:buClr>
                <a:schemeClr val="dk1"/>
              </a:buClr>
              <a:buSzPct val="33255"/>
              <a:buFont typeface="Arial"/>
              <a:buNone/>
            </a:pPr>
            <a:r>
              <a:rPr lang="en" sz="3307"/>
              <a:t>function App() {</a:t>
            </a:r>
            <a:endParaRPr sz="3307"/>
          </a:p>
          <a:p>
            <a:pPr indent="0" lvl="0" marL="0" rtl="0" algn="l">
              <a:spcBef>
                <a:spcPts val="1200"/>
              </a:spcBef>
              <a:spcAft>
                <a:spcPts val="0"/>
              </a:spcAft>
              <a:buClr>
                <a:schemeClr val="dk1"/>
              </a:buClr>
              <a:buSzPct val="33255"/>
              <a:buFont typeface="Arial"/>
              <a:buNone/>
            </a:pPr>
            <a:r>
              <a:rPr lang="en" sz="3307"/>
              <a:t>  return &lt;MyComponentWithWrapper name="John" /&gt;;</a:t>
            </a:r>
            <a:endParaRPr sz="3307"/>
          </a:p>
          <a:p>
            <a:pPr indent="0" lvl="0" marL="0" rtl="0" algn="l">
              <a:spcBef>
                <a:spcPts val="1200"/>
              </a:spcBef>
              <a:spcAft>
                <a:spcPts val="0"/>
              </a:spcAft>
              <a:buClr>
                <a:schemeClr val="dk1"/>
              </a:buClr>
              <a:buSzPct val="33255"/>
              <a:buFont typeface="Arial"/>
              <a:buNone/>
            </a:pPr>
            <a:r>
              <a:rPr lang="en" sz="3307"/>
              <a:t>}</a:t>
            </a:r>
            <a:endParaRPr sz="3307"/>
          </a:p>
          <a:p>
            <a:pPr indent="0" lvl="0" marL="0" rtl="0" algn="l">
              <a:spcBef>
                <a:spcPts val="1200"/>
              </a:spcBef>
              <a:spcAft>
                <a:spcPts val="0"/>
              </a:spcAft>
              <a:buClr>
                <a:schemeClr val="dk1"/>
              </a:buClr>
              <a:buSzPct val="33255"/>
              <a:buFont typeface="Arial"/>
              <a:buNone/>
            </a:pPr>
            <a:r>
              <a:rPr lang="en" sz="3307"/>
              <a:t>export default App;</a:t>
            </a:r>
            <a:endParaRPr sz="3307"/>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8" name="Shape 1788"/>
        <p:cNvGrpSpPr/>
        <p:nvPr/>
      </p:nvGrpSpPr>
      <p:grpSpPr>
        <a:xfrm>
          <a:off x="0" y="0"/>
          <a:ext cx="0" cy="0"/>
          <a:chOff x="0" y="0"/>
          <a:chExt cx="0" cy="0"/>
        </a:xfrm>
      </p:grpSpPr>
      <p:sp>
        <p:nvSpPr>
          <p:cNvPr id="1789" name="Google Shape;1789;p322"/>
          <p:cNvSpPr txBox="1"/>
          <p:nvPr>
            <p:ph type="title"/>
          </p:nvPr>
        </p:nvSpPr>
        <p:spPr>
          <a:xfrm>
            <a:off x="311700" y="21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of MongoDB</a:t>
            </a:r>
            <a:endParaRPr/>
          </a:p>
        </p:txBody>
      </p:sp>
      <p:sp>
        <p:nvSpPr>
          <p:cNvPr id="1790" name="Google Shape;1790;p322"/>
          <p:cNvSpPr txBox="1"/>
          <p:nvPr>
            <p:ph idx="1" type="body"/>
          </p:nvPr>
        </p:nvSpPr>
        <p:spPr>
          <a:xfrm>
            <a:off x="311700" y="945275"/>
            <a:ext cx="8520600" cy="3767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MongoDB is an open-source document-oriented NoSQL database.</a:t>
            </a:r>
            <a:endParaRPr sz="2100"/>
          </a:p>
          <a:p>
            <a:pPr indent="-361950" lvl="0" marL="457200" rtl="0" algn="l">
              <a:spcBef>
                <a:spcPts val="0"/>
              </a:spcBef>
              <a:spcAft>
                <a:spcPts val="0"/>
              </a:spcAft>
              <a:buSzPts val="2100"/>
              <a:buChar char="●"/>
            </a:pPr>
            <a:r>
              <a:rPr lang="en" sz="2100"/>
              <a:t>It stores data in flexible JSON-like documents called BSON.</a:t>
            </a:r>
            <a:endParaRPr sz="2100"/>
          </a:p>
          <a:p>
            <a:pPr indent="-361950" lvl="0" marL="457200" rtl="0" algn="l">
              <a:spcBef>
                <a:spcPts val="0"/>
              </a:spcBef>
              <a:spcAft>
                <a:spcPts val="0"/>
              </a:spcAft>
              <a:buSzPts val="2100"/>
              <a:buChar char="●"/>
            </a:pPr>
            <a:r>
              <a:rPr lang="en" sz="2100"/>
              <a:t>MongoDB is designed for scalability and high performance.</a:t>
            </a:r>
            <a:endParaRPr sz="2100"/>
          </a:p>
          <a:p>
            <a:pPr indent="-361950" lvl="0" marL="457200" rtl="0" algn="l">
              <a:spcBef>
                <a:spcPts val="0"/>
              </a:spcBef>
              <a:spcAft>
                <a:spcPts val="0"/>
              </a:spcAft>
              <a:buSzPts val="2100"/>
              <a:buChar char="●"/>
            </a:pPr>
            <a:r>
              <a:rPr lang="en" sz="2100"/>
              <a:t>It supports horizontal scaling through sharding and replication.</a:t>
            </a:r>
            <a:endParaRPr sz="2100"/>
          </a:p>
          <a:p>
            <a:pPr indent="-361950" lvl="0" marL="457200" rtl="0" algn="l">
              <a:spcBef>
                <a:spcPts val="0"/>
              </a:spcBef>
              <a:spcAft>
                <a:spcPts val="0"/>
              </a:spcAft>
              <a:buSzPts val="2100"/>
              <a:buChar char="●"/>
            </a:pPr>
            <a:r>
              <a:rPr lang="en" sz="2100"/>
              <a:t>The database offers flexible querying using a JSON-based query language.</a:t>
            </a:r>
            <a:endParaRPr sz="2100"/>
          </a:p>
          <a:p>
            <a:pPr indent="-361950" lvl="0" marL="457200" rtl="0" algn="l">
              <a:spcBef>
                <a:spcPts val="0"/>
              </a:spcBef>
              <a:spcAft>
                <a:spcPts val="0"/>
              </a:spcAft>
              <a:buSzPts val="2100"/>
              <a:buChar char="●"/>
            </a:pPr>
            <a:r>
              <a:rPr lang="en" sz="2100"/>
              <a:t>MongoDB automatically indexes data for faster query performance.</a:t>
            </a:r>
            <a:endParaRPr sz="2100"/>
          </a:p>
          <a:p>
            <a:pPr indent="-361950" lvl="0" marL="457200" rtl="0" algn="l">
              <a:spcBef>
                <a:spcPts val="0"/>
              </a:spcBef>
              <a:spcAft>
                <a:spcPts val="0"/>
              </a:spcAft>
              <a:buSzPts val="2100"/>
              <a:buChar char="●"/>
            </a:pPr>
            <a:r>
              <a:rPr lang="en" sz="2100"/>
              <a:t>It has a dynamic schema, allowing for easy data modification without predefined structures.</a:t>
            </a:r>
            <a:endParaRPr sz="2100"/>
          </a:p>
        </p:txBody>
      </p:sp>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sp>
        <p:nvSpPr>
          <p:cNvPr id="1795" name="Google Shape;1795;p323"/>
          <p:cNvSpPr txBox="1"/>
          <p:nvPr>
            <p:ph idx="1" type="body"/>
          </p:nvPr>
        </p:nvSpPr>
        <p:spPr>
          <a:xfrm>
            <a:off x="311700" y="425375"/>
            <a:ext cx="8520600" cy="4143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Replication ensures data durability and high availability.</a:t>
            </a:r>
            <a:endParaRPr sz="2000"/>
          </a:p>
          <a:p>
            <a:pPr indent="-355600" lvl="0" marL="457200" rtl="0" algn="l">
              <a:spcBef>
                <a:spcPts val="0"/>
              </a:spcBef>
              <a:spcAft>
                <a:spcPts val="0"/>
              </a:spcAft>
              <a:buSzPts val="2000"/>
              <a:buChar char="●"/>
            </a:pPr>
            <a:r>
              <a:rPr lang="en" sz="2000"/>
              <a:t>MongoDB has official drivers for popular programming languages.</a:t>
            </a:r>
            <a:endParaRPr sz="2000"/>
          </a:p>
          <a:p>
            <a:pPr indent="-355600" lvl="0" marL="457200" rtl="0" algn="l">
              <a:spcBef>
                <a:spcPts val="0"/>
              </a:spcBef>
              <a:spcAft>
                <a:spcPts val="0"/>
              </a:spcAft>
              <a:buSzPts val="2000"/>
              <a:buChar char="●"/>
            </a:pPr>
            <a:r>
              <a:rPr lang="en" sz="2000"/>
              <a:t>It has a rich ecosystem of tools, libraries, and cloud-hosted solutions (MongoDB Atlas).</a:t>
            </a:r>
            <a:endParaRPr sz="2000"/>
          </a:p>
          <a:p>
            <a:pPr indent="-355600" lvl="0" marL="457200" rtl="0" algn="l">
              <a:spcBef>
                <a:spcPts val="0"/>
              </a:spcBef>
              <a:spcAft>
                <a:spcPts val="0"/>
              </a:spcAft>
              <a:buSzPts val="2000"/>
              <a:buChar char="●"/>
            </a:pPr>
            <a:r>
              <a:rPr lang="en" sz="2000"/>
              <a:t>MongoDB is used in various applications, including web, mobile, and IoT platforms.</a:t>
            </a:r>
            <a:endParaRPr sz="2000"/>
          </a:p>
          <a:p>
            <a:pPr indent="0" lvl="0" marL="0" rtl="0" algn="l">
              <a:spcBef>
                <a:spcPts val="1200"/>
              </a:spcBef>
              <a:spcAft>
                <a:spcPts val="0"/>
              </a:spcAft>
              <a:buClr>
                <a:schemeClr val="dk1"/>
              </a:buClr>
              <a:buSzPts val="1100"/>
              <a:buFont typeface="Arial"/>
              <a:buNone/>
            </a:pPr>
            <a:r>
              <a:rPr lang="en" sz="2000"/>
              <a:t>In summary, MongoDB is a flexible, scalable, and high-performance NoSQL database that allows for easy data storage, querying, and scalability in modern applications.</a:t>
            </a:r>
            <a:endParaRPr sz="2000"/>
          </a:p>
          <a:p>
            <a:pPr indent="0" lvl="0" marL="0" rtl="0" algn="l">
              <a:spcBef>
                <a:spcPts val="1200"/>
              </a:spcBef>
              <a:spcAft>
                <a:spcPts val="1200"/>
              </a:spcAft>
              <a:buNone/>
            </a:pPr>
            <a:r>
              <a:t/>
            </a:r>
            <a:endParaRPr sz="2000"/>
          </a:p>
        </p:txBody>
      </p:sp>
    </p:spTree>
  </p:cSld>
  <p:clrMapOvr>
    <a:masterClrMapping/>
  </p:clrMapOvr>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sp>
        <p:nvSpPr>
          <p:cNvPr id="1800" name="Google Shape;1800;p32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query operators</a:t>
            </a:r>
            <a:endParaRPr/>
          </a:p>
        </p:txBody>
      </p:sp>
      <p:sp>
        <p:nvSpPr>
          <p:cNvPr id="1801" name="Google Shape;1801;p324"/>
          <p:cNvSpPr txBox="1"/>
          <p:nvPr>
            <p:ph idx="1" type="body"/>
          </p:nvPr>
        </p:nvSpPr>
        <p:spPr>
          <a:xfrm>
            <a:off x="311700" y="506500"/>
            <a:ext cx="8520600" cy="4582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MongoDB provides a wide range of comparison query operators that can be used to compare values in queries. Here are some commonly used comparison query operators in MongoDB:</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$eq: Matches values that are equal to a specified value.</a:t>
            </a:r>
            <a:endParaRPr/>
          </a:p>
          <a:p>
            <a:pPr indent="0" lvl="0" marL="0" rtl="0" algn="l">
              <a:spcBef>
                <a:spcPts val="1200"/>
              </a:spcBef>
              <a:spcAft>
                <a:spcPts val="0"/>
              </a:spcAft>
              <a:buNone/>
            </a:pPr>
            <a:r>
              <a:rPr lang="en"/>
              <a:t>Example: { field: { $eq: value } }</a:t>
            </a:r>
            <a:endParaRPr/>
          </a:p>
          <a:p>
            <a:pPr indent="0" lvl="0" marL="0" rtl="0" algn="l">
              <a:spcBef>
                <a:spcPts val="1200"/>
              </a:spcBef>
              <a:spcAft>
                <a:spcPts val="0"/>
              </a:spcAft>
              <a:buNone/>
            </a:pPr>
            <a:r>
              <a:rPr lang="en"/>
              <a:t>$ne: Matches values that are not equal to a specified value.</a:t>
            </a:r>
            <a:endParaRPr/>
          </a:p>
          <a:p>
            <a:pPr indent="0" lvl="0" marL="0" rtl="0" algn="l">
              <a:spcBef>
                <a:spcPts val="1200"/>
              </a:spcBef>
              <a:spcAft>
                <a:spcPts val="0"/>
              </a:spcAft>
              <a:buNone/>
            </a:pPr>
            <a:r>
              <a:rPr lang="en"/>
              <a:t>Example: { field: { $ne: value } }</a:t>
            </a:r>
            <a:endParaRPr/>
          </a:p>
          <a:p>
            <a:pPr indent="0" lvl="0" marL="0" rtl="0" algn="l">
              <a:spcBef>
                <a:spcPts val="1200"/>
              </a:spcBef>
              <a:spcAft>
                <a:spcPts val="0"/>
              </a:spcAft>
              <a:buNone/>
            </a:pPr>
            <a:r>
              <a:rPr lang="en"/>
              <a:t>$gt: Matches values that are greater than a specified value.</a:t>
            </a:r>
            <a:endParaRPr/>
          </a:p>
          <a:p>
            <a:pPr indent="0" lvl="0" marL="0" rtl="0" algn="l">
              <a:spcBef>
                <a:spcPts val="1200"/>
              </a:spcBef>
              <a:spcAft>
                <a:spcPts val="0"/>
              </a:spcAft>
              <a:buNone/>
            </a:pPr>
            <a:r>
              <a:rPr lang="en"/>
              <a:t>Example: { field: { $gt: value } }</a:t>
            </a:r>
            <a:endParaRPr/>
          </a:p>
          <a:p>
            <a:pPr indent="0" lvl="0" marL="0" rtl="0" algn="l">
              <a:spcBef>
                <a:spcPts val="1200"/>
              </a:spcBef>
              <a:spcAft>
                <a:spcPts val="0"/>
              </a:spcAft>
              <a:buNone/>
            </a:pPr>
            <a:r>
              <a:rPr lang="en"/>
              <a:t>$gte: Matches values that are greater than or equal to a specified value.</a:t>
            </a:r>
            <a:endParaRPr/>
          </a:p>
          <a:p>
            <a:pPr indent="0" lvl="0" marL="0" rtl="0" algn="l">
              <a:spcBef>
                <a:spcPts val="1200"/>
              </a:spcBef>
              <a:spcAft>
                <a:spcPts val="1200"/>
              </a:spcAft>
              <a:buNone/>
            </a:pPr>
            <a:r>
              <a:rPr lang="en"/>
              <a:t>Example: { field: { $gte: value } }</a:t>
            </a:r>
            <a:endParaRPr/>
          </a:p>
        </p:txBody>
      </p:sp>
    </p:spTree>
  </p:cSld>
  <p:clrMapOvr>
    <a:masterClrMapping/>
  </p:clrMapOvr>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5" name="Shape 1805"/>
        <p:cNvGrpSpPr/>
        <p:nvPr/>
      </p:nvGrpSpPr>
      <p:grpSpPr>
        <a:xfrm>
          <a:off x="0" y="0"/>
          <a:ext cx="0" cy="0"/>
          <a:chOff x="0" y="0"/>
          <a:chExt cx="0" cy="0"/>
        </a:xfrm>
      </p:grpSpPr>
      <p:sp>
        <p:nvSpPr>
          <p:cNvPr id="1806" name="Google Shape;1806;p325"/>
          <p:cNvSpPr txBox="1"/>
          <p:nvPr>
            <p:ph idx="1" type="body"/>
          </p:nvPr>
        </p:nvSpPr>
        <p:spPr>
          <a:xfrm>
            <a:off x="311700" y="79775"/>
            <a:ext cx="8520600" cy="4863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$lt: Matches values that are less than a specified value.</a:t>
            </a:r>
            <a:endParaRPr/>
          </a:p>
          <a:p>
            <a:pPr indent="0" lvl="0" marL="0" rtl="0" algn="l">
              <a:spcBef>
                <a:spcPts val="1200"/>
              </a:spcBef>
              <a:spcAft>
                <a:spcPts val="0"/>
              </a:spcAft>
              <a:buNone/>
            </a:pPr>
            <a:r>
              <a:rPr lang="en"/>
              <a:t>Example: { field: { $lt: value } }</a:t>
            </a:r>
            <a:endParaRPr/>
          </a:p>
          <a:p>
            <a:pPr indent="0" lvl="0" marL="0" rtl="0" algn="l">
              <a:spcBef>
                <a:spcPts val="1200"/>
              </a:spcBef>
              <a:spcAft>
                <a:spcPts val="0"/>
              </a:spcAft>
              <a:buNone/>
            </a:pPr>
            <a:r>
              <a:rPr lang="en"/>
              <a:t>$lte: Matches values that are less than or equal to a specified value.</a:t>
            </a:r>
            <a:endParaRPr/>
          </a:p>
          <a:p>
            <a:pPr indent="0" lvl="0" marL="0" rtl="0" algn="l">
              <a:spcBef>
                <a:spcPts val="1200"/>
              </a:spcBef>
              <a:spcAft>
                <a:spcPts val="0"/>
              </a:spcAft>
              <a:buNone/>
            </a:pPr>
            <a:r>
              <a:rPr lang="en"/>
              <a:t>Example: { field: { $lte: value } }</a:t>
            </a:r>
            <a:endParaRPr/>
          </a:p>
          <a:p>
            <a:pPr indent="0" lvl="0" marL="0" rtl="0" algn="l">
              <a:spcBef>
                <a:spcPts val="1200"/>
              </a:spcBef>
              <a:spcAft>
                <a:spcPts val="0"/>
              </a:spcAft>
              <a:buNone/>
            </a:pPr>
            <a:r>
              <a:rPr lang="en"/>
              <a:t>$in: Matches any of the values specified in an array.</a:t>
            </a:r>
            <a:endParaRPr/>
          </a:p>
          <a:p>
            <a:pPr indent="0" lvl="0" marL="0" rtl="0" algn="l">
              <a:spcBef>
                <a:spcPts val="1200"/>
              </a:spcBef>
              <a:spcAft>
                <a:spcPts val="0"/>
              </a:spcAft>
              <a:buNone/>
            </a:pPr>
            <a:r>
              <a:rPr lang="en"/>
              <a:t>Example: { field: { $in: [value1, value2, ...] } }</a:t>
            </a:r>
            <a:endParaRPr/>
          </a:p>
          <a:p>
            <a:pPr indent="0" lvl="0" marL="0" rtl="0" algn="l">
              <a:spcBef>
                <a:spcPts val="1200"/>
              </a:spcBef>
              <a:spcAft>
                <a:spcPts val="0"/>
              </a:spcAft>
              <a:buNone/>
            </a:pPr>
            <a:r>
              <a:rPr lang="en"/>
              <a:t>$nin: Matches none of the values specified in an array.</a:t>
            </a:r>
            <a:endParaRPr/>
          </a:p>
          <a:p>
            <a:pPr indent="0" lvl="0" marL="0" rtl="0" algn="l">
              <a:spcBef>
                <a:spcPts val="1200"/>
              </a:spcBef>
              <a:spcAft>
                <a:spcPts val="0"/>
              </a:spcAft>
              <a:buNone/>
            </a:pPr>
            <a:r>
              <a:rPr lang="en"/>
              <a:t>Example: { field: { $nin: [value1, value2, ...] } }</a:t>
            </a:r>
            <a:endParaRPr/>
          </a:p>
          <a:p>
            <a:pPr indent="0" lvl="0" marL="0" rtl="0" algn="l">
              <a:spcBef>
                <a:spcPts val="1200"/>
              </a:spcBef>
              <a:spcAft>
                <a:spcPts val="0"/>
              </a:spcAft>
              <a:buNone/>
            </a:pPr>
            <a:r>
              <a:rPr lang="en"/>
              <a:t>$regex: Matches values based on a regular expression pattern.</a:t>
            </a:r>
            <a:endParaRPr/>
          </a:p>
          <a:p>
            <a:pPr indent="0" lvl="0" marL="0" rtl="0" algn="l">
              <a:spcBef>
                <a:spcPts val="1200"/>
              </a:spcBef>
              <a:spcAft>
                <a:spcPts val="0"/>
              </a:spcAft>
              <a:buNone/>
            </a:pPr>
            <a:r>
              <a:rPr lang="en"/>
              <a:t>Example: { field: { $regex: /pattern/ } }</a:t>
            </a:r>
            <a:endParaRPr/>
          </a:p>
          <a:p>
            <a:pPr indent="0" lvl="0" marL="0" rtl="0" algn="l">
              <a:spcBef>
                <a:spcPts val="1200"/>
              </a:spcBef>
              <a:spcAft>
                <a:spcPts val="0"/>
              </a:spcAft>
              <a:buNone/>
            </a:pPr>
            <a:r>
              <a:rPr lang="en"/>
              <a:t>$exists: Matches documents that have the specified field, regardless of its value.</a:t>
            </a:r>
            <a:endParaRPr/>
          </a:p>
          <a:p>
            <a:pPr indent="0" lvl="0" marL="0" rtl="0" algn="l">
              <a:spcBef>
                <a:spcPts val="1200"/>
              </a:spcBef>
              <a:spcAft>
                <a:spcPts val="0"/>
              </a:spcAft>
              <a:buNone/>
            </a:pPr>
            <a:r>
              <a:rPr lang="en"/>
              <a:t>Example: { field: { $exists: true } }</a:t>
            </a:r>
            <a:endParaRPr/>
          </a:p>
          <a:p>
            <a:pPr indent="0" lvl="0" marL="0" rtl="0" algn="l">
              <a:spcBef>
                <a:spcPts val="1200"/>
              </a:spcBef>
              <a:spcAft>
                <a:spcPts val="1200"/>
              </a:spcAft>
              <a:buClr>
                <a:schemeClr val="dk1"/>
              </a:buClr>
              <a:buSzPct val="61111"/>
              <a:buFont typeface="Arial"/>
              <a:buNone/>
            </a:pPr>
            <a:r>
              <a:rPr lang="en"/>
              <a:t>These operators can be used in conjunction with the field name to create powerful and flexible queries in MongoDB, allowing you to filter and retrieve documents based on specific comparison criteria.</a:t>
            </a:r>
            <a:endParaRPr/>
          </a:p>
        </p:txBody>
      </p:sp>
    </p:spTree>
  </p:cSld>
  <p:clrMapOvr>
    <a:masterClrMapping/>
  </p:clrMapOvr>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0" name="Shape 1810"/>
        <p:cNvGrpSpPr/>
        <p:nvPr/>
      </p:nvGrpSpPr>
      <p:grpSpPr>
        <a:xfrm>
          <a:off x="0" y="0"/>
          <a:ext cx="0" cy="0"/>
          <a:chOff x="0" y="0"/>
          <a:chExt cx="0" cy="0"/>
        </a:xfrm>
      </p:grpSpPr>
      <p:sp>
        <p:nvSpPr>
          <p:cNvPr id="1811" name="Google Shape;1811;p3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 Query Operators of mongodb</a:t>
            </a:r>
            <a:endParaRPr/>
          </a:p>
        </p:txBody>
      </p:sp>
      <p:sp>
        <p:nvSpPr>
          <p:cNvPr id="1812" name="Google Shape;1812;p326"/>
          <p:cNvSpPr txBox="1"/>
          <p:nvPr>
            <p:ph idx="1" type="body"/>
          </p:nvPr>
        </p:nvSpPr>
        <p:spPr>
          <a:xfrm>
            <a:off x="311700" y="1152475"/>
            <a:ext cx="8520600" cy="3680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MongoDB provides several logical query operators that can be used to combine multiple conditions in a query. Here are some commonly used logical query operators in MongoDB:</a:t>
            </a:r>
            <a:endParaRPr/>
          </a:p>
          <a:p>
            <a:pPr indent="0" lvl="0" marL="0" rtl="0" algn="l">
              <a:spcBef>
                <a:spcPts val="1200"/>
              </a:spcBef>
              <a:spcAft>
                <a:spcPts val="0"/>
              </a:spcAft>
              <a:buClr>
                <a:schemeClr val="dk1"/>
              </a:buClr>
              <a:buSzPct val="61111"/>
              <a:buFont typeface="Arial"/>
              <a:buNone/>
            </a:pPr>
            <a:r>
              <a:rPr lang="en"/>
              <a:t>$and: Performs a logical AND operation on an array of two or more query conditions. It selects documents that satisfy all the conditions.</a:t>
            </a:r>
            <a:endParaRPr/>
          </a:p>
          <a:p>
            <a:pPr indent="0" lvl="0" marL="0" rtl="0" algn="l">
              <a:spcBef>
                <a:spcPts val="1200"/>
              </a:spcBef>
              <a:spcAft>
                <a:spcPts val="0"/>
              </a:spcAft>
              <a:buClr>
                <a:schemeClr val="dk1"/>
              </a:buClr>
              <a:buSzPct val="61111"/>
              <a:buFont typeface="Arial"/>
              <a:buNone/>
            </a:pPr>
            <a:r>
              <a:rPr lang="en"/>
              <a:t>Example: { $and: [ { condition1 }, { condition2 } ] }</a:t>
            </a:r>
            <a:endParaRPr/>
          </a:p>
          <a:p>
            <a:pPr indent="0" lvl="0" marL="0" rtl="0" algn="l">
              <a:spcBef>
                <a:spcPts val="1200"/>
              </a:spcBef>
              <a:spcAft>
                <a:spcPts val="0"/>
              </a:spcAft>
              <a:buClr>
                <a:schemeClr val="dk1"/>
              </a:buClr>
              <a:buSzPct val="61111"/>
              <a:buFont typeface="Arial"/>
              <a:buNone/>
            </a:pPr>
            <a:r>
              <a:rPr lang="en"/>
              <a:t>$or: Performs a logical OR operation on an array of two or more query conditions. It selects documents that satisfy at least one of the conditions.</a:t>
            </a:r>
            <a:endParaRPr/>
          </a:p>
          <a:p>
            <a:pPr indent="0" lvl="0" marL="0" rtl="0" algn="l">
              <a:spcBef>
                <a:spcPts val="1200"/>
              </a:spcBef>
              <a:spcAft>
                <a:spcPts val="0"/>
              </a:spcAft>
              <a:buClr>
                <a:schemeClr val="dk1"/>
              </a:buClr>
              <a:buSzPct val="61111"/>
              <a:buFont typeface="Arial"/>
              <a:buNone/>
            </a:pPr>
            <a:r>
              <a:rPr lang="en"/>
              <a:t>Example: { $or: [ { condition1 }, { condition2 } ] }</a:t>
            </a:r>
            <a:endParaRPr/>
          </a:p>
          <a:p>
            <a:pPr indent="0" lvl="0" marL="0" rtl="0" algn="l">
              <a:spcBef>
                <a:spcPts val="1200"/>
              </a:spcBef>
              <a:spcAft>
                <a:spcPts val="0"/>
              </a:spcAft>
              <a:buClr>
                <a:schemeClr val="dk1"/>
              </a:buClr>
              <a:buSzPct val="61111"/>
              <a:buFont typeface="Arial"/>
              <a:buNone/>
            </a:pPr>
            <a:r>
              <a:rPr lang="en"/>
              <a:t>$not: Performs a logical NOT operation on a query condition. It selects documents that do not match the specified condition.</a:t>
            </a:r>
            <a:endParaRPr/>
          </a:p>
          <a:p>
            <a:pPr indent="0" lvl="0" marL="0" rtl="0" algn="l">
              <a:spcBef>
                <a:spcPts val="1200"/>
              </a:spcBef>
              <a:spcAft>
                <a:spcPts val="1200"/>
              </a:spcAft>
              <a:buNone/>
            </a:pPr>
            <a:r>
              <a:rPr lang="en"/>
              <a:t>Example: { field: { $not: { condition } } }</a:t>
            </a:r>
            <a:endParaRPr/>
          </a:p>
        </p:txBody>
      </p:sp>
    </p:spTree>
  </p:cSld>
  <p:clrMapOvr>
    <a:masterClrMapping/>
  </p:clrMapOvr>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6" name="Shape 1816"/>
        <p:cNvGrpSpPr/>
        <p:nvPr/>
      </p:nvGrpSpPr>
      <p:grpSpPr>
        <a:xfrm>
          <a:off x="0" y="0"/>
          <a:ext cx="0" cy="0"/>
          <a:chOff x="0" y="0"/>
          <a:chExt cx="0" cy="0"/>
        </a:xfrm>
      </p:grpSpPr>
      <p:sp>
        <p:nvSpPr>
          <p:cNvPr id="1817" name="Google Shape;1817;p327"/>
          <p:cNvSpPr txBox="1"/>
          <p:nvPr>
            <p:ph idx="1" type="body"/>
          </p:nvPr>
        </p:nvSpPr>
        <p:spPr>
          <a:xfrm>
            <a:off x="311700" y="421050"/>
            <a:ext cx="8520600" cy="433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$nor: Performs a logical NOR operation on an array of two or more query conditions. It selects documents that do not satisfy any of the conditions.</a:t>
            </a:r>
            <a:endParaRPr/>
          </a:p>
          <a:p>
            <a:pPr indent="0" lvl="0" marL="0" rtl="0" algn="l">
              <a:spcBef>
                <a:spcPts val="1200"/>
              </a:spcBef>
              <a:spcAft>
                <a:spcPts val="0"/>
              </a:spcAft>
              <a:buClr>
                <a:schemeClr val="dk1"/>
              </a:buClr>
              <a:buSzPts val="1100"/>
              <a:buFont typeface="Arial"/>
              <a:buNone/>
            </a:pPr>
            <a:r>
              <a:rPr lang="en"/>
              <a:t>Example: { $nor: [ { condition1 }, { condition2 } ] }</a:t>
            </a:r>
            <a:endParaRPr/>
          </a:p>
          <a:p>
            <a:pPr indent="0" lvl="0" marL="0" rtl="0" algn="l">
              <a:spcBef>
                <a:spcPts val="1200"/>
              </a:spcBef>
              <a:spcAft>
                <a:spcPts val="0"/>
              </a:spcAft>
              <a:buClr>
                <a:schemeClr val="dk1"/>
              </a:buClr>
              <a:buSzPts val="1100"/>
              <a:buFont typeface="Arial"/>
              <a:buNone/>
            </a:pPr>
            <a:r>
              <a:rPr lang="en"/>
              <a:t>$exists: Matches documents that have the specified field, regardless of its value.</a:t>
            </a:r>
            <a:endParaRPr/>
          </a:p>
          <a:p>
            <a:pPr indent="0" lvl="0" marL="0" rtl="0" algn="l">
              <a:spcBef>
                <a:spcPts val="1200"/>
              </a:spcBef>
              <a:spcAft>
                <a:spcPts val="0"/>
              </a:spcAft>
              <a:buClr>
                <a:schemeClr val="dk1"/>
              </a:buClr>
              <a:buSzPts val="1100"/>
              <a:buFont typeface="Arial"/>
              <a:buNone/>
            </a:pPr>
            <a:r>
              <a:rPr lang="en"/>
              <a:t>Example: { field: { $exists: true } }</a:t>
            </a:r>
            <a:endParaRPr/>
          </a:p>
          <a:p>
            <a:pPr indent="0" lvl="0" marL="0" rtl="0" algn="l">
              <a:spcBef>
                <a:spcPts val="1200"/>
              </a:spcBef>
              <a:spcAft>
                <a:spcPts val="0"/>
              </a:spcAft>
              <a:buClr>
                <a:schemeClr val="dk1"/>
              </a:buClr>
              <a:buSzPts val="1100"/>
              <a:buFont typeface="Arial"/>
              <a:buNone/>
            </a:pPr>
            <a:r>
              <a:rPr lang="en"/>
              <a:t>$type: Matches documents based on the BSON type of a field.</a:t>
            </a:r>
            <a:endParaRPr/>
          </a:p>
          <a:p>
            <a:pPr indent="0" lvl="0" marL="0" rtl="0" algn="l">
              <a:spcBef>
                <a:spcPts val="1200"/>
              </a:spcBef>
              <a:spcAft>
                <a:spcPts val="0"/>
              </a:spcAft>
              <a:buClr>
                <a:schemeClr val="dk1"/>
              </a:buClr>
              <a:buSzPts val="1100"/>
              <a:buFont typeface="Arial"/>
              <a:buNone/>
            </a:pPr>
            <a:r>
              <a:rPr lang="en"/>
              <a:t>Example: { field: { $type: "string" } }</a:t>
            </a:r>
            <a:endParaRPr/>
          </a:p>
          <a:p>
            <a:pPr indent="0" lvl="0" marL="0" rtl="0" algn="l">
              <a:spcBef>
                <a:spcPts val="1200"/>
              </a:spcBef>
              <a:spcAft>
                <a:spcPts val="1200"/>
              </a:spcAft>
              <a:buNone/>
            </a:pPr>
            <a:r>
              <a:rPr lang="en"/>
              <a:t>These logical query operators can be combined with other comparison operators to construct complex queries in MongoDB. They provide flexibility in expressing various conditions and filtering criteria when retrieving documents from a collection.</a:t>
            </a:r>
            <a:endParaRPr/>
          </a:p>
        </p:txBody>
      </p:sp>
    </p:spTree>
  </p:cSld>
  <p:clrMapOvr>
    <a:masterClrMapping/>
  </p:clrMapOvr>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3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Aggregation Pipeline : Matching &amp; Grouping</a:t>
            </a:r>
            <a:endParaRPr/>
          </a:p>
        </p:txBody>
      </p:sp>
      <p:sp>
        <p:nvSpPr>
          <p:cNvPr id="1823" name="Google Shape;1823;p3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100"/>
              <a:t>Aggregation Pipeline:</a:t>
            </a:r>
            <a:endParaRPr sz="2100"/>
          </a:p>
          <a:p>
            <a:pPr indent="0" lvl="0" marL="0" rtl="0" algn="l">
              <a:spcBef>
                <a:spcPts val="1200"/>
              </a:spcBef>
              <a:spcAft>
                <a:spcPts val="1200"/>
              </a:spcAft>
              <a:buNone/>
            </a:pPr>
            <a:r>
              <a:rPr lang="en" sz="2100"/>
              <a:t>The Aggregation Pipeline is a powerful feature in MongoDB that allows you to process and transform data in a collection using a sequence of stages. Each stage takes the input documents, performs some operation, and passes the output to the next stage. The pipeline stages can perform various operations like filtering, transforming, grouping, sorting, and more.</a:t>
            </a:r>
            <a:endParaRPr sz="2100"/>
          </a:p>
        </p:txBody>
      </p:sp>
    </p:spTree>
  </p:cSld>
  <p:clrMapOvr>
    <a:masterClrMapping/>
  </p:clrMapOvr>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329"/>
          <p:cNvSpPr txBox="1"/>
          <p:nvPr>
            <p:ph idx="1" type="body"/>
          </p:nvPr>
        </p:nvSpPr>
        <p:spPr>
          <a:xfrm>
            <a:off x="311700" y="640450"/>
            <a:ext cx="8520600" cy="392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100"/>
              <a:t>Matching Stage:</a:t>
            </a:r>
            <a:endParaRPr sz="2100"/>
          </a:p>
          <a:p>
            <a:pPr indent="0" lvl="0" marL="0" rtl="0" algn="l">
              <a:spcBef>
                <a:spcPts val="1200"/>
              </a:spcBef>
              <a:spcAft>
                <a:spcPts val="1200"/>
              </a:spcAft>
              <a:buNone/>
            </a:pPr>
            <a:r>
              <a:rPr lang="en" sz="2100"/>
              <a:t>The matching stage, also known as the $match stage, is used to filter documents in the aggregation pipeline. It allows you to select only the documents that match certain conditions. The $match stage uses MongoDB's query language to specify the filtering criteria. You can use various query operators such as $eq, $ne, $gt, $lt, $in, $and, $or, etc., to build complex conditions. The matching stage is usually used as the first stage in the pipeline to reduce the data set before further processing.</a:t>
            </a:r>
            <a:endParaRPr sz="2100"/>
          </a:p>
        </p:txBody>
      </p:sp>
    </p:spTree>
  </p:cSld>
  <p:clrMapOvr>
    <a:masterClrMapping/>
  </p:clrMapOvr>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sp>
        <p:nvSpPr>
          <p:cNvPr id="1833" name="Google Shape;1833;p330"/>
          <p:cNvSpPr txBox="1"/>
          <p:nvPr>
            <p:ph idx="1" type="body"/>
          </p:nvPr>
        </p:nvSpPr>
        <p:spPr>
          <a:xfrm>
            <a:off x="311700" y="177275"/>
            <a:ext cx="8520600" cy="496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Grouping Stage:</a:t>
            </a:r>
            <a:endParaRPr/>
          </a:p>
          <a:p>
            <a:pPr indent="0" lvl="0" marL="0" rtl="0" algn="l">
              <a:spcBef>
                <a:spcPts val="1200"/>
              </a:spcBef>
              <a:spcAft>
                <a:spcPts val="0"/>
              </a:spcAft>
              <a:buClr>
                <a:schemeClr val="dk1"/>
              </a:buClr>
              <a:buSzPts val="1100"/>
              <a:buFont typeface="Arial"/>
              <a:buNone/>
            </a:pPr>
            <a:r>
              <a:rPr lang="en"/>
              <a:t>The grouping stage, represented by the $group stage, is used to group documents based on specified criteria. It allows you to perform various operations like counting, summing, averaging, finding maximum or minimum values, and more on grouped data. The $group stage requires an _id field to specify the grouping key, which can be a field from the documents or a computed value using expressions. You can use various aggregation operators like $sum, $avg, $max, $min, $push, $addToSet, etc., to perform operations on grouped data.</a:t>
            </a:r>
            <a:endParaRPr/>
          </a:p>
          <a:p>
            <a:pPr indent="0" lvl="0" marL="0" rtl="0" algn="l">
              <a:spcBef>
                <a:spcPts val="1200"/>
              </a:spcBef>
              <a:spcAft>
                <a:spcPts val="0"/>
              </a:spcAft>
              <a:buClr>
                <a:schemeClr val="dk1"/>
              </a:buClr>
              <a:buSzPts val="1100"/>
              <a:buFont typeface="Arial"/>
              <a:buNone/>
            </a:pPr>
            <a:r>
              <a:rPr lang="en"/>
              <a:t>Here's an example that demonstrates the usage of the matching and grouping stages in the Aggregation Pipeline:</a:t>
            </a:r>
            <a:endParaRPr/>
          </a:p>
          <a:p>
            <a:pPr indent="0" lvl="0" marL="0" rtl="0" algn="l">
              <a:spcBef>
                <a:spcPts val="1200"/>
              </a:spcBef>
              <a:spcAft>
                <a:spcPts val="1200"/>
              </a:spcAft>
              <a:buNone/>
            </a:pPr>
            <a:r>
              <a:rPr lang="en"/>
              <a:t>Consider a collection named sales w</a:t>
            </a:r>
            <a:r>
              <a:rPr lang="en"/>
              <a:t>i</a:t>
            </a:r>
            <a:r>
              <a:rPr lang="en"/>
              <a:t>th documents representing sales transactions, each containing fields like product, category, quantity, and price.</a:t>
            </a:r>
            <a:endParaRPr/>
          </a:p>
        </p:txBody>
      </p:sp>
    </p:spTree>
  </p:cSld>
  <p:clrMapOvr>
    <a:masterClrMapping/>
  </p:clrMapOvr>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331"/>
          <p:cNvSpPr txBox="1"/>
          <p:nvPr>
            <p:ph idx="1" type="body"/>
          </p:nvPr>
        </p:nvSpPr>
        <p:spPr>
          <a:xfrm>
            <a:off x="311700" y="177275"/>
            <a:ext cx="8520600" cy="476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db.sales.aggregate([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$match: { category: "Electronics", price: { $gt: 1000 }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$group: {</a:t>
            </a:r>
            <a:endParaRPr/>
          </a:p>
          <a:p>
            <a:pPr indent="0" lvl="0" marL="0" rtl="0" algn="l">
              <a:spcBef>
                <a:spcPts val="1200"/>
              </a:spcBef>
              <a:spcAft>
                <a:spcPts val="0"/>
              </a:spcAft>
              <a:buClr>
                <a:schemeClr val="dk1"/>
              </a:buClr>
              <a:buSzPct val="61111"/>
              <a:buFont typeface="Arial"/>
              <a:buNone/>
            </a:pPr>
            <a:r>
              <a:rPr lang="en"/>
              <a:t>      _id: "$product",</a:t>
            </a:r>
            <a:endParaRPr/>
          </a:p>
          <a:p>
            <a:pPr indent="0" lvl="0" marL="0" rtl="0" algn="l">
              <a:spcBef>
                <a:spcPts val="1200"/>
              </a:spcBef>
              <a:spcAft>
                <a:spcPts val="0"/>
              </a:spcAft>
              <a:buClr>
                <a:schemeClr val="dk1"/>
              </a:buClr>
              <a:buSzPct val="61111"/>
              <a:buFont typeface="Arial"/>
              <a:buNone/>
            </a:pPr>
            <a:r>
              <a:rPr lang="en"/>
              <a:t>      totalQuantity: { $sum: "$quantity" },</a:t>
            </a:r>
            <a:endParaRPr/>
          </a:p>
          <a:p>
            <a:pPr indent="0" lvl="0" marL="0" rtl="0" algn="l">
              <a:spcBef>
                <a:spcPts val="1200"/>
              </a:spcBef>
              <a:spcAft>
                <a:spcPts val="0"/>
              </a:spcAft>
              <a:buClr>
                <a:schemeClr val="dk1"/>
              </a:buClr>
              <a:buSzPct val="61111"/>
              <a:buFont typeface="Arial"/>
              <a:buNone/>
            </a:pPr>
            <a:r>
              <a:rPr lang="en"/>
              <a:t>      totalPrice: { $sum: { $multiply: ["$quantity", "$price"] }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Clr>
                <a:schemeClr val="dk1"/>
              </a:buClr>
              <a:buSzPts val="770"/>
              <a:buFont typeface="Arial"/>
              <a:buNone/>
            </a:pPr>
            <a:r>
              <a:rPr b="1" lang="en" sz="1829">
                <a:solidFill>
                  <a:srgbClr val="212529"/>
                </a:solidFill>
                <a:highlight>
                  <a:srgbClr val="FFFFFF"/>
                </a:highlight>
              </a:rPr>
              <a:t>Writing More Complex JSX Code</a:t>
            </a:r>
            <a:endParaRPr b="1" sz="3600"/>
          </a:p>
        </p:txBody>
      </p:sp>
      <p:sp>
        <p:nvSpPr>
          <p:cNvPr id="231" name="Google Shape;23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1 : Use conditional rendering:</a:t>
            </a:r>
            <a:endParaRPr/>
          </a:p>
          <a:p>
            <a:pPr indent="0" lvl="0" marL="0" rtl="0" algn="l">
              <a:spcBef>
                <a:spcPts val="1200"/>
              </a:spcBef>
              <a:spcAft>
                <a:spcPts val="0"/>
              </a:spcAft>
              <a:buClr>
                <a:schemeClr val="dk1"/>
              </a:buClr>
              <a:buSzPts val="1100"/>
              <a:buFont typeface="Arial"/>
              <a:buNone/>
            </a:pPr>
            <a:r>
              <a:rPr lang="en"/>
              <a:t>You can conditionally render elements or components based on some condition using the ternary operator or the logical AND operator. For example:7</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 10 == 10  ? “yes”  : “no” </a:t>
            </a:r>
            <a:endParaRPr/>
          </a:p>
          <a:p>
            <a:pPr indent="0" lvl="0" marL="0" rtl="0" algn="l">
              <a:spcBef>
                <a:spcPts val="1200"/>
              </a:spcBef>
              <a:spcAft>
                <a:spcPts val="1200"/>
              </a:spcAft>
              <a:buNone/>
            </a:pPr>
            <a:r>
              <a:t/>
            </a:r>
            <a:endParaRPr/>
          </a:p>
        </p:txBody>
      </p:sp>
    </p:spTree>
  </p:cSld>
  <p:clrMapOvr>
    <a:masterClrMapping/>
  </p:clrMapOvr>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332"/>
          <p:cNvSpPr txBox="1"/>
          <p:nvPr>
            <p:ph idx="1" type="body"/>
          </p:nvPr>
        </p:nvSpPr>
        <p:spPr>
          <a:xfrm>
            <a:off x="311700" y="494175"/>
            <a:ext cx="8520600" cy="438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this example, the $match stage filters the documents to select only those in the "Electronics" category with a price greater than 1000. Then, the $group stage groups the filtered documents by the product field and calculates the total quantity and total price for each product.</a:t>
            </a:r>
            <a:endParaRPr/>
          </a:p>
          <a:p>
            <a:pPr indent="0" lvl="0" marL="0" rtl="0" algn="l">
              <a:spcBef>
                <a:spcPts val="1200"/>
              </a:spcBef>
              <a:spcAft>
                <a:spcPts val="0"/>
              </a:spcAft>
              <a:buClr>
                <a:schemeClr val="dk1"/>
              </a:buClr>
              <a:buSzPts val="1100"/>
              <a:buFont typeface="Arial"/>
              <a:buNone/>
            </a:pPr>
            <a:r>
              <a:rPr lang="en"/>
              <a:t>This pipeline would output the total quantity and total price for each product in the "Electronics" category with a price greater than 1000.</a:t>
            </a:r>
            <a:endParaRPr/>
          </a:p>
          <a:p>
            <a:pPr indent="0" lvl="0" marL="0" rtl="0" algn="l">
              <a:spcBef>
                <a:spcPts val="1200"/>
              </a:spcBef>
              <a:spcAft>
                <a:spcPts val="0"/>
              </a:spcAft>
              <a:buClr>
                <a:schemeClr val="dk1"/>
              </a:buClr>
              <a:buSzPts val="1100"/>
              <a:buFont typeface="Arial"/>
              <a:buNone/>
            </a:pPr>
            <a:r>
              <a:rPr lang="en"/>
              <a:t>Please note that this is just a basic example, and the Aggregation Pipeline is capable of handling much more complex operations and stages.</a:t>
            </a:r>
            <a:endParaRPr/>
          </a:p>
          <a:p>
            <a:pPr indent="0" lvl="0" marL="0" rtl="0" algn="l">
              <a:spcBef>
                <a:spcPts val="1200"/>
              </a:spcBef>
              <a:spcAft>
                <a:spcPts val="1200"/>
              </a:spcAft>
              <a:buNone/>
            </a:pPr>
            <a:r>
              <a:rPr lang="en"/>
              <a:t>Feel free to explore more about the Aggregation Pipeline and its stages to deepen your understanding and experiment with different use cases.</a:t>
            </a:r>
            <a:endParaRPr/>
          </a:p>
        </p:txBody>
      </p:sp>
    </p:spTree>
  </p:cSld>
  <p:clrMapOvr>
    <a:masterClrMapping/>
  </p:clrMapOvr>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sp>
        <p:nvSpPr>
          <p:cNvPr id="1848" name="Google Shape;1848;p333"/>
          <p:cNvSpPr txBox="1"/>
          <p:nvPr>
            <p:ph idx="1" type="body"/>
          </p:nvPr>
        </p:nvSpPr>
        <p:spPr>
          <a:xfrm>
            <a:off x="311700" y="250425"/>
            <a:ext cx="8520600" cy="4716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pipeline: This is an array that represents the stages of the aggregation pipeline. Each stage in the array defines an operation to be performed on the data.</a:t>
            </a:r>
            <a:endParaRPr/>
          </a:p>
          <a:p>
            <a:pPr indent="0" lvl="0" marL="0" rtl="0" algn="l">
              <a:spcBef>
                <a:spcPts val="1200"/>
              </a:spcBef>
              <a:spcAft>
                <a:spcPts val="0"/>
              </a:spcAft>
              <a:buClr>
                <a:schemeClr val="dk1"/>
              </a:buClr>
              <a:buSzPct val="61111"/>
              <a:buFont typeface="Arial"/>
              <a:buNone/>
            </a:pPr>
            <a:r>
              <a:rPr lang="en"/>
              <a:t>$match: This is the first stage in the pipeline. It filters the documents based on a specified condition. In this case, it matches documents where the category field equals 'phone'.</a:t>
            </a:r>
            <a:endParaRPr/>
          </a:p>
          <a:p>
            <a:pPr indent="0" lvl="0" marL="0" rtl="0" algn="l">
              <a:spcBef>
                <a:spcPts val="1200"/>
              </a:spcBef>
              <a:spcAft>
                <a:spcPts val="0"/>
              </a:spcAft>
              <a:buClr>
                <a:schemeClr val="dk1"/>
              </a:buClr>
              <a:buSzPct val="61111"/>
              <a:buFont typeface="Arial"/>
              <a:buNone/>
            </a:pPr>
            <a:r>
              <a:rPr lang="en"/>
              <a:t>$group: This is the second stage in the pipeline. It groups the documents based on a specified field ($category in this case) and performs a calculation on the grouped data. In this case, it calculates the count of documents in each group using the $sum operator.</a:t>
            </a:r>
            <a:endParaRPr/>
          </a:p>
          <a:p>
            <a:pPr indent="0" lvl="0" marL="0" rtl="0" algn="l">
              <a:spcBef>
                <a:spcPts val="1200"/>
              </a:spcBef>
              <a:spcAft>
                <a:spcPts val="0"/>
              </a:spcAft>
              <a:buClr>
                <a:schemeClr val="dk1"/>
              </a:buClr>
              <a:buSzPct val="61111"/>
              <a:buFont typeface="Arial"/>
              <a:buNone/>
            </a:pPr>
            <a:r>
              <a:rPr lang="en"/>
              <a:t>result: This variable holds the result of the aggregation operation. The aggregate method is called on the Products model, passing the pipeline array as the argument. The await keyword is used to wait for the aggregation to complete and assign the result to the result variable.</a:t>
            </a:r>
            <a:endParaRPr/>
          </a:p>
          <a:p>
            <a:pPr indent="0" lvl="0" marL="0" rtl="0" algn="l">
              <a:spcBef>
                <a:spcPts val="1200"/>
              </a:spcBef>
              <a:spcAft>
                <a:spcPts val="1200"/>
              </a:spcAft>
              <a:buNone/>
            </a:pPr>
            <a:r>
              <a:rPr lang="en"/>
              <a:t>So, in summary, the code matches documents with the category 'phone' and then groups the matched documents by the category field. The result is the count of documents in each group.</a:t>
            </a:r>
            <a:endParaRPr/>
          </a:p>
        </p:txBody>
      </p:sp>
    </p:spTree>
  </p:cSld>
  <p:clrMapOvr>
    <a:masterClrMapping/>
  </p:clrMapOvr>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2" name="Shape 1852"/>
        <p:cNvGrpSpPr/>
        <p:nvPr/>
      </p:nvGrpSpPr>
      <p:grpSpPr>
        <a:xfrm>
          <a:off x="0" y="0"/>
          <a:ext cx="0" cy="0"/>
          <a:chOff x="0" y="0"/>
          <a:chExt cx="0" cy="0"/>
        </a:xfrm>
      </p:grpSpPr>
      <p:sp>
        <p:nvSpPr>
          <p:cNvPr id="1853" name="Google Shape;1853;p33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lang="en" sz="2244">
                <a:solidFill>
                  <a:schemeClr val="dk2"/>
                </a:solidFill>
              </a:rPr>
              <a:t>Unwinding:</a:t>
            </a:r>
            <a:endParaRPr sz="3244"/>
          </a:p>
        </p:txBody>
      </p:sp>
      <p:sp>
        <p:nvSpPr>
          <p:cNvPr id="1854" name="Google Shape;1854;p334"/>
          <p:cNvSpPr txBox="1"/>
          <p:nvPr>
            <p:ph idx="1" type="body"/>
          </p:nvPr>
        </p:nvSpPr>
        <p:spPr>
          <a:xfrm>
            <a:off x="311700" y="518550"/>
            <a:ext cx="8520600" cy="4625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The $unwind stage in the aggregation pipeline is used to deconstruct an array field into multiple documents, each containing one element of the array. This stage is particularly useful when you want to perform operations on individual array elements.</a:t>
            </a:r>
            <a:endParaRPr/>
          </a:p>
          <a:p>
            <a:pPr indent="0" lvl="0" marL="0" rtl="0" algn="l">
              <a:spcBef>
                <a:spcPts val="1200"/>
              </a:spcBef>
              <a:spcAft>
                <a:spcPts val="0"/>
              </a:spcAft>
              <a:buClr>
                <a:schemeClr val="dk1"/>
              </a:buClr>
              <a:buSzPct val="61111"/>
              <a:buFont typeface="Arial"/>
              <a:buNone/>
            </a:pPr>
            <a:r>
              <a:rPr lang="en"/>
              <a:t>Syntax:</a:t>
            </a:r>
            <a:endParaRPr/>
          </a:p>
          <a:p>
            <a:pPr indent="0" lvl="0" marL="0" rtl="0" algn="l">
              <a:spcBef>
                <a:spcPts val="1200"/>
              </a:spcBef>
              <a:spcAft>
                <a:spcPts val="0"/>
              </a:spcAft>
              <a:buClr>
                <a:schemeClr val="dk1"/>
              </a:buClr>
              <a:buSzPct val="61111"/>
              <a:buFont typeface="Arial"/>
              <a:buNone/>
            </a:pPr>
            <a:r>
              <a:rPr lang="en"/>
              <a:t>{ $unwind: &lt;arrayField&gt; }</a:t>
            </a:r>
            <a:endParaRPr/>
          </a:p>
          <a:p>
            <a:pPr indent="0" lvl="0" marL="0" rtl="0" algn="l">
              <a:spcBef>
                <a:spcPts val="120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Consider a collection of "books" where each document has an array field called "authors" containing multiple authors. If you want to perform operations on each author individually, you can use the $unwind stage as follows:</a:t>
            </a:r>
            <a:endParaRPr/>
          </a:p>
          <a:p>
            <a:pPr indent="0" lvl="0" marL="0" rtl="0" algn="l">
              <a:spcBef>
                <a:spcPts val="1200"/>
              </a:spcBef>
              <a:spcAft>
                <a:spcPts val="0"/>
              </a:spcAft>
              <a:buClr>
                <a:schemeClr val="dk1"/>
              </a:buClr>
              <a:buSzPct val="61111"/>
              <a:buFont typeface="Arial"/>
              <a:buNone/>
            </a:pPr>
            <a:r>
              <a:rPr lang="en"/>
              <a:t>db.books.aggregate([</a:t>
            </a:r>
            <a:endParaRPr/>
          </a:p>
          <a:p>
            <a:pPr indent="0" lvl="0" marL="0" rtl="0" algn="l">
              <a:spcBef>
                <a:spcPts val="1200"/>
              </a:spcBef>
              <a:spcAft>
                <a:spcPts val="0"/>
              </a:spcAft>
              <a:buClr>
                <a:schemeClr val="dk1"/>
              </a:buClr>
              <a:buSzPct val="61111"/>
              <a:buFont typeface="Arial"/>
              <a:buNone/>
            </a:pPr>
            <a:r>
              <a:rPr lang="en"/>
              <a:t>  { $unwind: "$authors"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This will produce a separate document for each author in the "authors" array.</a:t>
            </a:r>
            <a:endParaRPr/>
          </a:p>
        </p:txBody>
      </p:sp>
    </p:spTree>
  </p:cSld>
  <p:clrMapOvr>
    <a:masterClrMapping/>
  </p:clrMapOvr>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8" name="Shape 1858"/>
        <p:cNvGrpSpPr/>
        <p:nvPr/>
      </p:nvGrpSpPr>
      <p:grpSpPr>
        <a:xfrm>
          <a:off x="0" y="0"/>
          <a:ext cx="0" cy="0"/>
          <a:chOff x="0" y="0"/>
          <a:chExt cx="0" cy="0"/>
        </a:xfrm>
      </p:grpSpPr>
      <p:sp>
        <p:nvSpPr>
          <p:cNvPr id="1859" name="Google Shape;1859;p335"/>
          <p:cNvSpPr txBox="1"/>
          <p:nvPr>
            <p:ph type="title"/>
          </p:nvPr>
        </p:nvSpPr>
        <p:spPr>
          <a:xfrm>
            <a:off x="311700" y="672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594"/>
              <a:buFont typeface="Arial"/>
              <a:buNone/>
            </a:pPr>
            <a:r>
              <a:rPr lang="en" sz="2466">
                <a:solidFill>
                  <a:schemeClr val="dk2"/>
                </a:solidFill>
              </a:rPr>
              <a:t>Projecting:</a:t>
            </a:r>
            <a:endParaRPr sz="3466"/>
          </a:p>
        </p:txBody>
      </p:sp>
      <p:sp>
        <p:nvSpPr>
          <p:cNvPr id="1860" name="Google Shape;1860;p335"/>
          <p:cNvSpPr txBox="1"/>
          <p:nvPr>
            <p:ph idx="1" type="body"/>
          </p:nvPr>
        </p:nvSpPr>
        <p:spPr>
          <a:xfrm>
            <a:off x="311700" y="518550"/>
            <a:ext cx="8520600" cy="4546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The $project stage in the aggregation pipeline is used to reshape documents and include or exclude specific fields. It allows you to create new fields, modify existing fields, and remove unwanted fields.</a:t>
            </a:r>
            <a:endParaRPr/>
          </a:p>
          <a:p>
            <a:pPr indent="0" lvl="0" marL="0" rtl="0" algn="l">
              <a:spcBef>
                <a:spcPts val="1200"/>
              </a:spcBef>
              <a:spcAft>
                <a:spcPts val="0"/>
              </a:spcAft>
              <a:buClr>
                <a:schemeClr val="dk1"/>
              </a:buClr>
              <a:buSzPct val="61111"/>
              <a:buFont typeface="Arial"/>
              <a:buNone/>
            </a:pPr>
            <a:r>
              <a:rPr lang="en"/>
              <a:t>{ $project: { &lt;field1&gt;: &lt;expression1&gt;, &lt;field2&gt;: &lt;expression2&gt;, ... } }</a:t>
            </a:r>
            <a:endParaRPr/>
          </a:p>
          <a:p>
            <a:pPr indent="0" lvl="0" marL="0" rtl="0" algn="l">
              <a:spcBef>
                <a:spcPts val="120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Suppose you have a collection of "employees" where each document contains fields like "name," "age," and "salary." If you want to project only the "name" and "salary" fields in the output, you can use the $project stage as follows:</a:t>
            </a:r>
            <a:endParaRPr/>
          </a:p>
          <a:p>
            <a:pPr indent="0" lvl="0" marL="0" rtl="0" algn="l">
              <a:spcBef>
                <a:spcPts val="1200"/>
              </a:spcBef>
              <a:spcAft>
                <a:spcPts val="0"/>
              </a:spcAft>
              <a:buClr>
                <a:schemeClr val="dk1"/>
              </a:buClr>
              <a:buSzPct val="61111"/>
              <a:buFont typeface="Arial"/>
              <a:buNone/>
            </a:pPr>
            <a:r>
              <a:rPr lang="en"/>
              <a:t>db.employees.aggregate([</a:t>
            </a:r>
            <a:endParaRPr/>
          </a:p>
          <a:p>
            <a:pPr indent="0" lvl="0" marL="0" rtl="0" algn="l">
              <a:spcBef>
                <a:spcPts val="1200"/>
              </a:spcBef>
              <a:spcAft>
                <a:spcPts val="0"/>
              </a:spcAft>
              <a:buClr>
                <a:schemeClr val="dk1"/>
              </a:buClr>
              <a:buSzPct val="61111"/>
              <a:buFont typeface="Arial"/>
              <a:buNone/>
            </a:pPr>
            <a:r>
              <a:rPr lang="en"/>
              <a:t>  { $project: { name: 1, salary: 1 }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This will exclude all other fields except "name" and "salary" in the output documents.</a:t>
            </a:r>
            <a:endParaRPr/>
          </a:p>
        </p:txBody>
      </p:sp>
    </p:spTree>
  </p:cSld>
  <p:clrMapOvr>
    <a:masterClrMapping/>
  </p:clrMapOvr>
</p:sld>
</file>

<file path=ppt/slides/slide3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4" name="Shape 1864"/>
        <p:cNvGrpSpPr/>
        <p:nvPr/>
      </p:nvGrpSpPr>
      <p:grpSpPr>
        <a:xfrm>
          <a:off x="0" y="0"/>
          <a:ext cx="0" cy="0"/>
          <a:chOff x="0" y="0"/>
          <a:chExt cx="0" cy="0"/>
        </a:xfrm>
      </p:grpSpPr>
      <p:sp>
        <p:nvSpPr>
          <p:cNvPr id="1865" name="Google Shape;1865;p336"/>
          <p:cNvSpPr txBox="1"/>
          <p:nvPr>
            <p:ph type="title"/>
          </p:nvPr>
        </p:nvSpPr>
        <p:spPr>
          <a:xfrm>
            <a:off x="311700" y="550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1562"/>
              <a:buFont typeface="Arial"/>
              <a:buNone/>
            </a:pPr>
            <a:r>
              <a:rPr lang="en" sz="2133">
                <a:solidFill>
                  <a:schemeClr val="dk2"/>
                </a:solidFill>
              </a:rPr>
              <a:t>Combining Unwinding and Projecting:</a:t>
            </a:r>
            <a:endParaRPr sz="3133"/>
          </a:p>
        </p:txBody>
      </p:sp>
      <p:sp>
        <p:nvSpPr>
          <p:cNvPr id="1866" name="Google Shape;1866;p336"/>
          <p:cNvSpPr txBox="1"/>
          <p:nvPr>
            <p:ph idx="1" type="body"/>
          </p:nvPr>
        </p:nvSpPr>
        <p:spPr>
          <a:xfrm>
            <a:off x="311700" y="482000"/>
            <a:ext cx="8520600" cy="4661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You can use both the $unwind and $project stages together in an aggregation pipeline to perform complex transformations on your data.</a:t>
            </a:r>
            <a:endParaRPr/>
          </a:p>
          <a:p>
            <a:pPr indent="0" lvl="0" marL="0" rtl="0" algn="l">
              <a:spcBef>
                <a:spcPts val="120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Let's say you have a collection of "orders" where each document has an array field called "products" containing details of products ordered. If you want to unwind the "products" array and then project only the "productName" and "quantity" fields in the output, you can use the following pipeline:</a:t>
            </a:r>
            <a:endParaRPr/>
          </a:p>
          <a:p>
            <a:pPr indent="0" lvl="0" marL="0" rtl="0" algn="l">
              <a:spcBef>
                <a:spcPts val="1200"/>
              </a:spcBef>
              <a:spcAft>
                <a:spcPts val="0"/>
              </a:spcAft>
              <a:buClr>
                <a:schemeClr val="dk1"/>
              </a:buClr>
              <a:buSzPct val="61111"/>
              <a:buFont typeface="Arial"/>
              <a:buNone/>
            </a:pPr>
            <a:r>
              <a:rPr lang="en"/>
              <a:t>db.orders.aggregate([</a:t>
            </a:r>
            <a:endParaRPr/>
          </a:p>
          <a:p>
            <a:pPr indent="0" lvl="0" marL="0" rtl="0" algn="l">
              <a:spcBef>
                <a:spcPts val="1200"/>
              </a:spcBef>
              <a:spcAft>
                <a:spcPts val="0"/>
              </a:spcAft>
              <a:buClr>
                <a:schemeClr val="dk1"/>
              </a:buClr>
              <a:buSzPct val="61111"/>
              <a:buFont typeface="Arial"/>
              <a:buNone/>
            </a:pPr>
            <a:r>
              <a:rPr lang="en"/>
              <a:t>  { $unwind: "$products" },</a:t>
            </a:r>
            <a:endParaRPr/>
          </a:p>
          <a:p>
            <a:pPr indent="0" lvl="0" marL="0" rtl="0" algn="l">
              <a:spcBef>
                <a:spcPts val="1200"/>
              </a:spcBef>
              <a:spcAft>
                <a:spcPts val="0"/>
              </a:spcAft>
              <a:buClr>
                <a:schemeClr val="dk1"/>
              </a:buClr>
              <a:buSzPct val="61111"/>
              <a:buFont typeface="Arial"/>
              <a:buNone/>
            </a:pPr>
            <a:r>
              <a:rPr lang="en"/>
              <a:t>  { $project: { productName: "$products.name", quantity: "$products.quantity" }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This will create separate documents for each product in the "products" array and only include the "productName" and "quantity" fields in the output.</a:t>
            </a:r>
            <a:endParaRPr/>
          </a:p>
          <a:p>
            <a:pPr indent="0" lvl="0" marL="0" rtl="0" algn="l">
              <a:spcBef>
                <a:spcPts val="1200"/>
              </a:spcBef>
              <a:spcAft>
                <a:spcPts val="1200"/>
              </a:spcAft>
              <a:buNone/>
            </a:pPr>
            <a:r>
              <a:rPr lang="en"/>
              <a:t>The aggregation pipeline, with stages like $unwind and $project, provides a flexible and powerful way to transform and aggregate data in databases. It allows you to perform complex operations and extract meaningful information from your collections.</a:t>
            </a:r>
            <a:endParaRPr/>
          </a:p>
        </p:txBody>
      </p:sp>
    </p:spTree>
  </p:cSld>
  <p:clrMapOvr>
    <a:masterClrMapping/>
  </p:clrMapOvr>
</p:sld>
</file>

<file path=ppt/slides/slide3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0" name="Shape 1870"/>
        <p:cNvGrpSpPr/>
        <p:nvPr/>
      </p:nvGrpSpPr>
      <p:grpSpPr>
        <a:xfrm>
          <a:off x="0" y="0"/>
          <a:ext cx="0" cy="0"/>
          <a:chOff x="0" y="0"/>
          <a:chExt cx="0" cy="0"/>
        </a:xfrm>
      </p:grpSpPr>
      <p:sp>
        <p:nvSpPr>
          <p:cNvPr id="1871" name="Google Shape;1871;p33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1562"/>
              <a:buFont typeface="Arial"/>
              <a:buNone/>
            </a:pPr>
            <a:r>
              <a:rPr lang="en" sz="2133">
                <a:solidFill>
                  <a:schemeClr val="dk2"/>
                </a:solidFill>
              </a:rPr>
              <a:t>Topic: Validation and its Need</a:t>
            </a:r>
            <a:endParaRPr sz="3133"/>
          </a:p>
        </p:txBody>
      </p:sp>
      <p:sp>
        <p:nvSpPr>
          <p:cNvPr id="1872" name="Google Shape;1872;p337"/>
          <p:cNvSpPr txBox="1"/>
          <p:nvPr>
            <p:ph idx="1" type="body"/>
          </p:nvPr>
        </p:nvSpPr>
        <p:spPr>
          <a:xfrm>
            <a:off x="311700" y="572700"/>
            <a:ext cx="8520600" cy="4570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Content:</a:t>
            </a:r>
            <a:endParaRPr/>
          </a:p>
          <a:p>
            <a:pPr indent="0" lvl="0" marL="0" rtl="0" algn="l">
              <a:spcBef>
                <a:spcPts val="1200"/>
              </a:spcBef>
              <a:spcAft>
                <a:spcPts val="0"/>
              </a:spcAft>
              <a:buClr>
                <a:schemeClr val="dk1"/>
              </a:buClr>
              <a:buSzPct val="61111"/>
              <a:buFont typeface="Arial"/>
              <a:buNone/>
            </a:pPr>
            <a:r>
              <a:rPr lang="en"/>
              <a:t>Validation is the process of ensuring that data or information meets certain predefined criteria or rules. It is a crucial step in data processing to ensure accuracy, reliability, and consistency of the data. The primary purpose of validation is to prevent erroneous or invalid data from being accepted or processed, which can lead to errors, incorrect results, or system failures.</a:t>
            </a:r>
            <a:endParaRPr/>
          </a:p>
          <a:p>
            <a:pPr indent="0" lvl="0" marL="0" rtl="0" algn="l">
              <a:spcBef>
                <a:spcPts val="1200"/>
              </a:spcBef>
              <a:spcAft>
                <a:spcPts val="0"/>
              </a:spcAft>
              <a:buClr>
                <a:schemeClr val="dk1"/>
              </a:buClr>
              <a:buSzPct val="61111"/>
              <a:buFont typeface="Arial"/>
              <a:buNone/>
            </a:pPr>
            <a:r>
              <a:rPr lang="en"/>
              <a:t>The need for validation arises from several factors:</a:t>
            </a:r>
            <a:endParaRPr/>
          </a:p>
          <a:p>
            <a:pPr indent="0" lvl="0" marL="0" rtl="0" algn="l">
              <a:spcBef>
                <a:spcPts val="1200"/>
              </a:spcBef>
              <a:spcAft>
                <a:spcPts val="0"/>
              </a:spcAft>
              <a:buClr>
                <a:schemeClr val="dk1"/>
              </a:buClr>
              <a:buSzPct val="61111"/>
              <a:buFont typeface="Arial"/>
              <a:buNone/>
            </a:pPr>
            <a:r>
              <a:rPr lang="en"/>
              <a:t>Data Integrity: Validation helps maintain data integrity by ensuring that the data is complete, accurate, and consistent. It helps identify and eliminate errors or discrepancies in the data.</a:t>
            </a:r>
            <a:endParaRPr/>
          </a:p>
          <a:p>
            <a:pPr indent="0" lvl="0" marL="0" rtl="0" algn="l">
              <a:spcBef>
                <a:spcPts val="1200"/>
              </a:spcBef>
              <a:spcAft>
                <a:spcPts val="0"/>
              </a:spcAft>
              <a:buClr>
                <a:schemeClr val="dk1"/>
              </a:buClr>
              <a:buSzPct val="61111"/>
              <a:buFont typeface="Arial"/>
              <a:buNone/>
            </a:pPr>
            <a:r>
              <a:rPr lang="en"/>
              <a:t>Error Prevention: Validation acts as a preventive measure by catching errors or inconsistencies in the data before they propagate throughout the system. It helps avoid potential issues or problems that may arise due to invalid data.</a:t>
            </a:r>
            <a:endParaRPr/>
          </a:p>
          <a:p>
            <a:pPr indent="0" lvl="0" marL="0" rtl="0" algn="l">
              <a:spcBef>
                <a:spcPts val="1200"/>
              </a:spcBef>
              <a:spcAft>
                <a:spcPts val="0"/>
              </a:spcAft>
              <a:buClr>
                <a:schemeClr val="dk1"/>
              </a:buClr>
              <a:buSzPct val="61111"/>
              <a:buFont typeface="Arial"/>
              <a:buNone/>
            </a:pPr>
            <a:r>
              <a:rPr lang="en"/>
              <a:t>User Experience: Validating user input is crucial for providing a good user experience. By validating data entered by users, you can provide real-time feedback and guidance, preventing users from submitting incorrect or incomplete information.</a:t>
            </a:r>
            <a:endParaRPr/>
          </a:p>
          <a:p>
            <a:pPr indent="0" lvl="0" marL="0" rtl="0" algn="l">
              <a:spcBef>
                <a:spcPts val="1200"/>
              </a:spcBef>
              <a:spcAft>
                <a:spcPts val="1200"/>
              </a:spcAft>
              <a:buNone/>
            </a:pPr>
            <a:r>
              <a:rPr lang="en"/>
              <a:t>Security: Validation plays a significant role in ensuring the security of a system. By validating input data, you can protect against various security vulnerabilities such as SQL injection, cross-site scripting (XSS), or other types of attacks that exploit invalid or maliciously crafted data.</a:t>
            </a:r>
            <a:endParaRPr/>
          </a:p>
        </p:txBody>
      </p:sp>
    </p:spTree>
  </p:cSld>
  <p:clrMapOvr>
    <a:masterClrMapping/>
  </p:clrMapOvr>
</p:sld>
</file>

<file path=ppt/slides/slide3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338"/>
          <p:cNvSpPr txBox="1"/>
          <p:nvPr>
            <p:ph idx="1" type="body"/>
          </p:nvPr>
        </p:nvSpPr>
        <p:spPr>
          <a:xfrm>
            <a:off x="311700" y="177275"/>
            <a:ext cx="8520600" cy="4729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Let's consider a simple example of a registration form on a website. The form requires users to enter their email address, password, and age. Here's how validation can be applied to each field:</a:t>
            </a:r>
            <a:endParaRPr/>
          </a:p>
          <a:p>
            <a:pPr indent="0" lvl="0" marL="0" rtl="0" algn="l">
              <a:spcBef>
                <a:spcPts val="1200"/>
              </a:spcBef>
              <a:spcAft>
                <a:spcPts val="0"/>
              </a:spcAft>
              <a:buClr>
                <a:schemeClr val="dk1"/>
              </a:buClr>
              <a:buSzPct val="61111"/>
              <a:buFont typeface="Arial"/>
              <a:buNone/>
            </a:pPr>
            <a:r>
              <a:rPr lang="en"/>
              <a:t>Email Address: The validation process checks if the entered value follows the correct email format (e.g., containing "@" and "."). It can also ensure that the email address is unique and not already registered in the system.</a:t>
            </a:r>
            <a:endParaRPr/>
          </a:p>
          <a:p>
            <a:pPr indent="0" lvl="0" marL="0" rtl="0" algn="l">
              <a:spcBef>
                <a:spcPts val="1200"/>
              </a:spcBef>
              <a:spcAft>
                <a:spcPts val="0"/>
              </a:spcAft>
              <a:buClr>
                <a:schemeClr val="dk1"/>
              </a:buClr>
              <a:buSzPct val="61111"/>
              <a:buFont typeface="Arial"/>
              <a:buNone/>
            </a:pPr>
            <a:r>
              <a:rPr lang="en"/>
              <a:t>Password: The validation process can enforce certain criteria for the password, such as a minimum length, the presence of both uppercase and lowercase letters, and special characters. This ensures that users create strong and secure passwords.</a:t>
            </a:r>
            <a:endParaRPr/>
          </a:p>
          <a:p>
            <a:pPr indent="0" lvl="0" marL="0" rtl="0" algn="l">
              <a:spcBef>
                <a:spcPts val="1200"/>
              </a:spcBef>
              <a:spcAft>
                <a:spcPts val="0"/>
              </a:spcAft>
              <a:buClr>
                <a:schemeClr val="dk1"/>
              </a:buClr>
              <a:buSzPct val="61111"/>
              <a:buFont typeface="Arial"/>
              <a:buNone/>
            </a:pPr>
            <a:r>
              <a:rPr lang="en"/>
              <a:t>Age: The validation process can check if the entered age is within a valid range (e.g., 18-99). It prevents users from entering invalid or nonsensical values.</a:t>
            </a:r>
            <a:endParaRPr/>
          </a:p>
          <a:p>
            <a:pPr indent="0" lvl="0" marL="0" rtl="0" algn="l">
              <a:spcBef>
                <a:spcPts val="1200"/>
              </a:spcBef>
              <a:spcAft>
                <a:spcPts val="1200"/>
              </a:spcAft>
              <a:buClr>
                <a:schemeClr val="dk1"/>
              </a:buClr>
              <a:buSzPct val="61111"/>
              <a:buFont typeface="Arial"/>
              <a:buNone/>
            </a:pPr>
            <a:r>
              <a:rPr lang="en"/>
              <a:t>By implementing validation in this example, the system can prevent users from submitting incorrect or incomplete data, ensuring that only valid and reliable information is processed.</a:t>
            </a:r>
            <a:endParaRPr/>
          </a:p>
        </p:txBody>
      </p:sp>
    </p:spTree>
  </p:cSld>
  <p:clrMapOvr>
    <a:masterClrMapping/>
  </p:clrMapOvr>
</p:sld>
</file>

<file path=ppt/slides/slide3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sp>
        <p:nvSpPr>
          <p:cNvPr id="1882" name="Google Shape;1882;p339"/>
          <p:cNvSpPr txBox="1"/>
          <p:nvPr>
            <p:ph type="title"/>
          </p:nvPr>
        </p:nvSpPr>
        <p:spPr>
          <a:xfrm>
            <a:off x="311700" y="1097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a:solidFill>
                  <a:schemeClr val="dk2"/>
                </a:solidFill>
              </a:rPr>
              <a:t>Built-in Validators</a:t>
            </a:r>
            <a:endParaRPr sz="3355"/>
          </a:p>
        </p:txBody>
      </p:sp>
      <p:sp>
        <p:nvSpPr>
          <p:cNvPr id="1883" name="Google Shape;1883;p339"/>
          <p:cNvSpPr txBox="1"/>
          <p:nvPr>
            <p:ph idx="1" type="body"/>
          </p:nvPr>
        </p:nvSpPr>
        <p:spPr>
          <a:xfrm>
            <a:off x="311700" y="811075"/>
            <a:ext cx="8520600" cy="4332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61111"/>
              <a:buFont typeface="Arial"/>
              <a:buNone/>
            </a:pPr>
            <a:r>
              <a:rPr lang="en"/>
              <a:t>Content:</a:t>
            </a:r>
            <a:endParaRPr/>
          </a:p>
          <a:p>
            <a:pPr indent="0" lvl="0" marL="0" rtl="0" algn="l">
              <a:spcBef>
                <a:spcPts val="1200"/>
              </a:spcBef>
              <a:spcAft>
                <a:spcPts val="0"/>
              </a:spcAft>
              <a:buClr>
                <a:schemeClr val="dk1"/>
              </a:buClr>
              <a:buSzPct val="61111"/>
              <a:buFont typeface="Arial"/>
              <a:buNone/>
            </a:pPr>
            <a:r>
              <a:rPr lang="en"/>
              <a:t>Built-in validators are pre-defined validation functions or methods provided by programming frameworks or libraries. These validators offer a range of commonly used validation rules that can be easily applied to validate data. They save development time and effort by providing ready-to-use validation functions for various types of data.</a:t>
            </a:r>
            <a:endParaRPr/>
          </a:p>
          <a:p>
            <a:pPr indent="0" lvl="0" marL="0" rtl="0" algn="l">
              <a:spcBef>
                <a:spcPts val="1200"/>
              </a:spcBef>
              <a:spcAft>
                <a:spcPts val="0"/>
              </a:spcAft>
              <a:buClr>
                <a:schemeClr val="dk1"/>
              </a:buClr>
              <a:buSzPct val="61111"/>
              <a:buFont typeface="Arial"/>
              <a:buNone/>
            </a:pPr>
            <a:r>
              <a:rPr lang="en"/>
              <a:t>Built-in validators often cover standard validation requirements such as checking for required fields, data types, string lengths, numeric ranges, and email formats. They are typically part of a larger validation framework or module.</a:t>
            </a:r>
            <a:endParaRPr/>
          </a:p>
          <a:p>
            <a:pPr indent="0" lvl="0" marL="0" rtl="0" algn="l">
              <a:spcBef>
                <a:spcPts val="1200"/>
              </a:spcBef>
              <a:spcAft>
                <a:spcPts val="0"/>
              </a:spcAft>
              <a:buClr>
                <a:schemeClr val="dk1"/>
              </a:buClr>
              <a:buSzPct val="61111"/>
              <a:buFont typeface="Arial"/>
              <a:buNone/>
            </a:pPr>
            <a:r>
              <a:rPr lang="en"/>
              <a:t>Using built-in validators has several advantages:</a:t>
            </a:r>
            <a:endParaRPr/>
          </a:p>
          <a:p>
            <a:pPr indent="0" lvl="0" marL="0" rtl="0" algn="l">
              <a:spcBef>
                <a:spcPts val="1200"/>
              </a:spcBef>
              <a:spcAft>
                <a:spcPts val="0"/>
              </a:spcAft>
              <a:buClr>
                <a:schemeClr val="dk1"/>
              </a:buClr>
              <a:buSzPct val="61111"/>
              <a:buFont typeface="Arial"/>
              <a:buNone/>
            </a:pPr>
            <a:r>
              <a:rPr lang="en"/>
              <a:t>Convenience: Built-in validators simplify the validation process by providing pre-configured validation rules that can be easily applied to data fields. Developers don't need to write custom validation logic for common scenarios.</a:t>
            </a:r>
            <a:endParaRPr/>
          </a:p>
          <a:p>
            <a:pPr indent="0" lvl="0" marL="0" rtl="0" algn="l">
              <a:spcBef>
                <a:spcPts val="1200"/>
              </a:spcBef>
              <a:spcAft>
                <a:spcPts val="0"/>
              </a:spcAft>
              <a:buClr>
                <a:schemeClr val="dk1"/>
              </a:buClr>
              <a:buSzPct val="61111"/>
              <a:buFont typeface="Arial"/>
              <a:buNone/>
            </a:pPr>
            <a:r>
              <a:rPr lang="en"/>
              <a:t>Consistency: By using built-in validators, you can ensure consistent validation across different parts of the system. The same validation rules can be applied to multiple data fields or objects, maintaining uniformity in data validation.</a:t>
            </a:r>
            <a:endParaRPr/>
          </a:p>
          <a:p>
            <a:pPr indent="0" lvl="0" marL="0" rtl="0" algn="l">
              <a:spcBef>
                <a:spcPts val="1200"/>
              </a:spcBef>
              <a:spcAft>
                <a:spcPts val="1200"/>
              </a:spcAft>
              <a:buNone/>
            </a:pPr>
            <a:r>
              <a:rPr lang="en"/>
              <a:t>Extensibility: Built-in validators often provide options for customization and extension. Developers can configure the validators to fit specific validation requirements or even create custom validators by extending the built-in functionality.</a:t>
            </a:r>
            <a:endParaRPr/>
          </a:p>
        </p:txBody>
      </p:sp>
    </p:spTree>
  </p:cSld>
  <p:clrMapOvr>
    <a:masterClrMapping/>
  </p:clrMapOvr>
</p:sld>
</file>

<file path=ppt/slides/slide3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340"/>
          <p:cNvSpPr txBox="1"/>
          <p:nvPr>
            <p:ph idx="1" type="body"/>
          </p:nvPr>
        </p:nvSpPr>
        <p:spPr>
          <a:xfrm>
            <a:off x="311700" y="262600"/>
            <a:ext cx="8520600" cy="461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rPr lang="en"/>
              <a:t>Let's consider a web application that allows users to submit a contact form. The form has fields for name, email address, and message. Here's how built-in validators can be used to validate the form data:</a:t>
            </a:r>
            <a:endParaRPr/>
          </a:p>
          <a:p>
            <a:pPr indent="0" lvl="0" marL="0" rtl="0" algn="l">
              <a:spcBef>
                <a:spcPts val="1200"/>
              </a:spcBef>
              <a:spcAft>
                <a:spcPts val="0"/>
              </a:spcAft>
              <a:buClr>
                <a:schemeClr val="dk1"/>
              </a:buClr>
              <a:buSzPts val="1100"/>
              <a:buFont typeface="Arial"/>
              <a:buNone/>
            </a:pPr>
            <a:r>
              <a:rPr lang="en"/>
              <a:t>Name: A built-in validator can check if the name field is not empty or contains only valid characters (e.g., letters and spaces).</a:t>
            </a:r>
            <a:endParaRPr/>
          </a:p>
          <a:p>
            <a:pPr indent="0" lvl="0" marL="0" rtl="0" algn="l">
              <a:spcBef>
                <a:spcPts val="1200"/>
              </a:spcBef>
              <a:spcAft>
                <a:spcPts val="0"/>
              </a:spcAft>
              <a:buClr>
                <a:schemeClr val="dk1"/>
              </a:buClr>
              <a:buSzPts val="1100"/>
              <a:buFont typeface="Arial"/>
              <a:buNone/>
            </a:pPr>
            <a:r>
              <a:rPr lang="en"/>
              <a:t>Email Address: A built-in validator can verify that the email address is in the correct format (e.g., "example@example.com") using regular expressions or dedicated email validation functions.</a:t>
            </a:r>
            <a:endParaRPr/>
          </a:p>
          <a:p>
            <a:pPr indent="0" lvl="0" marL="0" rtl="0" algn="l">
              <a:spcBef>
                <a:spcPts val="1200"/>
              </a:spcBef>
              <a:spcAft>
                <a:spcPts val="0"/>
              </a:spcAft>
              <a:buClr>
                <a:schemeClr val="dk1"/>
              </a:buClr>
              <a:buSzPts val="1100"/>
              <a:buFont typeface="Arial"/>
              <a:buNone/>
            </a:pPr>
            <a:r>
              <a:rPr lang="en"/>
              <a:t>Message: A built-in validator can ensure that the message field is not empty and does not exceed a certain character limit.</a:t>
            </a:r>
            <a:endParaRPr/>
          </a:p>
          <a:p>
            <a:pPr indent="0" lvl="0" marL="0" rtl="0" algn="l">
              <a:spcBef>
                <a:spcPts val="1200"/>
              </a:spcBef>
              <a:spcAft>
                <a:spcPts val="1200"/>
              </a:spcAft>
              <a:buClr>
                <a:schemeClr val="dk1"/>
              </a:buClr>
              <a:buSzPts val="1100"/>
              <a:buFont typeface="Arial"/>
              <a:buNone/>
            </a:pPr>
            <a:r>
              <a:rPr lang="en"/>
              <a:t>By utilizing built-in validators, developers can easily implement these validation rules without having to write custom validation logic for each field, making the validation process more efficient and reliable.</a:t>
            </a:r>
            <a:endParaRPr/>
          </a:p>
        </p:txBody>
      </p:sp>
    </p:spTree>
  </p:cSld>
  <p:clrMapOvr>
    <a:masterClrMapping/>
  </p:clrMapOvr>
</p:sld>
</file>

<file path=ppt/slides/slide3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341"/>
          <p:cNvSpPr txBox="1"/>
          <p:nvPr>
            <p:ph type="title"/>
          </p:nvPr>
        </p:nvSpPr>
        <p:spPr>
          <a:xfrm>
            <a:off x="311700" y="79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a:solidFill>
                  <a:schemeClr val="dk2"/>
                </a:solidFill>
              </a:rPr>
              <a:t>Custom Validators</a:t>
            </a:r>
            <a:endParaRPr sz="3355"/>
          </a:p>
        </p:txBody>
      </p:sp>
      <p:sp>
        <p:nvSpPr>
          <p:cNvPr id="1894" name="Google Shape;1894;p341"/>
          <p:cNvSpPr txBox="1"/>
          <p:nvPr>
            <p:ph idx="1" type="body"/>
          </p:nvPr>
        </p:nvSpPr>
        <p:spPr>
          <a:xfrm>
            <a:off x="311700" y="652075"/>
            <a:ext cx="8520600" cy="4376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Custom validators are validation functions or methods created by developers to implement specific validation rules that are not covered by built-in validators. These validators are tailored to meet unique or complex validation requirements specific to a project or domain.</a:t>
            </a:r>
            <a:endParaRPr/>
          </a:p>
          <a:p>
            <a:pPr indent="0" lvl="0" marL="0" rtl="0" algn="l">
              <a:spcBef>
                <a:spcPts val="1200"/>
              </a:spcBef>
              <a:spcAft>
                <a:spcPts val="0"/>
              </a:spcAft>
              <a:buClr>
                <a:schemeClr val="dk1"/>
              </a:buClr>
              <a:buSzPct val="61111"/>
              <a:buFont typeface="Arial"/>
              <a:buNone/>
            </a:pPr>
            <a:r>
              <a:rPr lang="en"/>
              <a:t>Custom va</a:t>
            </a:r>
            <a:r>
              <a:rPr lang="en"/>
              <a:t>l</a:t>
            </a:r>
            <a:r>
              <a:rPr lang="en"/>
              <a:t>idators allow developers to define their own validation logic and rules, making it possible to handle complex data validation scenarios that may not be covered by generic validators. They provide flexibility and control over the validation process, enabling fine-grained validation tailored to the specific needs of an application.</a:t>
            </a:r>
            <a:endParaRPr/>
          </a:p>
          <a:p>
            <a:pPr indent="0" lvl="0" marL="0" rtl="0" algn="l">
              <a:spcBef>
                <a:spcPts val="1200"/>
              </a:spcBef>
              <a:spcAft>
                <a:spcPts val="0"/>
              </a:spcAft>
              <a:buClr>
                <a:schemeClr val="dk1"/>
              </a:buClr>
              <a:buSzPct val="61111"/>
              <a:buFont typeface="Arial"/>
              <a:buNone/>
            </a:pPr>
            <a:r>
              <a:rPr lang="en"/>
              <a:t>Creating custom validators typically involves defining a validation function or method and integrating it into the validation pipeline or framework used by the application.</a:t>
            </a:r>
            <a:endParaRPr/>
          </a:p>
          <a:p>
            <a:pPr indent="0" lvl="0" marL="0" rtl="0" algn="l">
              <a:spcBef>
                <a:spcPts val="1200"/>
              </a:spcBef>
              <a:spcAft>
                <a:spcPts val="0"/>
              </a:spcAft>
              <a:buClr>
                <a:schemeClr val="dk1"/>
              </a:buClr>
              <a:buSzPct val="61111"/>
              <a:buFont typeface="Arial"/>
              <a:buNone/>
            </a:pPr>
            <a:r>
              <a:rPr lang="en"/>
              <a:t>Advantages of custom validators:</a:t>
            </a:r>
            <a:endParaRPr/>
          </a:p>
          <a:p>
            <a:pPr indent="0" lvl="0" marL="0" rtl="0" algn="l">
              <a:spcBef>
                <a:spcPts val="1200"/>
              </a:spcBef>
              <a:spcAft>
                <a:spcPts val="0"/>
              </a:spcAft>
              <a:buClr>
                <a:schemeClr val="dk1"/>
              </a:buClr>
              <a:buSzPct val="61111"/>
              <a:buFont typeface="Arial"/>
              <a:buNone/>
            </a:pPr>
            <a:r>
              <a:rPr lang="en"/>
              <a:t>Tailored Validation Rules: Custom validators enable developers to define validation rules that align with the specific requirements of the application or domain. This allows for more accurate and precise validation, ensuring that only valid data is accepted.</a:t>
            </a:r>
            <a:endParaRPr/>
          </a:p>
          <a:p>
            <a:pPr indent="0" lvl="0" marL="0" rtl="0" algn="l">
              <a:spcBef>
                <a:spcPts val="1200"/>
              </a:spcBef>
              <a:spcAft>
                <a:spcPts val="0"/>
              </a:spcAft>
              <a:buClr>
                <a:schemeClr val="dk1"/>
              </a:buClr>
              <a:buSzPct val="61111"/>
              <a:buFont typeface="Arial"/>
              <a:buNone/>
            </a:pPr>
            <a:r>
              <a:rPr lang="en"/>
              <a:t>Complex Validation Scenarios: Custom validators are useful when dealing with complex validation scenarios that cannot be easily handled by built-in validators. They allow developers to implement intricate business rules or validations involving multiple fields or dependencies.</a:t>
            </a:r>
            <a:endParaRPr/>
          </a:p>
          <a:p>
            <a:pPr indent="0" lvl="0" marL="0" rtl="0" algn="l">
              <a:spcBef>
                <a:spcPts val="1200"/>
              </a:spcBef>
              <a:spcAft>
                <a:spcPts val="1200"/>
              </a:spcAft>
              <a:buNone/>
            </a:pPr>
            <a:r>
              <a:rPr lang="en"/>
              <a:t>Code Reusability: Once created, custom validators can be reused across multiple parts of the application. They provide a centralized and consistent approach to validation, reducing code duplication and promoting maintainability.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5"/>
          <p:cNvSpPr txBox="1"/>
          <p:nvPr>
            <p:ph idx="1" type="body"/>
          </p:nvPr>
        </p:nvSpPr>
        <p:spPr>
          <a:xfrm>
            <a:off x="311700" y="548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const MyComponent = ({ isLoggedIn }) =&gt; {</a:t>
            </a:r>
            <a:endParaRPr/>
          </a:p>
          <a:p>
            <a:pPr indent="0" lvl="0" marL="0" rtl="0" algn="l">
              <a:spcBef>
                <a:spcPts val="1200"/>
              </a:spcBef>
              <a:spcAft>
                <a:spcPts val="0"/>
              </a:spcAft>
              <a:buClr>
                <a:schemeClr val="dk1"/>
              </a:buClr>
              <a:buSzPts val="1100"/>
              <a:buFont typeface="Arial"/>
              <a:buNone/>
            </a:pPr>
            <a:r>
              <a:rPr lang="en"/>
              <a:t>  return (</a:t>
            </a:r>
            <a:endParaRPr/>
          </a:p>
          <a:p>
            <a:pPr indent="0" lvl="0" marL="0" rtl="0" algn="l">
              <a:spcBef>
                <a:spcPts val="1200"/>
              </a:spcBef>
              <a:spcAft>
                <a:spcPts val="0"/>
              </a:spcAft>
              <a:buClr>
                <a:schemeClr val="dk1"/>
              </a:buClr>
              <a:buSzPts val="1100"/>
              <a:buFont typeface="Arial"/>
              <a:buNone/>
            </a:pPr>
            <a:r>
              <a:rPr lang="en"/>
              <a:t>    &lt;div&gt;</a:t>
            </a:r>
            <a:endParaRPr/>
          </a:p>
          <a:p>
            <a:pPr indent="0" lvl="0" marL="0" rtl="0" algn="l">
              <a:spcBef>
                <a:spcPts val="1200"/>
              </a:spcBef>
              <a:spcAft>
                <a:spcPts val="0"/>
              </a:spcAft>
              <a:buClr>
                <a:schemeClr val="dk1"/>
              </a:buClr>
              <a:buSzPts val="1100"/>
              <a:buFont typeface="Arial"/>
              <a:buNone/>
            </a:pPr>
            <a:r>
              <a:rPr lang="en"/>
              <a:t>      {isLoggedIn ? &lt;p&gt;Welcome, user!&lt;/p&gt; : &lt;p&gt;Please log in.&lt;/p&gt;}</a:t>
            </a:r>
            <a:endParaRPr/>
          </a:p>
          <a:p>
            <a:pPr indent="0" lvl="0" marL="0" rtl="0" algn="l">
              <a:spcBef>
                <a:spcPts val="1200"/>
              </a:spcBef>
              <a:spcAft>
                <a:spcPts val="0"/>
              </a:spcAft>
              <a:buClr>
                <a:schemeClr val="dk1"/>
              </a:buClr>
              <a:buSzPts val="1100"/>
              <a:buFont typeface="Arial"/>
              <a:buNone/>
            </a:pPr>
            <a:r>
              <a:rPr lang="en"/>
              <a:t>    &lt;/div&gt;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3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342"/>
          <p:cNvSpPr txBox="1"/>
          <p:nvPr>
            <p:ph idx="1" type="body"/>
          </p:nvPr>
        </p:nvSpPr>
        <p:spPr>
          <a:xfrm>
            <a:off x="311700" y="299175"/>
            <a:ext cx="8520600" cy="448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rPr lang="en"/>
              <a:t>Let's consider a scenario where a web application requires a custom validation rule for a unique username during user registration. The rule states that the username should be unique across the system and not already taken by another user. Here's how a custom validator can be implemented:</a:t>
            </a:r>
            <a:endParaRPr/>
          </a:p>
          <a:p>
            <a:pPr indent="0" lvl="0" marL="0" rtl="0" algn="l">
              <a:spcBef>
                <a:spcPts val="1200"/>
              </a:spcBef>
              <a:spcAft>
                <a:spcPts val="0"/>
              </a:spcAft>
              <a:buClr>
                <a:schemeClr val="dk1"/>
              </a:buClr>
              <a:buSzPts val="1100"/>
              <a:buFont typeface="Arial"/>
              <a:buNone/>
            </a:pPr>
            <a:r>
              <a:rPr lang="en"/>
              <a:t>Custom Validator: The custom validator can include logic to query the database and check if the entered username already exists. If a matching username is found, the validation fails, and an error message is returned.</a:t>
            </a:r>
            <a:endParaRPr/>
          </a:p>
          <a:p>
            <a:pPr indent="0" lvl="0" marL="0" rtl="0" algn="l">
              <a:spcBef>
                <a:spcPts val="1200"/>
              </a:spcBef>
              <a:spcAft>
                <a:spcPts val="0"/>
              </a:spcAft>
              <a:buClr>
                <a:schemeClr val="dk1"/>
              </a:buClr>
              <a:buSzPts val="1100"/>
              <a:buFont typeface="Arial"/>
              <a:buNone/>
            </a:pPr>
            <a:r>
              <a:rPr lang="en"/>
              <a:t>By implementing this custom validator, the application can ensure that each user registers with a unique username, preventing duplicate usernames in the system.</a:t>
            </a:r>
            <a:endParaRPr/>
          </a:p>
          <a:p>
            <a:pPr indent="0" lvl="0" marL="0" rtl="0" algn="l">
              <a:spcBef>
                <a:spcPts val="1200"/>
              </a:spcBef>
              <a:spcAft>
                <a:spcPts val="1200"/>
              </a:spcAft>
              <a:buNone/>
            </a:pPr>
            <a:r>
              <a:rPr lang="en"/>
              <a:t>Custom validators provide developers with the flexibility to handle specific validation requirements that are unique to their applications or domains, enhancing the accuracy and reliability of the validation process.</a:t>
            </a:r>
            <a:endParaRPr/>
          </a:p>
        </p:txBody>
      </p:sp>
    </p:spTree>
  </p:cSld>
  <p:clrMapOvr>
    <a:masterClrMapping/>
  </p:clrMapOvr>
</p:sld>
</file>

<file path=ppt/slides/slide3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343"/>
          <p:cNvSpPr txBox="1"/>
          <p:nvPr>
            <p:ph type="title"/>
          </p:nvPr>
        </p:nvSpPr>
        <p:spPr>
          <a:xfrm>
            <a:off x="311700" y="1647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a:solidFill>
                  <a:schemeClr val="dk2"/>
                </a:solidFill>
              </a:rPr>
              <a:t>Topic: Data Validation</a:t>
            </a:r>
            <a:endParaRPr sz="3355"/>
          </a:p>
        </p:txBody>
      </p:sp>
      <p:sp>
        <p:nvSpPr>
          <p:cNvPr id="1905" name="Google Shape;1905;p343"/>
          <p:cNvSpPr txBox="1"/>
          <p:nvPr>
            <p:ph idx="1" type="body"/>
          </p:nvPr>
        </p:nvSpPr>
        <p:spPr>
          <a:xfrm>
            <a:off x="311700" y="737400"/>
            <a:ext cx="8520600" cy="42753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Clr>
                <a:schemeClr val="dk1"/>
              </a:buClr>
              <a:buSzPct val="61111"/>
              <a:buFont typeface="Arial"/>
              <a:buNone/>
            </a:pPr>
            <a:r>
              <a:rPr lang="en"/>
              <a:t>Data validation is the process of ensuring that data is accurate, consistent, and meets certain predefined criteria or rules. It involves checking data for errors, completeness, integrity, and conformity to specified formats or patterns. Data validation is crucial in various domains, including software development, databases, data analysis, and data entry.</a:t>
            </a:r>
            <a:endParaRPr/>
          </a:p>
          <a:p>
            <a:pPr indent="0" lvl="0" marL="0" rtl="0" algn="l">
              <a:spcBef>
                <a:spcPts val="1200"/>
              </a:spcBef>
              <a:spcAft>
                <a:spcPts val="0"/>
              </a:spcAft>
              <a:buClr>
                <a:schemeClr val="dk1"/>
              </a:buClr>
              <a:buSzPct val="61111"/>
              <a:buFont typeface="Arial"/>
              <a:buNone/>
            </a:pPr>
            <a:r>
              <a:rPr lang="en"/>
              <a:t>The main objectives of data validation are as follows:</a:t>
            </a:r>
            <a:endParaRPr/>
          </a:p>
          <a:p>
            <a:pPr indent="0" lvl="0" marL="0" rtl="0" algn="l">
              <a:spcBef>
                <a:spcPts val="1200"/>
              </a:spcBef>
              <a:spcAft>
                <a:spcPts val="0"/>
              </a:spcAft>
              <a:buClr>
                <a:schemeClr val="dk1"/>
              </a:buClr>
              <a:buSzPct val="61111"/>
              <a:buFont typeface="Arial"/>
              <a:buNone/>
            </a:pPr>
            <a:r>
              <a:rPr lang="en"/>
              <a:t>Accuracy: Data validation ensures that the data entered or received is accurate and free from errors or inconsistencies. It helps identify and correct mistakes, reducing the likelihood of incorrect conclusions or decisions based on faulty data.</a:t>
            </a:r>
            <a:endParaRPr/>
          </a:p>
          <a:p>
            <a:pPr indent="0" lvl="0" marL="0" rtl="0" algn="l">
              <a:spcBef>
                <a:spcPts val="1200"/>
              </a:spcBef>
              <a:spcAft>
                <a:spcPts val="0"/>
              </a:spcAft>
              <a:buClr>
                <a:schemeClr val="dk1"/>
              </a:buClr>
              <a:buSzPct val="61111"/>
              <a:buFont typeface="Arial"/>
              <a:buNone/>
            </a:pPr>
            <a:r>
              <a:rPr lang="en"/>
              <a:t>Completeness: Validation verifies that all required data is present and accounted for. It checks if any mandatory fields are missing or if data is incomplete, preventing incomplete or partial data from being processed or analyzed.</a:t>
            </a:r>
            <a:endParaRPr/>
          </a:p>
          <a:p>
            <a:pPr indent="0" lvl="0" marL="0" rtl="0" algn="l">
              <a:spcBef>
                <a:spcPts val="1200"/>
              </a:spcBef>
              <a:spcAft>
                <a:spcPts val="0"/>
              </a:spcAft>
              <a:buClr>
                <a:schemeClr val="dk1"/>
              </a:buClr>
              <a:buSzPct val="61111"/>
              <a:buFont typeface="Arial"/>
              <a:buNone/>
            </a:pPr>
            <a:r>
              <a:rPr lang="en"/>
              <a:t>Consistency: Data validation ensures that data adheres to predefined rules, formats, or patterns. It verifies relationships between different data elements, such as ensuring that data values fall within specified ranges or that dependencies between fields are maintained.</a:t>
            </a:r>
            <a:endParaRPr/>
          </a:p>
          <a:p>
            <a:pPr indent="0" lvl="0" marL="0" rtl="0" algn="l">
              <a:spcBef>
                <a:spcPts val="1200"/>
              </a:spcBef>
              <a:spcAft>
                <a:spcPts val="0"/>
              </a:spcAft>
              <a:buClr>
                <a:schemeClr val="dk1"/>
              </a:buClr>
              <a:buSzPct val="61111"/>
              <a:buFont typeface="Arial"/>
              <a:buNone/>
            </a:pPr>
            <a:r>
              <a:rPr lang="en"/>
              <a:t>Integrity: Validation checks the integrity of data by verifying its reliability and trustworthiness. It identifies anomalies, discrepancies, or outliers that may indicate data corruption or manipulation.</a:t>
            </a:r>
            <a:endParaRPr/>
          </a:p>
          <a:p>
            <a:pPr indent="0" lvl="0" marL="0" rtl="0" algn="l">
              <a:spcBef>
                <a:spcPts val="1200"/>
              </a:spcBef>
              <a:spcAft>
                <a:spcPts val="1200"/>
              </a:spcAft>
              <a:buNone/>
            </a:pPr>
            <a:r>
              <a:rPr lang="en"/>
              <a:t>Data validation can be performed through various techniques, such as rule-based validation, format checks, range checks, referential integrity checks, and cross-field validations. These techniques help maintain data quality, reliability, and usability across different applications and systems.</a:t>
            </a:r>
            <a:endParaRPr/>
          </a:p>
        </p:txBody>
      </p:sp>
    </p:spTree>
  </p:cSld>
  <p:clrMapOvr>
    <a:masterClrMapping/>
  </p:clrMapOvr>
</p:sld>
</file>

<file path=ppt/slides/slide3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344"/>
          <p:cNvSpPr txBox="1"/>
          <p:nvPr>
            <p:ph idx="1" type="body"/>
          </p:nvPr>
        </p:nvSpPr>
        <p:spPr>
          <a:xfrm>
            <a:off x="311700" y="286975"/>
            <a:ext cx="8520600" cy="465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rPr lang="en"/>
              <a:t>Consider a scenario where an online shopping application requires data validation during the checkout process. Here are a few examples of data validation checks:</a:t>
            </a:r>
            <a:endParaRPr/>
          </a:p>
          <a:p>
            <a:pPr indent="0" lvl="0" marL="0" rtl="0" algn="l">
              <a:spcBef>
                <a:spcPts val="1200"/>
              </a:spcBef>
              <a:spcAft>
                <a:spcPts val="0"/>
              </a:spcAft>
              <a:buClr>
                <a:schemeClr val="dk1"/>
              </a:buClr>
              <a:buSzPts val="1100"/>
              <a:buFont typeface="Arial"/>
              <a:buNone/>
            </a:pPr>
            <a:r>
              <a:rPr lang="en"/>
              <a:t>Quantity: The validation ensures that the quantity entered for each item is a positive integer and does not exceed the available stock.</a:t>
            </a:r>
            <a:endParaRPr/>
          </a:p>
          <a:p>
            <a:pPr indent="0" lvl="0" marL="0" rtl="0" algn="l">
              <a:spcBef>
                <a:spcPts val="1200"/>
              </a:spcBef>
              <a:spcAft>
                <a:spcPts val="0"/>
              </a:spcAft>
              <a:buClr>
                <a:schemeClr val="dk1"/>
              </a:buClr>
              <a:buSzPts val="1100"/>
              <a:buFont typeface="Arial"/>
              <a:buNone/>
            </a:pPr>
            <a:r>
              <a:rPr lang="en"/>
              <a:t>Price: The validation ensures that the price of each item is a positive number and falls within a valid price range.</a:t>
            </a:r>
            <a:endParaRPr/>
          </a:p>
          <a:p>
            <a:pPr indent="0" lvl="0" marL="0" rtl="0" algn="l">
              <a:spcBef>
                <a:spcPts val="1200"/>
              </a:spcBef>
              <a:spcAft>
                <a:spcPts val="0"/>
              </a:spcAft>
              <a:buClr>
                <a:schemeClr val="dk1"/>
              </a:buClr>
              <a:buSzPts val="1100"/>
              <a:buFont typeface="Arial"/>
              <a:buNone/>
            </a:pPr>
            <a:r>
              <a:rPr lang="en"/>
              <a:t>Address: The validation verifies that the entered shipping address is complete, including street, city, state, and postal code.</a:t>
            </a:r>
            <a:endParaRPr/>
          </a:p>
          <a:p>
            <a:pPr indent="0" lvl="0" marL="0" rtl="0" algn="l">
              <a:spcBef>
                <a:spcPts val="1200"/>
              </a:spcBef>
              <a:spcAft>
                <a:spcPts val="1200"/>
              </a:spcAft>
              <a:buClr>
                <a:schemeClr val="dk1"/>
              </a:buClr>
              <a:buSzPts val="1100"/>
              <a:buFont typeface="Arial"/>
              <a:buNone/>
            </a:pPr>
            <a:r>
              <a:rPr lang="en"/>
              <a:t>By implementing data validation in this scenario, the application can prevent users from submitting incorrect quantities, invalid prices, or incomplete addresses, ensuring a smooth and accurate checkout process.</a:t>
            </a:r>
            <a:endParaRPr/>
          </a:p>
        </p:txBody>
      </p:sp>
    </p:spTree>
  </p:cSld>
  <p:clrMapOvr>
    <a:masterClrMapping/>
  </p:clrMapOvr>
</p:sld>
</file>

<file path=ppt/slides/slide3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sp>
        <p:nvSpPr>
          <p:cNvPr id="1915" name="Google Shape;1915;p345"/>
          <p:cNvSpPr txBox="1"/>
          <p:nvPr>
            <p:ph type="title"/>
          </p:nvPr>
        </p:nvSpPr>
        <p:spPr>
          <a:xfrm>
            <a:off x="311700" y="1037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lang="en" sz="2244">
                <a:solidFill>
                  <a:schemeClr val="dk2"/>
                </a:solidFill>
              </a:rPr>
              <a:t>Topic: Aggregation Middleware</a:t>
            </a:r>
            <a:endParaRPr sz="3244"/>
          </a:p>
        </p:txBody>
      </p:sp>
      <p:sp>
        <p:nvSpPr>
          <p:cNvPr id="1916" name="Google Shape;1916;p345"/>
          <p:cNvSpPr txBox="1"/>
          <p:nvPr>
            <p:ph idx="1" type="body"/>
          </p:nvPr>
        </p:nvSpPr>
        <p:spPr>
          <a:xfrm>
            <a:off x="311700" y="616075"/>
            <a:ext cx="8520600" cy="4412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
              <a:t>Aggregation middleware is a concept commonly used in web development or API frameworks to combine or aggregate multiple requests or responses into a single consolidated result. It acts as a middleware layer between clients and the server, intercepting and processing incoming requests or outgoing responses.</a:t>
            </a:r>
            <a:endParaRPr/>
          </a:p>
          <a:p>
            <a:pPr indent="0" lvl="0" marL="0" rtl="0" algn="l">
              <a:spcBef>
                <a:spcPts val="1200"/>
              </a:spcBef>
              <a:spcAft>
                <a:spcPts val="0"/>
              </a:spcAft>
              <a:buClr>
                <a:schemeClr val="dk1"/>
              </a:buClr>
              <a:buSzPct val="61111"/>
              <a:buFont typeface="Arial"/>
              <a:buNone/>
            </a:pPr>
            <a:r>
              <a:rPr lang="en"/>
              <a:t>The main purpose of aggregation middleware is to improve performance, reduce network latency, and optimize data transfer. It eliminates the need for multiple round trips between clients and servers by combining related requests or responses into a single call.</a:t>
            </a:r>
            <a:endParaRPr/>
          </a:p>
          <a:p>
            <a:pPr indent="0" lvl="0" marL="0" rtl="0" algn="l">
              <a:spcBef>
                <a:spcPts val="1200"/>
              </a:spcBef>
              <a:spcAft>
                <a:spcPts val="0"/>
              </a:spcAft>
              <a:buClr>
                <a:schemeClr val="dk1"/>
              </a:buClr>
              <a:buSzPct val="61111"/>
              <a:buFont typeface="Arial"/>
              <a:buNone/>
            </a:pPr>
            <a:r>
              <a:rPr lang="en"/>
              <a:t>Aggregation middleware typically follows these steps:</a:t>
            </a:r>
            <a:endParaRPr/>
          </a:p>
          <a:p>
            <a:pPr indent="0" lvl="0" marL="0" rtl="0" algn="l">
              <a:spcBef>
                <a:spcPts val="1200"/>
              </a:spcBef>
              <a:spcAft>
                <a:spcPts val="0"/>
              </a:spcAft>
              <a:buClr>
                <a:schemeClr val="dk1"/>
              </a:buClr>
              <a:buSzPct val="61111"/>
              <a:buFont typeface="Arial"/>
              <a:buNone/>
            </a:pPr>
            <a:r>
              <a:rPr lang="en"/>
              <a:t>Request Interception: The middleware intercepts incoming requests from clients and analyzes them to determine if they can be aggregated. It identifies requests that share common characteristics or parameters.</a:t>
            </a:r>
            <a:endParaRPr/>
          </a:p>
          <a:p>
            <a:pPr indent="0" lvl="0" marL="0" rtl="0" algn="l">
              <a:spcBef>
                <a:spcPts val="1200"/>
              </a:spcBef>
              <a:spcAft>
                <a:spcPts val="0"/>
              </a:spcAft>
              <a:buClr>
                <a:schemeClr val="dk1"/>
              </a:buClr>
              <a:buSzPct val="61111"/>
              <a:buFont typeface="Arial"/>
              <a:buNone/>
            </a:pPr>
            <a:r>
              <a:rPr lang="en"/>
              <a:t>Aggregation Logic: Once the middleware identifies aggregatable requests, it combines or merges them into a single aggregated request. The aggregation logic can involve grouping requests based on specific criteria, merging payloads, or applying certain transformations.</a:t>
            </a:r>
            <a:endParaRPr/>
          </a:p>
          <a:p>
            <a:pPr indent="0" lvl="0" marL="0" rtl="0" algn="l">
              <a:spcBef>
                <a:spcPts val="1200"/>
              </a:spcBef>
              <a:spcAft>
                <a:spcPts val="0"/>
              </a:spcAft>
              <a:buClr>
                <a:schemeClr val="dk1"/>
              </a:buClr>
              <a:buSzPct val="61111"/>
              <a:buFont typeface="Arial"/>
              <a:buNone/>
            </a:pPr>
            <a:r>
              <a:rPr lang="en"/>
              <a:t>Server Communication: The middleware sends the aggregated request to the server or backend services. It waits for the responses from the server.</a:t>
            </a:r>
            <a:endParaRPr/>
          </a:p>
          <a:p>
            <a:pPr indent="0" lvl="0" marL="0" rtl="0" algn="l">
              <a:spcBef>
                <a:spcPts val="1200"/>
              </a:spcBef>
              <a:spcAft>
                <a:spcPts val="0"/>
              </a:spcAft>
              <a:buClr>
                <a:schemeClr val="dk1"/>
              </a:buClr>
              <a:buSzPct val="61111"/>
              <a:buFont typeface="Arial"/>
              <a:buNone/>
            </a:pPr>
            <a:r>
              <a:rPr lang="en"/>
              <a:t>Response Processing: After receiving the responses, the middleware processes them to extract the relevant data. It applies any necessary transformations or formatting before sending the final aggregated response back to the client.</a:t>
            </a:r>
            <a:endParaRPr/>
          </a:p>
          <a:p>
            <a:pPr indent="0" lvl="0" marL="0" rtl="0" algn="l">
              <a:spcBef>
                <a:spcPts val="1200"/>
              </a:spcBef>
              <a:spcAft>
                <a:spcPts val="1200"/>
              </a:spcAft>
              <a:buNone/>
            </a:pPr>
            <a:r>
              <a:rPr lang="en"/>
              <a:t>Aggregation middleware can significantly improve performance and reduce network overhead in scenarios where multiple similar requests or responses are involved, such as fetching related data from a database or retrieving data from multiple microservices.</a:t>
            </a:r>
            <a:endParaRPr/>
          </a:p>
        </p:txBody>
      </p:sp>
    </p:spTree>
  </p:cSld>
  <p:clrMapOvr>
    <a:masterClrMapping/>
  </p:clrMapOvr>
</p:sld>
</file>

<file path=ppt/slides/slide3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34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a:solidFill>
                  <a:schemeClr val="dk2"/>
                </a:solidFill>
              </a:rPr>
              <a:t>Query Middleware</a:t>
            </a:r>
            <a:endParaRPr sz="3355"/>
          </a:p>
        </p:txBody>
      </p:sp>
      <p:sp>
        <p:nvSpPr>
          <p:cNvPr id="1922" name="Google Shape;1922;p346"/>
          <p:cNvSpPr txBox="1"/>
          <p:nvPr>
            <p:ph idx="1" type="body"/>
          </p:nvPr>
        </p:nvSpPr>
        <p:spPr>
          <a:xfrm>
            <a:off x="311700" y="572700"/>
            <a:ext cx="8520600" cy="4431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Query middleware refers to a middleware layer or component in a software system that intercepts and processes database queries or commands before they are executed. It sits between the application code and the database engine, providing additional functionality or logic to enhance the query execution process.</a:t>
            </a:r>
            <a:endParaRPr/>
          </a:p>
          <a:p>
            <a:pPr indent="0" lvl="0" marL="0" rtl="0" algn="l">
              <a:spcBef>
                <a:spcPts val="1200"/>
              </a:spcBef>
              <a:spcAft>
                <a:spcPts val="0"/>
              </a:spcAft>
              <a:buClr>
                <a:schemeClr val="dk1"/>
              </a:buClr>
              <a:buSzPct val="61111"/>
              <a:buFont typeface="Arial"/>
              <a:buNone/>
            </a:pPr>
            <a:r>
              <a:rPr lang="en"/>
              <a:t>The key features and benefits of query middleware include:</a:t>
            </a:r>
            <a:endParaRPr/>
          </a:p>
          <a:p>
            <a:pPr indent="0" lvl="0" marL="0" rtl="0" algn="l">
              <a:spcBef>
                <a:spcPts val="1200"/>
              </a:spcBef>
              <a:spcAft>
                <a:spcPts val="0"/>
              </a:spcAft>
              <a:buClr>
                <a:schemeClr val="dk1"/>
              </a:buClr>
              <a:buSzPct val="61111"/>
              <a:buFont typeface="Arial"/>
              <a:buNone/>
            </a:pPr>
            <a:r>
              <a:rPr lang="en"/>
              <a:t>Query Optimization: Query middleware can optimize database queries by analyzing the query structure, indexes, and statistics. It can restructure or rewrite queries to improve performance, reduce execution time, and utilize database resources efficiently.</a:t>
            </a:r>
            <a:endParaRPr/>
          </a:p>
          <a:p>
            <a:pPr indent="0" lvl="0" marL="0" rtl="0" algn="l">
              <a:spcBef>
                <a:spcPts val="1200"/>
              </a:spcBef>
              <a:spcAft>
                <a:spcPts val="0"/>
              </a:spcAft>
              <a:buClr>
                <a:schemeClr val="dk1"/>
              </a:buClr>
              <a:buSzPct val="61111"/>
              <a:buFont typeface="Arial"/>
              <a:buNone/>
            </a:pPr>
            <a:r>
              <a:rPr lang="en"/>
              <a:t>Caching: Query middleware can implement query result caching, storing the results of frequently executed queries. This helps reduce the load on the database and improves response times for subsequent identical queries.</a:t>
            </a:r>
            <a:endParaRPr/>
          </a:p>
          <a:p>
            <a:pPr indent="0" lvl="0" marL="0" rtl="0" algn="l">
              <a:spcBef>
                <a:spcPts val="1200"/>
              </a:spcBef>
              <a:spcAft>
                <a:spcPts val="0"/>
              </a:spcAft>
              <a:buClr>
                <a:schemeClr val="dk1"/>
              </a:buClr>
              <a:buSzPct val="61111"/>
              <a:buFont typeface="Arial"/>
              <a:buNone/>
            </a:pPr>
            <a:r>
              <a:rPr lang="en"/>
              <a:t>Security and Access Control: Query middleware can enforce security measures and access controls on queries. It can authenticate and authorize users, validate query parameters, and ensure that only authorized users can execute specific queries.</a:t>
            </a:r>
            <a:endParaRPr/>
          </a:p>
          <a:p>
            <a:pPr indent="0" lvl="0" marL="0" rtl="0" algn="l">
              <a:spcBef>
                <a:spcPts val="1200"/>
              </a:spcBef>
              <a:spcAft>
                <a:spcPts val="0"/>
              </a:spcAft>
              <a:buClr>
                <a:schemeClr val="dk1"/>
              </a:buClr>
              <a:buSzPct val="61111"/>
              <a:buFont typeface="Arial"/>
              <a:buNone/>
            </a:pPr>
            <a:r>
              <a:rPr lang="en"/>
              <a:t>Logging and Monitoring: Query middleware can log and monitor query execution, providing insights into query performance, bottlenecks, and potential issues. It helps in identifying slow queries, optimizing them, and troubleshooting database-related problems.</a:t>
            </a:r>
            <a:endParaRPr/>
          </a:p>
          <a:p>
            <a:pPr indent="0" lvl="0" marL="0" rtl="0" algn="l">
              <a:spcBef>
                <a:spcPts val="1200"/>
              </a:spcBef>
              <a:spcAft>
                <a:spcPts val="1200"/>
              </a:spcAft>
              <a:buNone/>
            </a:pPr>
            <a:r>
              <a:rPr lang="en"/>
              <a:t>Query middleware is commonly used in frameworks, ORM (Object-Relational Mapping) libraries, or database proxy layers to add an extra layer of functionality and control over database interactions.</a:t>
            </a:r>
            <a:endParaRPr/>
          </a:p>
        </p:txBody>
      </p:sp>
    </p:spTree>
  </p:cSld>
  <p:clrMapOvr>
    <a:masterClrMapping/>
  </p:clrMapOvr>
</p:sld>
</file>

<file path=ppt/slides/slide3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347"/>
          <p:cNvSpPr txBox="1"/>
          <p:nvPr>
            <p:ph type="title"/>
          </p:nvPr>
        </p:nvSpPr>
        <p:spPr>
          <a:xfrm>
            <a:off x="311700" y="671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a:solidFill>
                  <a:schemeClr val="dk2"/>
                </a:solidFill>
              </a:rPr>
              <a:t>Document Middleware</a:t>
            </a:r>
            <a:endParaRPr sz="3355"/>
          </a:p>
        </p:txBody>
      </p:sp>
      <p:sp>
        <p:nvSpPr>
          <p:cNvPr id="1928" name="Google Shape;1928;p347"/>
          <p:cNvSpPr txBox="1"/>
          <p:nvPr>
            <p:ph idx="1" type="body"/>
          </p:nvPr>
        </p:nvSpPr>
        <p:spPr>
          <a:xfrm>
            <a:off x="311700" y="639875"/>
            <a:ext cx="8520600" cy="42420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61111"/>
              <a:buFont typeface="Arial"/>
              <a:buNone/>
            </a:pPr>
            <a:r>
              <a:rPr lang="en"/>
              <a:t>Document middleware, also known as document-level middleware, is a concept often associated with document-oriented databases, such as MongoDB. It allows developers to add custom logic, processing, or transformations to documents before they are saved to or retrieved from the database.</a:t>
            </a:r>
            <a:endParaRPr/>
          </a:p>
          <a:p>
            <a:pPr indent="0" lvl="0" marL="0" rtl="0" algn="l">
              <a:spcBef>
                <a:spcPts val="1200"/>
              </a:spcBef>
              <a:spcAft>
                <a:spcPts val="0"/>
              </a:spcAft>
              <a:buClr>
                <a:schemeClr val="dk1"/>
              </a:buClr>
              <a:buSzPct val="61111"/>
              <a:buFont typeface="Arial"/>
              <a:buNone/>
            </a:pPr>
            <a:r>
              <a:rPr lang="en"/>
              <a:t>Document middleware operates on individual documents within a collection and provides hooks or interceptors at various stages of the document lifecycle, such as before saving, after saving, before updating, or before removing a document. These hooks allow developers to modify or augment the document data or perform additional operations.</a:t>
            </a:r>
            <a:endParaRPr/>
          </a:p>
          <a:p>
            <a:pPr indent="0" lvl="0" marL="0" rtl="0" algn="l">
              <a:spcBef>
                <a:spcPts val="1200"/>
              </a:spcBef>
              <a:spcAft>
                <a:spcPts val="0"/>
              </a:spcAft>
              <a:buClr>
                <a:schemeClr val="dk1"/>
              </a:buClr>
              <a:buSzPct val="61111"/>
              <a:buFont typeface="Arial"/>
              <a:buNone/>
            </a:pPr>
            <a:r>
              <a:rPr lang="en"/>
              <a:t>Common use cases and benefits of document middleware include:</a:t>
            </a:r>
            <a:endParaRPr/>
          </a:p>
          <a:p>
            <a:pPr indent="0" lvl="0" marL="0" rtl="0" algn="l">
              <a:spcBef>
                <a:spcPts val="1200"/>
              </a:spcBef>
              <a:spcAft>
                <a:spcPts val="0"/>
              </a:spcAft>
              <a:buClr>
                <a:schemeClr val="dk1"/>
              </a:buClr>
              <a:buSzPct val="61111"/>
              <a:buFont typeface="Arial"/>
              <a:buNone/>
            </a:pPr>
            <a:r>
              <a:rPr lang="en"/>
              <a:t>Data Validation: Document middleware can perform data validation before saving documents to the database. It ensures that the data conforms to predefined rules or requirements, preventing invalid or inconsistent data from being stored.</a:t>
            </a:r>
            <a:endParaRPr/>
          </a:p>
          <a:p>
            <a:pPr indent="0" lvl="0" marL="0" rtl="0" algn="l">
              <a:spcBef>
                <a:spcPts val="1200"/>
              </a:spcBef>
              <a:spcAft>
                <a:spcPts val="0"/>
              </a:spcAft>
              <a:buClr>
                <a:schemeClr val="dk1"/>
              </a:buClr>
              <a:buSzPct val="61111"/>
              <a:buFont typeface="Arial"/>
              <a:buNone/>
            </a:pPr>
            <a:r>
              <a:rPr lang="en"/>
              <a:t>Data Transformation: Document middleware can transform or modify document data before it is saved or retrieved. It allows developers to manipulate document fields, add calculated properties, format data, or apply specific business rules.</a:t>
            </a:r>
            <a:endParaRPr/>
          </a:p>
          <a:p>
            <a:pPr indent="0" lvl="0" marL="0" rtl="0" algn="l">
              <a:spcBef>
                <a:spcPts val="1200"/>
              </a:spcBef>
              <a:spcAft>
                <a:spcPts val="0"/>
              </a:spcAft>
              <a:buClr>
                <a:schemeClr val="dk1"/>
              </a:buClr>
              <a:buSzPct val="61111"/>
              <a:buFont typeface="Arial"/>
              <a:buNone/>
            </a:pPr>
            <a:r>
              <a:rPr lang="en"/>
              <a:t>Auditing and Logging: Document middleware can be used to log or record changes to documents. It captures information such as who made the changes, when they occurred, and the nature of the modifications, providing an audit trail for accountability and traceability.</a:t>
            </a:r>
            <a:endParaRPr/>
          </a:p>
          <a:p>
            <a:pPr indent="0" lvl="0" marL="0" rtl="0" algn="l">
              <a:spcBef>
                <a:spcPts val="1200"/>
              </a:spcBef>
              <a:spcAft>
                <a:spcPts val="0"/>
              </a:spcAft>
              <a:buClr>
                <a:schemeClr val="dk1"/>
              </a:buClr>
              <a:buSzPct val="61111"/>
              <a:buFont typeface="Arial"/>
              <a:buNone/>
            </a:pPr>
            <a:r>
              <a:rPr lang="en"/>
              <a:t>Enforcing Business Rules: Document middleware enables developers to enforce business rules or apply additional logic specific to the application domain. It allows for custom validations, cross-field calculations, or complex workflows related to document processing.</a:t>
            </a:r>
            <a:endParaRPr/>
          </a:p>
          <a:p>
            <a:pPr indent="0" lvl="0" marL="0" rtl="0" algn="l">
              <a:spcBef>
                <a:spcPts val="1200"/>
              </a:spcBef>
              <a:spcAft>
                <a:spcPts val="1200"/>
              </a:spcAft>
              <a:buNone/>
            </a:pPr>
            <a:r>
              <a:rPr lang="en"/>
              <a:t>Document middleware provides flexibility and extensibility to document-oriented databases, allowing developers to incorporate custom logic and processing within the database layer itself. It simplifies the implementation of document-centric features and workflows, enhancing the overall functionality and data integrity.</a:t>
            </a:r>
            <a:endParaRPr/>
          </a:p>
        </p:txBody>
      </p:sp>
    </p:spTree>
  </p:cSld>
  <p:clrMapOvr>
    <a:masterClrMapping/>
  </p:clrMapOvr>
</p:sld>
</file>

<file path=ppt/slides/slide3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2" name="Shape 1932"/>
        <p:cNvGrpSpPr/>
        <p:nvPr/>
      </p:nvGrpSpPr>
      <p:grpSpPr>
        <a:xfrm>
          <a:off x="0" y="0"/>
          <a:ext cx="0" cy="0"/>
          <a:chOff x="0" y="0"/>
          <a:chExt cx="0" cy="0"/>
        </a:xfrm>
      </p:grpSpPr>
      <p:sp>
        <p:nvSpPr>
          <p:cNvPr id="1933" name="Google Shape;1933;p34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a:solidFill>
                  <a:schemeClr val="dk2"/>
                </a:solidFill>
              </a:rPr>
              <a:t>Virtual Properties</a:t>
            </a:r>
            <a:endParaRPr sz="3355"/>
          </a:p>
        </p:txBody>
      </p:sp>
      <p:sp>
        <p:nvSpPr>
          <p:cNvPr id="1934" name="Google Shape;1934;p348"/>
          <p:cNvSpPr txBox="1"/>
          <p:nvPr>
            <p:ph idx="1" type="body"/>
          </p:nvPr>
        </p:nvSpPr>
        <p:spPr>
          <a:xfrm>
            <a:off x="311700" y="572700"/>
            <a:ext cx="8520600" cy="45165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a:t>Virtual properties, in the context of software development, refer to dynamically generated properties or attributes that are not directly stored in the underlying data model but are computed or derived based on other properties or external factors. These properties are typically defined as methods or functions rather than actual data fields.</a:t>
            </a:r>
            <a:endParaRPr/>
          </a:p>
          <a:p>
            <a:pPr indent="0" lvl="0" marL="0" rtl="0" algn="l">
              <a:spcBef>
                <a:spcPts val="1200"/>
              </a:spcBef>
              <a:spcAft>
                <a:spcPts val="0"/>
              </a:spcAft>
              <a:buClr>
                <a:schemeClr val="dk1"/>
              </a:buClr>
              <a:buSzPct val="61111"/>
              <a:buFont typeface="Arial"/>
              <a:buNone/>
            </a:pPr>
            <a:r>
              <a:rPr lang="en"/>
              <a:t>The key characteristics and benefits of virtual properties include:</a:t>
            </a:r>
            <a:endParaRPr/>
          </a:p>
          <a:p>
            <a:pPr indent="0" lvl="0" marL="0" rtl="0" algn="l">
              <a:spcBef>
                <a:spcPts val="1200"/>
              </a:spcBef>
              <a:spcAft>
                <a:spcPts val="0"/>
              </a:spcAft>
              <a:buClr>
                <a:schemeClr val="dk1"/>
              </a:buClr>
              <a:buSzPct val="61111"/>
              <a:buFont typeface="Arial"/>
              <a:buNone/>
            </a:pPr>
            <a:r>
              <a:rPr lang="en"/>
              <a:t>Computed Values: Virtual properties allow developers to define properties that are computed or derived from other data fields or external sources. They can perform calculations, transformations, or aggregations on the fly, providing dynamic and up-to-date values.</a:t>
            </a:r>
            <a:endParaRPr/>
          </a:p>
          <a:p>
            <a:pPr indent="0" lvl="0" marL="0" rtl="0" algn="l">
              <a:spcBef>
                <a:spcPts val="1200"/>
              </a:spcBef>
              <a:spcAft>
                <a:spcPts val="0"/>
              </a:spcAft>
              <a:buClr>
                <a:schemeClr val="dk1"/>
              </a:buClr>
              <a:buSzPct val="61111"/>
              <a:buFont typeface="Arial"/>
              <a:buNone/>
            </a:pPr>
            <a:r>
              <a:rPr lang="en"/>
              <a:t>Abstraction and Encapsulation: Virtual properties help abstract the underlying data model and provide a higher level of abstraction. They encapsulate complex or derived information, making it easily accessible and reusable without exposing the underlying implementation details.</a:t>
            </a:r>
            <a:endParaRPr/>
          </a:p>
          <a:p>
            <a:pPr indent="0" lvl="0" marL="0" rtl="0" algn="l">
              <a:spcBef>
                <a:spcPts val="1200"/>
              </a:spcBef>
              <a:spcAft>
                <a:spcPts val="0"/>
              </a:spcAft>
              <a:buClr>
                <a:schemeClr val="dk1"/>
              </a:buClr>
              <a:buSzPct val="61111"/>
              <a:buFont typeface="Arial"/>
              <a:buNone/>
            </a:pPr>
            <a:r>
              <a:rPr lang="en"/>
              <a:t>Data Integrity and Consistency: Virtual properties ensure data integrity and consistency by automatically recalculating or updating derived values whenever the underlying data changes. This helps maintain accurate and synchronized data across related properties or entities.</a:t>
            </a:r>
            <a:endParaRPr/>
          </a:p>
          <a:p>
            <a:pPr indent="0" lvl="0" marL="0" rtl="0" algn="l">
              <a:spcBef>
                <a:spcPts val="1200"/>
              </a:spcBef>
              <a:spcAft>
                <a:spcPts val="0"/>
              </a:spcAft>
              <a:buClr>
                <a:schemeClr val="dk1"/>
              </a:buClr>
              <a:buSzPct val="61111"/>
              <a:buFont typeface="Arial"/>
              <a:buNone/>
            </a:pPr>
            <a:r>
              <a:rPr lang="en"/>
              <a:t>Performance Optimization: Virtual properties allow developers to defer expensive computations or data retrieval until they are actually needed. By lazily computing values, unnecessary overhead can be avoided, improving overall performance and efficiency.</a:t>
            </a:r>
            <a:endParaRPr/>
          </a:p>
          <a:p>
            <a:pPr indent="0" lvl="0" marL="0" rtl="0" algn="l">
              <a:spcBef>
                <a:spcPts val="1200"/>
              </a:spcBef>
              <a:spcAft>
                <a:spcPts val="1200"/>
              </a:spcAft>
              <a:buNone/>
            </a:pPr>
            <a:r>
              <a:rPr lang="en"/>
              <a:t>Virtual properties are commonly used in object-oriented programming, ORM frameworks, and data modeling to represent derived or computed attributes. They provide a flexible and convenient mechanism for working with derived data without the need to store redundant or duplicated information.</a:t>
            </a:r>
            <a:endParaRPr/>
          </a:p>
        </p:txBody>
      </p:sp>
    </p:spTree>
  </p:cSld>
  <p:clrMapOvr>
    <a:masterClrMapping/>
  </p:clrMapOvr>
</p:sld>
</file>

<file path=ppt/slides/slide3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8" name="Shape 1938"/>
        <p:cNvGrpSpPr/>
        <p:nvPr/>
      </p:nvGrpSpPr>
      <p:grpSpPr>
        <a:xfrm>
          <a:off x="0" y="0"/>
          <a:ext cx="0" cy="0"/>
          <a:chOff x="0" y="0"/>
          <a:chExt cx="0" cy="0"/>
        </a:xfrm>
      </p:grpSpPr>
      <p:sp>
        <p:nvSpPr>
          <p:cNvPr id="1939" name="Google Shape;1939;p349"/>
          <p:cNvSpPr txBox="1"/>
          <p:nvPr>
            <p:ph type="title"/>
          </p:nvPr>
        </p:nvSpPr>
        <p:spPr>
          <a:xfrm>
            <a:off x="311700" y="31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594"/>
              <a:buFont typeface="Arial"/>
              <a:buNone/>
            </a:pPr>
            <a:r>
              <a:rPr lang="en" sz="2466">
                <a:solidFill>
                  <a:schemeClr val="dk2"/>
                </a:solidFill>
              </a:rPr>
              <a:t>Async Validators</a:t>
            </a:r>
            <a:endParaRPr sz="3466"/>
          </a:p>
        </p:txBody>
      </p:sp>
      <p:sp>
        <p:nvSpPr>
          <p:cNvPr id="1940" name="Google Shape;1940;p349"/>
          <p:cNvSpPr txBox="1"/>
          <p:nvPr>
            <p:ph idx="1" type="body"/>
          </p:nvPr>
        </p:nvSpPr>
        <p:spPr>
          <a:xfrm>
            <a:off x="311700" y="1152350"/>
            <a:ext cx="8520600" cy="33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t>Async Validators are used in backend development with Node.js to validate user input or data asynchronously. They are particularly useful when the validation process involves time-consuming operations like making API calls or querying a database.</a:t>
            </a:r>
            <a:endParaRPr sz="2000"/>
          </a:p>
          <a:p>
            <a:pPr indent="0" lvl="0" marL="0" rtl="0" algn="l">
              <a:spcBef>
                <a:spcPts val="1200"/>
              </a:spcBef>
              <a:spcAft>
                <a:spcPts val="0"/>
              </a:spcAft>
              <a:buClr>
                <a:schemeClr val="dk1"/>
              </a:buClr>
              <a:buSzPts val="1100"/>
              <a:buFont typeface="Arial"/>
              <a:buNone/>
            </a:pPr>
            <a:r>
              <a:rPr lang="en" sz="2000"/>
              <a:t>Async validators involve the use of promises or async/await syntax to handle the asynchronous nature of the validation process. Here's a simplified example in JavaScript:</a:t>
            </a:r>
            <a:endParaRPr sz="2000"/>
          </a:p>
          <a:p>
            <a:pPr indent="0" lvl="0" marL="0" rtl="0" algn="l">
              <a:spcBef>
                <a:spcPts val="1200"/>
              </a:spcBef>
              <a:spcAft>
                <a:spcPts val="1200"/>
              </a:spcAft>
              <a:buNone/>
            </a:pPr>
            <a:r>
              <a:t/>
            </a:r>
            <a:endParaRPr sz="2000"/>
          </a:p>
        </p:txBody>
      </p:sp>
    </p:spTree>
  </p:cSld>
  <p:clrMapOvr>
    <a:masterClrMapping/>
  </p:clrMapOvr>
</p:sld>
</file>

<file path=ppt/slides/slide3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350"/>
          <p:cNvSpPr txBox="1"/>
          <p:nvPr>
            <p:ph idx="1" type="body"/>
          </p:nvPr>
        </p:nvSpPr>
        <p:spPr>
          <a:xfrm>
            <a:off x="311700" y="299175"/>
            <a:ext cx="4176900" cy="4558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async function validateUsername(username) {</a:t>
            </a:r>
            <a:endParaRPr/>
          </a:p>
          <a:p>
            <a:pPr indent="0" lvl="0" marL="0" rtl="0" algn="l">
              <a:spcBef>
                <a:spcPts val="1200"/>
              </a:spcBef>
              <a:spcAft>
                <a:spcPts val="0"/>
              </a:spcAft>
              <a:buClr>
                <a:schemeClr val="dk1"/>
              </a:buClr>
              <a:buSzPct val="61111"/>
              <a:buFont typeface="Arial"/>
              <a:buNone/>
            </a:pPr>
            <a:r>
              <a:rPr lang="en"/>
              <a:t>  // Simulating an asynchronous API call</a:t>
            </a:r>
            <a:endParaRPr/>
          </a:p>
          <a:p>
            <a:pPr indent="0" lvl="0" marL="0" rtl="0" algn="l">
              <a:spcBef>
                <a:spcPts val="1200"/>
              </a:spcBef>
              <a:spcAft>
                <a:spcPts val="0"/>
              </a:spcAft>
              <a:buClr>
                <a:schemeClr val="dk1"/>
              </a:buClr>
              <a:buSzPct val="61111"/>
              <a:buFont typeface="Arial"/>
              <a:buNone/>
            </a:pPr>
            <a:r>
              <a:rPr lang="en"/>
              <a:t>  return new Promise((resolve, reject) =&gt; {</a:t>
            </a:r>
            <a:endParaRPr/>
          </a:p>
          <a:p>
            <a:pPr indent="0" lvl="0" marL="0" rtl="0" algn="l">
              <a:spcBef>
                <a:spcPts val="1200"/>
              </a:spcBef>
              <a:spcAft>
                <a:spcPts val="0"/>
              </a:spcAft>
              <a:buClr>
                <a:schemeClr val="dk1"/>
              </a:buClr>
              <a:buSzPct val="61111"/>
              <a:buFont typeface="Arial"/>
              <a:buNone/>
            </a:pPr>
            <a:r>
              <a:rPr lang="en"/>
              <a:t>    setTimeout(() =&gt; {</a:t>
            </a:r>
            <a:endParaRPr/>
          </a:p>
          <a:p>
            <a:pPr indent="0" lvl="0" marL="0" rtl="0" algn="l">
              <a:spcBef>
                <a:spcPts val="1200"/>
              </a:spcBef>
              <a:spcAft>
                <a:spcPts val="0"/>
              </a:spcAft>
              <a:buClr>
                <a:schemeClr val="dk1"/>
              </a:buClr>
              <a:buSzPct val="61111"/>
              <a:buFont typeface="Arial"/>
              <a:buNone/>
            </a:pPr>
            <a:r>
              <a:rPr lang="en"/>
              <a:t>      if (username === 'johnDoe') {</a:t>
            </a:r>
            <a:endParaRPr/>
          </a:p>
          <a:p>
            <a:pPr indent="0" lvl="0" marL="0" rtl="0" algn="l">
              <a:spcBef>
                <a:spcPts val="1200"/>
              </a:spcBef>
              <a:spcAft>
                <a:spcPts val="0"/>
              </a:spcAft>
              <a:buClr>
                <a:schemeClr val="dk1"/>
              </a:buClr>
              <a:buSzPct val="61111"/>
              <a:buFont typeface="Arial"/>
              <a:buNone/>
            </a:pPr>
            <a:r>
              <a:rPr lang="en"/>
              <a:t>        reject('Username already taken');</a:t>
            </a:r>
            <a:endParaRPr/>
          </a:p>
          <a:p>
            <a:pPr indent="0" lvl="0" marL="0" rtl="0" algn="l">
              <a:spcBef>
                <a:spcPts val="1200"/>
              </a:spcBef>
              <a:spcAft>
                <a:spcPts val="0"/>
              </a:spcAft>
              <a:buClr>
                <a:schemeClr val="dk1"/>
              </a:buClr>
              <a:buSzPct val="61111"/>
              <a:buFont typeface="Arial"/>
              <a:buNone/>
            </a:pPr>
            <a:r>
              <a:rPr lang="en"/>
              <a:t>      } else {</a:t>
            </a:r>
            <a:endParaRPr/>
          </a:p>
          <a:p>
            <a:pPr indent="0" lvl="0" marL="0" rtl="0" algn="l">
              <a:spcBef>
                <a:spcPts val="1200"/>
              </a:spcBef>
              <a:spcAft>
                <a:spcPts val="0"/>
              </a:spcAft>
              <a:buClr>
                <a:schemeClr val="dk1"/>
              </a:buClr>
              <a:buSzPct val="61111"/>
              <a:buFont typeface="Arial"/>
              <a:buNone/>
            </a:pPr>
            <a:r>
              <a:rPr lang="en"/>
              <a:t>        resolve();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2000); // Simulating a delay of 2 seconds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
        <p:nvSpPr>
          <p:cNvPr id="1946" name="Google Shape;1946;p350"/>
          <p:cNvSpPr txBox="1"/>
          <p:nvPr/>
        </p:nvSpPr>
        <p:spPr>
          <a:xfrm>
            <a:off x="4853700" y="128425"/>
            <a:ext cx="4290300" cy="466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rPr>
              <a:t>// Usage</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async function submitForm() {</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  const username = 'johnDoe';</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  try {</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    await validateUsername(username);</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    console.log('Username is available');</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    // Proceed with form submission</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  } catch (error) {</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    console.error('Username validation failed:', error);</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    // Display error message to the user</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  }</a:t>
            </a:r>
            <a:endParaRPr>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2"/>
                </a:solidFill>
              </a:rPr>
              <a:t>}</a:t>
            </a:r>
            <a:endParaRPr sz="1000"/>
          </a:p>
        </p:txBody>
      </p:sp>
    </p:spTree>
  </p:cSld>
  <p:clrMapOvr>
    <a:masterClrMapping/>
  </p:clrMapOvr>
</p:sld>
</file>

<file path=ppt/slides/slide3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sp>
        <p:nvSpPr>
          <p:cNvPr id="1951" name="Google Shape;1951;p351"/>
          <p:cNvSpPr txBox="1"/>
          <p:nvPr>
            <p:ph type="title"/>
          </p:nvPr>
        </p:nvSpPr>
        <p:spPr>
          <a:xfrm>
            <a:off x="311700" y="91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Errors</a:t>
            </a:r>
            <a:endParaRPr/>
          </a:p>
        </p:txBody>
      </p:sp>
      <p:sp>
        <p:nvSpPr>
          <p:cNvPr id="1952" name="Google Shape;1952;p351"/>
          <p:cNvSpPr txBox="1"/>
          <p:nvPr>
            <p:ph idx="1" type="body"/>
          </p:nvPr>
        </p:nvSpPr>
        <p:spPr>
          <a:xfrm>
            <a:off x="311700" y="664275"/>
            <a:ext cx="8520600" cy="4425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55000"/>
              <a:buFont typeface="Arial"/>
              <a:buNone/>
            </a:pPr>
            <a:r>
              <a:rPr lang="en" sz="2000"/>
              <a:t>Validation errors are crucial in backend development with Node.js as they provide feedback to users when their input or data fails to meet the specified validation criteria.</a:t>
            </a:r>
            <a:endParaRPr sz="2000"/>
          </a:p>
          <a:p>
            <a:pPr indent="0" lvl="0" marL="0" rtl="0" algn="l">
              <a:spcBef>
                <a:spcPts val="1200"/>
              </a:spcBef>
              <a:spcAft>
                <a:spcPts val="0"/>
              </a:spcAft>
              <a:buNone/>
            </a:pPr>
            <a:r>
              <a:rPr lang="en" sz="2000"/>
              <a:t>Here's a simplified example of handling validation erro</a:t>
            </a:r>
            <a:r>
              <a:rPr lang="en" sz="2000"/>
              <a:t>r</a:t>
            </a:r>
            <a:r>
              <a:rPr lang="en" sz="2000"/>
              <a:t>s in a Node.js application:</a:t>
            </a:r>
            <a:br>
              <a:rPr lang="en" sz="2000"/>
            </a:br>
            <a:r>
              <a:rPr lang="en" sz="2000"/>
              <a:t>app.post('/user', (req, res) =&gt; {</a:t>
            </a:r>
            <a:endParaRPr sz="2000"/>
          </a:p>
          <a:p>
            <a:pPr indent="0" lvl="0" marL="0" rtl="0" algn="l">
              <a:spcBef>
                <a:spcPts val="1200"/>
              </a:spcBef>
              <a:spcAft>
                <a:spcPts val="0"/>
              </a:spcAft>
              <a:buNone/>
            </a:pPr>
            <a:r>
              <a:rPr lang="en" sz="2000"/>
              <a:t>  const { username, email } = req.body;</a:t>
            </a:r>
            <a:endParaRPr sz="2000"/>
          </a:p>
          <a:p>
            <a:pPr indent="0" lvl="0" marL="0" rtl="0" algn="l">
              <a:spcBef>
                <a:spcPts val="1200"/>
              </a:spcBef>
              <a:spcAft>
                <a:spcPts val="0"/>
              </a:spcAft>
              <a:buNone/>
            </a:pPr>
            <a:r>
              <a:rPr lang="en" sz="2000"/>
              <a:t>  if (!username) {</a:t>
            </a:r>
            <a:endParaRPr sz="2000"/>
          </a:p>
          <a:p>
            <a:pPr indent="0" lvl="0" marL="0" rtl="0" algn="l">
              <a:spcBef>
                <a:spcPts val="1200"/>
              </a:spcBef>
              <a:spcAft>
                <a:spcPts val="0"/>
              </a:spcAft>
              <a:buNone/>
            </a:pPr>
            <a:r>
              <a:rPr lang="en" sz="2000"/>
              <a:t>    return res.status(400).json({ error: 'Username is required' });</a:t>
            </a:r>
            <a:endParaRPr sz="2000"/>
          </a:p>
          <a:p>
            <a:pPr indent="0" lvl="0" marL="0" rtl="0" algn="l">
              <a:spcBef>
                <a:spcPts val="1200"/>
              </a:spcBef>
              <a:spcAft>
                <a:spcPts val="0"/>
              </a:spcAft>
              <a:buNone/>
            </a:pPr>
            <a:r>
              <a:rPr lang="en" sz="2000"/>
              <a:t>  }</a:t>
            </a:r>
            <a:endParaRPr sz="2000"/>
          </a:p>
          <a:p>
            <a:pPr indent="0" lvl="0" marL="0" rtl="0" algn="l">
              <a:spcBef>
                <a:spcPts val="1200"/>
              </a:spcBef>
              <a:spcAft>
                <a:spcPts val="0"/>
              </a:spcAft>
              <a:buNone/>
            </a:pPr>
            <a:r>
              <a:rPr lang="en" sz="2000"/>
              <a:t>  if (!email) {</a:t>
            </a:r>
            <a:endParaRPr sz="2000"/>
          </a:p>
          <a:p>
            <a:pPr indent="0" lvl="0" marL="0" rtl="0" algn="l">
              <a:spcBef>
                <a:spcPts val="1200"/>
              </a:spcBef>
              <a:spcAft>
                <a:spcPts val="0"/>
              </a:spcAft>
              <a:buNone/>
            </a:pPr>
            <a:r>
              <a:rPr lang="en" sz="2000"/>
              <a:t>    return res.status(400).json({ error: 'Email is required' });</a:t>
            </a:r>
            <a:endParaRPr sz="2000"/>
          </a:p>
          <a:p>
            <a:pPr indent="0" lvl="0" marL="0" rtl="0" algn="l">
              <a:spcBef>
                <a:spcPts val="1200"/>
              </a:spcBef>
              <a:spcAft>
                <a:spcPts val="0"/>
              </a:spcAft>
              <a:buNone/>
            </a:pPr>
            <a:r>
              <a:rPr lang="en" sz="2000"/>
              <a:t>  }</a:t>
            </a:r>
            <a:endParaRPr sz="2000"/>
          </a:p>
          <a:p>
            <a:pPr indent="0" lvl="0" marL="0" rtl="0" algn="l">
              <a:spcBef>
                <a:spcPts val="1200"/>
              </a:spcBef>
              <a:spcAft>
                <a:spcPts val="0"/>
              </a:spcAft>
              <a:buNone/>
            </a:pPr>
            <a:r>
              <a:rPr lang="en" sz="2000"/>
              <a:t>  // Proceed with user creation</a:t>
            </a:r>
            <a:endParaRPr sz="2000"/>
          </a:p>
          <a:p>
            <a:pPr indent="0" lvl="0" marL="0" rtl="0" algn="l">
              <a:spcBef>
                <a:spcPts val="1200"/>
              </a:spcBef>
              <a:spcAft>
                <a:spcPts val="1200"/>
              </a:spcAft>
              <a:buNone/>
            </a:pPr>
            <a:r>
              <a:rPr lang="en" sz="2000"/>
              <a:t>});</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2 : Use array.map() for dynamic rendering:</a:t>
            </a:r>
            <a:endParaRPr/>
          </a:p>
        </p:txBody>
      </p:sp>
      <p:sp>
        <p:nvSpPr>
          <p:cNvPr id="242" name="Google Shape;24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const MyListComponent = ({ items }) =&gt;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&lt;ul&gt;</a:t>
            </a:r>
            <a:endParaRPr/>
          </a:p>
          <a:p>
            <a:pPr indent="0" lvl="0" marL="0" rtl="0" algn="l">
              <a:spcBef>
                <a:spcPts val="1200"/>
              </a:spcBef>
              <a:spcAft>
                <a:spcPts val="0"/>
              </a:spcAft>
              <a:buClr>
                <a:schemeClr val="dk1"/>
              </a:buClr>
              <a:buSzPct val="61111"/>
              <a:buFont typeface="Arial"/>
              <a:buNone/>
            </a:pPr>
            <a:r>
              <a:rPr lang="en"/>
              <a:t>      {items.map((item) =&gt; (</a:t>
            </a:r>
            <a:endParaRPr/>
          </a:p>
          <a:p>
            <a:pPr indent="0" lvl="0" marL="0" rtl="0" algn="l">
              <a:spcBef>
                <a:spcPts val="1200"/>
              </a:spcBef>
              <a:spcAft>
                <a:spcPts val="0"/>
              </a:spcAft>
              <a:buClr>
                <a:schemeClr val="dk1"/>
              </a:buClr>
              <a:buSzPct val="61111"/>
              <a:buFont typeface="Arial"/>
              <a:buNone/>
            </a:pPr>
            <a:r>
              <a:rPr lang="en"/>
              <a:t>        &lt;li key={item.id}&gt;{item.name}&lt;/li&gt;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&lt;/ul&gt;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3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35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SchemaType Options</a:t>
            </a:r>
            <a:endParaRPr/>
          </a:p>
        </p:txBody>
      </p:sp>
      <p:sp>
        <p:nvSpPr>
          <p:cNvPr id="1958" name="Google Shape;1958;p352"/>
          <p:cNvSpPr txBox="1"/>
          <p:nvPr>
            <p:ph idx="1" type="body"/>
          </p:nvPr>
        </p:nvSpPr>
        <p:spPr>
          <a:xfrm>
            <a:off x="311700" y="572700"/>
            <a:ext cx="8520600" cy="45708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345"/>
              <a:t>SchemaType options are essential when defining database schemas in backend development with Node.js. They allow you to specify additional properties or behaviors for individual fields in the schema.</a:t>
            </a:r>
            <a:endParaRPr sz="2345"/>
          </a:p>
          <a:p>
            <a:pPr indent="0" lvl="0" marL="0" rtl="0" algn="l">
              <a:spcBef>
                <a:spcPts val="1200"/>
              </a:spcBef>
              <a:spcAft>
                <a:spcPts val="0"/>
              </a:spcAft>
              <a:buNone/>
            </a:pPr>
            <a:br>
              <a:rPr lang="en"/>
            </a:br>
            <a:r>
              <a:rPr lang="en"/>
              <a:t>const userSchema = new mongoose.Schema({</a:t>
            </a:r>
            <a:endParaRPr/>
          </a:p>
          <a:p>
            <a:pPr indent="0" lvl="0" marL="0" rtl="0" algn="l">
              <a:spcBef>
                <a:spcPts val="1200"/>
              </a:spcBef>
              <a:spcAft>
                <a:spcPts val="0"/>
              </a:spcAft>
              <a:buClr>
                <a:schemeClr val="dk1"/>
              </a:buClr>
              <a:buSzPct val="61111"/>
              <a:buFont typeface="Arial"/>
              <a:buNone/>
            </a:pPr>
            <a:r>
              <a:rPr lang="en"/>
              <a:t>  name: {</a:t>
            </a:r>
            <a:endParaRPr/>
          </a:p>
          <a:p>
            <a:pPr indent="0" lvl="0" marL="0" rtl="0" algn="l">
              <a:spcBef>
                <a:spcPts val="1200"/>
              </a:spcBef>
              <a:spcAft>
                <a:spcPts val="0"/>
              </a:spcAft>
              <a:buClr>
                <a:schemeClr val="dk1"/>
              </a:buClr>
              <a:buSzPct val="61111"/>
              <a:buFont typeface="Arial"/>
              <a:buNone/>
            </a:pPr>
            <a:r>
              <a:rPr lang="en"/>
              <a:t>    type: String,</a:t>
            </a:r>
            <a:endParaRPr/>
          </a:p>
          <a:p>
            <a:pPr indent="0" lvl="0" marL="0" rtl="0" algn="l">
              <a:spcBef>
                <a:spcPts val="1200"/>
              </a:spcBef>
              <a:spcAft>
                <a:spcPts val="0"/>
              </a:spcAft>
              <a:buClr>
                <a:schemeClr val="dk1"/>
              </a:buClr>
              <a:buSzPct val="61111"/>
              <a:buFont typeface="Arial"/>
              <a:buNone/>
            </a:pPr>
            <a:r>
              <a:rPr lang="en"/>
              <a:t>    required: true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email: {</a:t>
            </a:r>
            <a:endParaRPr/>
          </a:p>
          <a:p>
            <a:pPr indent="0" lvl="0" marL="0" rtl="0" algn="l">
              <a:spcBef>
                <a:spcPts val="1200"/>
              </a:spcBef>
              <a:spcAft>
                <a:spcPts val="0"/>
              </a:spcAft>
              <a:buClr>
                <a:schemeClr val="dk1"/>
              </a:buClr>
              <a:buSzPct val="61111"/>
              <a:buFont typeface="Arial"/>
              <a:buNone/>
            </a:pPr>
            <a:r>
              <a:rPr lang="en"/>
              <a:t>    type: String,</a:t>
            </a:r>
            <a:endParaRPr/>
          </a:p>
          <a:p>
            <a:pPr indent="0" lvl="0" marL="0" rtl="0" algn="l">
              <a:spcBef>
                <a:spcPts val="1200"/>
              </a:spcBef>
              <a:spcAft>
                <a:spcPts val="0"/>
              </a:spcAft>
              <a:buClr>
                <a:schemeClr val="dk1"/>
              </a:buClr>
              <a:buSzPct val="61111"/>
              <a:buFont typeface="Arial"/>
              <a:buNone/>
            </a:pPr>
            <a:r>
              <a:rPr lang="en"/>
              <a:t>    required: true,</a:t>
            </a:r>
            <a:endParaRPr/>
          </a:p>
          <a:p>
            <a:pPr indent="0" lvl="0" marL="0" rtl="0" algn="l">
              <a:spcBef>
                <a:spcPts val="1200"/>
              </a:spcBef>
              <a:spcAft>
                <a:spcPts val="0"/>
              </a:spcAft>
              <a:buClr>
                <a:schemeClr val="dk1"/>
              </a:buClr>
              <a:buSzPct val="61111"/>
              <a:buFont typeface="Arial"/>
              <a:buNone/>
            </a:pPr>
            <a:r>
              <a:rPr lang="en"/>
              <a:t>    unique: true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age: Number</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const User = mongoose.model('User', userSchema);</a:t>
            </a:r>
            <a:endParaRPr/>
          </a:p>
        </p:txBody>
      </p:sp>
    </p:spTree>
  </p:cSld>
  <p:clrMapOvr>
    <a:masterClrMapping/>
  </p:clrMapOvr>
</p:sld>
</file>

<file path=ppt/slides/slide3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2" name="Shape 1962"/>
        <p:cNvGrpSpPr/>
        <p:nvPr/>
      </p:nvGrpSpPr>
      <p:grpSpPr>
        <a:xfrm>
          <a:off x="0" y="0"/>
          <a:ext cx="0" cy="0"/>
          <a:chOff x="0" y="0"/>
          <a:chExt cx="0" cy="0"/>
        </a:xfrm>
      </p:grpSpPr>
      <p:sp>
        <p:nvSpPr>
          <p:cNvPr id="1963" name="Google Shape;1963;p353"/>
          <p:cNvSpPr txBox="1"/>
          <p:nvPr>
            <p:ph type="title"/>
          </p:nvPr>
        </p:nvSpPr>
        <p:spPr>
          <a:xfrm>
            <a:off x="311700" y="14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 Relationships</a:t>
            </a:r>
            <a:endParaRPr/>
          </a:p>
        </p:txBody>
      </p:sp>
      <p:sp>
        <p:nvSpPr>
          <p:cNvPr id="1964" name="Google Shape;1964;p353"/>
          <p:cNvSpPr txBox="1"/>
          <p:nvPr>
            <p:ph idx="1" type="body"/>
          </p:nvPr>
        </p:nvSpPr>
        <p:spPr>
          <a:xfrm>
            <a:off x="311700" y="762325"/>
            <a:ext cx="8520600" cy="427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Modelling relationships between entities is important in backend development with Node.js. Relationships define how different entities or objects are associated with each other.</a:t>
            </a:r>
            <a:endParaRPr/>
          </a:p>
          <a:p>
            <a:pPr indent="0" lvl="0" marL="0" rtl="0" algn="l">
              <a:spcBef>
                <a:spcPts val="1200"/>
              </a:spcBef>
              <a:spcAft>
                <a:spcPts val="0"/>
              </a:spcAft>
              <a:buClr>
                <a:schemeClr val="dk1"/>
              </a:buClr>
              <a:buSzPts val="1100"/>
              <a:buFont typeface="Arial"/>
              <a:buNone/>
            </a:pPr>
            <a:r>
              <a:rPr lang="en"/>
              <a:t>When creating relationships, consider the following steps:</a:t>
            </a:r>
            <a:endParaRPr/>
          </a:p>
          <a:p>
            <a:pPr indent="0" lvl="0" marL="0" rtl="0" algn="l">
              <a:spcBef>
                <a:spcPts val="1200"/>
              </a:spcBef>
              <a:spcAft>
                <a:spcPts val="0"/>
              </a:spcAft>
              <a:buClr>
                <a:schemeClr val="dk1"/>
              </a:buClr>
              <a:buSzPts val="1100"/>
              <a:buFont typeface="Arial"/>
              <a:buNone/>
            </a:pPr>
            <a:r>
              <a:rPr lang="en"/>
              <a:t>Identify the entities: Determine the entities or objects you want to represent in your system, such as users, products, or orders.</a:t>
            </a:r>
            <a:endParaRPr/>
          </a:p>
          <a:p>
            <a:pPr indent="0" lvl="0" marL="0" rtl="0" algn="l">
              <a:spcBef>
                <a:spcPts val="1200"/>
              </a:spcBef>
              <a:spcAft>
                <a:spcPts val="0"/>
              </a:spcAft>
              <a:buClr>
                <a:schemeClr val="dk1"/>
              </a:buClr>
              <a:buSzPts val="1100"/>
              <a:buFont typeface="Arial"/>
              <a:buNone/>
            </a:pPr>
            <a:r>
              <a:rPr lang="en"/>
              <a:t>Determine the types of relationships: Identify the types of relationships that exist between the entities, such as one-to-one, one-to-many, or many-to-many. For example, a user can have multiple orders, but an order belongs to only one user.</a:t>
            </a:r>
            <a:endParaRPr/>
          </a:p>
          <a:p>
            <a:pPr indent="0" lvl="0" marL="0" rtl="0" algn="l">
              <a:spcBef>
                <a:spcPts val="1200"/>
              </a:spcBef>
              <a:spcAft>
                <a:spcPts val="1200"/>
              </a:spcAft>
              <a:buNone/>
            </a:pPr>
            <a:r>
              <a:rPr lang="en"/>
              <a:t>Design the schema: Use the appropriate techniques provided by your chosen database (e.g., MongoDB or relational databases) to establish relationships between entities. This typically involves referencing other entities or using embedded documents.</a:t>
            </a:r>
            <a:endParaRPr/>
          </a:p>
        </p:txBody>
      </p:sp>
    </p:spTree>
  </p:cSld>
  <p:clrMapOvr>
    <a:masterClrMapping/>
  </p:clrMapOvr>
</p:sld>
</file>

<file path=ppt/slides/slide3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8" name="Shape 1968"/>
        <p:cNvGrpSpPr/>
        <p:nvPr/>
      </p:nvGrpSpPr>
      <p:grpSpPr>
        <a:xfrm>
          <a:off x="0" y="0"/>
          <a:ext cx="0" cy="0"/>
          <a:chOff x="0" y="0"/>
          <a:chExt cx="0" cy="0"/>
        </a:xfrm>
      </p:grpSpPr>
      <p:sp>
        <p:nvSpPr>
          <p:cNvPr id="1969" name="Google Shape;1969;p354"/>
          <p:cNvSpPr txBox="1"/>
          <p:nvPr>
            <p:ph idx="1" type="body"/>
          </p:nvPr>
        </p:nvSpPr>
        <p:spPr>
          <a:xfrm>
            <a:off x="311700" y="140725"/>
            <a:ext cx="8520600" cy="479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const userSchema = new mongoose.Schema({</a:t>
            </a:r>
            <a:endParaRPr/>
          </a:p>
          <a:p>
            <a:pPr indent="0" lvl="0" marL="0" rtl="0" algn="l">
              <a:spcBef>
                <a:spcPts val="1200"/>
              </a:spcBef>
              <a:spcAft>
                <a:spcPts val="0"/>
              </a:spcAft>
              <a:buClr>
                <a:schemeClr val="dk1"/>
              </a:buClr>
              <a:buSzPts val="1100"/>
              <a:buFont typeface="Arial"/>
              <a:buNone/>
            </a:pPr>
            <a:r>
              <a:rPr lang="en"/>
              <a:t>  name: String,</a:t>
            </a:r>
            <a:endParaRPr/>
          </a:p>
          <a:p>
            <a:pPr indent="0" lvl="0" marL="0" rtl="0" algn="l">
              <a:spcBef>
                <a:spcPts val="1200"/>
              </a:spcBef>
              <a:spcAft>
                <a:spcPts val="0"/>
              </a:spcAft>
              <a:buClr>
                <a:schemeClr val="dk1"/>
              </a:buClr>
              <a:buSzPts val="1100"/>
              <a:buFont typeface="Arial"/>
              <a:buNone/>
            </a:pPr>
            <a:r>
              <a:rPr lang="en"/>
              <a:t>  // ...</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const orderSchema = new mongoose.Schema({</a:t>
            </a:r>
            <a:endParaRPr/>
          </a:p>
          <a:p>
            <a:pPr indent="0" lvl="0" marL="0" rtl="0" algn="l">
              <a:spcBef>
                <a:spcPts val="1200"/>
              </a:spcBef>
              <a:spcAft>
                <a:spcPts val="0"/>
              </a:spcAft>
              <a:buClr>
                <a:schemeClr val="dk1"/>
              </a:buClr>
              <a:buSzPts val="1100"/>
              <a:buFont typeface="Arial"/>
              <a:buNone/>
            </a:pPr>
            <a:r>
              <a:rPr lang="en"/>
              <a:t>  user: { type: mongoose.Schema.Types.ObjectId, ref: 'User' },</a:t>
            </a:r>
            <a:endParaRPr/>
          </a:p>
          <a:p>
            <a:pPr indent="0" lvl="0" marL="0" rtl="0" algn="l">
              <a:spcBef>
                <a:spcPts val="1200"/>
              </a:spcBef>
              <a:spcAft>
                <a:spcPts val="0"/>
              </a:spcAft>
              <a:buClr>
                <a:schemeClr val="dk1"/>
              </a:buClr>
              <a:buSzPts val="1100"/>
              <a:buFont typeface="Arial"/>
              <a:buNone/>
            </a:pPr>
            <a:r>
              <a:rPr lang="en"/>
              <a:t>  // ...</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const User = mongoose.model('User', userSchema);</a:t>
            </a:r>
            <a:endParaRPr/>
          </a:p>
          <a:p>
            <a:pPr indent="0" lvl="0" marL="0" rtl="0" algn="l">
              <a:spcBef>
                <a:spcPts val="1200"/>
              </a:spcBef>
              <a:spcAft>
                <a:spcPts val="1200"/>
              </a:spcAft>
              <a:buNone/>
            </a:pPr>
            <a:r>
              <a:rPr lang="en"/>
              <a:t>const Order = mongoose.model('Order', orderSchema);</a:t>
            </a:r>
            <a:endParaRPr/>
          </a:p>
        </p:txBody>
      </p:sp>
    </p:spTree>
  </p:cSld>
  <p:clrMapOvr>
    <a:masterClrMapping/>
  </p:clrMapOvr>
</p:sld>
</file>

<file path=ppt/slides/slide3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355"/>
          <p:cNvSpPr txBox="1"/>
          <p:nvPr>
            <p:ph idx="1" type="body"/>
          </p:nvPr>
        </p:nvSpPr>
        <p:spPr>
          <a:xfrm>
            <a:off x="311700" y="299175"/>
            <a:ext cx="8520600" cy="42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In this example, the user field in the orderSchema references the User model. This establishes a one-to-many relationship where each order belongs to a user.</a:t>
            </a:r>
            <a:endParaRPr sz="2100"/>
          </a:p>
          <a:p>
            <a:pPr indent="0" lvl="0" marL="0" rtl="0" algn="l">
              <a:spcBef>
                <a:spcPts val="1200"/>
              </a:spcBef>
              <a:spcAft>
                <a:spcPts val="1200"/>
              </a:spcAft>
              <a:buNone/>
            </a:pPr>
            <a:r>
              <a:rPr lang="en" sz="2100"/>
              <a:t>By properly modelling relationships, you can efficiently query and manipulate data, ensuring data consistency and enabling powerful data retrieval operations.</a:t>
            </a:r>
            <a:endParaRPr sz="2100"/>
          </a:p>
        </p:txBody>
      </p:sp>
    </p:spTree>
  </p:cSld>
  <p:clrMapOvr>
    <a:masterClrMapping/>
  </p:clrMapOvr>
</p:sld>
</file>

<file path=ppt/slides/slide3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356"/>
          <p:cNvSpPr txBox="1"/>
          <p:nvPr>
            <p:ph idx="1" type="body"/>
          </p:nvPr>
        </p:nvSpPr>
        <p:spPr>
          <a:xfrm>
            <a:off x="311700" y="0"/>
            <a:ext cx="8520600" cy="514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2000"/>
              <a:t>200 OK: This status code indicates that the request was successful. It is commonly used for successful GET, POST, PUT, or DELETE operations.</a:t>
            </a:r>
            <a:endParaRPr sz="2000"/>
          </a:p>
          <a:p>
            <a:pPr indent="0" lvl="0" marL="0" rtl="0" algn="l">
              <a:lnSpc>
                <a:spcPct val="95000"/>
              </a:lnSpc>
              <a:spcBef>
                <a:spcPts val="1200"/>
              </a:spcBef>
              <a:spcAft>
                <a:spcPts val="0"/>
              </a:spcAft>
              <a:buClr>
                <a:schemeClr val="dk1"/>
              </a:buClr>
              <a:buSzPts val="1100"/>
              <a:buFont typeface="Arial"/>
              <a:buNone/>
            </a:pPr>
            <a:r>
              <a:rPr lang="en" sz="2000"/>
              <a:t>201 Created: This status code is typically returned when a new resource has been successfully created. It is commonly used in response to a POST request.</a:t>
            </a:r>
            <a:endParaRPr sz="2000"/>
          </a:p>
          <a:p>
            <a:pPr indent="0" lvl="0" marL="0" rtl="0" algn="l">
              <a:lnSpc>
                <a:spcPct val="95000"/>
              </a:lnSpc>
              <a:spcBef>
                <a:spcPts val="1200"/>
              </a:spcBef>
              <a:spcAft>
                <a:spcPts val="0"/>
              </a:spcAft>
              <a:buClr>
                <a:schemeClr val="dk1"/>
              </a:buClr>
              <a:buSzPts val="1100"/>
              <a:buFont typeface="Arial"/>
              <a:buNone/>
            </a:pPr>
            <a:r>
              <a:rPr lang="en" sz="2000"/>
              <a:t>204 No Content: This status code indicates that the request was successful, but there is no content to return in the response. It is commonly used for successful DELETE or PUT operations.</a:t>
            </a:r>
            <a:endParaRPr sz="2000"/>
          </a:p>
          <a:p>
            <a:pPr indent="0" lvl="0" marL="0" rtl="0" algn="l">
              <a:lnSpc>
                <a:spcPct val="95000"/>
              </a:lnSpc>
              <a:spcBef>
                <a:spcPts val="1200"/>
              </a:spcBef>
              <a:spcAft>
                <a:spcPts val="0"/>
              </a:spcAft>
              <a:buClr>
                <a:schemeClr val="dk1"/>
              </a:buClr>
              <a:buSzPts val="1100"/>
              <a:buFont typeface="Arial"/>
              <a:buNone/>
            </a:pPr>
            <a:r>
              <a:rPr lang="en" sz="2000"/>
              <a:t>400 Bad Request: This status code indicates that the server cannot process the request due to a client error, such as malformed syntax or invalid parameters. It is commonly used when the request cannot be fulfilled due to user error.</a:t>
            </a:r>
            <a:endParaRPr sz="2000"/>
          </a:p>
          <a:p>
            <a:pPr indent="0" lvl="0" marL="0" rtl="0" algn="l">
              <a:lnSpc>
                <a:spcPct val="95000"/>
              </a:lnSpc>
              <a:spcBef>
                <a:spcPts val="1200"/>
              </a:spcBef>
              <a:spcAft>
                <a:spcPts val="0"/>
              </a:spcAft>
              <a:buClr>
                <a:schemeClr val="dk1"/>
              </a:buClr>
              <a:buSzPts val="1100"/>
              <a:buFont typeface="Arial"/>
              <a:buNone/>
            </a:pPr>
            <a:r>
              <a:rPr lang="en" sz="2000"/>
              <a:t>401 Unauthorized: This status code indicates that the request requires authentication, and the client must provide valid credentials to access the requested resource.</a:t>
            </a:r>
            <a:endParaRPr sz="2000"/>
          </a:p>
          <a:p>
            <a:pPr indent="0" lvl="0" marL="0" rtl="0" algn="l">
              <a:lnSpc>
                <a:spcPct val="95000"/>
              </a:lnSpc>
              <a:spcBef>
                <a:spcPts val="1200"/>
              </a:spcBef>
              <a:spcAft>
                <a:spcPts val="0"/>
              </a:spcAft>
              <a:buClr>
                <a:schemeClr val="dk1"/>
              </a:buClr>
              <a:buSzPts val="1100"/>
              <a:buFont typeface="Arial"/>
              <a:buNone/>
            </a:pPr>
            <a:r>
              <a:t/>
            </a:r>
            <a:endParaRPr sz="2000"/>
          </a:p>
          <a:p>
            <a:pPr indent="0" lvl="0" marL="0" rtl="0" algn="l">
              <a:lnSpc>
                <a:spcPct val="95000"/>
              </a:lnSpc>
              <a:spcBef>
                <a:spcPts val="1200"/>
              </a:spcBef>
              <a:spcAft>
                <a:spcPts val="1200"/>
              </a:spcAft>
              <a:buNone/>
            </a:pPr>
            <a:r>
              <a:t/>
            </a:r>
            <a:endParaRPr sz="2000"/>
          </a:p>
        </p:txBody>
      </p:sp>
    </p:spTree>
  </p:cSld>
  <p:clrMapOvr>
    <a:masterClrMapping/>
  </p:clrMapOvr>
</p:sld>
</file>

<file path=ppt/slides/slide3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3" name="Shape 1983"/>
        <p:cNvGrpSpPr/>
        <p:nvPr/>
      </p:nvGrpSpPr>
      <p:grpSpPr>
        <a:xfrm>
          <a:off x="0" y="0"/>
          <a:ext cx="0" cy="0"/>
          <a:chOff x="0" y="0"/>
          <a:chExt cx="0" cy="0"/>
        </a:xfrm>
      </p:grpSpPr>
      <p:sp>
        <p:nvSpPr>
          <p:cNvPr id="1984" name="Google Shape;1984;p357"/>
          <p:cNvSpPr txBox="1"/>
          <p:nvPr>
            <p:ph idx="1" type="body"/>
          </p:nvPr>
        </p:nvSpPr>
        <p:spPr>
          <a:xfrm>
            <a:off x="311700" y="128525"/>
            <a:ext cx="8520600" cy="4875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lang="en"/>
              <a:t>403 Forbidden: This status code indicates that the server understood the request, but the client does not have permission to access the requested resource. It differs from 401 in that authentication is not possible or has been refused.</a:t>
            </a:r>
            <a:endParaRPr/>
          </a:p>
          <a:p>
            <a:pPr indent="0" lvl="0" marL="0" rtl="0" algn="l">
              <a:spcBef>
                <a:spcPts val="1200"/>
              </a:spcBef>
              <a:spcAft>
                <a:spcPts val="0"/>
              </a:spcAft>
              <a:buClr>
                <a:schemeClr val="dk1"/>
              </a:buClr>
              <a:buSzPct val="61111"/>
              <a:buFont typeface="Arial"/>
              <a:buNone/>
            </a:pPr>
            <a:r>
              <a:rPr lang="en"/>
              <a:t>404 Not Found: This status code indicates that the requested resource could not be found on the server. It is commonly used when the URL or endpoint does not exist.</a:t>
            </a:r>
            <a:endParaRPr/>
          </a:p>
          <a:p>
            <a:pPr indent="0" lvl="0" marL="0" rtl="0" algn="l">
              <a:spcBef>
                <a:spcPts val="1200"/>
              </a:spcBef>
              <a:spcAft>
                <a:spcPts val="0"/>
              </a:spcAft>
              <a:buClr>
                <a:schemeClr val="dk1"/>
              </a:buClr>
              <a:buSzPct val="61111"/>
              <a:buFont typeface="Arial"/>
              <a:buNone/>
            </a:pPr>
            <a:r>
              <a:rPr lang="en"/>
              <a:t>500 Internal Server Error: This status code indicates that an unexpected error occurred on the server, preventing it from fulfilling the request. It is a generic error response when the server encounters an error that does not fall into any specific category.</a:t>
            </a:r>
            <a:endParaRPr/>
          </a:p>
          <a:p>
            <a:pPr indent="0" lvl="0" marL="0" rtl="0" algn="l">
              <a:spcBef>
                <a:spcPts val="1200"/>
              </a:spcBef>
              <a:spcAft>
                <a:spcPts val="0"/>
              </a:spcAft>
              <a:buClr>
                <a:schemeClr val="dk1"/>
              </a:buClr>
              <a:buSzPct val="61111"/>
              <a:buFont typeface="Arial"/>
              <a:buNone/>
            </a:pPr>
            <a:r>
              <a:rPr lang="en"/>
              <a:t>503 Service Unavailable: This status code indicates that the server is temporarily unable to handle the request due to overloading or maintenance. It is commonly used when the server is undergoing maintenance or experiencing high traffic.</a:t>
            </a:r>
            <a:endParaRPr/>
          </a:p>
          <a:p>
            <a:pPr indent="0" lvl="0" marL="0" rtl="0" algn="l">
              <a:spcBef>
                <a:spcPts val="1200"/>
              </a:spcBef>
              <a:spcAft>
                <a:spcPts val="1200"/>
              </a:spcAft>
              <a:buClr>
                <a:schemeClr val="dk1"/>
              </a:buClr>
              <a:buSzPct val="61111"/>
              <a:buFont typeface="Arial"/>
              <a:buNone/>
            </a:pPr>
            <a:r>
              <a:rPr lang="en"/>
              <a:t>These are just a few examples of commonly used status codes in backend development. There are many more status codes available depending on specific scenarios and requirements.</a:t>
            </a:r>
            <a:endParaRPr/>
          </a:p>
        </p:txBody>
      </p:sp>
    </p:spTree>
  </p:cSld>
  <p:clrMapOvr>
    <a:masterClrMapping/>
  </p:clrMapOvr>
</p:sld>
</file>

<file path=ppt/slides/slide3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8" name="Shape 1988"/>
        <p:cNvGrpSpPr/>
        <p:nvPr/>
      </p:nvGrpSpPr>
      <p:grpSpPr>
        <a:xfrm>
          <a:off x="0" y="0"/>
          <a:ext cx="0" cy="0"/>
          <a:chOff x="0" y="0"/>
          <a:chExt cx="0" cy="0"/>
        </a:xfrm>
      </p:grpSpPr>
      <p:sp>
        <p:nvSpPr>
          <p:cNvPr id="1989" name="Google Shape;1989;p3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4395"/>
              <a:buFont typeface="Arial"/>
              <a:buNone/>
            </a:pPr>
            <a:r>
              <a:rPr lang="en" sz="2022">
                <a:solidFill>
                  <a:schemeClr val="dk2"/>
                </a:solidFill>
              </a:rPr>
              <a:t>Referencing Documents and Subdocuments in a Database</a:t>
            </a:r>
            <a:endParaRPr sz="3022"/>
          </a:p>
        </p:txBody>
      </p:sp>
      <p:sp>
        <p:nvSpPr>
          <p:cNvPr id="1990" name="Google Shape;1990;p3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In modern database management systems, referencing documents and subdocuments play a crucial role in organizing and linking data efficiently. </a:t>
            </a:r>
            <a:endParaRPr sz="2000"/>
          </a:p>
          <a:p>
            <a:pPr indent="0" lvl="0" marL="0" rtl="0" algn="l">
              <a:spcBef>
                <a:spcPts val="1200"/>
              </a:spcBef>
              <a:spcAft>
                <a:spcPts val="0"/>
              </a:spcAft>
              <a:buClr>
                <a:schemeClr val="dk1"/>
              </a:buClr>
              <a:buSzPts val="1100"/>
              <a:buFont typeface="Arial"/>
              <a:buNone/>
            </a:pPr>
            <a:r>
              <a:rPr lang="en" sz="2000"/>
              <a:t>This approach allows for the creation of complex data structures, such as parent-child relationships and population tracking. Let's explore some key concepts related to referencing documents and subdocuments.</a:t>
            </a:r>
            <a:endParaRPr sz="2000"/>
          </a:p>
          <a:p>
            <a:pPr indent="0" lvl="0" marL="0" rtl="0" algn="l">
              <a:spcBef>
                <a:spcPts val="1200"/>
              </a:spcBef>
              <a:spcAft>
                <a:spcPts val="1200"/>
              </a:spcAft>
              <a:buNone/>
            </a:pPr>
            <a:r>
              <a:t/>
            </a:r>
            <a:endParaRPr sz="2000"/>
          </a:p>
        </p:txBody>
      </p:sp>
    </p:spTree>
  </p:cSld>
  <p:clrMapOvr>
    <a:masterClrMapping/>
  </p:clrMapOvr>
</p:sld>
</file>

<file path=ppt/slides/slide3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sp>
        <p:nvSpPr>
          <p:cNvPr id="1995" name="Google Shape;1995;p359"/>
          <p:cNvSpPr txBox="1"/>
          <p:nvPr>
            <p:ph type="title"/>
          </p:nvPr>
        </p:nvSpPr>
        <p:spPr>
          <a:xfrm>
            <a:off x="311700" y="1768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a:solidFill>
                  <a:schemeClr val="dk2"/>
                </a:solidFill>
              </a:rPr>
              <a:t>Child Referencing:</a:t>
            </a:r>
            <a:endParaRPr sz="3355"/>
          </a:p>
        </p:txBody>
      </p:sp>
      <p:sp>
        <p:nvSpPr>
          <p:cNvPr id="1996" name="Google Shape;1996;p359"/>
          <p:cNvSpPr txBox="1"/>
          <p:nvPr>
            <p:ph idx="1" type="body"/>
          </p:nvPr>
        </p:nvSpPr>
        <p:spPr>
          <a:xfrm>
            <a:off x="311700" y="749575"/>
            <a:ext cx="8520600" cy="4393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rPr lang="en" sz="1660"/>
              <a:t>Child referencing involves establishing a relationship between two documents, where one document is considered the child of another. This relationship can be represented using a unique identifier or a reference to the parent document within the child document. Child referencing is commonly used to represent one-to-many or many-to-many relationships. For example, in a student management system, a "Course" document can reference multiple "Student" documents, where each student can be associated with multiple courses.</a:t>
            </a:r>
            <a:endParaRPr sz="1660"/>
          </a:p>
          <a:p>
            <a:pPr indent="0" lvl="0" marL="0" rtl="0" algn="l">
              <a:lnSpc>
                <a:spcPct val="105000"/>
              </a:lnSpc>
              <a:spcBef>
                <a:spcPts val="1200"/>
              </a:spcBef>
              <a:spcAft>
                <a:spcPts val="0"/>
              </a:spcAft>
              <a:buClr>
                <a:schemeClr val="dk1"/>
              </a:buClr>
              <a:buSzPts val="770"/>
              <a:buFont typeface="Arial"/>
              <a:buNone/>
            </a:pPr>
            <a:r>
              <a:rPr lang="en" sz="1660"/>
              <a:t>Example:</a:t>
            </a:r>
            <a:endParaRPr sz="1660"/>
          </a:p>
          <a:p>
            <a:pPr indent="0" lvl="0" marL="0" rtl="0" algn="l">
              <a:lnSpc>
                <a:spcPct val="105000"/>
              </a:lnSpc>
              <a:spcBef>
                <a:spcPts val="1200"/>
              </a:spcBef>
              <a:spcAft>
                <a:spcPts val="0"/>
              </a:spcAft>
              <a:buClr>
                <a:schemeClr val="dk1"/>
              </a:buClr>
              <a:buSzPts val="770"/>
              <a:buFont typeface="Arial"/>
              <a:buNone/>
            </a:pPr>
            <a:r>
              <a:rPr lang="en" sz="1660"/>
              <a:t>{</a:t>
            </a:r>
            <a:endParaRPr sz="1660"/>
          </a:p>
          <a:p>
            <a:pPr indent="0" lvl="0" marL="0" rtl="0" algn="l">
              <a:lnSpc>
                <a:spcPct val="105000"/>
              </a:lnSpc>
              <a:spcBef>
                <a:spcPts val="1200"/>
              </a:spcBef>
              <a:spcAft>
                <a:spcPts val="0"/>
              </a:spcAft>
              <a:buClr>
                <a:schemeClr val="dk1"/>
              </a:buClr>
              <a:buSzPts val="770"/>
              <a:buFont typeface="Arial"/>
              <a:buNone/>
            </a:pPr>
            <a:r>
              <a:rPr lang="en" sz="1660"/>
              <a:t>"_id": "course123",</a:t>
            </a:r>
            <a:endParaRPr sz="1660"/>
          </a:p>
          <a:p>
            <a:pPr indent="0" lvl="0" marL="0" rtl="0" algn="l">
              <a:lnSpc>
                <a:spcPct val="105000"/>
              </a:lnSpc>
              <a:spcBef>
                <a:spcPts val="1200"/>
              </a:spcBef>
              <a:spcAft>
                <a:spcPts val="0"/>
              </a:spcAft>
              <a:buClr>
                <a:schemeClr val="dk1"/>
              </a:buClr>
              <a:buSzPts val="770"/>
              <a:buFont typeface="Arial"/>
              <a:buNone/>
            </a:pPr>
            <a:r>
              <a:rPr lang="en" sz="1660"/>
              <a:t>"name": "Physics 101",</a:t>
            </a:r>
            <a:endParaRPr sz="1660"/>
          </a:p>
          <a:p>
            <a:pPr indent="0" lvl="0" marL="0" rtl="0" algn="l">
              <a:lnSpc>
                <a:spcPct val="105000"/>
              </a:lnSpc>
              <a:spcBef>
                <a:spcPts val="1200"/>
              </a:spcBef>
              <a:spcAft>
                <a:spcPts val="0"/>
              </a:spcAft>
              <a:buClr>
                <a:schemeClr val="dk1"/>
              </a:buClr>
              <a:buSzPts val="770"/>
              <a:buFont typeface="Arial"/>
              <a:buNone/>
            </a:pPr>
            <a:r>
              <a:rPr lang="en" sz="1660"/>
              <a:t>"students": ["student1", "student2", "student3"]</a:t>
            </a:r>
            <a:endParaRPr sz="1660"/>
          </a:p>
          <a:p>
            <a:pPr indent="0" lvl="0" marL="0" rtl="0" algn="l">
              <a:lnSpc>
                <a:spcPct val="105000"/>
              </a:lnSpc>
              <a:spcBef>
                <a:spcPts val="1200"/>
              </a:spcBef>
              <a:spcAft>
                <a:spcPts val="1200"/>
              </a:spcAft>
              <a:buSzPts val="770"/>
              <a:buNone/>
            </a:pPr>
            <a:r>
              <a:rPr lang="en" sz="1660"/>
              <a:t>}</a:t>
            </a:r>
            <a:endParaRPr sz="1660"/>
          </a:p>
        </p:txBody>
      </p:sp>
    </p:spTree>
  </p:cSld>
  <p:clrMapOvr>
    <a:masterClrMapping/>
  </p:clrMapOvr>
</p:sld>
</file>

<file path=ppt/slides/slide3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sp>
        <p:nvSpPr>
          <p:cNvPr id="2001" name="Google Shape;2001;p360"/>
          <p:cNvSpPr txBox="1"/>
          <p:nvPr>
            <p:ph type="title"/>
          </p:nvPr>
        </p:nvSpPr>
        <p:spPr>
          <a:xfrm>
            <a:off x="311700" y="1647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lang="en" sz="2244">
                <a:solidFill>
                  <a:schemeClr val="dk2"/>
                </a:solidFill>
              </a:rPr>
              <a:t>Parent Referencing:</a:t>
            </a:r>
            <a:endParaRPr sz="3244"/>
          </a:p>
        </p:txBody>
      </p:sp>
      <p:sp>
        <p:nvSpPr>
          <p:cNvPr id="2002" name="Google Shape;2002;p360"/>
          <p:cNvSpPr txBox="1"/>
          <p:nvPr>
            <p:ph idx="1" type="body"/>
          </p:nvPr>
        </p:nvSpPr>
        <p:spPr>
          <a:xfrm>
            <a:off x="311700" y="737400"/>
            <a:ext cx="8520600" cy="433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Parent referencing is the opposite of child referencing. It involves storing references to the parent document within the child document. This approach enables easy navigation from child to parent documents, enabling queries and data retrieval in hierarchical structures. For instance, in an e-commerce system, a "Product" document can reference its "Category" document as its parent.</a:t>
            </a:r>
            <a:endParaRPr/>
          </a:p>
          <a:p>
            <a:pPr indent="0" lvl="0" marL="0" rtl="0" algn="l">
              <a:spcBef>
                <a:spcPts val="120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"_id": "product123",</a:t>
            </a:r>
            <a:endParaRPr/>
          </a:p>
          <a:p>
            <a:pPr indent="0" lvl="0" marL="0" rtl="0" algn="l">
              <a:spcBef>
                <a:spcPts val="1200"/>
              </a:spcBef>
              <a:spcAft>
                <a:spcPts val="0"/>
              </a:spcAft>
              <a:buClr>
                <a:schemeClr val="dk1"/>
              </a:buClr>
              <a:buSzPts val="1100"/>
              <a:buFont typeface="Arial"/>
              <a:buNone/>
            </a:pPr>
            <a:r>
              <a:rPr lang="en"/>
              <a:t>"name": "Laptop",</a:t>
            </a:r>
            <a:endParaRPr/>
          </a:p>
          <a:p>
            <a:pPr indent="0" lvl="0" marL="0" rtl="0" algn="l">
              <a:spcBef>
                <a:spcPts val="1200"/>
              </a:spcBef>
              <a:spcAft>
                <a:spcPts val="0"/>
              </a:spcAft>
              <a:buClr>
                <a:schemeClr val="dk1"/>
              </a:buClr>
              <a:buSzPts val="1100"/>
              <a:buFont typeface="Arial"/>
              <a:buNone/>
            </a:pPr>
            <a:r>
              <a:rPr lang="en"/>
              <a:t>"category": "category456"</a:t>
            </a:r>
            <a:endParaRPr/>
          </a:p>
          <a:p>
            <a:pPr indent="0" lvl="0" marL="0" rtl="0" algn="l">
              <a:spcBef>
                <a:spcPts val="1200"/>
              </a:spcBef>
              <a:spcAft>
                <a:spcPts val="1200"/>
              </a:spcAft>
              <a:buNone/>
            </a:pPr>
            <a:r>
              <a:rPr lang="en"/>
              <a:t>}</a:t>
            </a:r>
            <a:endParaRPr/>
          </a:p>
        </p:txBody>
      </p:sp>
    </p:spTree>
  </p:cSld>
  <p:clrMapOvr>
    <a:masterClrMapping/>
  </p:clrMapOvr>
</p:sld>
</file>

<file path=ppt/slides/slide3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6" name="Shape 2006"/>
        <p:cNvGrpSpPr/>
        <p:nvPr/>
      </p:nvGrpSpPr>
      <p:grpSpPr>
        <a:xfrm>
          <a:off x="0" y="0"/>
          <a:ext cx="0" cy="0"/>
          <a:chOff x="0" y="0"/>
          <a:chExt cx="0" cy="0"/>
        </a:xfrm>
      </p:grpSpPr>
      <p:sp>
        <p:nvSpPr>
          <p:cNvPr id="2007" name="Google Shape;2007;p361"/>
          <p:cNvSpPr txBox="1"/>
          <p:nvPr>
            <p:ph type="title"/>
          </p:nvPr>
        </p:nvSpPr>
        <p:spPr>
          <a:xfrm>
            <a:off x="372625" y="3169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lang="en" sz="2244">
                <a:solidFill>
                  <a:schemeClr val="dk2"/>
                </a:solidFill>
              </a:rPr>
              <a:t>Population:</a:t>
            </a:r>
            <a:endParaRPr sz="3244"/>
          </a:p>
        </p:txBody>
      </p:sp>
      <p:sp>
        <p:nvSpPr>
          <p:cNvPr id="2008" name="Google Shape;2008;p361"/>
          <p:cNvSpPr txBox="1"/>
          <p:nvPr>
            <p:ph idx="1" type="body"/>
          </p:nvPr>
        </p:nvSpPr>
        <p:spPr>
          <a:xfrm>
            <a:off x="311700" y="1201100"/>
            <a:ext cx="8520600" cy="39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Population refers to the act of replacing references with the actual referenced documents during a database query. </a:t>
            </a:r>
            <a:endParaRPr/>
          </a:p>
          <a:p>
            <a:pPr indent="0" lvl="0" marL="0" rtl="0" algn="l">
              <a:spcBef>
                <a:spcPts val="1200"/>
              </a:spcBef>
              <a:spcAft>
                <a:spcPts val="0"/>
              </a:spcAft>
              <a:buNone/>
            </a:pPr>
            <a:r>
              <a:rPr lang="en"/>
              <a:t>It allows you to retrieve a complete document with all its referenced subdocuments in a single query, simplifying data retrieval and reducing the number of queries needed. </a:t>
            </a:r>
            <a:endParaRPr/>
          </a:p>
          <a:p>
            <a:pPr indent="0" lvl="0" marL="0" rtl="0" algn="l">
              <a:spcBef>
                <a:spcPts val="1200"/>
              </a:spcBef>
              <a:spcAft>
                <a:spcPts val="0"/>
              </a:spcAft>
              <a:buClr>
                <a:schemeClr val="dk1"/>
              </a:buClr>
              <a:buSzPts val="1100"/>
              <a:buFont typeface="Arial"/>
              <a:buNone/>
            </a:pPr>
            <a:r>
              <a:rPr lang="en"/>
              <a:t>This technique is often used when dealing with large and complex data models to enhance performance and simplify programming logic.</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3 : Use props to pass data and callbacks:</a:t>
            </a:r>
            <a:endParaRPr/>
          </a:p>
        </p:txBody>
      </p:sp>
      <p:sp>
        <p:nvSpPr>
          <p:cNvPr id="248" name="Google Shape;248;p47"/>
          <p:cNvSpPr txBox="1"/>
          <p:nvPr>
            <p:ph idx="1" type="body"/>
          </p:nvPr>
        </p:nvSpPr>
        <p:spPr>
          <a:xfrm>
            <a:off x="311700" y="1152475"/>
            <a:ext cx="8520600" cy="404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const MyParentComponent = () =&gt; {</a:t>
            </a:r>
            <a:endParaRPr/>
          </a:p>
          <a:p>
            <a:pPr indent="0" lvl="0" marL="0" rtl="0" algn="l">
              <a:spcBef>
                <a:spcPts val="1200"/>
              </a:spcBef>
              <a:spcAft>
                <a:spcPts val="0"/>
              </a:spcAft>
              <a:buClr>
                <a:schemeClr val="dk1"/>
              </a:buClr>
              <a:buSzPts val="1100"/>
              <a:buFont typeface="Arial"/>
              <a:buNone/>
            </a:pPr>
            <a:r>
              <a:rPr lang="en"/>
              <a:t>  const handleClick = () =&gt; {</a:t>
            </a:r>
            <a:endParaRPr/>
          </a:p>
          <a:p>
            <a:pPr indent="0" lvl="0" marL="0" rtl="0" algn="l">
              <a:spcBef>
                <a:spcPts val="1200"/>
              </a:spcBef>
              <a:spcAft>
                <a:spcPts val="0"/>
              </a:spcAft>
              <a:buClr>
                <a:schemeClr val="dk1"/>
              </a:buClr>
              <a:buSzPts val="1100"/>
              <a:buFont typeface="Arial"/>
              <a:buNone/>
            </a:pPr>
            <a:r>
              <a:rPr lang="en"/>
              <a:t>    console.log('Button clicked!');</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return &lt;MyChildComponent text="Click me" onClick={handleClick} /&gt;;</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const MyChildComponent = ({ text, onClick }) =&gt; {</a:t>
            </a:r>
            <a:endParaRPr/>
          </a:p>
          <a:p>
            <a:pPr indent="0" lvl="0" marL="0" rtl="0" algn="l">
              <a:spcBef>
                <a:spcPts val="1200"/>
              </a:spcBef>
              <a:spcAft>
                <a:spcPts val="0"/>
              </a:spcAft>
              <a:buClr>
                <a:schemeClr val="dk1"/>
              </a:buClr>
              <a:buSzPts val="1100"/>
              <a:buFont typeface="Arial"/>
              <a:buNone/>
            </a:pPr>
            <a:r>
              <a:rPr lang="en"/>
              <a:t>  return &lt;button onClick={onClick}&gt;{text}&lt;/button&gt;;</a:t>
            </a:r>
            <a:endParaRPr/>
          </a:p>
          <a:p>
            <a:pPr indent="0" lvl="0" marL="0" rtl="0" algn="l">
              <a:spcBef>
                <a:spcPts val="1200"/>
              </a:spcBef>
              <a:spcAft>
                <a:spcPts val="1200"/>
              </a:spcAft>
              <a:buNone/>
            </a:pPr>
            <a:r>
              <a:rPr lang="en"/>
              <a:t>}</a:t>
            </a:r>
            <a:r>
              <a:rPr lang="en"/>
              <a:t>;</a:t>
            </a:r>
            <a:endParaRPr/>
          </a:p>
        </p:txBody>
      </p:sp>
    </p:spTree>
  </p:cSld>
  <p:clrMapOvr>
    <a:masterClrMapping/>
  </p:clrMapOvr>
</p:sld>
</file>

<file path=ppt/slides/slide3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362"/>
          <p:cNvSpPr txBox="1"/>
          <p:nvPr>
            <p:ph idx="1" type="body"/>
          </p:nvPr>
        </p:nvSpPr>
        <p:spPr>
          <a:xfrm>
            <a:off x="311700" y="177275"/>
            <a:ext cx="3872400" cy="48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"_id": "course123",</a:t>
            </a:r>
            <a:endParaRPr/>
          </a:p>
          <a:p>
            <a:pPr indent="0" lvl="0" marL="0" rtl="0" algn="l">
              <a:spcBef>
                <a:spcPts val="1200"/>
              </a:spcBef>
              <a:spcAft>
                <a:spcPts val="0"/>
              </a:spcAft>
              <a:buClr>
                <a:schemeClr val="dk1"/>
              </a:buClr>
              <a:buSzPts val="1100"/>
              <a:buFont typeface="Arial"/>
              <a:buNone/>
            </a:pPr>
            <a:r>
              <a:rPr lang="en"/>
              <a:t>"name": "Physics 101",</a:t>
            </a:r>
            <a:endParaRPr/>
          </a:p>
          <a:p>
            <a:pPr indent="0" lvl="0" marL="0" rtl="0" algn="l">
              <a:spcBef>
                <a:spcPts val="1200"/>
              </a:spcBef>
              <a:spcAft>
                <a:spcPts val="0"/>
              </a:spcAft>
              <a:buClr>
                <a:schemeClr val="dk1"/>
              </a:buClr>
              <a:buSzPts val="1100"/>
              <a:buFont typeface="Arial"/>
              <a:buNone/>
            </a:pPr>
            <a:r>
              <a:rPr lang="en"/>
              <a:t>"students": [</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"_id": "student1",</a:t>
            </a:r>
            <a:endParaRPr/>
          </a:p>
          <a:p>
            <a:pPr indent="0" lvl="0" marL="0" rtl="0" algn="l">
              <a:spcBef>
                <a:spcPts val="1200"/>
              </a:spcBef>
              <a:spcAft>
                <a:spcPts val="0"/>
              </a:spcAft>
              <a:buClr>
                <a:schemeClr val="dk1"/>
              </a:buClr>
              <a:buSzPts val="1100"/>
              <a:buFont typeface="Arial"/>
              <a:buNone/>
            </a:pPr>
            <a:r>
              <a:rPr lang="en"/>
              <a:t>"name": "John Doe"</a:t>
            </a:r>
            <a:endParaRPr/>
          </a:p>
          <a:p>
            <a:pPr indent="0" lvl="0" marL="0" rtl="0" algn="l">
              <a:spcBef>
                <a:spcPts val="1200"/>
              </a:spcBef>
              <a:spcAft>
                <a:spcPts val="1200"/>
              </a:spcAft>
              <a:buNone/>
            </a:pPr>
            <a:r>
              <a:rPr lang="en"/>
              <a:t>},</a:t>
            </a:r>
            <a:endParaRPr/>
          </a:p>
        </p:txBody>
      </p:sp>
      <p:sp>
        <p:nvSpPr>
          <p:cNvPr id="2014" name="Google Shape;2014;p362"/>
          <p:cNvSpPr txBox="1"/>
          <p:nvPr/>
        </p:nvSpPr>
        <p:spPr>
          <a:xfrm>
            <a:off x="4744600" y="165100"/>
            <a:ext cx="3705300" cy="47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"_id": "student2",</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"name": "Jane Smith"</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"_id": "student3",</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"name": "Alex Johnson"</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chemeClr val="dk2"/>
                </a:solidFill>
              </a:rPr>
              <a:t>}</a:t>
            </a:r>
            <a:endParaRPr/>
          </a:p>
        </p:txBody>
      </p:sp>
    </p:spTree>
  </p:cSld>
  <p:clrMapOvr>
    <a:masterClrMapping/>
  </p:clrMapOvr>
</p:sld>
</file>

<file path=ppt/slides/slide3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sp>
        <p:nvSpPr>
          <p:cNvPr id="2019" name="Google Shape;2019;p363"/>
          <p:cNvSpPr txBox="1"/>
          <p:nvPr>
            <p:ph type="title"/>
          </p:nvPr>
        </p:nvSpPr>
        <p:spPr>
          <a:xfrm>
            <a:off x="311700" y="4875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1562"/>
              <a:buFont typeface="Arial"/>
              <a:buNone/>
            </a:pPr>
            <a:r>
              <a:rPr lang="en" sz="2133">
                <a:solidFill>
                  <a:schemeClr val="dk2"/>
                </a:solidFill>
              </a:rPr>
              <a:t>Embedding Documents:</a:t>
            </a:r>
            <a:endParaRPr sz="3133"/>
          </a:p>
        </p:txBody>
      </p:sp>
      <p:sp>
        <p:nvSpPr>
          <p:cNvPr id="2020" name="Google Shape;2020;p363"/>
          <p:cNvSpPr txBox="1"/>
          <p:nvPr>
            <p:ph idx="1" type="body"/>
          </p:nvPr>
        </p:nvSpPr>
        <p:spPr>
          <a:xfrm>
            <a:off x="311700" y="1505825"/>
            <a:ext cx="8520600" cy="363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Embedding documents involves nesting subdocuments within a parent document. Instead of referencing separate documents, the subdocuments are stored directly within the parent document. This approach can be useful when the subdocuments are tightly related to the parent document and don't need to be accessed or modified independently.</a:t>
            </a:r>
            <a:endParaRPr/>
          </a:p>
        </p:txBody>
      </p:sp>
    </p:spTree>
  </p:cSld>
  <p:clrMapOvr>
    <a:masterClrMapping/>
  </p:clrMapOvr>
</p:sld>
</file>

<file path=ppt/slides/slide3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364"/>
          <p:cNvSpPr txBox="1"/>
          <p:nvPr>
            <p:ph idx="1" type="body"/>
          </p:nvPr>
        </p:nvSpPr>
        <p:spPr>
          <a:xfrm>
            <a:off x="311700" y="274800"/>
            <a:ext cx="8520600" cy="47046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"_id": "category456",</a:t>
            </a:r>
            <a:endParaRPr/>
          </a:p>
          <a:p>
            <a:pPr indent="0" lvl="0" marL="0" rtl="0" algn="l">
              <a:spcBef>
                <a:spcPts val="1200"/>
              </a:spcBef>
              <a:spcAft>
                <a:spcPts val="0"/>
              </a:spcAft>
              <a:buClr>
                <a:schemeClr val="dk1"/>
              </a:buClr>
              <a:buSzPct val="61111"/>
              <a:buFont typeface="Arial"/>
              <a:buNone/>
            </a:pPr>
            <a:r>
              <a:rPr lang="en"/>
              <a:t>"name": "Electronics",</a:t>
            </a:r>
            <a:endParaRPr/>
          </a:p>
          <a:p>
            <a:pPr indent="0" lvl="0" marL="0" rtl="0" algn="l">
              <a:spcBef>
                <a:spcPts val="1200"/>
              </a:spcBef>
              <a:spcAft>
                <a:spcPts val="0"/>
              </a:spcAft>
              <a:buClr>
                <a:schemeClr val="dk1"/>
              </a:buClr>
              <a:buSzPct val="61111"/>
              <a:buFont typeface="Arial"/>
              <a:buNone/>
            </a:pPr>
            <a:r>
              <a:rPr lang="en"/>
              <a:t>"products":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"_id": "product123",</a:t>
            </a:r>
            <a:endParaRPr/>
          </a:p>
          <a:p>
            <a:pPr indent="0" lvl="0" marL="0" rtl="0" algn="l">
              <a:spcBef>
                <a:spcPts val="1200"/>
              </a:spcBef>
              <a:spcAft>
                <a:spcPts val="0"/>
              </a:spcAft>
              <a:buClr>
                <a:schemeClr val="dk1"/>
              </a:buClr>
              <a:buSzPct val="61111"/>
              <a:buFont typeface="Arial"/>
              <a:buNone/>
            </a:pPr>
            <a:r>
              <a:rPr lang="en"/>
              <a:t>"name": "Laptop"</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"_id": "product789",</a:t>
            </a:r>
            <a:endParaRPr/>
          </a:p>
          <a:p>
            <a:pPr indent="0" lvl="0" marL="0" rtl="0" algn="l">
              <a:spcBef>
                <a:spcPts val="1200"/>
              </a:spcBef>
              <a:spcAft>
                <a:spcPts val="0"/>
              </a:spcAft>
              <a:buClr>
                <a:schemeClr val="dk1"/>
              </a:buClr>
              <a:buSzPct val="61111"/>
              <a:buFont typeface="Arial"/>
              <a:buNone/>
            </a:pPr>
            <a:r>
              <a:rPr lang="en"/>
              <a:t>"name": "Smartphone"</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Clr>
                <a:schemeClr val="dk1"/>
              </a:buClr>
              <a:buSzPct val="61111"/>
              <a:buFont typeface="Arial"/>
              <a:buNone/>
            </a:pPr>
            <a:r>
              <a:rPr lang="en"/>
              <a:t>}</a:t>
            </a:r>
            <a:endParaRPr/>
          </a:p>
        </p:txBody>
      </p:sp>
    </p:spTree>
  </p:cSld>
  <p:clrMapOvr>
    <a:masterClrMapping/>
  </p:clrMapOvr>
</p:sld>
</file>

<file path=ppt/slides/slide3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9" name="Shape 2029"/>
        <p:cNvGrpSpPr/>
        <p:nvPr/>
      </p:nvGrpSpPr>
      <p:grpSpPr>
        <a:xfrm>
          <a:off x="0" y="0"/>
          <a:ext cx="0" cy="0"/>
          <a:chOff x="0" y="0"/>
          <a:chExt cx="0" cy="0"/>
        </a:xfrm>
      </p:grpSpPr>
      <p:sp>
        <p:nvSpPr>
          <p:cNvPr id="2030" name="Google Shape;2030;p365"/>
          <p:cNvSpPr txBox="1"/>
          <p:nvPr>
            <p:ph type="title"/>
          </p:nvPr>
        </p:nvSpPr>
        <p:spPr>
          <a:xfrm>
            <a:off x="311700" y="5241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4395"/>
              <a:buFont typeface="Arial"/>
              <a:buNone/>
            </a:pPr>
            <a:r>
              <a:rPr lang="en" sz="2022">
                <a:solidFill>
                  <a:schemeClr val="dk2"/>
                </a:solidFill>
              </a:rPr>
              <a:t>Using an Array of Subdocuments:</a:t>
            </a:r>
            <a:endParaRPr sz="3022"/>
          </a:p>
        </p:txBody>
      </p:sp>
      <p:sp>
        <p:nvSpPr>
          <p:cNvPr id="2031" name="Google Shape;2031;p365"/>
          <p:cNvSpPr txBox="1"/>
          <p:nvPr>
            <p:ph idx="1" type="body"/>
          </p:nvPr>
        </p:nvSpPr>
        <p:spPr>
          <a:xfrm>
            <a:off x="311700" y="1310800"/>
            <a:ext cx="8520600" cy="38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Arrays of subdocuments provide a flexible way to store multiple subdocuments within a parent document. This approach allows for easy expansion and modification of the subdocuments without the need for predefined schema structures.</a:t>
            </a:r>
            <a:endParaRPr/>
          </a:p>
          <a:p>
            <a:pPr indent="0" lvl="0" marL="0" rtl="0" algn="l">
              <a:spcBef>
                <a:spcPts val="1200"/>
              </a:spcBef>
              <a:spcAft>
                <a:spcPts val="1200"/>
              </a:spcAft>
              <a:buNone/>
            </a:pPr>
            <a:r>
              <a:t/>
            </a:r>
            <a:endParaRPr/>
          </a:p>
        </p:txBody>
      </p:sp>
    </p:spTree>
  </p:cSld>
  <p:clrMapOvr>
    <a:masterClrMapping/>
  </p:clrMapOvr>
</p:sld>
</file>

<file path=ppt/slides/slide3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sp>
        <p:nvSpPr>
          <p:cNvPr id="2036" name="Google Shape;2036;p366"/>
          <p:cNvSpPr txBox="1"/>
          <p:nvPr>
            <p:ph idx="1" type="body"/>
          </p:nvPr>
        </p:nvSpPr>
        <p:spPr>
          <a:xfrm>
            <a:off x="311700" y="177275"/>
            <a:ext cx="8520600" cy="4765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"_id": "course123",</a:t>
            </a:r>
            <a:endParaRPr/>
          </a:p>
          <a:p>
            <a:pPr indent="0" lvl="0" marL="0" rtl="0" algn="l">
              <a:spcBef>
                <a:spcPts val="1200"/>
              </a:spcBef>
              <a:spcAft>
                <a:spcPts val="0"/>
              </a:spcAft>
              <a:buClr>
                <a:schemeClr val="dk1"/>
              </a:buClr>
              <a:buSzPct val="61111"/>
              <a:buFont typeface="Arial"/>
              <a:buNone/>
            </a:pPr>
            <a:r>
              <a:rPr lang="en"/>
              <a:t>"name": "Physics 101",</a:t>
            </a:r>
            <a:endParaRPr/>
          </a:p>
          <a:p>
            <a:pPr indent="0" lvl="0" marL="0" rtl="0" algn="l">
              <a:spcBef>
                <a:spcPts val="1200"/>
              </a:spcBef>
              <a:spcAft>
                <a:spcPts val="0"/>
              </a:spcAft>
              <a:buClr>
                <a:schemeClr val="dk1"/>
              </a:buClr>
              <a:buSzPct val="61111"/>
              <a:buFont typeface="Arial"/>
              <a:buNone/>
            </a:pPr>
            <a:r>
              <a:rPr lang="en"/>
              <a:t>"lectures":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"title": "Introduction to Physics",</a:t>
            </a:r>
            <a:endParaRPr/>
          </a:p>
          <a:p>
            <a:pPr indent="0" lvl="0" marL="0" rtl="0" algn="l">
              <a:spcBef>
                <a:spcPts val="1200"/>
              </a:spcBef>
              <a:spcAft>
                <a:spcPts val="0"/>
              </a:spcAft>
              <a:buClr>
                <a:schemeClr val="dk1"/>
              </a:buClr>
              <a:buSzPct val="61111"/>
              <a:buFont typeface="Arial"/>
              <a:buNone/>
            </a:pPr>
            <a:r>
              <a:rPr lang="en"/>
              <a:t>"duration": 60</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"title": "Newton's Laws of Motion",</a:t>
            </a:r>
            <a:endParaRPr/>
          </a:p>
          <a:p>
            <a:pPr indent="0" lvl="0" marL="0" rtl="0" algn="l">
              <a:spcBef>
                <a:spcPts val="1200"/>
              </a:spcBef>
              <a:spcAft>
                <a:spcPts val="0"/>
              </a:spcAft>
              <a:buClr>
                <a:schemeClr val="dk1"/>
              </a:buClr>
              <a:buSzPct val="61111"/>
              <a:buFont typeface="Arial"/>
              <a:buNone/>
            </a:pPr>
            <a:r>
              <a:rPr lang="en"/>
              <a:t>"duration": 90</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Clr>
                <a:schemeClr val="dk1"/>
              </a:buClr>
              <a:buSzPct val="61111"/>
              <a:buFont typeface="Arial"/>
              <a:buNone/>
            </a:pPr>
            <a:r>
              <a:rPr lang="en"/>
              <a:t>}</a:t>
            </a:r>
            <a:endParaRPr/>
          </a:p>
        </p:txBody>
      </p:sp>
    </p:spTree>
  </p:cSld>
  <p:clrMapOvr>
    <a:masterClrMapping/>
  </p:clrMapOvr>
</p:sld>
</file>

<file path=ppt/slides/slide3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367"/>
          <p:cNvSpPr txBox="1"/>
          <p:nvPr>
            <p:ph type="title"/>
          </p:nvPr>
        </p:nvSpPr>
        <p:spPr>
          <a:xfrm>
            <a:off x="311700" y="663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594"/>
              <a:buFont typeface="Arial"/>
              <a:buNone/>
            </a:pPr>
            <a:r>
              <a:rPr lang="en" sz="2466">
                <a:solidFill>
                  <a:schemeClr val="dk2"/>
                </a:solidFill>
              </a:rPr>
              <a:t>Transactions</a:t>
            </a:r>
            <a:endParaRPr sz="3466"/>
          </a:p>
        </p:txBody>
      </p:sp>
      <p:sp>
        <p:nvSpPr>
          <p:cNvPr id="2042" name="Google Shape;2042;p367"/>
          <p:cNvSpPr txBox="1"/>
          <p:nvPr>
            <p:ph idx="1" type="body"/>
          </p:nvPr>
        </p:nvSpPr>
        <p:spPr>
          <a:xfrm>
            <a:off x="311700" y="593250"/>
            <a:ext cx="8520600" cy="4491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
              <a:t>In software development, a transaction is a logical unit of work that consists of multiple database operations. Transactions ensure data integrity by guaranteeing that either all the operations within the transaction are completed successfully, or none of them are applied to the database.</a:t>
            </a:r>
            <a:endParaRPr/>
          </a:p>
          <a:p>
            <a:pPr indent="0" lvl="0" marL="0" rtl="0" algn="l">
              <a:spcBef>
                <a:spcPts val="1200"/>
              </a:spcBef>
              <a:spcAft>
                <a:spcPts val="0"/>
              </a:spcAft>
              <a:buClr>
                <a:schemeClr val="dk1"/>
              </a:buClr>
              <a:buSzPct val="61111"/>
              <a:buFont typeface="Arial"/>
              <a:buNone/>
            </a:pPr>
            <a:r>
              <a:rPr lang="en"/>
              <a:t>Transactions typically follow the ACID properties:</a:t>
            </a:r>
            <a:endParaRPr/>
          </a:p>
          <a:p>
            <a:pPr indent="-325755" lvl="0" marL="457200" rtl="0" algn="l">
              <a:spcBef>
                <a:spcPts val="1200"/>
              </a:spcBef>
              <a:spcAft>
                <a:spcPts val="0"/>
              </a:spcAft>
              <a:buSzPct val="100000"/>
              <a:buChar char="●"/>
            </a:pPr>
            <a:r>
              <a:rPr lang="en"/>
              <a:t>Atomicity: A transaction is atomic, meaning it is treated as a single, indivisible operation. If any part of the transaction fails, the entire transaction is rolled back, and the database returns to its previous state.</a:t>
            </a:r>
            <a:endParaRPr/>
          </a:p>
          <a:p>
            <a:pPr indent="-325755" lvl="0" marL="457200" rtl="0" algn="l">
              <a:spcBef>
                <a:spcPts val="0"/>
              </a:spcBef>
              <a:spcAft>
                <a:spcPts val="0"/>
              </a:spcAft>
              <a:buSzPct val="100000"/>
              <a:buChar char="●"/>
            </a:pPr>
            <a:r>
              <a:rPr lang="en"/>
              <a:t>Consistency: Transactions maintain the consistency of the database by enforcing integrity constraints. Any changes made by a transaction must adhere to predefined rules and constraints.</a:t>
            </a:r>
            <a:endParaRPr/>
          </a:p>
          <a:p>
            <a:pPr indent="-325755" lvl="0" marL="457200" rtl="0" algn="l">
              <a:spcBef>
                <a:spcPts val="0"/>
              </a:spcBef>
              <a:spcAft>
                <a:spcPts val="0"/>
              </a:spcAft>
              <a:buSzPct val="100000"/>
              <a:buChar char="●"/>
            </a:pPr>
            <a:r>
              <a:rPr lang="en"/>
              <a:t>Isolation: Transactions are isolated from each other, meaning that the changes made by one transaction are not visible to other transactions until the first transaction is committed. This ensures that concurrent transactions do not interfere with each other.</a:t>
            </a:r>
            <a:endParaRPr/>
          </a:p>
          <a:p>
            <a:pPr indent="-325755" lvl="0" marL="457200" rtl="0" algn="l">
              <a:spcBef>
                <a:spcPts val="0"/>
              </a:spcBef>
              <a:spcAft>
                <a:spcPts val="0"/>
              </a:spcAft>
              <a:buSzPct val="100000"/>
              <a:buChar char="●"/>
            </a:pPr>
            <a:r>
              <a:rPr lang="en"/>
              <a:t>Durability: Once a transaction is committed, its changes are permanent and survive any subsequent failures, such as power outages or system crashes. The changes are stored securely in the database.</a:t>
            </a:r>
            <a:endParaRPr/>
          </a:p>
        </p:txBody>
      </p:sp>
    </p:spTree>
  </p:cSld>
  <p:clrMapOvr>
    <a:masterClrMapping/>
  </p:clrMapOvr>
</p:sld>
</file>

<file path=ppt/slides/slide3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6" name="Shape 2046"/>
        <p:cNvGrpSpPr/>
        <p:nvPr/>
      </p:nvGrpSpPr>
      <p:grpSpPr>
        <a:xfrm>
          <a:off x="0" y="0"/>
          <a:ext cx="0" cy="0"/>
          <a:chOff x="0" y="0"/>
          <a:chExt cx="0" cy="0"/>
        </a:xfrm>
      </p:grpSpPr>
      <p:sp>
        <p:nvSpPr>
          <p:cNvPr id="2047" name="Google Shape;2047;p368"/>
          <p:cNvSpPr txBox="1"/>
          <p:nvPr>
            <p:ph idx="1" type="body"/>
          </p:nvPr>
        </p:nvSpPr>
        <p:spPr>
          <a:xfrm>
            <a:off x="311700" y="88350"/>
            <a:ext cx="8520600" cy="4975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Let's consi</a:t>
            </a:r>
            <a:r>
              <a:rPr lang="en"/>
              <a:t>d</a:t>
            </a:r>
            <a:r>
              <a:rPr lang="en"/>
              <a:t>er a banking application where users can transfer money between accounts. To ensure data integrity and prevent inconsistencies, the money transfer operation should be performed within a transaction.</a:t>
            </a:r>
            <a:endParaRPr/>
          </a:p>
          <a:p>
            <a:pPr indent="0" lvl="0" marL="0" rtl="0" algn="l">
              <a:spcBef>
                <a:spcPts val="1200"/>
              </a:spcBef>
              <a:spcAft>
                <a:spcPts val="0"/>
              </a:spcAft>
              <a:buClr>
                <a:schemeClr val="dk1"/>
              </a:buClr>
              <a:buSzPct val="61111"/>
              <a:buFont typeface="Arial"/>
              <a:buNone/>
            </a:pPr>
            <a:r>
              <a:rPr lang="en"/>
              <a:t>Begin Transaction: The transaction begins when the user initiates a money transfer request.</a:t>
            </a:r>
            <a:endParaRPr/>
          </a:p>
          <a:p>
            <a:pPr indent="0" lvl="0" marL="0" rtl="0" algn="l">
              <a:spcBef>
                <a:spcPts val="1200"/>
              </a:spcBef>
              <a:spcAft>
                <a:spcPts val="0"/>
              </a:spcAft>
              <a:buClr>
                <a:schemeClr val="dk1"/>
              </a:buClr>
              <a:buSzPct val="61111"/>
              <a:buFont typeface="Arial"/>
              <a:buNone/>
            </a:pPr>
            <a:r>
              <a:rPr lang="en"/>
              <a:t>Deduct Amount from Sender's Account: The transaction deducts the transfer amount from the sender's account balance.</a:t>
            </a:r>
            <a:endParaRPr/>
          </a:p>
          <a:p>
            <a:pPr indent="0" lvl="0" marL="0" rtl="0" algn="l">
              <a:spcBef>
                <a:spcPts val="1200"/>
              </a:spcBef>
              <a:spcAft>
                <a:spcPts val="0"/>
              </a:spcAft>
              <a:buClr>
                <a:schemeClr val="dk1"/>
              </a:buClr>
              <a:buSzPct val="61111"/>
              <a:buFont typeface="Arial"/>
              <a:buNone/>
            </a:pPr>
            <a:r>
              <a:rPr lang="en"/>
              <a:t>Add Amount to Receiver's Account: The transaction adds the transfer amount to the receiver's account balance.</a:t>
            </a:r>
            <a:endParaRPr/>
          </a:p>
          <a:p>
            <a:pPr indent="0" lvl="0" marL="0" rtl="0" algn="l">
              <a:spcBef>
                <a:spcPts val="1200"/>
              </a:spcBef>
              <a:spcAft>
                <a:spcPts val="0"/>
              </a:spcAft>
              <a:buClr>
                <a:schemeClr val="dk1"/>
              </a:buClr>
              <a:buSzPct val="61111"/>
              <a:buFont typeface="Arial"/>
              <a:buNone/>
            </a:pPr>
            <a:r>
              <a:rPr lang="en"/>
              <a:t>Commit Transaction: If both the deduction from the sender's account and addition to the receiver's account are successful, the transaction is committed. The changes become permanent and are reflected in the database.</a:t>
            </a:r>
            <a:endParaRPr/>
          </a:p>
          <a:p>
            <a:pPr indent="0" lvl="0" marL="0" rtl="0" algn="l">
              <a:spcBef>
                <a:spcPts val="1200"/>
              </a:spcBef>
              <a:spcAft>
                <a:spcPts val="1200"/>
              </a:spcAft>
              <a:buNone/>
            </a:pPr>
            <a:r>
              <a:rPr lang="en"/>
              <a:t>Rollback Transaction: If any step within the transaction fails, such as insufficient funds in the sender's account, the transaction is rolled back. The sender's account balance remains unchanged, ensuring data consistency.</a:t>
            </a:r>
            <a:endParaRPr/>
          </a:p>
        </p:txBody>
      </p:sp>
    </p:spTree>
  </p:cSld>
  <p:clrMapOvr>
    <a:masterClrMapping/>
  </p:clrMapOvr>
</p:sld>
</file>

<file path=ppt/slides/slide3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sp>
        <p:nvSpPr>
          <p:cNvPr id="2052" name="Google Shape;2052;p36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a:solidFill>
                  <a:schemeClr val="dk2"/>
                </a:solidFill>
              </a:rPr>
              <a:t> Authentication &amp; Authorization</a:t>
            </a:r>
            <a:endParaRPr sz="3355"/>
          </a:p>
        </p:txBody>
      </p:sp>
      <p:sp>
        <p:nvSpPr>
          <p:cNvPr id="2053" name="Google Shape;2053;p369"/>
          <p:cNvSpPr txBox="1"/>
          <p:nvPr>
            <p:ph idx="1" type="body"/>
          </p:nvPr>
        </p:nvSpPr>
        <p:spPr>
          <a:xfrm>
            <a:off x="311700" y="530125"/>
            <a:ext cx="8520600" cy="4613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Authentication and authorization are two essential concepts in application security that work together to control access to resources and ensure that only authorized users can perform specific actions.</a:t>
            </a:r>
            <a:endParaRPr/>
          </a:p>
          <a:p>
            <a:pPr indent="0" lvl="0" marL="0" rtl="0" algn="l">
              <a:spcBef>
                <a:spcPts val="1200"/>
              </a:spcBef>
              <a:spcAft>
                <a:spcPts val="0"/>
              </a:spcAft>
              <a:buClr>
                <a:schemeClr val="dk1"/>
              </a:buClr>
              <a:buSzPct val="61111"/>
              <a:buFont typeface="Arial"/>
              <a:buNone/>
            </a:pPr>
            <a:r>
              <a:rPr lang="en"/>
              <a:t>Authentication:</a:t>
            </a:r>
            <a:endParaRPr/>
          </a:p>
          <a:p>
            <a:pPr indent="0" lvl="0" marL="0" rtl="0" algn="l">
              <a:spcBef>
                <a:spcPts val="1200"/>
              </a:spcBef>
              <a:spcAft>
                <a:spcPts val="0"/>
              </a:spcAft>
              <a:buClr>
                <a:schemeClr val="dk1"/>
              </a:buClr>
              <a:buSzPct val="61111"/>
              <a:buFont typeface="Arial"/>
              <a:buNone/>
            </a:pPr>
            <a:r>
              <a:rPr lang="en"/>
              <a:t>Authentication is the process of verifying the identity of a user or system. It ensures that the user is who they claim to be before granting access to protected resources. Common authentication methods include:</a:t>
            </a:r>
            <a:endParaRPr/>
          </a:p>
          <a:p>
            <a:pPr indent="0" lvl="0" marL="0" rtl="0" algn="l">
              <a:spcBef>
                <a:spcPts val="1200"/>
              </a:spcBef>
              <a:spcAft>
                <a:spcPts val="0"/>
              </a:spcAft>
              <a:buClr>
                <a:schemeClr val="dk1"/>
              </a:buClr>
              <a:buSzPct val="61111"/>
              <a:buFont typeface="Arial"/>
              <a:buNone/>
            </a:pPr>
            <a:r>
              <a:rPr lang="en"/>
              <a:t>Username and Password: Users provide a unique username and password combination to verify their identity.</a:t>
            </a:r>
            <a:endParaRPr/>
          </a:p>
          <a:p>
            <a:pPr indent="0" lvl="0" marL="0" rtl="0" algn="l">
              <a:spcBef>
                <a:spcPts val="1200"/>
              </a:spcBef>
              <a:spcAft>
                <a:spcPts val="0"/>
              </a:spcAft>
              <a:buClr>
                <a:schemeClr val="dk1"/>
              </a:buClr>
              <a:buSzPct val="61111"/>
              <a:buFont typeface="Arial"/>
              <a:buNone/>
            </a:pPr>
            <a:r>
              <a:rPr lang="en"/>
              <a:t>Two-Factor Authentication (2FA): In addition to a username and password, users provide a second form of verification, such as a temporary code sent to their mobile device.</a:t>
            </a:r>
            <a:endParaRPr/>
          </a:p>
          <a:p>
            <a:pPr indent="0" lvl="0" marL="0" rtl="0" algn="l">
              <a:spcBef>
                <a:spcPts val="1200"/>
              </a:spcBef>
              <a:spcAft>
                <a:spcPts val="0"/>
              </a:spcAft>
              <a:buClr>
                <a:schemeClr val="dk1"/>
              </a:buClr>
              <a:buSzPct val="61111"/>
              <a:buFont typeface="Arial"/>
              <a:buNone/>
            </a:pPr>
            <a:r>
              <a:rPr lang="en"/>
              <a:t>Biometric Authentication: Users authenticate using their unique physical or behavioral characteristics, such as fingerprints, facial recognition, or voice recognition.</a:t>
            </a:r>
            <a:endParaRPr/>
          </a:p>
          <a:p>
            <a:pPr indent="0" lvl="0" marL="0" rtl="0" algn="l">
              <a:spcBef>
                <a:spcPts val="1200"/>
              </a:spcBef>
              <a:spcAft>
                <a:spcPts val="0"/>
              </a:spcAft>
              <a:buClr>
                <a:schemeClr val="dk1"/>
              </a:buClr>
              <a:buSzPct val="61111"/>
              <a:buFont typeface="Arial"/>
              <a:buNone/>
            </a:pPr>
            <a:r>
              <a:rPr lang="en"/>
              <a:t>Authorization:</a:t>
            </a:r>
            <a:endParaRPr/>
          </a:p>
          <a:p>
            <a:pPr indent="0" lvl="0" marL="0" rtl="0" algn="l">
              <a:spcBef>
                <a:spcPts val="1200"/>
              </a:spcBef>
              <a:spcAft>
                <a:spcPts val="0"/>
              </a:spcAft>
              <a:buClr>
                <a:schemeClr val="dk1"/>
              </a:buClr>
              <a:buSzPct val="61111"/>
              <a:buFont typeface="Arial"/>
              <a:buNone/>
            </a:pPr>
            <a:r>
              <a:rPr lang="en"/>
              <a:t>Authorization determines the actions and resources that an authenticated user can access. It verifies whether a user has the necessary permissions to perform specific operations or access certain data. Authorization is typically based on user roles and privileges. Common authorization mechanisms include:</a:t>
            </a:r>
            <a:endParaRPr/>
          </a:p>
          <a:p>
            <a:pPr indent="0" lvl="0" marL="0" rtl="0" algn="l">
              <a:spcBef>
                <a:spcPts val="1200"/>
              </a:spcBef>
              <a:spcAft>
                <a:spcPts val="0"/>
              </a:spcAft>
              <a:buClr>
                <a:schemeClr val="dk1"/>
              </a:buClr>
              <a:buSzPct val="61111"/>
              <a:buFont typeface="Arial"/>
              <a:buNone/>
            </a:pPr>
            <a:r>
              <a:rPr lang="en"/>
              <a:t>Role-Based Access Control (RBAC): Users are assigned roles (e.g., admin, manager, employee), and each role has a set of permissions associated with it. Users can only access resources and perform actions allowed by their assigned role.</a:t>
            </a:r>
            <a:endParaRPr/>
          </a:p>
          <a:p>
            <a:pPr indent="0" lvl="0" marL="0" rtl="0" algn="l">
              <a:spcBef>
                <a:spcPts val="1200"/>
              </a:spcBef>
              <a:spcAft>
                <a:spcPts val="0"/>
              </a:spcAft>
              <a:buClr>
                <a:schemeClr val="dk1"/>
              </a:buClr>
              <a:buSzPct val="61111"/>
              <a:buFont typeface="Arial"/>
              <a:buNone/>
            </a:pPr>
            <a:r>
              <a:rPr lang="en"/>
              <a:t>Access Control Lists (ACL): Access rights are defined for individual users or groups, specifying what they can or cannot do within the application.</a:t>
            </a:r>
            <a:endParaRPr/>
          </a:p>
          <a:p>
            <a:pPr indent="0" lvl="0" marL="0" rtl="0" algn="l">
              <a:spcBef>
                <a:spcPts val="1200"/>
              </a:spcBef>
              <a:spcAft>
                <a:spcPts val="1200"/>
              </a:spcAft>
              <a:buNone/>
            </a:pPr>
            <a:r>
              <a:rPr lang="en"/>
              <a:t>Attribute-Based Access Control (ABAC): Access decisions are based on various attributes, such as user attributes (e.g., department, location) and resource attributes (e.g., sensitivity level, ownership).</a:t>
            </a:r>
            <a:endParaRPr/>
          </a:p>
        </p:txBody>
      </p:sp>
    </p:spTree>
  </p:cSld>
  <p:clrMapOvr>
    <a:masterClrMapping/>
  </p:clrMapOvr>
</p:sld>
</file>

<file path=ppt/slides/slide3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7" name="Shape 2057"/>
        <p:cNvGrpSpPr/>
        <p:nvPr/>
      </p:nvGrpSpPr>
      <p:grpSpPr>
        <a:xfrm>
          <a:off x="0" y="0"/>
          <a:ext cx="0" cy="0"/>
          <a:chOff x="0" y="0"/>
          <a:chExt cx="0" cy="0"/>
        </a:xfrm>
      </p:grpSpPr>
      <p:sp>
        <p:nvSpPr>
          <p:cNvPr id="2058" name="Google Shape;2058;p370"/>
          <p:cNvSpPr txBox="1"/>
          <p:nvPr>
            <p:ph idx="1" type="body"/>
          </p:nvPr>
        </p:nvSpPr>
        <p:spPr>
          <a:xfrm>
            <a:off x="311700" y="0"/>
            <a:ext cx="8520600" cy="5143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Consider a web application with different user roles: "Admin," "Manager," and "Employee." The application allows admins to create, update, and delete user accounts, managers to view employee details, and employees to update their own profiles.</a:t>
            </a:r>
            <a:endParaRPr/>
          </a:p>
          <a:p>
            <a:pPr indent="0" lvl="0" marL="0" rtl="0" algn="l">
              <a:spcBef>
                <a:spcPts val="1200"/>
              </a:spcBef>
              <a:spcAft>
                <a:spcPts val="0"/>
              </a:spcAft>
              <a:buClr>
                <a:schemeClr val="dk1"/>
              </a:buClr>
              <a:buSzPct val="61111"/>
              <a:buFont typeface="Arial"/>
              <a:buNone/>
            </a:pPr>
            <a:r>
              <a:rPr lang="en"/>
              <a:t>Authentication: Users provide their username and password to log in to the application.</a:t>
            </a:r>
            <a:endParaRPr/>
          </a:p>
          <a:p>
            <a:pPr indent="0" lvl="0" marL="0" rtl="0" algn="l">
              <a:spcBef>
                <a:spcPts val="1200"/>
              </a:spcBef>
              <a:spcAft>
                <a:spcPts val="0"/>
              </a:spcAft>
              <a:buClr>
                <a:schemeClr val="dk1"/>
              </a:buClr>
              <a:buSzPct val="61111"/>
              <a:buFont typeface="Arial"/>
              <a:buNone/>
            </a:pPr>
            <a:r>
              <a:rPr lang="en"/>
              <a:t>Authorization:</a:t>
            </a:r>
            <a:endParaRPr/>
          </a:p>
          <a:p>
            <a:pPr indent="0" lvl="0" marL="0" rtl="0" algn="l">
              <a:spcBef>
                <a:spcPts val="1200"/>
              </a:spcBef>
              <a:spcAft>
                <a:spcPts val="0"/>
              </a:spcAft>
              <a:buClr>
                <a:schemeClr val="dk1"/>
              </a:buClr>
              <a:buSzPct val="61111"/>
              <a:buFont typeface="Arial"/>
              <a:buNone/>
            </a:pPr>
            <a:r>
              <a:rPr lang="en"/>
              <a:t>Admin Role: Admins have full access to all application features, including user management.</a:t>
            </a:r>
            <a:endParaRPr/>
          </a:p>
          <a:p>
            <a:pPr indent="0" lvl="0" marL="0" rtl="0" algn="l">
              <a:spcBef>
                <a:spcPts val="1200"/>
              </a:spcBef>
              <a:spcAft>
                <a:spcPts val="0"/>
              </a:spcAft>
              <a:buClr>
                <a:schemeClr val="dk1"/>
              </a:buClr>
              <a:buSzPct val="61111"/>
              <a:buFont typeface="Arial"/>
              <a:buNone/>
            </a:pPr>
            <a:r>
              <a:rPr lang="en"/>
              <a:t>Manager Role: Managers can access employee details, but they cannot modify user accounts.</a:t>
            </a:r>
            <a:endParaRPr/>
          </a:p>
          <a:p>
            <a:pPr indent="0" lvl="0" marL="0" rtl="0" algn="l">
              <a:spcBef>
                <a:spcPts val="1200"/>
              </a:spcBef>
              <a:spcAft>
                <a:spcPts val="0"/>
              </a:spcAft>
              <a:buClr>
                <a:schemeClr val="dk1"/>
              </a:buClr>
              <a:buSzPct val="61111"/>
              <a:buFont typeface="Arial"/>
              <a:buNone/>
            </a:pPr>
            <a:r>
              <a:rPr lang="en"/>
              <a:t>Employee Role: Employees can update their own profiles but have no access to other user accounts.</a:t>
            </a:r>
            <a:endParaRPr/>
          </a:p>
          <a:p>
            <a:pPr indent="0" lvl="0" marL="0" rtl="0" algn="l">
              <a:spcBef>
                <a:spcPts val="1200"/>
              </a:spcBef>
              <a:spcAft>
                <a:spcPts val="0"/>
              </a:spcAft>
              <a:buClr>
                <a:schemeClr val="dk1"/>
              </a:buClr>
              <a:buSzPct val="61111"/>
              <a:buFont typeface="Arial"/>
              <a:buNone/>
            </a:pPr>
            <a:r>
              <a:rPr lang="en"/>
              <a:t>Admin Access: After successful authentication, the system verifies the user's role. If the user is an admin, they gain access to all administrative functionalities.</a:t>
            </a:r>
            <a:endParaRPr/>
          </a:p>
          <a:p>
            <a:pPr indent="0" lvl="0" marL="0" rtl="0" algn="l">
              <a:spcBef>
                <a:spcPts val="1200"/>
              </a:spcBef>
              <a:spcAft>
                <a:spcPts val="0"/>
              </a:spcAft>
              <a:buClr>
                <a:schemeClr val="dk1"/>
              </a:buClr>
              <a:buSzPct val="61111"/>
              <a:buFont typeface="Arial"/>
              <a:buNone/>
            </a:pPr>
            <a:r>
              <a:rPr lang="en"/>
              <a:t>Manager Access: If the user is a manager, the system grants access to employee details but restricts them from modifying user accounts.</a:t>
            </a:r>
            <a:endParaRPr/>
          </a:p>
          <a:p>
            <a:pPr indent="0" lvl="0" marL="0" rtl="0" algn="l">
              <a:spcBef>
                <a:spcPts val="1200"/>
              </a:spcBef>
              <a:spcAft>
                <a:spcPts val="1200"/>
              </a:spcAft>
              <a:buNone/>
            </a:pPr>
            <a:r>
              <a:rPr lang="en"/>
              <a:t>Employee Access: For employees, the system allows them to update their own profiles but denies access to other user accounts or administrative features.</a:t>
            </a:r>
            <a:endParaRPr/>
          </a:p>
        </p:txBody>
      </p:sp>
    </p:spTree>
  </p:cSld>
  <p:clrMapOvr>
    <a:masterClrMapping/>
  </p:clrMapOvr>
</p:sld>
</file>

<file path=ppt/slides/slide3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2" name="Shape 2062"/>
        <p:cNvGrpSpPr/>
        <p:nvPr/>
      </p:nvGrpSpPr>
      <p:grpSpPr>
        <a:xfrm>
          <a:off x="0" y="0"/>
          <a:ext cx="0" cy="0"/>
          <a:chOff x="0" y="0"/>
          <a:chExt cx="0" cy="0"/>
        </a:xfrm>
      </p:grpSpPr>
      <p:sp>
        <p:nvSpPr>
          <p:cNvPr id="2063" name="Google Shape;2063;p37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a:solidFill>
                  <a:schemeClr val="dk2"/>
                </a:solidFill>
              </a:rPr>
              <a:t> Authentication vs Authorization</a:t>
            </a:r>
            <a:endParaRPr sz="3355"/>
          </a:p>
        </p:txBody>
      </p:sp>
      <p:sp>
        <p:nvSpPr>
          <p:cNvPr id="2064" name="Google Shape;2064;p371"/>
          <p:cNvSpPr txBox="1"/>
          <p:nvPr>
            <p:ph idx="1" type="body"/>
          </p:nvPr>
        </p:nvSpPr>
        <p:spPr>
          <a:xfrm>
            <a:off x="311700" y="498575"/>
            <a:ext cx="8520600" cy="4565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Authentication and authorization are often used together, but they serve different purposes in application security:</a:t>
            </a:r>
            <a:endParaRPr/>
          </a:p>
          <a:p>
            <a:pPr indent="0" lvl="0" marL="0" rtl="0" algn="l">
              <a:spcBef>
                <a:spcPts val="1200"/>
              </a:spcBef>
              <a:spcAft>
                <a:spcPts val="0"/>
              </a:spcAft>
              <a:buClr>
                <a:schemeClr val="dk1"/>
              </a:buClr>
              <a:buSzPct val="61111"/>
              <a:buFont typeface="Arial"/>
              <a:buNone/>
            </a:pPr>
            <a:r>
              <a:rPr lang="en"/>
              <a:t>Authentication:</a:t>
            </a:r>
            <a:endParaRPr/>
          </a:p>
          <a:p>
            <a:pPr indent="0" lvl="0" marL="0" rtl="0" algn="l">
              <a:spcBef>
                <a:spcPts val="1200"/>
              </a:spcBef>
              <a:spcAft>
                <a:spcPts val="0"/>
              </a:spcAft>
              <a:buClr>
                <a:schemeClr val="dk1"/>
              </a:buClr>
              <a:buSzPct val="61111"/>
              <a:buFont typeface="Arial"/>
              <a:buNone/>
            </a:pPr>
            <a:r>
              <a:rPr lang="en"/>
              <a:t>Authentication verifies the identity of a user or system and ensures that the claimed identity is valid. It answers the question, "Who are you?" Authentication mechanisms determine whether a user is allowed to access the system. Common authentication methods include username and password, biometric authentication, and two-factor authentication.</a:t>
            </a:r>
            <a:endParaRPr/>
          </a:p>
          <a:p>
            <a:pPr indent="0" lvl="0" marL="0" rtl="0" algn="l">
              <a:spcBef>
                <a:spcPts val="1200"/>
              </a:spcBef>
              <a:spcAft>
                <a:spcPts val="0"/>
              </a:spcAft>
              <a:buClr>
                <a:schemeClr val="dk1"/>
              </a:buClr>
              <a:buSzPct val="61111"/>
              <a:buFont typeface="Arial"/>
              <a:buNone/>
            </a:pPr>
            <a:r>
              <a:rPr lang="en"/>
              <a:t>Authorization:</a:t>
            </a:r>
            <a:endParaRPr/>
          </a:p>
          <a:p>
            <a:pPr indent="0" lvl="0" marL="0" rtl="0" algn="l">
              <a:spcBef>
                <a:spcPts val="1200"/>
              </a:spcBef>
              <a:spcAft>
                <a:spcPts val="0"/>
              </a:spcAft>
              <a:buClr>
                <a:schemeClr val="dk1"/>
              </a:buClr>
              <a:buSzPct val="61111"/>
              <a:buFont typeface="Arial"/>
              <a:buNone/>
            </a:pPr>
            <a:r>
              <a:rPr lang="en"/>
              <a:t>Authorization determines what an authenticated user can do within the application and what resources they can access. It answers the question, "What are you allowed to do?" Authorization mechanisms control user permissions based on user roles, access control lists, or attribute-based access control. They specify which actions and resources are accessible to a particular user or group.</a:t>
            </a:r>
            <a:endParaRPr/>
          </a:p>
          <a:p>
            <a:pPr indent="0" lvl="0" marL="0" rtl="0" algn="l">
              <a:spcBef>
                <a:spcPts val="1200"/>
              </a:spcBef>
              <a:spcAft>
                <a:spcPts val="1200"/>
              </a:spcAft>
              <a:buNone/>
            </a:pPr>
            <a:r>
              <a:rPr lang="en"/>
              <a:t>In summary, authentication is about verifying identity, while authorization is about granting access based on that identity.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4 : Use CSS-in-JS libraries for styling:</a:t>
            </a:r>
            <a:endParaRPr/>
          </a:p>
        </p:txBody>
      </p:sp>
      <p:sp>
        <p:nvSpPr>
          <p:cNvPr id="254" name="Google Shape;25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import styled from 'styled-components';</a:t>
            </a:r>
            <a:endParaRPr/>
          </a:p>
          <a:p>
            <a:pPr indent="0" lvl="0" marL="0" rtl="0" algn="l">
              <a:spcBef>
                <a:spcPts val="1200"/>
              </a:spcBef>
              <a:spcAft>
                <a:spcPts val="0"/>
              </a:spcAft>
              <a:buClr>
                <a:schemeClr val="dk1"/>
              </a:buClr>
              <a:buSzPts val="1100"/>
              <a:buFont typeface="Arial"/>
              <a:buNone/>
            </a:pPr>
            <a:r>
              <a:rPr lang="en"/>
              <a:t>const MyStyledComponent = styled.div`</a:t>
            </a:r>
            <a:endParaRPr/>
          </a:p>
          <a:p>
            <a:pPr indent="0" lvl="0" marL="0" rtl="0" algn="l">
              <a:spcBef>
                <a:spcPts val="1200"/>
              </a:spcBef>
              <a:spcAft>
                <a:spcPts val="0"/>
              </a:spcAft>
              <a:buClr>
                <a:schemeClr val="dk1"/>
              </a:buClr>
              <a:buSzPts val="1100"/>
              <a:buFont typeface="Arial"/>
              <a:buNone/>
            </a:pPr>
            <a:r>
              <a:rPr lang="en"/>
              <a:t>  color: red;</a:t>
            </a:r>
            <a:endParaRPr/>
          </a:p>
          <a:p>
            <a:pPr indent="0" lvl="0" marL="0" rtl="0" algn="l">
              <a:spcBef>
                <a:spcPts val="1200"/>
              </a:spcBef>
              <a:spcAft>
                <a:spcPts val="0"/>
              </a:spcAft>
              <a:buClr>
                <a:schemeClr val="dk1"/>
              </a:buClr>
              <a:buSzPts val="1100"/>
              <a:buFont typeface="Arial"/>
              <a:buNone/>
            </a:pPr>
            <a:r>
              <a:rPr lang="en"/>
              <a:t>  font-size: 16px;</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const MyComponent = () =&gt; {</a:t>
            </a:r>
            <a:endParaRPr/>
          </a:p>
          <a:p>
            <a:pPr indent="0" lvl="0" marL="0" rtl="0" algn="l">
              <a:spcBef>
                <a:spcPts val="1200"/>
              </a:spcBef>
              <a:spcAft>
                <a:spcPts val="0"/>
              </a:spcAft>
              <a:buClr>
                <a:schemeClr val="dk1"/>
              </a:buClr>
              <a:buSzPts val="1100"/>
              <a:buFont typeface="Arial"/>
              <a:buNone/>
            </a:pPr>
            <a:r>
              <a:rPr lang="en"/>
              <a:t>  return &lt;MyStyledComponent&gt;Hello, world!&lt;/MyStyledComponent&gt;;</a:t>
            </a:r>
            <a:endParaRPr/>
          </a:p>
          <a:p>
            <a:pPr indent="0" lvl="0" marL="0" rtl="0" algn="l">
              <a:spcBef>
                <a:spcPts val="1200"/>
              </a:spcBef>
              <a:spcAft>
                <a:spcPts val="1200"/>
              </a:spcAft>
              <a:buNone/>
            </a:pPr>
            <a:r>
              <a:rPr lang="en"/>
              <a:t>};</a:t>
            </a:r>
            <a:endParaRPr/>
          </a:p>
        </p:txBody>
      </p:sp>
    </p:spTree>
  </p:cSld>
  <p:clrMapOvr>
    <a:masterClrMapping/>
  </p:clrMapOvr>
</p:sld>
</file>

<file path=ppt/slides/slide3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372"/>
          <p:cNvSpPr txBox="1"/>
          <p:nvPr>
            <p:ph idx="1" type="body"/>
          </p:nvPr>
        </p:nvSpPr>
        <p:spPr>
          <a:xfrm>
            <a:off x="311700" y="0"/>
            <a:ext cx="8520600" cy="51435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Consider an online document management system. Users must authenticate themselves before accessing the system and then be authorized to perform certain actions based on their roles and permissions.</a:t>
            </a:r>
            <a:endParaRPr/>
          </a:p>
          <a:p>
            <a:pPr indent="0" lvl="0" marL="0" rtl="0" algn="l">
              <a:spcBef>
                <a:spcPts val="1200"/>
              </a:spcBef>
              <a:spcAft>
                <a:spcPts val="0"/>
              </a:spcAft>
              <a:buClr>
                <a:schemeClr val="dk1"/>
              </a:buClr>
              <a:buSzPct val="61111"/>
              <a:buFont typeface="Arial"/>
              <a:buNone/>
            </a:pPr>
            <a:r>
              <a:rPr lang="en"/>
              <a:t>Authentication: Users provide their username and password to authenticate themselves.</a:t>
            </a:r>
            <a:endParaRPr/>
          </a:p>
          <a:p>
            <a:pPr indent="0" lvl="0" marL="0" rtl="0" algn="l">
              <a:spcBef>
                <a:spcPts val="1200"/>
              </a:spcBef>
              <a:spcAft>
                <a:spcPts val="0"/>
              </a:spcAft>
              <a:buClr>
                <a:schemeClr val="dk1"/>
              </a:buClr>
              <a:buSzPct val="61111"/>
              <a:buFont typeface="Arial"/>
              <a:buNone/>
            </a:pPr>
            <a:r>
              <a:rPr lang="en"/>
              <a:t>Authorization:</a:t>
            </a:r>
            <a:endParaRPr/>
          </a:p>
          <a:p>
            <a:pPr indent="0" lvl="0" marL="0" rtl="0" algn="l">
              <a:spcBef>
                <a:spcPts val="1200"/>
              </a:spcBef>
              <a:spcAft>
                <a:spcPts val="0"/>
              </a:spcAft>
              <a:buClr>
                <a:schemeClr val="dk1"/>
              </a:buClr>
              <a:buSzPct val="61111"/>
              <a:buFont typeface="Arial"/>
              <a:buNone/>
            </a:pPr>
            <a:r>
              <a:rPr lang="en"/>
              <a:t>Role-Based Access Control (RBAC): The system assigns users to different roles, such as "Admin," "Manager," and "Employee."</a:t>
            </a:r>
            <a:endParaRPr/>
          </a:p>
          <a:p>
            <a:pPr indent="0" lvl="0" marL="0" rtl="0" algn="l">
              <a:spcBef>
                <a:spcPts val="1200"/>
              </a:spcBef>
              <a:spcAft>
                <a:spcPts val="0"/>
              </a:spcAft>
              <a:buClr>
                <a:schemeClr val="dk1"/>
              </a:buClr>
              <a:buSzPct val="61111"/>
              <a:buFont typeface="Arial"/>
              <a:buNone/>
            </a:pPr>
            <a:r>
              <a:rPr lang="en"/>
              <a:t>Access Control Lists (ACL): The system defines access rights for individual users or groups, specifying what actions they can perform on specific documents.</a:t>
            </a:r>
            <a:endParaRPr/>
          </a:p>
          <a:p>
            <a:pPr indent="0" lvl="0" marL="0" rtl="0" algn="l">
              <a:spcBef>
                <a:spcPts val="1200"/>
              </a:spcBef>
              <a:spcAft>
                <a:spcPts val="0"/>
              </a:spcAft>
              <a:buClr>
                <a:schemeClr val="dk1"/>
              </a:buClr>
              <a:buSzPct val="61111"/>
              <a:buFont typeface="Arial"/>
              <a:buNone/>
            </a:pPr>
            <a:r>
              <a:rPr lang="en"/>
              <a:t>Authentication Process: After successful authentication, the system verifies the user's identity and confirms that they are who they claim to be.</a:t>
            </a:r>
            <a:endParaRPr/>
          </a:p>
          <a:p>
            <a:pPr indent="0" lvl="0" marL="0" rtl="0" algn="l">
              <a:spcBef>
                <a:spcPts val="1200"/>
              </a:spcBef>
              <a:spcAft>
                <a:spcPts val="0"/>
              </a:spcAft>
              <a:buClr>
                <a:schemeClr val="dk1"/>
              </a:buClr>
              <a:buSzPct val="61111"/>
              <a:buFont typeface="Arial"/>
              <a:buNone/>
            </a:pPr>
            <a:r>
              <a:rPr lang="en"/>
              <a:t>Authorization Process: Based on the user's role and permissions, the system determines the actions and resources the user is allowed to access.</a:t>
            </a:r>
            <a:endParaRPr/>
          </a:p>
          <a:p>
            <a:pPr indent="0" lvl="0" marL="0" rtl="0" algn="l">
              <a:spcBef>
                <a:spcPts val="1200"/>
              </a:spcBef>
              <a:spcAft>
                <a:spcPts val="0"/>
              </a:spcAft>
              <a:buClr>
                <a:schemeClr val="dk1"/>
              </a:buClr>
              <a:buSzPct val="61111"/>
              <a:buFont typeface="Arial"/>
              <a:buNone/>
            </a:pPr>
            <a:r>
              <a:rPr lang="en"/>
              <a:t>Admin Role: Admins have full access to all documents, including creating, reading, updating, and deleting them.</a:t>
            </a:r>
            <a:endParaRPr/>
          </a:p>
          <a:p>
            <a:pPr indent="0" lvl="0" marL="0" rtl="0" algn="l">
              <a:spcBef>
                <a:spcPts val="1200"/>
              </a:spcBef>
              <a:spcAft>
                <a:spcPts val="0"/>
              </a:spcAft>
              <a:buClr>
                <a:schemeClr val="dk1"/>
              </a:buClr>
              <a:buSzPct val="61111"/>
              <a:buFont typeface="Arial"/>
              <a:buNone/>
            </a:pPr>
            <a:r>
              <a:rPr lang="en"/>
              <a:t>Manager Role: Managers can view and update documents within their department but cannot delete them.</a:t>
            </a:r>
            <a:endParaRPr/>
          </a:p>
          <a:p>
            <a:pPr indent="0" lvl="0" marL="0" rtl="0" algn="l">
              <a:spcBef>
                <a:spcPts val="1200"/>
              </a:spcBef>
              <a:spcAft>
                <a:spcPts val="1200"/>
              </a:spcAft>
              <a:buNone/>
            </a:pPr>
            <a:r>
              <a:rPr lang="en"/>
              <a:t>Employee Role: Employees can only read and update their own documents.</a:t>
            </a:r>
            <a:endParaRPr/>
          </a:p>
        </p:txBody>
      </p:sp>
    </p:spTree>
  </p:cSld>
  <p:clrMapOvr>
    <a:masterClrMapping/>
  </p:clrMapOvr>
</p:sld>
</file>

<file path=ppt/slides/slide3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37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lang="en" sz="2244">
                <a:solidFill>
                  <a:schemeClr val="dk2"/>
                </a:solidFill>
              </a:rPr>
              <a:t>Creating User Model</a:t>
            </a:r>
            <a:endParaRPr sz="3244"/>
          </a:p>
        </p:txBody>
      </p:sp>
      <p:sp>
        <p:nvSpPr>
          <p:cNvPr id="2075" name="Google Shape;2075;p373"/>
          <p:cNvSpPr txBox="1"/>
          <p:nvPr>
            <p:ph idx="1" type="body"/>
          </p:nvPr>
        </p:nvSpPr>
        <p:spPr>
          <a:xfrm>
            <a:off x="311700" y="528025"/>
            <a:ext cx="8520600" cy="4493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lang="en"/>
              <a:t>In many applications, a user model is a fundamental component that represents a user's account and associated data. Creating a user model involves defining the attributes and behaviors of a user object, which can vary depending on the specific requirements of the application. Some common attributes of a user model include:</a:t>
            </a:r>
            <a:endParaRPr/>
          </a:p>
          <a:p>
            <a:pPr indent="0" lvl="0" marL="0" rtl="0" algn="l">
              <a:spcBef>
                <a:spcPts val="1200"/>
              </a:spcBef>
              <a:spcAft>
                <a:spcPts val="0"/>
              </a:spcAft>
              <a:buClr>
                <a:schemeClr val="dk1"/>
              </a:buClr>
              <a:buSzPct val="61111"/>
              <a:buFont typeface="Arial"/>
              <a:buNone/>
            </a:pPr>
            <a:r>
              <a:rPr lang="en"/>
              <a:t>Username: A unique identifier for the user's account.</a:t>
            </a:r>
            <a:endParaRPr/>
          </a:p>
          <a:p>
            <a:pPr indent="0" lvl="0" marL="0" rtl="0" algn="l">
              <a:spcBef>
                <a:spcPts val="1200"/>
              </a:spcBef>
              <a:spcAft>
                <a:spcPts val="0"/>
              </a:spcAft>
              <a:buClr>
                <a:schemeClr val="dk1"/>
              </a:buClr>
              <a:buSzPct val="61111"/>
              <a:buFont typeface="Arial"/>
              <a:buNone/>
            </a:pPr>
            <a:r>
              <a:rPr lang="en"/>
              <a:t>Password: A secure, hashed representation of the user's password.</a:t>
            </a:r>
            <a:endParaRPr/>
          </a:p>
          <a:p>
            <a:pPr indent="0" lvl="0" marL="0" rtl="0" algn="l">
              <a:spcBef>
                <a:spcPts val="1200"/>
              </a:spcBef>
              <a:spcAft>
                <a:spcPts val="0"/>
              </a:spcAft>
              <a:buClr>
                <a:schemeClr val="dk1"/>
              </a:buClr>
              <a:buSzPct val="61111"/>
              <a:buFont typeface="Arial"/>
              <a:buNone/>
            </a:pPr>
            <a:r>
              <a:rPr lang="en"/>
              <a:t>Email: The user's email address for communication and account verification.</a:t>
            </a:r>
            <a:endParaRPr/>
          </a:p>
          <a:p>
            <a:pPr indent="0" lvl="0" marL="0" rtl="0" algn="l">
              <a:spcBef>
                <a:spcPts val="1200"/>
              </a:spcBef>
              <a:spcAft>
                <a:spcPts val="0"/>
              </a:spcAft>
              <a:buClr>
                <a:schemeClr val="dk1"/>
              </a:buClr>
              <a:buSzPct val="61111"/>
              <a:buFont typeface="Arial"/>
              <a:buNone/>
            </a:pPr>
            <a:r>
              <a:rPr lang="en"/>
              <a:t>Name: The user's full name or display name.</a:t>
            </a:r>
            <a:endParaRPr/>
          </a:p>
          <a:p>
            <a:pPr indent="0" lvl="0" marL="0" rtl="0" algn="l">
              <a:spcBef>
                <a:spcPts val="1200"/>
              </a:spcBef>
              <a:spcAft>
                <a:spcPts val="0"/>
              </a:spcAft>
              <a:buClr>
                <a:schemeClr val="dk1"/>
              </a:buClr>
              <a:buSzPct val="61111"/>
              <a:buFont typeface="Arial"/>
              <a:buNone/>
            </a:pPr>
            <a:r>
              <a:rPr lang="en"/>
              <a:t>Role: The user's role or permissions within the application (e.g., admin, manager, user).</a:t>
            </a:r>
            <a:endParaRPr/>
          </a:p>
          <a:p>
            <a:pPr indent="0" lvl="0" marL="0" rtl="0" algn="l">
              <a:spcBef>
                <a:spcPts val="1200"/>
              </a:spcBef>
              <a:spcAft>
                <a:spcPts val="0"/>
              </a:spcAft>
              <a:buClr>
                <a:schemeClr val="dk1"/>
              </a:buClr>
              <a:buSzPct val="61111"/>
              <a:buFont typeface="Arial"/>
              <a:buNone/>
            </a:pPr>
            <a:r>
              <a:rPr lang="en"/>
              <a:t>Created At: The timestamp when the user account was created.</a:t>
            </a:r>
            <a:endParaRPr/>
          </a:p>
          <a:p>
            <a:pPr indent="0" lvl="0" marL="0" rtl="0" algn="l">
              <a:spcBef>
                <a:spcPts val="1200"/>
              </a:spcBef>
              <a:spcAft>
                <a:spcPts val="1200"/>
              </a:spcAft>
              <a:buNone/>
            </a:pPr>
            <a:r>
              <a:rPr lang="en"/>
              <a:t>Updated At: The timestamp when the user account was last updated.</a:t>
            </a:r>
            <a:endParaRPr/>
          </a:p>
        </p:txBody>
      </p:sp>
    </p:spTree>
  </p:cSld>
  <p:clrMapOvr>
    <a:masterClrMapping/>
  </p:clrMapOvr>
</p:sld>
</file>

<file path=ppt/slides/slide3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374"/>
          <p:cNvSpPr txBox="1"/>
          <p:nvPr>
            <p:ph idx="1" type="body"/>
          </p:nvPr>
        </p:nvSpPr>
        <p:spPr>
          <a:xfrm>
            <a:off x="311700" y="46275"/>
            <a:ext cx="8520600" cy="4996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n"/>
              <a:t>Example:</a:t>
            </a:r>
            <a:endParaRPr/>
          </a:p>
          <a:p>
            <a:pPr indent="0" lvl="0" marL="0" rtl="0" algn="l">
              <a:spcBef>
                <a:spcPts val="1200"/>
              </a:spcBef>
              <a:spcAft>
                <a:spcPts val="0"/>
              </a:spcAft>
              <a:buClr>
                <a:schemeClr val="dk1"/>
              </a:buClr>
              <a:buSzPct val="61111"/>
              <a:buFont typeface="Arial"/>
              <a:buNone/>
            </a:pPr>
            <a:r>
              <a:rPr lang="en"/>
              <a:t>Let's consider a social media application. The user model for this application might have the following attributes and behaviors:</a:t>
            </a:r>
            <a:endParaRPr/>
          </a:p>
          <a:p>
            <a:pPr indent="0" lvl="0" marL="0" rtl="0" algn="l">
              <a:spcBef>
                <a:spcPts val="1200"/>
              </a:spcBef>
              <a:spcAft>
                <a:spcPts val="0"/>
              </a:spcAft>
              <a:buClr>
                <a:schemeClr val="dk1"/>
              </a:buClr>
              <a:buSzPct val="61111"/>
              <a:buFont typeface="Arial"/>
              <a:buNone/>
            </a:pPr>
            <a:r>
              <a:rPr lang="en"/>
              <a:t>Username: A unique identifier for each user's account, such as "@johnsmith."</a:t>
            </a:r>
            <a:endParaRPr/>
          </a:p>
          <a:p>
            <a:pPr indent="0" lvl="0" marL="0" rtl="0" algn="l">
              <a:spcBef>
                <a:spcPts val="1200"/>
              </a:spcBef>
              <a:spcAft>
                <a:spcPts val="0"/>
              </a:spcAft>
              <a:buClr>
                <a:schemeClr val="dk1"/>
              </a:buClr>
              <a:buSzPct val="61111"/>
              <a:buFont typeface="Arial"/>
              <a:buNone/>
            </a:pPr>
            <a:r>
              <a:rPr lang="en"/>
              <a:t>Password: A secure, hashed representation of the user's password to protect account security.</a:t>
            </a:r>
            <a:endParaRPr/>
          </a:p>
          <a:p>
            <a:pPr indent="0" lvl="0" marL="0" rtl="0" algn="l">
              <a:spcBef>
                <a:spcPts val="1200"/>
              </a:spcBef>
              <a:spcAft>
                <a:spcPts val="0"/>
              </a:spcAft>
              <a:buClr>
                <a:schemeClr val="dk1"/>
              </a:buClr>
              <a:buSzPct val="61111"/>
              <a:buFont typeface="Arial"/>
              <a:buNone/>
            </a:pPr>
            <a:r>
              <a:rPr lang="en"/>
              <a:t>Email: The user's email address, used for account verification and password reset.</a:t>
            </a:r>
            <a:endParaRPr/>
          </a:p>
          <a:p>
            <a:pPr indent="0" lvl="0" marL="0" rtl="0" algn="l">
              <a:spcBef>
                <a:spcPts val="1200"/>
              </a:spcBef>
              <a:spcAft>
                <a:spcPts val="0"/>
              </a:spcAft>
              <a:buClr>
                <a:schemeClr val="dk1"/>
              </a:buClr>
              <a:buSzPct val="61111"/>
              <a:buFont typeface="Arial"/>
              <a:buNone/>
            </a:pPr>
            <a:r>
              <a:rPr lang="en"/>
              <a:t>Name: The user's full name, which can be displayed on their profile and in interactions with other users.</a:t>
            </a:r>
            <a:endParaRPr/>
          </a:p>
          <a:p>
            <a:pPr indent="0" lvl="0" marL="0" rtl="0" algn="l">
              <a:spcBef>
                <a:spcPts val="1200"/>
              </a:spcBef>
              <a:spcAft>
                <a:spcPts val="0"/>
              </a:spcAft>
              <a:buClr>
                <a:schemeClr val="dk1"/>
              </a:buClr>
              <a:buSzPct val="61111"/>
              <a:buFont typeface="Arial"/>
              <a:buNone/>
            </a:pPr>
            <a:r>
              <a:rPr lang="en"/>
              <a:t>Role: The user's role within the application, such as "standard user" or "admin." This determines the level of access and permissions granted to the user.</a:t>
            </a:r>
            <a:endParaRPr/>
          </a:p>
          <a:p>
            <a:pPr indent="0" lvl="0" marL="0" rtl="0" algn="l">
              <a:spcBef>
                <a:spcPts val="1200"/>
              </a:spcBef>
              <a:spcAft>
                <a:spcPts val="0"/>
              </a:spcAft>
              <a:buClr>
                <a:schemeClr val="dk1"/>
              </a:buClr>
              <a:buSzPct val="61111"/>
              <a:buFont typeface="Arial"/>
              <a:buNone/>
            </a:pPr>
            <a:r>
              <a:rPr lang="en"/>
              <a:t>Created At: A timestamp indicating when the user account was created, useful for auditing and tracking user registration.</a:t>
            </a:r>
            <a:endParaRPr/>
          </a:p>
          <a:p>
            <a:pPr indent="0" lvl="0" marL="0" rtl="0" algn="l">
              <a:spcBef>
                <a:spcPts val="1200"/>
              </a:spcBef>
              <a:spcAft>
                <a:spcPts val="0"/>
              </a:spcAft>
              <a:buClr>
                <a:schemeClr val="dk1"/>
              </a:buClr>
              <a:buSzPct val="61111"/>
              <a:buFont typeface="Arial"/>
              <a:buNone/>
            </a:pPr>
            <a:r>
              <a:rPr lang="en"/>
              <a:t>Updated At: A timestamp indicating when the user account was last updated, which can be used for various purposes, such as displaying the most recent activity on the user's profile.</a:t>
            </a:r>
            <a:endParaRPr/>
          </a:p>
          <a:p>
            <a:pPr indent="0" lvl="0" marL="0" rtl="0" algn="l">
              <a:spcBef>
                <a:spcPts val="1200"/>
              </a:spcBef>
              <a:spcAft>
                <a:spcPts val="1200"/>
              </a:spcAft>
              <a:buNone/>
            </a:pPr>
            <a:r>
              <a:rPr lang="en"/>
              <a:t>By creating a user model with the appropriate attributes and behaviors, you can manage user data, authentication, authorization, and other user-related functionalities in your application.</a:t>
            </a:r>
            <a:endParaRPr/>
          </a:p>
        </p:txBody>
      </p:sp>
    </p:spTree>
  </p:cSld>
  <p:clrMapOvr>
    <a:masterClrMapping/>
  </p:clrMapOvr>
</p:sld>
</file>

<file path=ppt/slides/slide3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4" name="Shape 2084"/>
        <p:cNvGrpSpPr/>
        <p:nvPr/>
      </p:nvGrpSpPr>
      <p:grpSpPr>
        <a:xfrm>
          <a:off x="0" y="0"/>
          <a:ext cx="0" cy="0"/>
          <a:chOff x="0" y="0"/>
          <a:chExt cx="0" cy="0"/>
        </a:xfrm>
      </p:grpSpPr>
      <p:sp>
        <p:nvSpPr>
          <p:cNvPr id="2085" name="Google Shape;2085;p37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Lodash</a:t>
            </a:r>
            <a:endParaRPr/>
          </a:p>
        </p:txBody>
      </p:sp>
      <p:sp>
        <p:nvSpPr>
          <p:cNvPr id="2086" name="Google Shape;2086;p375"/>
          <p:cNvSpPr txBox="1"/>
          <p:nvPr>
            <p:ph idx="1" type="body"/>
          </p:nvPr>
        </p:nvSpPr>
        <p:spPr>
          <a:xfrm>
            <a:off x="311700" y="572700"/>
            <a:ext cx="8520600" cy="4570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Lodash is a popular JavaScript utility library that provides helpful functions for manipulating and working with arrays, objects, strings, and more. It simplifies common programming tasks and enhances code readability. Here's an example of how you can use Lodash:</a:t>
            </a:r>
            <a:endParaRPr/>
          </a:p>
          <a:p>
            <a:pPr indent="0" lvl="0" marL="0" rtl="0" algn="l">
              <a:spcBef>
                <a:spcPts val="1200"/>
              </a:spcBef>
              <a:spcAft>
                <a:spcPts val="0"/>
              </a:spcAft>
              <a:buClr>
                <a:schemeClr val="dk1"/>
              </a:buClr>
              <a:buSzPct val="61111"/>
              <a:buFont typeface="Arial"/>
              <a:buNone/>
            </a:pPr>
            <a:r>
              <a:rPr lang="en"/>
              <a:t>Lodash provides numerous functions to handle various scenarios. </a:t>
            </a:r>
            <a:endParaRPr/>
          </a:p>
          <a:p>
            <a:pPr indent="0" lvl="0" marL="0" rtl="0" algn="l">
              <a:spcBef>
                <a:spcPts val="1200"/>
              </a:spcBef>
              <a:spcAft>
                <a:spcPts val="0"/>
              </a:spcAft>
              <a:buClr>
                <a:schemeClr val="dk1"/>
              </a:buClr>
              <a:buSzPct val="61111"/>
              <a:buFont typeface="Arial"/>
              <a:buNone/>
            </a:pPr>
            <a:r>
              <a:rPr lang="en"/>
              <a:t>// Import the Lodash library</a:t>
            </a:r>
            <a:endParaRPr/>
          </a:p>
          <a:p>
            <a:pPr indent="0" lvl="0" marL="0" rtl="0" algn="l">
              <a:spcBef>
                <a:spcPts val="1200"/>
              </a:spcBef>
              <a:spcAft>
                <a:spcPts val="0"/>
              </a:spcAft>
              <a:buClr>
                <a:schemeClr val="dk1"/>
              </a:buClr>
              <a:buSzPct val="61111"/>
              <a:buFont typeface="Arial"/>
              <a:buNone/>
            </a:pPr>
            <a:r>
              <a:rPr lang="en"/>
              <a:t>const _ = require('lodash');</a:t>
            </a:r>
            <a:endParaRPr/>
          </a:p>
          <a:p>
            <a:pPr indent="0" lvl="0" marL="0" rtl="0" algn="l">
              <a:spcBef>
                <a:spcPts val="1200"/>
              </a:spcBef>
              <a:spcAft>
                <a:spcPts val="0"/>
              </a:spcAft>
              <a:buClr>
                <a:schemeClr val="dk1"/>
              </a:buClr>
              <a:buSzPct val="61111"/>
              <a:buFont typeface="Arial"/>
              <a:buNone/>
            </a:pPr>
            <a:r>
              <a:rPr lang="en"/>
              <a:t>// Example usage of Lodash functions</a:t>
            </a:r>
            <a:endParaRPr/>
          </a:p>
          <a:p>
            <a:pPr indent="0" lvl="0" marL="0" rtl="0" algn="l">
              <a:spcBef>
                <a:spcPts val="1200"/>
              </a:spcBef>
              <a:spcAft>
                <a:spcPts val="0"/>
              </a:spcAft>
              <a:buClr>
                <a:schemeClr val="dk1"/>
              </a:buClr>
              <a:buSzPct val="61111"/>
              <a:buFont typeface="Arial"/>
              <a:buNone/>
            </a:pPr>
            <a:r>
              <a:rPr lang="en"/>
              <a:t>const numbers = [1, 2, 3, 4, 5];</a:t>
            </a:r>
            <a:endParaRPr/>
          </a:p>
          <a:p>
            <a:pPr indent="0" lvl="0" marL="0" rtl="0" algn="l">
              <a:spcBef>
                <a:spcPts val="1200"/>
              </a:spcBef>
              <a:spcAft>
                <a:spcPts val="0"/>
              </a:spcAft>
              <a:buClr>
                <a:schemeClr val="dk1"/>
              </a:buClr>
              <a:buSzPct val="61111"/>
              <a:buFont typeface="Arial"/>
              <a:buNone/>
            </a:pPr>
            <a:r>
              <a:rPr lang="en"/>
              <a:t>// Find the sum of all numbers</a:t>
            </a:r>
            <a:endParaRPr/>
          </a:p>
          <a:p>
            <a:pPr indent="0" lvl="0" marL="0" rtl="0" algn="l">
              <a:spcBef>
                <a:spcPts val="1200"/>
              </a:spcBef>
              <a:spcAft>
                <a:spcPts val="0"/>
              </a:spcAft>
              <a:buClr>
                <a:schemeClr val="dk1"/>
              </a:buClr>
              <a:buSzPct val="61111"/>
              <a:buFont typeface="Arial"/>
              <a:buNone/>
            </a:pPr>
            <a:r>
              <a:rPr lang="en"/>
              <a:t>const sum = _.sum(numbers);</a:t>
            </a:r>
            <a:endParaRPr/>
          </a:p>
          <a:p>
            <a:pPr indent="0" lvl="0" marL="0" rtl="0" algn="l">
              <a:spcBef>
                <a:spcPts val="1200"/>
              </a:spcBef>
              <a:spcAft>
                <a:spcPts val="0"/>
              </a:spcAft>
              <a:buClr>
                <a:schemeClr val="dk1"/>
              </a:buClr>
              <a:buSzPct val="61111"/>
              <a:buFont typeface="Arial"/>
              <a:buNone/>
            </a:pPr>
            <a:r>
              <a:rPr lang="en"/>
              <a:t>console.log(sum); // Output: 15</a:t>
            </a:r>
            <a:endParaRPr/>
          </a:p>
          <a:p>
            <a:pPr indent="0" lvl="0" marL="0" rtl="0" algn="l">
              <a:spcBef>
                <a:spcPts val="1200"/>
              </a:spcBef>
              <a:spcAft>
                <a:spcPts val="0"/>
              </a:spcAft>
              <a:buClr>
                <a:schemeClr val="dk1"/>
              </a:buClr>
              <a:buSzPct val="61111"/>
              <a:buFont typeface="Arial"/>
              <a:buNone/>
            </a:pPr>
            <a:r>
              <a:rPr lang="en"/>
              <a:t>// Remove duplicate values from an array</a:t>
            </a:r>
            <a:endParaRPr/>
          </a:p>
          <a:p>
            <a:pPr indent="0" lvl="0" marL="0" rtl="0" algn="l">
              <a:spcBef>
                <a:spcPts val="1200"/>
              </a:spcBef>
              <a:spcAft>
                <a:spcPts val="0"/>
              </a:spcAft>
              <a:buClr>
                <a:schemeClr val="dk1"/>
              </a:buClr>
              <a:buSzPct val="61111"/>
              <a:buFont typeface="Arial"/>
              <a:buNone/>
            </a:pPr>
            <a:r>
              <a:rPr lang="en"/>
              <a:t>const uniqueNumbers = _.uniq(numbers);</a:t>
            </a:r>
            <a:endParaRPr/>
          </a:p>
          <a:p>
            <a:pPr indent="0" lvl="0" marL="0" rtl="0" algn="l">
              <a:spcBef>
                <a:spcPts val="1200"/>
              </a:spcBef>
              <a:spcAft>
                <a:spcPts val="1200"/>
              </a:spcAft>
              <a:buNone/>
            </a:pPr>
            <a:r>
              <a:rPr lang="en"/>
              <a:t>console.log(uniqueNumbers); // Output: [1, 2, 3, 4, 5]</a:t>
            </a:r>
            <a:endParaRPr/>
          </a:p>
        </p:txBody>
      </p:sp>
    </p:spTree>
  </p:cSld>
  <p:clrMapOvr>
    <a:masterClrMapping/>
  </p:clrMapOvr>
</p:sld>
</file>

<file path=ppt/slides/slide3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sp>
        <p:nvSpPr>
          <p:cNvPr id="2091" name="Google Shape;2091;p3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JWT</a:t>
            </a:r>
            <a:endParaRPr/>
          </a:p>
        </p:txBody>
      </p:sp>
      <p:sp>
        <p:nvSpPr>
          <p:cNvPr id="2092" name="Google Shape;2092;p3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JSON Web Tokens (JWT):</a:t>
            </a:r>
            <a:endParaRPr/>
          </a:p>
          <a:p>
            <a:pPr indent="0" lvl="0" marL="0" rtl="0" algn="l">
              <a:spcBef>
                <a:spcPts val="1200"/>
              </a:spcBef>
              <a:spcAft>
                <a:spcPts val="1200"/>
              </a:spcAft>
              <a:buNone/>
            </a:pPr>
            <a:r>
              <a:rPr lang="en"/>
              <a:t>JSON Web Tokens (JWT) is a compact, URL-safe means of representing claims between two parties. It is commonly used for authentication and authorization purposes in web applications. Here's an example of how you can work with JWTs in JavaScript using the jsonwebtoken library:</a:t>
            </a:r>
            <a:endParaRPr/>
          </a:p>
        </p:txBody>
      </p:sp>
    </p:spTree>
  </p:cSld>
  <p:clrMapOvr>
    <a:masterClrMapping/>
  </p:clrMapOvr>
</p:sld>
</file>

<file path=ppt/slides/slide3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377"/>
          <p:cNvSpPr txBox="1"/>
          <p:nvPr>
            <p:ph idx="1" type="body"/>
          </p:nvPr>
        </p:nvSpPr>
        <p:spPr>
          <a:xfrm>
            <a:off x="311700" y="140950"/>
            <a:ext cx="8520600" cy="49122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61111"/>
              <a:buFont typeface="Arial"/>
              <a:buNone/>
            </a:pPr>
            <a:r>
              <a:rPr lang="en"/>
              <a:t>const jwt = require('jsonwebtoken');</a:t>
            </a:r>
            <a:endParaRPr/>
          </a:p>
          <a:p>
            <a:pPr indent="0" lvl="0" marL="0" rtl="0" algn="l">
              <a:spcBef>
                <a:spcPts val="1200"/>
              </a:spcBef>
              <a:spcAft>
                <a:spcPts val="0"/>
              </a:spcAft>
              <a:buClr>
                <a:schemeClr val="dk1"/>
              </a:buClr>
              <a:buSzPct val="61111"/>
              <a:buFont typeface="Arial"/>
              <a:buNone/>
            </a:pPr>
            <a:r>
              <a:rPr lang="en"/>
              <a:t>const payload = { // Example of generating a JWT</a:t>
            </a:r>
            <a:endParaRPr/>
          </a:p>
          <a:p>
            <a:pPr indent="0" lvl="0" marL="0" rtl="0" algn="l">
              <a:spcBef>
                <a:spcPts val="1200"/>
              </a:spcBef>
              <a:spcAft>
                <a:spcPts val="0"/>
              </a:spcAft>
              <a:buClr>
                <a:schemeClr val="dk1"/>
              </a:buClr>
              <a:buSzPct val="61111"/>
              <a:buFont typeface="Arial"/>
              <a:buNone/>
            </a:pPr>
            <a:r>
              <a:rPr lang="en"/>
              <a:t>  userId: '123456789',</a:t>
            </a:r>
            <a:endParaRPr/>
          </a:p>
          <a:p>
            <a:pPr indent="0" lvl="0" marL="0" rtl="0" algn="l">
              <a:spcBef>
                <a:spcPts val="1200"/>
              </a:spcBef>
              <a:spcAft>
                <a:spcPts val="0"/>
              </a:spcAft>
              <a:buClr>
                <a:schemeClr val="dk1"/>
              </a:buClr>
              <a:buSzPct val="61111"/>
              <a:buFont typeface="Arial"/>
              <a:buNone/>
            </a:pPr>
            <a:r>
              <a:rPr lang="en"/>
              <a:t>  username: 'example_user'</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const secretKey = 'your-secret-key';</a:t>
            </a:r>
            <a:endParaRPr/>
          </a:p>
          <a:p>
            <a:pPr indent="0" lvl="0" marL="0" rtl="0" algn="l">
              <a:spcBef>
                <a:spcPts val="1200"/>
              </a:spcBef>
              <a:spcAft>
                <a:spcPts val="0"/>
              </a:spcAft>
              <a:buClr>
                <a:schemeClr val="dk1"/>
              </a:buClr>
              <a:buSzPct val="61111"/>
              <a:buFont typeface="Arial"/>
              <a:buNone/>
            </a:pPr>
            <a:r>
              <a:rPr lang="en"/>
              <a:t>const token = jwt.sign(payload, secretKey);</a:t>
            </a:r>
            <a:endParaRPr/>
          </a:p>
          <a:p>
            <a:pPr indent="0" lvl="0" marL="0" rtl="0" algn="l">
              <a:spcBef>
                <a:spcPts val="1200"/>
              </a:spcBef>
              <a:spcAft>
                <a:spcPts val="0"/>
              </a:spcAft>
              <a:buClr>
                <a:schemeClr val="dk1"/>
              </a:buClr>
              <a:buSzPct val="61111"/>
              <a:buFont typeface="Arial"/>
              <a:buNone/>
            </a:pPr>
            <a:r>
              <a:rPr lang="en"/>
              <a:t>console.log(token); // Output: &lt;generated JWT&gt;</a:t>
            </a:r>
            <a:endParaRPr/>
          </a:p>
          <a:p>
            <a:pPr indent="0" lvl="0" marL="0" rtl="0" algn="l">
              <a:spcBef>
                <a:spcPts val="1200"/>
              </a:spcBef>
              <a:spcAft>
                <a:spcPts val="0"/>
              </a:spcAft>
              <a:buClr>
                <a:schemeClr val="dk1"/>
              </a:buClr>
              <a:buSzPct val="61111"/>
              <a:buFont typeface="Arial"/>
              <a:buNone/>
            </a:pPr>
            <a:r>
              <a:rPr lang="en"/>
              <a:t>try { // Example of verifying and decoding a JWT</a:t>
            </a:r>
            <a:endParaRPr/>
          </a:p>
          <a:p>
            <a:pPr indent="0" lvl="0" marL="0" rtl="0" algn="l">
              <a:spcBef>
                <a:spcPts val="1200"/>
              </a:spcBef>
              <a:spcAft>
                <a:spcPts val="0"/>
              </a:spcAft>
              <a:buClr>
                <a:schemeClr val="dk1"/>
              </a:buClr>
              <a:buSzPct val="61111"/>
              <a:buFont typeface="Arial"/>
              <a:buNone/>
            </a:pPr>
            <a:r>
              <a:rPr lang="en"/>
              <a:t>  const decoded = jwt.verify(token, secretKey);</a:t>
            </a:r>
            <a:endParaRPr/>
          </a:p>
          <a:p>
            <a:pPr indent="0" lvl="0" marL="0" rtl="0" algn="l">
              <a:spcBef>
                <a:spcPts val="1200"/>
              </a:spcBef>
              <a:spcAft>
                <a:spcPts val="0"/>
              </a:spcAft>
              <a:buClr>
                <a:schemeClr val="dk1"/>
              </a:buClr>
              <a:buSzPct val="61111"/>
              <a:buFont typeface="Arial"/>
              <a:buNone/>
            </a:pPr>
            <a:r>
              <a:rPr lang="en"/>
              <a:t>  console.log(decoded); // Output: { userId: '123456789', username: 'example_user', iat: 1626373820 }</a:t>
            </a:r>
            <a:endParaRPr/>
          </a:p>
          <a:p>
            <a:pPr indent="0" lvl="0" marL="0" rtl="0" algn="l">
              <a:spcBef>
                <a:spcPts val="1200"/>
              </a:spcBef>
              <a:spcAft>
                <a:spcPts val="0"/>
              </a:spcAft>
              <a:buClr>
                <a:schemeClr val="dk1"/>
              </a:buClr>
              <a:buSzPct val="61111"/>
              <a:buFont typeface="Arial"/>
              <a:buNone/>
            </a:pPr>
            <a:r>
              <a:rPr lang="en"/>
              <a:t>} catch (error) {</a:t>
            </a:r>
            <a:endParaRPr/>
          </a:p>
          <a:p>
            <a:pPr indent="0" lvl="0" marL="0" rtl="0" algn="l">
              <a:spcBef>
                <a:spcPts val="1200"/>
              </a:spcBef>
              <a:spcAft>
                <a:spcPts val="0"/>
              </a:spcAft>
              <a:buClr>
                <a:schemeClr val="dk1"/>
              </a:buClr>
              <a:buSzPct val="61111"/>
              <a:buFont typeface="Arial"/>
              <a:buNone/>
            </a:pPr>
            <a:r>
              <a:rPr lang="en"/>
              <a:t>  console.log('Invalid token');</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Clr>
                <a:schemeClr val="dk1"/>
              </a:buClr>
              <a:buSzPct val="61111"/>
              <a:buFont typeface="Arial"/>
              <a:buNone/>
            </a:pPr>
            <a:r>
              <a:rPr lang="en"/>
              <a:t>In this example, the jsonwebtoken library is used to generate a JWT with a payload containing user information. Later, the same library is used to verify and decode the JWT using the secret key.</a:t>
            </a:r>
            <a:endParaRPr/>
          </a:p>
        </p:txBody>
      </p:sp>
    </p:spTree>
  </p:cSld>
  <p:clrMapOvr>
    <a:masterClrMapping/>
  </p:clrMapOvr>
</p:sld>
</file>

<file path=ppt/slides/slide3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sp>
        <p:nvSpPr>
          <p:cNvPr id="2102" name="Google Shape;2102;p37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lang="en" sz="2244">
                <a:solidFill>
                  <a:schemeClr val="dk2"/>
                </a:solidFill>
              </a:rPr>
              <a:t>Setting Response Headers:</a:t>
            </a:r>
            <a:endParaRPr sz="3244"/>
          </a:p>
        </p:txBody>
      </p:sp>
      <p:sp>
        <p:nvSpPr>
          <p:cNvPr id="2103" name="Google Shape;2103;p378"/>
          <p:cNvSpPr txBox="1"/>
          <p:nvPr>
            <p:ph idx="1" type="body"/>
          </p:nvPr>
        </p:nvSpPr>
        <p:spPr>
          <a:xfrm>
            <a:off x="311700" y="519600"/>
            <a:ext cx="8520600" cy="4623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Setting response headers is essential for controlling the behavior of HTTP responses in web applications. In JavaScript, when building web servers using frameworks like Express.js, you can set response headers using the set method of the response object. Here's an example:</a:t>
            </a:r>
            <a:endParaRPr/>
          </a:p>
          <a:p>
            <a:pPr indent="0" lvl="0" marL="0" rtl="0" algn="l">
              <a:spcBef>
                <a:spcPts val="1200"/>
              </a:spcBef>
              <a:spcAft>
                <a:spcPts val="0"/>
              </a:spcAft>
              <a:buClr>
                <a:schemeClr val="dk1"/>
              </a:buClr>
              <a:buSzPct val="61111"/>
              <a:buFont typeface="Arial"/>
              <a:buNone/>
            </a:pPr>
            <a:r>
              <a:rPr lang="en"/>
              <a:t>const express = require('express');</a:t>
            </a:r>
            <a:endParaRPr/>
          </a:p>
          <a:p>
            <a:pPr indent="0" lvl="0" marL="0" rtl="0" algn="l">
              <a:spcBef>
                <a:spcPts val="1200"/>
              </a:spcBef>
              <a:spcAft>
                <a:spcPts val="0"/>
              </a:spcAft>
              <a:buClr>
                <a:schemeClr val="dk1"/>
              </a:buClr>
              <a:buSzPct val="61111"/>
              <a:buFont typeface="Arial"/>
              <a:buNone/>
            </a:pPr>
            <a:r>
              <a:rPr lang="en"/>
              <a:t>const app = express();</a:t>
            </a:r>
            <a:endParaRPr/>
          </a:p>
          <a:p>
            <a:pPr indent="0" lvl="0" marL="0" rtl="0" algn="l">
              <a:spcBef>
                <a:spcPts val="1200"/>
              </a:spcBef>
              <a:spcAft>
                <a:spcPts val="0"/>
              </a:spcAft>
              <a:buClr>
                <a:schemeClr val="dk1"/>
              </a:buClr>
              <a:buSzPct val="61111"/>
              <a:buFont typeface="Arial"/>
              <a:buNone/>
            </a:pPr>
            <a:r>
              <a:rPr lang="en"/>
              <a:t>app.get('/api/data', (req, res) =&gt; {</a:t>
            </a:r>
            <a:endParaRPr/>
          </a:p>
          <a:p>
            <a:pPr indent="0" lvl="0" marL="0" rtl="0" algn="l">
              <a:spcBef>
                <a:spcPts val="1200"/>
              </a:spcBef>
              <a:spcAft>
                <a:spcPts val="0"/>
              </a:spcAft>
              <a:buClr>
                <a:schemeClr val="dk1"/>
              </a:buClr>
              <a:buSzPct val="61111"/>
              <a:buFont typeface="Arial"/>
              <a:buNone/>
            </a:pPr>
            <a:r>
              <a:rPr lang="en"/>
              <a:t>  // Set response headers</a:t>
            </a:r>
            <a:endParaRPr/>
          </a:p>
          <a:p>
            <a:pPr indent="0" lvl="0" marL="0" rtl="0" algn="l">
              <a:spcBef>
                <a:spcPts val="1200"/>
              </a:spcBef>
              <a:spcAft>
                <a:spcPts val="0"/>
              </a:spcAft>
              <a:buClr>
                <a:schemeClr val="dk1"/>
              </a:buClr>
              <a:buSzPct val="61111"/>
              <a:buFont typeface="Arial"/>
              <a:buNone/>
            </a:pPr>
            <a:r>
              <a:rPr lang="en"/>
              <a:t>  res.set('Content-Type', 'application/json');</a:t>
            </a:r>
            <a:endParaRPr/>
          </a:p>
          <a:p>
            <a:pPr indent="0" lvl="0" marL="0" rtl="0" algn="l">
              <a:spcBef>
                <a:spcPts val="1200"/>
              </a:spcBef>
              <a:spcAft>
                <a:spcPts val="0"/>
              </a:spcAft>
              <a:buClr>
                <a:schemeClr val="dk1"/>
              </a:buClr>
              <a:buSzPct val="61111"/>
              <a:buFont typeface="Arial"/>
              <a:buNone/>
            </a:pPr>
            <a:r>
              <a:rPr lang="en"/>
              <a:t>  res.set('Cache-Control', 'public, max-age=3600');</a:t>
            </a:r>
            <a:endParaRPr/>
          </a:p>
          <a:p>
            <a:pPr indent="0" lvl="0" marL="0" rtl="0" algn="l">
              <a:spcBef>
                <a:spcPts val="1200"/>
              </a:spcBef>
              <a:spcAft>
                <a:spcPts val="0"/>
              </a:spcAft>
              <a:buClr>
                <a:schemeClr val="dk1"/>
              </a:buClr>
              <a:buSzPct val="61111"/>
              <a:buFont typeface="Arial"/>
              <a:buNone/>
            </a:pPr>
            <a:r>
              <a:rPr lang="en"/>
              <a:t>  // Send JSON response</a:t>
            </a:r>
            <a:endParaRPr/>
          </a:p>
          <a:p>
            <a:pPr indent="0" lvl="0" marL="0" rtl="0" algn="l">
              <a:spcBef>
                <a:spcPts val="1200"/>
              </a:spcBef>
              <a:spcAft>
                <a:spcPts val="0"/>
              </a:spcAft>
              <a:buClr>
                <a:schemeClr val="dk1"/>
              </a:buClr>
              <a:buSzPct val="61111"/>
              <a:buFont typeface="Arial"/>
              <a:buNone/>
            </a:pPr>
            <a:r>
              <a:rPr lang="en"/>
              <a:t>  res.json({ message: 'Data response'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app.listen(3000, () =&gt; {</a:t>
            </a:r>
            <a:endParaRPr/>
          </a:p>
          <a:p>
            <a:pPr indent="0" lvl="0" marL="0" rtl="0" algn="l">
              <a:spcBef>
                <a:spcPts val="1200"/>
              </a:spcBef>
              <a:spcAft>
                <a:spcPts val="0"/>
              </a:spcAft>
              <a:buClr>
                <a:schemeClr val="dk1"/>
              </a:buClr>
              <a:buSzPct val="61111"/>
              <a:buFont typeface="Arial"/>
              <a:buNone/>
            </a:pPr>
            <a:r>
              <a:rPr lang="en"/>
              <a:t>  console.log('Server is running on port 3000');</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In this example, when the client makes a GET request to /api/data, the server sets the response headers using the res.set method. The Content-Type header is set to indicate that the response is JSON, and the Cache-Control header specifies caching instructions.</a:t>
            </a:r>
            <a:endParaRPr/>
          </a:p>
        </p:txBody>
      </p:sp>
    </p:spTree>
  </p:cSld>
  <p:clrMapOvr>
    <a:masterClrMapping/>
  </p:clrMapOvr>
</p:sld>
</file>

<file path=ppt/slides/slide3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sp>
        <p:nvSpPr>
          <p:cNvPr id="2108" name="Google Shape;2108;p3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lang="en" sz="2244">
                <a:solidFill>
                  <a:schemeClr val="dk2"/>
                </a:solidFill>
              </a:rPr>
              <a:t>Catching Errors in Async Functions &amp; Removing Try-Catch</a:t>
            </a:r>
            <a:endParaRPr sz="3244"/>
          </a:p>
        </p:txBody>
      </p:sp>
      <p:sp>
        <p:nvSpPr>
          <p:cNvPr id="2109" name="Google Shape;2109;p3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traditional JavaScript, handling errors in asynchronous functions often involves using try-catch blocks. </a:t>
            </a:r>
            <a:endParaRPr/>
          </a:p>
          <a:p>
            <a:pPr indent="-342900" lvl="0" marL="457200" rtl="0" algn="l">
              <a:spcBef>
                <a:spcPts val="0"/>
              </a:spcBef>
              <a:spcAft>
                <a:spcPts val="0"/>
              </a:spcAft>
              <a:buSzPts val="1800"/>
              <a:buChar char="●"/>
            </a:pPr>
            <a:r>
              <a:rPr lang="en"/>
              <a:t>While try-catch is a powerful mechanism to catch synchronous errors, it becomes less convenient and less efficient when dealing with asynchronous code. </a:t>
            </a:r>
            <a:endParaRPr/>
          </a:p>
          <a:p>
            <a:pPr indent="-342900" lvl="0" marL="457200" rtl="0" algn="l">
              <a:spcBef>
                <a:spcPts val="0"/>
              </a:spcBef>
              <a:spcAft>
                <a:spcPts val="0"/>
              </a:spcAft>
              <a:buSzPts val="1800"/>
              <a:buChar char="●"/>
            </a:pPr>
            <a:r>
              <a:rPr lang="en"/>
              <a:t>Thankfully, with modern JavaScript and the introduction of async/await, we have a cleaner way to handle errors in async functions.</a:t>
            </a:r>
            <a:endParaRPr/>
          </a:p>
        </p:txBody>
      </p:sp>
    </p:spTree>
  </p:cSld>
  <p:clrMapOvr>
    <a:masterClrMapping/>
  </p:clrMapOvr>
</p:sld>
</file>

<file path=ppt/slides/slide3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3" name="Shape 2113"/>
        <p:cNvGrpSpPr/>
        <p:nvPr/>
      </p:nvGrpSpPr>
      <p:grpSpPr>
        <a:xfrm>
          <a:off x="0" y="0"/>
          <a:ext cx="0" cy="0"/>
          <a:chOff x="0" y="0"/>
          <a:chExt cx="0" cy="0"/>
        </a:xfrm>
      </p:grpSpPr>
      <p:sp>
        <p:nvSpPr>
          <p:cNvPr id="2114" name="Google Shape;2114;p3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a:solidFill>
                  <a:schemeClr val="dk2"/>
                </a:solidFill>
              </a:rPr>
              <a:t>1. Using Try-Catch (Traditional Approach)</a:t>
            </a:r>
            <a:endParaRPr sz="3355"/>
          </a:p>
        </p:txBody>
      </p:sp>
      <p:sp>
        <p:nvSpPr>
          <p:cNvPr id="2115" name="Google Shape;2115;p380"/>
          <p:cNvSpPr txBox="1"/>
          <p:nvPr>
            <p:ph idx="1" type="body"/>
          </p:nvPr>
        </p:nvSpPr>
        <p:spPr>
          <a:xfrm>
            <a:off x="311700" y="1152475"/>
            <a:ext cx="8520600" cy="3942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In the traditional approach, asynchronous code is wrapped inside a try block, and errors are caught in the catch block. Here's an example:</a:t>
            </a:r>
            <a:endParaRPr/>
          </a:p>
          <a:p>
            <a:pPr indent="0" lvl="0" marL="0" rtl="0" algn="l">
              <a:spcBef>
                <a:spcPts val="1200"/>
              </a:spcBef>
              <a:spcAft>
                <a:spcPts val="0"/>
              </a:spcAft>
              <a:buClr>
                <a:schemeClr val="dk1"/>
              </a:buClr>
              <a:buSzPct val="61111"/>
              <a:buFont typeface="Arial"/>
              <a:buNone/>
            </a:pPr>
            <a:r>
              <a:rPr lang="en"/>
              <a:t>async function fetchUserData(userId) {</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const user = await getUserFromDatabase(userId);</a:t>
            </a:r>
            <a:endParaRPr/>
          </a:p>
          <a:p>
            <a:pPr indent="0" lvl="0" marL="0" rtl="0" algn="l">
              <a:spcBef>
                <a:spcPts val="1200"/>
              </a:spcBef>
              <a:spcAft>
                <a:spcPts val="0"/>
              </a:spcAft>
              <a:buClr>
                <a:schemeClr val="dk1"/>
              </a:buClr>
              <a:buSzPct val="61111"/>
              <a:buFont typeface="Arial"/>
              <a:buNone/>
            </a:pPr>
            <a:r>
              <a:rPr lang="en"/>
              <a:t>    const posts = await getPostsFromDatabase(user.id);</a:t>
            </a:r>
            <a:endParaRPr/>
          </a:p>
          <a:p>
            <a:pPr indent="0" lvl="0" marL="0" rtl="0" algn="l">
              <a:spcBef>
                <a:spcPts val="1200"/>
              </a:spcBef>
              <a:spcAft>
                <a:spcPts val="0"/>
              </a:spcAft>
              <a:buClr>
                <a:schemeClr val="dk1"/>
              </a:buClr>
              <a:buSzPct val="61111"/>
              <a:buFont typeface="Arial"/>
              <a:buNone/>
            </a:pPr>
            <a:r>
              <a:rPr lang="en"/>
              <a:t>    return { user, posts };</a:t>
            </a:r>
            <a:endParaRPr/>
          </a:p>
          <a:p>
            <a:pPr indent="0" lvl="0" marL="0" rtl="0" algn="l">
              <a:spcBef>
                <a:spcPts val="1200"/>
              </a:spcBef>
              <a:spcAft>
                <a:spcPts val="0"/>
              </a:spcAft>
              <a:buClr>
                <a:schemeClr val="dk1"/>
              </a:buClr>
              <a:buSzPct val="61111"/>
              <a:buFont typeface="Arial"/>
              <a:buNone/>
            </a:pPr>
            <a:r>
              <a:rPr lang="en"/>
              <a:t>  } catch (error) {</a:t>
            </a:r>
            <a:endParaRPr/>
          </a:p>
          <a:p>
            <a:pPr indent="0" lvl="0" marL="0" rtl="0" algn="l">
              <a:spcBef>
                <a:spcPts val="1200"/>
              </a:spcBef>
              <a:spcAft>
                <a:spcPts val="0"/>
              </a:spcAft>
              <a:buClr>
                <a:schemeClr val="dk1"/>
              </a:buClr>
              <a:buSzPct val="61111"/>
              <a:buFont typeface="Arial"/>
              <a:buNone/>
            </a:pPr>
            <a:r>
              <a:rPr lang="en"/>
              <a:t>    console.error('Error fetching user data:', error);</a:t>
            </a:r>
            <a:endParaRPr/>
          </a:p>
          <a:p>
            <a:pPr indent="0" lvl="0" marL="0" rtl="0" algn="l">
              <a:spcBef>
                <a:spcPts val="1200"/>
              </a:spcBef>
              <a:spcAft>
                <a:spcPts val="0"/>
              </a:spcAft>
              <a:buClr>
                <a:schemeClr val="dk1"/>
              </a:buClr>
              <a:buSzPct val="61111"/>
              <a:buFont typeface="Arial"/>
              <a:buNone/>
            </a:pPr>
            <a:r>
              <a:rPr lang="en"/>
              <a:t>    throw new Error('Failed to fetch user data');</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3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9" name="Shape 2119"/>
        <p:cNvGrpSpPr/>
        <p:nvPr/>
      </p:nvGrpSpPr>
      <p:grpSpPr>
        <a:xfrm>
          <a:off x="0" y="0"/>
          <a:ext cx="0" cy="0"/>
          <a:chOff x="0" y="0"/>
          <a:chExt cx="0" cy="0"/>
        </a:xfrm>
      </p:grpSpPr>
      <p:sp>
        <p:nvSpPr>
          <p:cNvPr id="2120" name="Google Shape;2120;p381"/>
          <p:cNvSpPr txBox="1"/>
          <p:nvPr>
            <p:ph type="title"/>
          </p:nvPr>
        </p:nvSpPr>
        <p:spPr>
          <a:xfrm>
            <a:off x="269625" y="1294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1562"/>
              <a:buFont typeface="Arial"/>
              <a:buNone/>
            </a:pPr>
            <a:r>
              <a:rPr lang="en" sz="2133">
                <a:solidFill>
                  <a:schemeClr val="dk2"/>
                </a:solidFill>
              </a:rPr>
              <a:t>2. Catching Errors in Async Functions (Modern Approach)</a:t>
            </a:r>
            <a:endParaRPr sz="3133"/>
          </a:p>
        </p:txBody>
      </p:sp>
      <p:sp>
        <p:nvSpPr>
          <p:cNvPr id="2121" name="Google Shape;2121;p381"/>
          <p:cNvSpPr txBox="1"/>
          <p:nvPr>
            <p:ph idx="1" type="body"/>
          </p:nvPr>
        </p:nvSpPr>
        <p:spPr>
          <a:xfrm>
            <a:off x="311700" y="702175"/>
            <a:ext cx="8520600" cy="444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With async/await, you can handle errors more elegantly using the .catch() method on the promise returned by the async function. Here's how the above example looks with the modern approach:</a:t>
            </a:r>
            <a:endParaRPr/>
          </a:p>
          <a:p>
            <a:pPr indent="0" lvl="0" marL="0" rtl="0" algn="l">
              <a:spcBef>
                <a:spcPts val="1200"/>
              </a:spcBef>
              <a:spcAft>
                <a:spcPts val="0"/>
              </a:spcAft>
              <a:buClr>
                <a:schemeClr val="dk1"/>
              </a:buClr>
              <a:buSzPct val="61111"/>
              <a:buFont typeface="Arial"/>
              <a:buNone/>
            </a:pPr>
            <a:r>
              <a:rPr lang="en"/>
              <a:t>async function fetchUserData(userId) {</a:t>
            </a:r>
            <a:endParaRPr/>
          </a:p>
          <a:p>
            <a:pPr indent="0" lvl="0" marL="0" rtl="0" algn="l">
              <a:spcBef>
                <a:spcPts val="1200"/>
              </a:spcBef>
              <a:spcAft>
                <a:spcPts val="0"/>
              </a:spcAft>
              <a:buClr>
                <a:schemeClr val="dk1"/>
              </a:buClr>
              <a:buSzPct val="61111"/>
              <a:buFont typeface="Arial"/>
              <a:buNone/>
            </a:pPr>
            <a:r>
              <a:rPr lang="en"/>
              <a:t>  const user = await getUserFromDatabase(userId).catch((error) =&gt; {</a:t>
            </a:r>
            <a:endParaRPr/>
          </a:p>
          <a:p>
            <a:pPr indent="0" lvl="0" marL="0" rtl="0" algn="l">
              <a:spcBef>
                <a:spcPts val="1200"/>
              </a:spcBef>
              <a:spcAft>
                <a:spcPts val="0"/>
              </a:spcAft>
              <a:buClr>
                <a:schemeClr val="dk1"/>
              </a:buClr>
              <a:buSzPct val="61111"/>
              <a:buFont typeface="Arial"/>
              <a:buNone/>
            </a:pPr>
            <a:r>
              <a:rPr lang="en"/>
              <a:t>    console.error('Error fetching user:', error);</a:t>
            </a:r>
            <a:endParaRPr/>
          </a:p>
          <a:p>
            <a:pPr indent="0" lvl="0" marL="0" rtl="0" algn="l">
              <a:spcBef>
                <a:spcPts val="1200"/>
              </a:spcBef>
              <a:spcAft>
                <a:spcPts val="0"/>
              </a:spcAft>
              <a:buClr>
                <a:schemeClr val="dk1"/>
              </a:buClr>
              <a:buSzPct val="61111"/>
              <a:buFont typeface="Arial"/>
              <a:buNone/>
            </a:pPr>
            <a:r>
              <a:rPr lang="en"/>
              <a:t>    throw new Error('Failed to fetch user');</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posts = await getPostsFromDatabase(user.id).catch((error) =&gt; {</a:t>
            </a:r>
            <a:endParaRPr/>
          </a:p>
          <a:p>
            <a:pPr indent="0" lvl="0" marL="0" rtl="0" algn="l">
              <a:spcBef>
                <a:spcPts val="1200"/>
              </a:spcBef>
              <a:spcAft>
                <a:spcPts val="0"/>
              </a:spcAft>
              <a:buClr>
                <a:schemeClr val="dk1"/>
              </a:buClr>
              <a:buSzPct val="61111"/>
              <a:buFont typeface="Arial"/>
              <a:buNone/>
            </a:pPr>
            <a:r>
              <a:rPr lang="en"/>
              <a:t>    console.error('Error fetching posts:', error);</a:t>
            </a:r>
            <a:endParaRPr/>
          </a:p>
          <a:p>
            <a:pPr indent="0" lvl="0" marL="0" rtl="0" algn="l">
              <a:spcBef>
                <a:spcPts val="1200"/>
              </a:spcBef>
              <a:spcAft>
                <a:spcPts val="0"/>
              </a:spcAft>
              <a:buClr>
                <a:schemeClr val="dk1"/>
              </a:buClr>
              <a:buSzPct val="61111"/>
              <a:buFont typeface="Arial"/>
              <a:buNone/>
            </a:pPr>
            <a:r>
              <a:rPr lang="en"/>
              <a:t>    throw new Error('Failed to fetch posts');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 user, posts };</a:t>
            </a:r>
            <a:endParaRPr/>
          </a:p>
          <a:p>
            <a:pPr indent="0" lvl="0" marL="0" rtl="0" algn="l">
              <a:spcBef>
                <a:spcPts val="1200"/>
              </a:spcBef>
              <a:spcAft>
                <a:spcPts val="1200"/>
              </a:spcAft>
              <a:buNone/>
            </a:pPr>
            <a:r>
              <a:rPr lang="en"/>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State &amp; Events in React</a:t>
            </a:r>
            <a:endParaRPr/>
          </a:p>
        </p:txBody>
      </p:sp>
      <p:sp>
        <p:nvSpPr>
          <p:cNvPr id="260" name="Google Shape;260;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functional components, you can use the useState hook to manage state and the useEffect hook to handle side effects and events. Here's an example of using state and events in a functional component.</a:t>
            </a:r>
            <a:endParaRPr/>
          </a:p>
        </p:txBody>
      </p:sp>
    </p:spTree>
  </p:cSld>
  <p:clrMapOvr>
    <a:masterClrMapping/>
  </p:clrMapOvr>
</p:sld>
</file>

<file path=ppt/slides/slide3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5" name="Shape 2125"/>
        <p:cNvGrpSpPr/>
        <p:nvPr/>
      </p:nvGrpSpPr>
      <p:grpSpPr>
        <a:xfrm>
          <a:off x="0" y="0"/>
          <a:ext cx="0" cy="0"/>
          <a:chOff x="0" y="0"/>
          <a:chExt cx="0" cy="0"/>
        </a:xfrm>
      </p:grpSpPr>
      <p:sp>
        <p:nvSpPr>
          <p:cNvPr id="2126" name="Google Shape;2126;p38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Removing Try-Catch with Promise Rejection</a:t>
            </a:r>
            <a:endParaRPr/>
          </a:p>
        </p:txBody>
      </p:sp>
      <p:sp>
        <p:nvSpPr>
          <p:cNvPr id="2127" name="Google Shape;2127;p382"/>
          <p:cNvSpPr txBox="1"/>
          <p:nvPr>
            <p:ph idx="1" type="body"/>
          </p:nvPr>
        </p:nvSpPr>
        <p:spPr>
          <a:xfrm>
            <a:off x="311700" y="572700"/>
            <a:ext cx="8520600" cy="45708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In the modern approach, you can avoid using try-catch altogether by leveraging Promise rejection. If an async function throws an error, it will be automatically caught by the nearest .catch() method up the call stack. This approach makes the code more concise and readable:</a:t>
            </a:r>
            <a:br>
              <a:rPr lang="en"/>
            </a:br>
            <a:r>
              <a:rPr lang="en"/>
              <a:t>async function fetchUserData(userId) {</a:t>
            </a:r>
            <a:endParaRPr/>
          </a:p>
          <a:p>
            <a:pPr indent="0" lvl="0" marL="0" rtl="0" algn="l">
              <a:spcBef>
                <a:spcPts val="1200"/>
              </a:spcBef>
              <a:spcAft>
                <a:spcPts val="0"/>
              </a:spcAft>
              <a:buClr>
                <a:schemeClr val="dk1"/>
              </a:buClr>
              <a:buSzPct val="61111"/>
              <a:buFont typeface="Arial"/>
              <a:buNone/>
            </a:pPr>
            <a:r>
              <a:rPr lang="en"/>
              <a:t>  const user = await getUserFromDatabase(userId);</a:t>
            </a:r>
            <a:endParaRPr/>
          </a:p>
          <a:p>
            <a:pPr indent="0" lvl="0" marL="0" rtl="0" algn="l">
              <a:spcBef>
                <a:spcPts val="1200"/>
              </a:spcBef>
              <a:spcAft>
                <a:spcPts val="0"/>
              </a:spcAft>
              <a:buClr>
                <a:schemeClr val="dk1"/>
              </a:buClr>
              <a:buSzPct val="61111"/>
              <a:buFont typeface="Arial"/>
              <a:buNone/>
            </a:pPr>
            <a:r>
              <a:rPr lang="en"/>
              <a:t>  const posts = await getPostsFromDatabase(user.id);</a:t>
            </a:r>
            <a:endParaRPr/>
          </a:p>
          <a:p>
            <a:pPr indent="0" lvl="0" marL="0" rtl="0" algn="l">
              <a:spcBef>
                <a:spcPts val="1200"/>
              </a:spcBef>
              <a:spcAft>
                <a:spcPts val="0"/>
              </a:spcAft>
              <a:buClr>
                <a:schemeClr val="dk1"/>
              </a:buClr>
              <a:buSzPct val="61111"/>
              <a:buFont typeface="Arial"/>
              <a:buNone/>
            </a:pPr>
            <a:r>
              <a:rPr lang="en"/>
              <a:t>  return { user, posts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fetchUserData('user123')</a:t>
            </a:r>
            <a:endParaRPr/>
          </a:p>
          <a:p>
            <a:pPr indent="0" lvl="0" marL="0" rtl="0" algn="l">
              <a:spcBef>
                <a:spcPts val="1200"/>
              </a:spcBef>
              <a:spcAft>
                <a:spcPts val="0"/>
              </a:spcAft>
              <a:buClr>
                <a:schemeClr val="dk1"/>
              </a:buClr>
              <a:buSzPct val="61111"/>
              <a:buFont typeface="Arial"/>
              <a:buNone/>
            </a:pPr>
            <a:r>
              <a:rPr lang="en"/>
              <a:t>  .then((data) =&gt; {</a:t>
            </a:r>
            <a:endParaRPr/>
          </a:p>
          <a:p>
            <a:pPr indent="0" lvl="0" marL="0" rtl="0" algn="l">
              <a:spcBef>
                <a:spcPts val="1200"/>
              </a:spcBef>
              <a:spcAft>
                <a:spcPts val="0"/>
              </a:spcAft>
              <a:buClr>
                <a:schemeClr val="dk1"/>
              </a:buClr>
              <a:buSzPct val="61111"/>
              <a:buFont typeface="Arial"/>
              <a:buNone/>
            </a:pPr>
            <a:r>
              <a:rPr lang="en"/>
              <a:t>    console.log('User data:', data);</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.catch((error) =&gt; {</a:t>
            </a:r>
            <a:endParaRPr/>
          </a:p>
          <a:p>
            <a:pPr indent="0" lvl="0" marL="0" rtl="0" algn="l">
              <a:spcBef>
                <a:spcPts val="1200"/>
              </a:spcBef>
              <a:spcAft>
                <a:spcPts val="0"/>
              </a:spcAft>
              <a:buClr>
                <a:schemeClr val="dk1"/>
              </a:buClr>
              <a:buSzPct val="61111"/>
              <a:buFont typeface="Arial"/>
              <a:buNone/>
            </a:pPr>
            <a:r>
              <a:rPr lang="en"/>
              <a:t>    console.error('Error fetching user data:', error);</a:t>
            </a:r>
            <a:endParaRPr/>
          </a:p>
          <a:p>
            <a:pPr indent="0" lvl="0" marL="0" rtl="0" algn="l">
              <a:spcBef>
                <a:spcPts val="1200"/>
              </a:spcBef>
              <a:spcAft>
                <a:spcPts val="1200"/>
              </a:spcAft>
              <a:buNone/>
            </a:pPr>
            <a:r>
              <a:rPr lang="en"/>
              <a:t>  });</a:t>
            </a:r>
            <a:endParaRPr/>
          </a:p>
        </p:txBody>
      </p:sp>
    </p:spTree>
  </p:cSld>
  <p:clrMapOvr>
    <a:masterClrMapping/>
  </p:clrMapOvr>
</p:sld>
</file>

<file path=ppt/slides/slide3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1" name="Shape 2131"/>
        <p:cNvGrpSpPr/>
        <p:nvPr/>
      </p:nvGrpSpPr>
      <p:grpSpPr>
        <a:xfrm>
          <a:off x="0" y="0"/>
          <a:ext cx="0" cy="0"/>
          <a:chOff x="0" y="0"/>
          <a:chExt cx="0" cy="0"/>
        </a:xfrm>
      </p:grpSpPr>
      <p:sp>
        <p:nvSpPr>
          <p:cNvPr id="2132" name="Google Shape;2132;p383"/>
          <p:cNvSpPr txBox="1"/>
          <p:nvPr>
            <p:ph idx="1" type="body"/>
          </p:nvPr>
        </p:nvSpPr>
        <p:spPr>
          <a:xfrm>
            <a:off x="311700" y="193550"/>
            <a:ext cx="8520600" cy="48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Conclusion: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Catching errors in async functions using the modern approach with async/await and .catch() is the preferred method as it simplifies code, improves readability, and leads to better error handling. Removing try-catch blocks in favor of .catch() or Promise rejection can significantly improve the maintainability and clarity of your backend code.</a:t>
            </a:r>
            <a:endParaRPr/>
          </a:p>
          <a:p>
            <a:pPr indent="0" lvl="0" marL="0" rtl="0" algn="l">
              <a:spcBef>
                <a:spcPts val="1200"/>
              </a:spcBef>
              <a:spcAft>
                <a:spcPts val="1200"/>
              </a:spcAft>
              <a:buNone/>
            </a:pPr>
            <a:r>
              <a:rPr lang="en"/>
              <a:t>By understanding and implementing these error-handling techniques, developers can create more robust and efficient backend applications, providing a better experience for users and making it easier to manage complex asynchronous operations.</a:t>
            </a:r>
            <a:endParaRPr/>
          </a:p>
        </p:txBody>
      </p:sp>
    </p:spTree>
  </p:cSld>
  <p:clrMapOvr>
    <a:masterClrMapping/>
  </p:clrMapOvr>
</p:sld>
</file>

<file path=ppt/slides/slide3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sp>
        <p:nvSpPr>
          <p:cNvPr id="2137" name="Google Shape;2137;p3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Logging errors using winston package</a:t>
            </a:r>
            <a:endParaRPr/>
          </a:p>
        </p:txBody>
      </p:sp>
      <p:sp>
        <p:nvSpPr>
          <p:cNvPr id="2138" name="Google Shape;2138;p3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Logging errors using Winston is an essential practice in web development.</a:t>
            </a:r>
            <a:endParaRPr/>
          </a:p>
          <a:p>
            <a:pPr indent="-342900" lvl="0" marL="457200" rtl="0" algn="l">
              <a:spcBef>
                <a:spcPts val="0"/>
              </a:spcBef>
              <a:spcAft>
                <a:spcPts val="0"/>
              </a:spcAft>
              <a:buSzPts val="1800"/>
              <a:buChar char="●"/>
            </a:pPr>
            <a:r>
              <a:rPr lang="en"/>
              <a:t>It enables developers to gain insights into the application's behavior, diagnose problems, and maintain the application's overall health. </a:t>
            </a:r>
            <a:endParaRPr/>
          </a:p>
          <a:p>
            <a:pPr indent="-342900" lvl="0" marL="457200" rtl="0" algn="l">
              <a:spcBef>
                <a:spcPts val="0"/>
              </a:spcBef>
              <a:spcAft>
                <a:spcPts val="0"/>
              </a:spcAft>
              <a:buSzPts val="1800"/>
              <a:buChar char="●"/>
            </a:pPr>
            <a:r>
              <a:rPr lang="en"/>
              <a:t>By utilizing the flexibility and features of the Winston package, developers can build robust error logging mechanisms to improve the reliability and maintainability of their Node.js applications.</a:t>
            </a:r>
            <a:endParaRPr/>
          </a:p>
        </p:txBody>
      </p:sp>
    </p:spTree>
  </p:cSld>
  <p:clrMapOvr>
    <a:masterClrMapping/>
  </p:clrMapOvr>
</p:sld>
</file>

<file path=ppt/slides/slide3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2" name="Shape 2142"/>
        <p:cNvGrpSpPr/>
        <p:nvPr/>
      </p:nvGrpSpPr>
      <p:grpSpPr>
        <a:xfrm>
          <a:off x="0" y="0"/>
          <a:ext cx="0" cy="0"/>
          <a:chOff x="0" y="0"/>
          <a:chExt cx="0" cy="0"/>
        </a:xfrm>
      </p:grpSpPr>
      <p:sp>
        <p:nvSpPr>
          <p:cNvPr id="2143" name="Google Shape;2143;p385"/>
          <p:cNvSpPr txBox="1"/>
          <p:nvPr>
            <p:ph idx="1" type="body"/>
          </p:nvPr>
        </p:nvSpPr>
        <p:spPr>
          <a:xfrm>
            <a:off x="311700" y="56800"/>
            <a:ext cx="8520600" cy="4912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Creating the Logger:</a:t>
            </a:r>
            <a:endParaRPr/>
          </a:p>
          <a:p>
            <a:pPr indent="0" lvl="0" marL="0" rtl="0" algn="l">
              <a:spcBef>
                <a:spcPts val="1200"/>
              </a:spcBef>
              <a:spcAft>
                <a:spcPts val="0"/>
              </a:spcAft>
              <a:buClr>
                <a:schemeClr val="dk1"/>
              </a:buClr>
              <a:buSzPct val="61111"/>
              <a:buFont typeface="Arial"/>
              <a:buNone/>
            </a:pPr>
            <a:r>
              <a:rPr lang="en"/>
              <a:t>Here, the code creates a new logger instance using winston.createLogger(). The logger is configured with several options:</a:t>
            </a:r>
            <a:endParaRPr/>
          </a:p>
          <a:p>
            <a:pPr indent="0" lvl="0" marL="0" rtl="0" algn="l">
              <a:spcBef>
                <a:spcPts val="1200"/>
              </a:spcBef>
              <a:spcAft>
                <a:spcPts val="0"/>
              </a:spcAft>
              <a:buClr>
                <a:schemeClr val="dk1"/>
              </a:buClr>
              <a:buSzPct val="61111"/>
              <a:buFont typeface="Arial"/>
              <a:buNone/>
            </a:pPr>
            <a:r>
              <a:rPr lang="en"/>
              <a:t>level: 'info': This sets the logging level to "info," which means that any logs with a severity level equal to or higher than "info" will be logged. You can adjust the level to control which logs get recorded.</a:t>
            </a:r>
            <a:endParaRPr/>
          </a:p>
          <a:p>
            <a:pPr indent="0" lvl="0" marL="0" rtl="0" algn="l">
              <a:spcBef>
                <a:spcPts val="1200"/>
              </a:spcBef>
              <a:spcAft>
                <a:spcPts val="0"/>
              </a:spcAft>
              <a:buClr>
                <a:schemeClr val="dk1"/>
              </a:buClr>
              <a:buSzPct val="61111"/>
              <a:buFont typeface="Arial"/>
              <a:buNone/>
            </a:pPr>
            <a:r>
              <a:rPr lang="en"/>
              <a:t>format: This defines the log format using winston.format.combine(). In this case, it combines two log formats:</a:t>
            </a:r>
            <a:endParaRPr/>
          </a:p>
          <a:p>
            <a:pPr indent="0" lvl="0" marL="457200" rtl="0" algn="l">
              <a:spcBef>
                <a:spcPts val="1200"/>
              </a:spcBef>
              <a:spcAft>
                <a:spcPts val="0"/>
              </a:spcAft>
              <a:buClr>
                <a:schemeClr val="dk1"/>
              </a:buClr>
              <a:buSzPct val="61111"/>
              <a:buFont typeface="Arial"/>
              <a:buNone/>
            </a:pPr>
            <a:r>
              <a:rPr lang="en"/>
              <a:t>winston.format.timestamp(): This adds a timestamp to each log entry, indicating when the log entry was created.</a:t>
            </a:r>
            <a:endParaRPr/>
          </a:p>
          <a:p>
            <a:pPr indent="0" lvl="0" marL="457200" rtl="0" algn="l">
              <a:spcBef>
                <a:spcPts val="1200"/>
              </a:spcBef>
              <a:spcAft>
                <a:spcPts val="0"/>
              </a:spcAft>
              <a:buClr>
                <a:schemeClr val="dk1"/>
              </a:buClr>
              <a:buSzPct val="61111"/>
              <a:buFont typeface="Arial"/>
              <a:buNone/>
            </a:pPr>
            <a:r>
              <a:rPr lang="en"/>
              <a:t>winston.format.json(): This formats log entries as JSON objects, making it easier to parse and analyze logs programmatically.</a:t>
            </a:r>
            <a:endParaRPr/>
          </a:p>
          <a:p>
            <a:pPr indent="0" lvl="0" marL="0" rtl="0" algn="l">
              <a:spcBef>
                <a:spcPts val="1200"/>
              </a:spcBef>
              <a:spcAft>
                <a:spcPts val="0"/>
              </a:spcAft>
              <a:buClr>
                <a:schemeClr val="dk1"/>
              </a:buClr>
              <a:buSzPct val="61111"/>
              <a:buFont typeface="Arial"/>
              <a:buNone/>
            </a:pPr>
            <a:r>
              <a:rPr lang="en"/>
              <a:t>transports: This is an array of transports that dictate where the logs will be stored. In this code, there are two transports specified:</a:t>
            </a:r>
            <a:endParaRPr/>
          </a:p>
          <a:p>
            <a:pPr indent="0" lvl="0" marL="457200" rtl="0" algn="l">
              <a:spcBef>
                <a:spcPts val="1200"/>
              </a:spcBef>
              <a:spcAft>
                <a:spcPts val="0"/>
              </a:spcAft>
              <a:buClr>
                <a:schemeClr val="dk1"/>
              </a:buClr>
              <a:buSzPct val="61111"/>
              <a:buFont typeface="Arial"/>
              <a:buNone/>
            </a:pPr>
            <a:r>
              <a:rPr lang="en"/>
              <a:t>winston.transports.File({ filename: 'logs/error.log', level: 'error' }): This transport will log messages with severity level "error" and above to a file named "error.log" in the "logs" directory.</a:t>
            </a:r>
            <a:endParaRPr/>
          </a:p>
          <a:p>
            <a:pPr indent="0" lvl="0" marL="457200" rtl="0" algn="l">
              <a:spcBef>
                <a:spcPts val="1200"/>
              </a:spcBef>
              <a:spcAft>
                <a:spcPts val="1200"/>
              </a:spcAft>
              <a:buNone/>
            </a:pPr>
            <a:r>
              <a:rPr lang="en"/>
              <a:t>winston.transports.File({ filename: 'logs/combined.log' }): This transport will log all messages to a file named "combined.log" in the "logs" directory.</a:t>
            </a:r>
            <a:endParaRPr/>
          </a:p>
        </p:txBody>
      </p:sp>
    </p:spTree>
  </p:cSld>
  <p:clrMapOvr>
    <a:masterClrMapping/>
  </p:clrMapOvr>
</p:sld>
</file>

<file path=ppt/slides/slide3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p386"/>
          <p:cNvSpPr txBox="1"/>
          <p:nvPr>
            <p:ph idx="1" type="body"/>
          </p:nvPr>
        </p:nvSpPr>
        <p:spPr>
          <a:xfrm>
            <a:off x="311700" y="0"/>
            <a:ext cx="8520600" cy="514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Adding Console Transport (Optional for Non-Production Environments):</a:t>
            </a:r>
            <a:br>
              <a:rPr lang="en"/>
            </a:br>
            <a:r>
              <a:rPr lang="en"/>
              <a:t>if (process.env.NODE_ENV !== 'production') {</a:t>
            </a:r>
            <a:endParaRPr/>
          </a:p>
          <a:p>
            <a:pPr indent="0" lvl="0" marL="0" rtl="0" algn="l">
              <a:spcBef>
                <a:spcPts val="1200"/>
              </a:spcBef>
              <a:spcAft>
                <a:spcPts val="0"/>
              </a:spcAft>
              <a:buClr>
                <a:schemeClr val="dk1"/>
              </a:buClr>
              <a:buSzPts val="1100"/>
              <a:buFont typeface="Arial"/>
              <a:buNone/>
            </a:pPr>
            <a:r>
              <a:rPr lang="en"/>
              <a:t>  logger.add(new winston.transports.Console({</a:t>
            </a:r>
            <a:endParaRPr/>
          </a:p>
          <a:p>
            <a:pPr indent="0" lvl="0" marL="0" rtl="0" algn="l">
              <a:spcBef>
                <a:spcPts val="1200"/>
              </a:spcBef>
              <a:spcAft>
                <a:spcPts val="0"/>
              </a:spcAft>
              <a:buClr>
                <a:schemeClr val="dk1"/>
              </a:buClr>
              <a:buSzPts val="1100"/>
              <a:buFont typeface="Arial"/>
              <a:buNone/>
            </a:pPr>
            <a:r>
              <a:rPr lang="en"/>
              <a:t>    format: winston.format.simple(),</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This part checks if the Node environment is not set to "production" (which usually means it's a development or testing environment). If that condition is true, it adds an additional transport to the logger:</a:t>
            </a:r>
            <a:endParaRPr/>
          </a:p>
          <a:p>
            <a:pPr indent="0" lvl="0" marL="0" rtl="0" algn="l">
              <a:spcBef>
                <a:spcPts val="1200"/>
              </a:spcBef>
              <a:spcAft>
                <a:spcPts val="0"/>
              </a:spcAft>
              <a:buNone/>
            </a:pPr>
            <a:r>
              <a:rPr lang="en"/>
              <a:t>winston.transports.Console: This transport logs messages to the console, so log entries will be visible in the terminal during development and testing.</a:t>
            </a:r>
            <a:endParaRPr/>
          </a:p>
          <a:p>
            <a:pPr indent="0" lvl="0" marL="0" rtl="0" algn="l">
              <a:spcBef>
                <a:spcPts val="1200"/>
              </a:spcBef>
              <a:spcAft>
                <a:spcPts val="1200"/>
              </a:spcAft>
              <a:buNone/>
            </a:pPr>
            <a:r>
              <a:rPr lang="en"/>
              <a:t>The format: winston.format.simple() option sets a simpler log format for console logging, making it easier to read in the terminal.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0"/>
          <p:cNvSpPr txBox="1"/>
          <p:nvPr>
            <p:ph idx="1" type="body"/>
          </p:nvPr>
        </p:nvSpPr>
        <p:spPr>
          <a:xfrm>
            <a:off x="311700" y="90800"/>
            <a:ext cx="8520600" cy="5010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650"/>
              <a:t>import React, { useState, useEffect } from 'react';</a:t>
            </a:r>
            <a:endParaRPr sz="1650"/>
          </a:p>
          <a:p>
            <a:pPr indent="0" lvl="0" marL="0" rtl="0" algn="l">
              <a:lnSpc>
                <a:spcPct val="95000"/>
              </a:lnSpc>
              <a:spcBef>
                <a:spcPts val="1200"/>
              </a:spcBef>
              <a:spcAft>
                <a:spcPts val="0"/>
              </a:spcAft>
              <a:buClr>
                <a:schemeClr val="dk1"/>
              </a:buClr>
              <a:buSzPts val="275"/>
              <a:buFont typeface="Arial"/>
              <a:buNone/>
            </a:pPr>
            <a:r>
              <a:rPr lang="en" sz="1650"/>
              <a:t>const Counter = () =&gt; {</a:t>
            </a:r>
            <a:endParaRPr sz="1650"/>
          </a:p>
          <a:p>
            <a:pPr indent="0" lvl="0" marL="0" rtl="0" algn="l">
              <a:lnSpc>
                <a:spcPct val="95000"/>
              </a:lnSpc>
              <a:spcBef>
                <a:spcPts val="1200"/>
              </a:spcBef>
              <a:spcAft>
                <a:spcPts val="0"/>
              </a:spcAft>
              <a:buClr>
                <a:schemeClr val="dk1"/>
              </a:buClr>
              <a:buSzPts val="275"/>
              <a:buFont typeface="Arial"/>
              <a:buNone/>
            </a:pPr>
            <a:r>
              <a:rPr lang="en" sz="1650"/>
              <a:t>  const [count, setCount] = useState(0);</a:t>
            </a:r>
            <a:endParaRPr sz="1650"/>
          </a:p>
          <a:p>
            <a:pPr indent="0" lvl="0" marL="0" rtl="0" algn="l">
              <a:lnSpc>
                <a:spcPct val="95000"/>
              </a:lnSpc>
              <a:spcBef>
                <a:spcPts val="1200"/>
              </a:spcBef>
              <a:spcAft>
                <a:spcPts val="0"/>
              </a:spcAft>
              <a:buClr>
                <a:schemeClr val="dk1"/>
              </a:buClr>
              <a:buSzPts val="275"/>
              <a:buFont typeface="Arial"/>
              <a:buNone/>
            </a:pPr>
            <a:r>
              <a:rPr lang="en" sz="1650"/>
              <a:t>  const handleIncrement = () =&gt; {</a:t>
            </a:r>
            <a:endParaRPr sz="1650"/>
          </a:p>
          <a:p>
            <a:pPr indent="0" lvl="0" marL="0" rtl="0" algn="l">
              <a:lnSpc>
                <a:spcPct val="95000"/>
              </a:lnSpc>
              <a:spcBef>
                <a:spcPts val="1200"/>
              </a:spcBef>
              <a:spcAft>
                <a:spcPts val="0"/>
              </a:spcAft>
              <a:buClr>
                <a:schemeClr val="dk1"/>
              </a:buClr>
              <a:buSzPts val="275"/>
              <a:buFont typeface="Arial"/>
              <a:buNone/>
            </a:pPr>
            <a:r>
              <a:rPr lang="en" sz="1650"/>
              <a:t>    setCount(count + 1);</a:t>
            </a:r>
            <a:endParaRPr sz="1650"/>
          </a:p>
          <a:p>
            <a:pPr indent="0" lvl="0" marL="0" rtl="0" algn="l">
              <a:lnSpc>
                <a:spcPct val="95000"/>
              </a:lnSpc>
              <a:spcBef>
                <a:spcPts val="1200"/>
              </a:spcBef>
              <a:spcAft>
                <a:spcPts val="0"/>
              </a:spcAft>
              <a:buClr>
                <a:schemeClr val="dk1"/>
              </a:buClr>
              <a:buSzPts val="275"/>
              <a:buFont typeface="Arial"/>
              <a:buNone/>
            </a:pPr>
            <a:r>
              <a:rPr lang="en" sz="1650"/>
              <a:t>  };</a:t>
            </a:r>
            <a:endParaRPr sz="1650"/>
          </a:p>
          <a:p>
            <a:pPr indent="0" lvl="0" marL="0" rtl="0" algn="l">
              <a:lnSpc>
                <a:spcPct val="95000"/>
              </a:lnSpc>
              <a:spcBef>
                <a:spcPts val="1200"/>
              </a:spcBef>
              <a:spcAft>
                <a:spcPts val="0"/>
              </a:spcAft>
              <a:buClr>
                <a:schemeClr val="dk1"/>
              </a:buClr>
              <a:buSzPts val="275"/>
              <a:buFont typeface="Arial"/>
              <a:buNone/>
            </a:pPr>
            <a:r>
              <a:rPr lang="en" sz="1650"/>
              <a:t>  const handleDecrement = () =&gt; {</a:t>
            </a:r>
            <a:endParaRPr sz="1650"/>
          </a:p>
          <a:p>
            <a:pPr indent="0" lvl="0" marL="0" rtl="0" algn="l">
              <a:lnSpc>
                <a:spcPct val="95000"/>
              </a:lnSpc>
              <a:spcBef>
                <a:spcPts val="1200"/>
              </a:spcBef>
              <a:spcAft>
                <a:spcPts val="0"/>
              </a:spcAft>
              <a:buClr>
                <a:schemeClr val="dk1"/>
              </a:buClr>
              <a:buSzPts val="275"/>
              <a:buFont typeface="Arial"/>
              <a:buNone/>
            </a:pPr>
            <a:r>
              <a:rPr lang="en" sz="1650"/>
              <a:t>    setCount(count - 1);</a:t>
            </a:r>
            <a:endParaRPr sz="1650"/>
          </a:p>
          <a:p>
            <a:pPr indent="0" lvl="0" marL="0" rtl="0" algn="l">
              <a:lnSpc>
                <a:spcPct val="95000"/>
              </a:lnSpc>
              <a:spcBef>
                <a:spcPts val="1200"/>
              </a:spcBef>
              <a:spcAft>
                <a:spcPts val="0"/>
              </a:spcAft>
              <a:buClr>
                <a:schemeClr val="dk1"/>
              </a:buClr>
              <a:buSzPts val="275"/>
              <a:buFont typeface="Arial"/>
              <a:buNone/>
            </a:pPr>
            <a:r>
              <a:rPr lang="en" sz="1650"/>
              <a:t>  };</a:t>
            </a:r>
            <a:endParaRPr sz="1650"/>
          </a:p>
          <a:p>
            <a:pPr indent="0" lvl="0" marL="0" rtl="0" algn="l">
              <a:lnSpc>
                <a:spcPct val="95000"/>
              </a:lnSpc>
              <a:spcBef>
                <a:spcPts val="1200"/>
              </a:spcBef>
              <a:spcAft>
                <a:spcPts val="0"/>
              </a:spcAft>
              <a:buClr>
                <a:schemeClr val="dk1"/>
              </a:buClr>
              <a:buSzPts val="275"/>
              <a:buFont typeface="Arial"/>
              <a:buNone/>
            </a:pPr>
            <a:r>
              <a:rPr lang="en" sz="1650"/>
              <a:t>  useEffect(() =&gt; {</a:t>
            </a:r>
            <a:endParaRPr sz="1650"/>
          </a:p>
          <a:p>
            <a:pPr indent="0" lvl="0" marL="0" rtl="0" algn="l">
              <a:lnSpc>
                <a:spcPct val="95000"/>
              </a:lnSpc>
              <a:spcBef>
                <a:spcPts val="1200"/>
              </a:spcBef>
              <a:spcAft>
                <a:spcPts val="0"/>
              </a:spcAft>
              <a:buClr>
                <a:schemeClr val="dk1"/>
              </a:buClr>
              <a:buSzPts val="275"/>
              <a:buFont typeface="Arial"/>
              <a:buNone/>
            </a:pPr>
            <a:r>
              <a:rPr lang="en" sz="1650"/>
              <a:t>    console.log('Count updated:', count);</a:t>
            </a:r>
            <a:endParaRPr sz="1650"/>
          </a:p>
          <a:p>
            <a:pPr indent="0" lvl="0" marL="0" rtl="0" algn="l">
              <a:lnSpc>
                <a:spcPct val="95000"/>
              </a:lnSpc>
              <a:spcBef>
                <a:spcPts val="1200"/>
              </a:spcBef>
              <a:spcAft>
                <a:spcPts val="0"/>
              </a:spcAft>
              <a:buClr>
                <a:schemeClr val="dk1"/>
              </a:buClr>
              <a:buSzPts val="275"/>
              <a:buFont typeface="Arial"/>
              <a:buNone/>
            </a:pPr>
            <a:r>
              <a:rPr lang="en" sz="1650"/>
              <a:t>  }, [count]);</a:t>
            </a:r>
            <a:endParaRPr sz="1650"/>
          </a:p>
          <a:p>
            <a:pPr indent="0" lvl="0" marL="0" rtl="0" algn="l">
              <a:lnSpc>
                <a:spcPct val="95000"/>
              </a:lnSpc>
              <a:spcBef>
                <a:spcPts val="1200"/>
              </a:spcBef>
              <a:spcAft>
                <a:spcPts val="0"/>
              </a:spcAft>
              <a:buClr>
                <a:schemeClr val="dk1"/>
              </a:buClr>
              <a:buSzPts val="275"/>
              <a:buFont typeface="Arial"/>
              <a:buNone/>
            </a:pPr>
            <a:r>
              <a:rPr lang="en" sz="1650"/>
              <a:t>  return (</a:t>
            </a:r>
            <a:endParaRPr sz="1650"/>
          </a:p>
          <a:p>
            <a:pPr indent="0" lvl="0" marL="0" rtl="0" algn="l">
              <a:lnSpc>
                <a:spcPct val="95000"/>
              </a:lnSpc>
              <a:spcBef>
                <a:spcPts val="1200"/>
              </a:spcBef>
              <a:spcAft>
                <a:spcPts val="0"/>
              </a:spcAft>
              <a:buClr>
                <a:schemeClr val="dk1"/>
              </a:buClr>
              <a:buSzPts val="275"/>
              <a:buFont typeface="Arial"/>
              <a:buNone/>
            </a:pPr>
            <a:r>
              <a:rPr lang="en" sz="1650"/>
              <a:t>    &lt;div&gt;</a:t>
            </a:r>
            <a:endParaRPr sz="1650"/>
          </a:p>
          <a:p>
            <a:pPr indent="0" lvl="0" marL="0" rtl="0" algn="l">
              <a:lnSpc>
                <a:spcPct val="95000"/>
              </a:lnSpc>
              <a:spcBef>
                <a:spcPts val="1200"/>
              </a:spcBef>
              <a:spcAft>
                <a:spcPts val="0"/>
              </a:spcAft>
              <a:buClr>
                <a:schemeClr val="dk1"/>
              </a:buClr>
              <a:buSzPts val="275"/>
              <a:buFont typeface="Arial"/>
              <a:buNone/>
            </a:pPr>
            <a:r>
              <a:rPr lang="en" sz="1650"/>
              <a:t>      &lt;h1&gt;Counter: {count}&lt;/h1&gt;</a:t>
            </a:r>
            <a:endParaRPr sz="1650"/>
          </a:p>
          <a:p>
            <a:pPr indent="0" lvl="0" marL="0" rtl="0" algn="l">
              <a:lnSpc>
                <a:spcPct val="95000"/>
              </a:lnSpc>
              <a:spcBef>
                <a:spcPts val="1200"/>
              </a:spcBef>
              <a:spcAft>
                <a:spcPts val="0"/>
              </a:spcAft>
              <a:buClr>
                <a:schemeClr val="dk1"/>
              </a:buClr>
              <a:buSzPts val="275"/>
              <a:buFont typeface="Arial"/>
              <a:buNone/>
            </a:pPr>
            <a:r>
              <a:rPr lang="en" sz="1650"/>
              <a:t>      &lt;button onClick={handleIncrement}&gt;+&lt;/button&gt;</a:t>
            </a:r>
            <a:endParaRPr sz="1650"/>
          </a:p>
          <a:p>
            <a:pPr indent="0" lvl="0" marL="0" rtl="0" algn="l">
              <a:lnSpc>
                <a:spcPct val="95000"/>
              </a:lnSpc>
              <a:spcBef>
                <a:spcPts val="1200"/>
              </a:spcBef>
              <a:spcAft>
                <a:spcPts val="0"/>
              </a:spcAft>
              <a:buClr>
                <a:schemeClr val="dk1"/>
              </a:buClr>
              <a:buSzPts val="275"/>
              <a:buFont typeface="Arial"/>
              <a:buNone/>
            </a:pPr>
            <a:r>
              <a:rPr lang="en" sz="1650"/>
              <a:t>      &lt;button onClick={handleDecrement}&gt;-&lt;/button&gt;</a:t>
            </a:r>
            <a:endParaRPr sz="1650"/>
          </a:p>
          <a:p>
            <a:pPr indent="0" lvl="0" marL="0" rtl="0" algn="l">
              <a:lnSpc>
                <a:spcPct val="95000"/>
              </a:lnSpc>
              <a:spcBef>
                <a:spcPts val="1200"/>
              </a:spcBef>
              <a:spcAft>
                <a:spcPts val="0"/>
              </a:spcAft>
              <a:buClr>
                <a:schemeClr val="dk1"/>
              </a:buClr>
              <a:buSzPts val="275"/>
              <a:buFont typeface="Arial"/>
              <a:buNone/>
            </a:pPr>
            <a:r>
              <a:rPr lang="en" sz="1650"/>
              <a:t>    &lt;/div&gt;</a:t>
            </a:r>
            <a:endParaRPr sz="1650"/>
          </a:p>
          <a:p>
            <a:pPr indent="0" lvl="0" marL="0" rtl="0" algn="l">
              <a:lnSpc>
                <a:spcPct val="95000"/>
              </a:lnSpc>
              <a:spcBef>
                <a:spcPts val="1200"/>
              </a:spcBef>
              <a:spcAft>
                <a:spcPts val="0"/>
              </a:spcAft>
              <a:buClr>
                <a:schemeClr val="dk1"/>
              </a:buClr>
              <a:buSzPts val="275"/>
              <a:buFont typeface="Arial"/>
              <a:buNone/>
            </a:pPr>
            <a:r>
              <a:rPr lang="en" sz="1650"/>
              <a:t>  );</a:t>
            </a:r>
            <a:endParaRPr sz="1650"/>
          </a:p>
          <a:p>
            <a:pPr indent="0" lvl="0" marL="0" rtl="0" algn="l">
              <a:lnSpc>
                <a:spcPct val="95000"/>
              </a:lnSpc>
              <a:spcBef>
                <a:spcPts val="1200"/>
              </a:spcBef>
              <a:spcAft>
                <a:spcPts val="0"/>
              </a:spcAft>
              <a:buClr>
                <a:schemeClr val="dk1"/>
              </a:buClr>
              <a:buSzPts val="275"/>
              <a:buFont typeface="Arial"/>
              <a:buNone/>
            </a:pPr>
            <a:r>
              <a:rPr lang="en" sz="1650"/>
              <a:t>};</a:t>
            </a:r>
            <a:endParaRPr sz="1650"/>
          </a:p>
          <a:p>
            <a:pPr indent="0" lvl="0" marL="0" rtl="0" algn="l">
              <a:lnSpc>
                <a:spcPct val="95000"/>
              </a:lnSpc>
              <a:spcBef>
                <a:spcPts val="1200"/>
              </a:spcBef>
              <a:spcAft>
                <a:spcPts val="0"/>
              </a:spcAft>
              <a:buClr>
                <a:schemeClr val="dk1"/>
              </a:buClr>
              <a:buSzPts val="275"/>
              <a:buFont typeface="Arial"/>
              <a:buNone/>
            </a:pPr>
            <a:r>
              <a:rPr lang="en" sz="1650"/>
              <a:t>export default Counter;</a:t>
            </a:r>
            <a:endParaRPr sz="1650"/>
          </a:p>
          <a:p>
            <a:pPr indent="0" lvl="0" marL="0" rtl="0" algn="l">
              <a:lnSpc>
                <a:spcPct val="95000"/>
              </a:lnSpc>
              <a:spcBef>
                <a:spcPts val="1200"/>
              </a:spcBef>
              <a:spcAft>
                <a:spcPts val="0"/>
              </a:spcAft>
              <a:buClr>
                <a:schemeClr val="dk1"/>
              </a:buClr>
              <a:buSzPts val="275"/>
              <a:buFont typeface="Arial"/>
              <a:buNone/>
            </a:pPr>
            <a:r>
              <a:t/>
            </a:r>
            <a:endParaRPr sz="1650"/>
          </a:p>
          <a:p>
            <a:pPr indent="0" lvl="0" marL="0" rtl="0" algn="l">
              <a:lnSpc>
                <a:spcPct val="95000"/>
              </a:lnSpc>
              <a:spcBef>
                <a:spcPts val="1200"/>
              </a:spcBef>
              <a:spcAft>
                <a:spcPts val="1200"/>
              </a:spcAft>
              <a:buSzPts val="275"/>
              <a:buNone/>
            </a:pPr>
            <a:r>
              <a:t/>
            </a:r>
            <a:endParaRPr sz="165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1"/>
          <p:cNvSpPr txBox="1"/>
          <p:nvPr>
            <p:ph idx="1" type="body"/>
          </p:nvPr>
        </p:nvSpPr>
        <p:spPr>
          <a:xfrm>
            <a:off x="311700" y="126350"/>
            <a:ext cx="8520600" cy="4442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In this example, we define a Counter component that uses the useState hook to maintain its own state. We define two state variables, count and setCount, that represent the current count value and a function to update it, respectively.</a:t>
            </a:r>
            <a:endParaRPr/>
          </a:p>
          <a:p>
            <a:pPr indent="-325755" lvl="0" marL="457200" rtl="0" algn="l">
              <a:spcBef>
                <a:spcPts val="0"/>
              </a:spcBef>
              <a:spcAft>
                <a:spcPts val="0"/>
              </a:spcAft>
              <a:buSzPct val="100000"/>
              <a:buChar char="●"/>
            </a:pPr>
            <a:r>
              <a:rPr lang="en"/>
              <a:t>We also define two methods, handleIncrement and handleDecrement, that update the count value using the setCount function when called.</a:t>
            </a:r>
            <a:endParaRPr/>
          </a:p>
          <a:p>
            <a:pPr indent="-325755" lvl="0" marL="457200" rtl="0" algn="l">
              <a:spcBef>
                <a:spcPts val="0"/>
              </a:spcBef>
              <a:spcAft>
                <a:spcPts val="0"/>
              </a:spcAft>
              <a:buSzPct val="100000"/>
              <a:buChar char="●"/>
            </a:pPr>
            <a:r>
              <a:rPr lang="en"/>
              <a:t>In the useEffect hook, we log a message to the console whenever the count value changes. The useEffect hook takes a function and an array of dependencies as arguments. The function is called after each render, and the array of dependencies specifies which variables to watch for changes.</a:t>
            </a:r>
            <a:endParaRPr/>
          </a:p>
          <a:p>
            <a:pPr indent="-325755" lvl="0" marL="457200" rtl="0" algn="l">
              <a:spcBef>
                <a:spcPts val="0"/>
              </a:spcBef>
              <a:spcAft>
                <a:spcPts val="0"/>
              </a:spcAft>
              <a:buSzPct val="100000"/>
              <a:buChar char="●"/>
            </a:pPr>
            <a:r>
              <a:rPr lang="en"/>
              <a:t>In the return statement, we display the current count value using the {count} syntax. We also render two buttons, each with an onClick event handler that calls the handleIncrement or handleDecrement method when clicked.</a:t>
            </a:r>
            <a:endParaRPr/>
          </a:p>
          <a:p>
            <a:pPr indent="-325755" lvl="0" marL="457200" rtl="0" algn="l">
              <a:spcBef>
                <a:spcPts val="0"/>
              </a:spcBef>
              <a:spcAft>
                <a:spcPts val="0"/>
              </a:spcAft>
              <a:buSzPct val="100000"/>
              <a:buChar char="●"/>
            </a:pPr>
            <a:r>
              <a:rPr lang="en"/>
              <a:t>When the button is clicked, the corresponding event handler method is called, which updates the state using the setCount function. The setCount function takes a new count value as an argument and updates the state, triggering a re-render of the component.</a:t>
            </a:r>
            <a:endParaRPr/>
          </a:p>
          <a:p>
            <a:pPr indent="-325755" lvl="0" marL="457200" rtl="0" algn="l">
              <a:spcBef>
                <a:spcPts val="0"/>
              </a:spcBef>
              <a:spcAft>
                <a:spcPts val="0"/>
              </a:spcAft>
              <a:buSzPct val="100000"/>
              <a:buChar char="●"/>
            </a:pPr>
            <a:r>
              <a:rPr lang="en"/>
              <a:t>By using hooks in functional components, you can achieve the same functionality as class components with less boilerplate code and a more concise syntax.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React ?</a:t>
            </a:r>
            <a:endParaRPr/>
          </a:p>
        </p:txBody>
      </p:sp>
      <p:sp>
        <p:nvSpPr>
          <p:cNvPr id="71" name="Google Shape;71;p16"/>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React is a JavaScript library used for building user interfaces (UIs) on the web.</a:t>
            </a:r>
            <a:endParaRPr>
              <a:solidFill>
                <a:schemeClr val="dk1"/>
              </a:solidFill>
            </a:endParaRPr>
          </a:p>
          <a:p>
            <a:pPr indent="0" lvl="0" marL="0" rtl="0" algn="l">
              <a:spcBef>
                <a:spcPts val="1200"/>
              </a:spcBef>
              <a:spcAft>
                <a:spcPts val="0"/>
              </a:spcAft>
              <a:buNone/>
            </a:pPr>
            <a:r>
              <a:rPr lang="en">
                <a:solidFill>
                  <a:schemeClr val="dk1"/>
                </a:solidFill>
              </a:rPr>
              <a:t>It allows developers to create reusable components that can be easily composed together to create complex UIs.</a:t>
            </a:r>
            <a:endParaRPr>
              <a:solidFill>
                <a:schemeClr val="dk1"/>
              </a:solidFill>
            </a:endParaRPr>
          </a:p>
          <a:p>
            <a:pPr indent="0" lvl="0" marL="0" rtl="0" algn="l">
              <a:spcBef>
                <a:spcPts val="1200"/>
              </a:spcBef>
              <a:spcAft>
                <a:spcPts val="0"/>
              </a:spcAft>
              <a:buNone/>
            </a:pPr>
            <a:r>
              <a:rPr lang="en">
                <a:solidFill>
                  <a:schemeClr val="dk1"/>
                </a:solidFill>
              </a:rPr>
              <a:t>Function</a:t>
            </a:r>
            <a:r>
              <a:rPr lang="en">
                <a:solidFill>
                  <a:schemeClr val="dk1"/>
                </a:solidFill>
              </a:rPr>
              <a:t> Button(){</a:t>
            </a:r>
            <a:endParaRPr>
              <a:solidFill>
                <a:schemeClr val="dk1"/>
              </a:solidFill>
            </a:endParaRPr>
          </a:p>
          <a:p>
            <a:pPr indent="0" lvl="0" marL="0" rtl="0" algn="l">
              <a:spcBef>
                <a:spcPts val="1200"/>
              </a:spcBef>
              <a:spcAft>
                <a:spcPts val="0"/>
              </a:spcAft>
              <a:buNone/>
            </a:pPr>
            <a:r>
              <a:rPr lang="en">
                <a:solidFill>
                  <a:schemeClr val="dk1"/>
                </a:solidFill>
              </a:rPr>
              <a:t>r</a:t>
            </a:r>
            <a:r>
              <a:rPr lang="en">
                <a:solidFill>
                  <a:schemeClr val="dk1"/>
                </a:solidFill>
              </a:rPr>
              <a:t>eturn &lt;button&gt;Heelo&lt;/button&gt;</a:t>
            </a:r>
            <a:endParaRPr>
              <a:solidFill>
                <a:schemeClr val="dk1"/>
              </a:solidFill>
            </a:endParaRPr>
          </a:p>
          <a:p>
            <a:pPr indent="0" lvl="0" marL="0" rtl="0" algn="l">
              <a:spcBef>
                <a:spcPts val="1200"/>
              </a:spcBef>
              <a:spcAft>
                <a:spcPts val="0"/>
              </a:spcAft>
              <a:buNone/>
            </a:pP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&lt;</a:t>
            </a:r>
            <a:r>
              <a:rPr lang="en">
                <a:solidFill>
                  <a:schemeClr val="dk1"/>
                </a:solidFill>
              </a:rPr>
              <a:t>Button /&gt;</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&lt;Button /&gt;</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React Basic CSS styling</a:t>
            </a:r>
            <a:endParaRPr/>
          </a:p>
        </p:txBody>
      </p:sp>
      <p:sp>
        <p:nvSpPr>
          <p:cNvPr id="276" name="Google Shape;276;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1 :  Inline styling</a:t>
            </a:r>
            <a:endParaRPr/>
          </a:p>
          <a:p>
            <a:pPr indent="0" lvl="0" marL="0" rtl="0" algn="l">
              <a:spcBef>
                <a:spcPts val="1200"/>
              </a:spcBef>
              <a:spcAft>
                <a:spcPts val="1200"/>
              </a:spcAft>
              <a:buNone/>
            </a:pPr>
            <a:r>
              <a:rPr lang="en"/>
              <a:t>You can apply inline styles to a React component using the style attribute. The value of this attribute should be an object with the CSS properties as keys and their corresponding values as values.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3"/>
          <p:cNvSpPr txBox="1"/>
          <p:nvPr>
            <p:ph idx="1" type="body"/>
          </p:nvPr>
        </p:nvSpPr>
        <p:spPr>
          <a:xfrm>
            <a:off x="311700" y="135225"/>
            <a:ext cx="8520600" cy="49215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const MyComponent = () =&gt; {</a:t>
            </a:r>
            <a:endParaRPr/>
          </a:p>
          <a:p>
            <a:pPr indent="0" lvl="0" marL="0" rtl="0" algn="l">
              <a:spcBef>
                <a:spcPts val="1200"/>
              </a:spcBef>
              <a:spcAft>
                <a:spcPts val="0"/>
              </a:spcAft>
              <a:buClr>
                <a:schemeClr val="dk1"/>
              </a:buClr>
              <a:buSzPct val="61111"/>
              <a:buFont typeface="Arial"/>
              <a:buNone/>
            </a:pPr>
            <a:r>
              <a:rPr lang="en"/>
              <a:t>  const style = {</a:t>
            </a:r>
            <a:endParaRPr/>
          </a:p>
          <a:p>
            <a:pPr indent="0" lvl="0" marL="0" rtl="0" algn="l">
              <a:spcBef>
                <a:spcPts val="1200"/>
              </a:spcBef>
              <a:spcAft>
                <a:spcPts val="0"/>
              </a:spcAft>
              <a:buClr>
                <a:schemeClr val="dk1"/>
              </a:buClr>
              <a:buSzPct val="61111"/>
              <a:buFont typeface="Arial"/>
              <a:buNone/>
            </a:pPr>
            <a:r>
              <a:rPr lang="en"/>
              <a:t>    backgroundColor: 'blue',</a:t>
            </a:r>
            <a:endParaRPr/>
          </a:p>
          <a:p>
            <a:pPr indent="0" lvl="0" marL="0" rtl="0" algn="l">
              <a:spcBef>
                <a:spcPts val="1200"/>
              </a:spcBef>
              <a:spcAft>
                <a:spcPts val="0"/>
              </a:spcAft>
              <a:buClr>
                <a:schemeClr val="dk1"/>
              </a:buClr>
              <a:buSzPct val="61111"/>
              <a:buFont typeface="Arial"/>
              <a:buNone/>
            </a:pPr>
            <a:r>
              <a:rPr lang="en"/>
              <a:t>    color: 'white',</a:t>
            </a:r>
            <a:endParaRPr/>
          </a:p>
          <a:p>
            <a:pPr indent="0" lvl="0" marL="0" rtl="0" algn="l">
              <a:spcBef>
                <a:spcPts val="1200"/>
              </a:spcBef>
              <a:spcAft>
                <a:spcPts val="0"/>
              </a:spcAft>
              <a:buClr>
                <a:schemeClr val="dk1"/>
              </a:buClr>
              <a:buSzPct val="61111"/>
              <a:buFont typeface="Arial"/>
              <a:buNone/>
            </a:pPr>
            <a:r>
              <a:rPr lang="en"/>
              <a:t>    padding: '10px',</a:t>
            </a:r>
            <a:endParaRPr/>
          </a:p>
          <a:p>
            <a:pPr indent="0" lvl="0" marL="0" rtl="0" algn="l">
              <a:spcBef>
                <a:spcPts val="1200"/>
              </a:spcBef>
              <a:spcAft>
                <a:spcPts val="0"/>
              </a:spcAft>
              <a:buClr>
                <a:schemeClr val="dk1"/>
              </a:buClr>
              <a:buSzPct val="61111"/>
              <a:buFont typeface="Arial"/>
              <a:buNone/>
            </a:pPr>
            <a:r>
              <a:rPr lang="en"/>
              <a:t>    borderRadius: '5px',</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 style={style}&gt;</a:t>
            </a:r>
            <a:endParaRPr/>
          </a:p>
          <a:p>
            <a:pPr indent="0" lvl="0" marL="0" rtl="0" algn="l">
              <a:spcBef>
                <a:spcPts val="1200"/>
              </a:spcBef>
              <a:spcAft>
                <a:spcPts val="0"/>
              </a:spcAft>
              <a:buClr>
                <a:schemeClr val="dk1"/>
              </a:buClr>
              <a:buSzPct val="61111"/>
              <a:buFont typeface="Arial"/>
              <a:buNone/>
            </a:pPr>
            <a:r>
              <a:rPr lang="en"/>
              <a:t>      &lt;h1&gt;Hello, World!&lt;/h1&gt;</a:t>
            </a:r>
            <a:endParaRPr/>
          </a:p>
          <a:p>
            <a:pPr indent="0" lvl="0" marL="0" rtl="0" algn="l">
              <a:spcBef>
                <a:spcPts val="1200"/>
              </a:spcBef>
              <a:spcAft>
                <a:spcPts val="0"/>
              </a:spcAft>
              <a:buClr>
                <a:schemeClr val="dk1"/>
              </a:buClr>
              <a:buSzPct val="61111"/>
              <a:buFont typeface="Arial"/>
              <a:buNone/>
            </a:pPr>
            <a:r>
              <a:rPr lang="en"/>
              <a:t>      &lt;p&gt;This is a paragraph.&lt;/p&gt;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MyComponent;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2 : CSS classes</a:t>
            </a:r>
            <a:endParaRPr/>
          </a:p>
        </p:txBody>
      </p:sp>
      <p:sp>
        <p:nvSpPr>
          <p:cNvPr id="287" name="Google Shape;28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can define CSS classes in a separate CSS file and then apply them to React components using the className attribute.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Jsx file</a:t>
            </a:r>
            <a:endParaRPr/>
          </a:p>
        </p:txBody>
      </p:sp>
      <p:sp>
        <p:nvSpPr>
          <p:cNvPr id="293" name="Google Shape;29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import './MyComponent.css';</a:t>
            </a:r>
            <a:endParaRPr/>
          </a:p>
          <a:p>
            <a:pPr indent="0" lvl="0" marL="0" rtl="0" algn="l">
              <a:spcBef>
                <a:spcPts val="1200"/>
              </a:spcBef>
              <a:spcAft>
                <a:spcPts val="0"/>
              </a:spcAft>
              <a:buClr>
                <a:schemeClr val="dk1"/>
              </a:buClr>
              <a:buSzPct val="61111"/>
              <a:buFont typeface="Arial"/>
              <a:buNone/>
            </a:pPr>
            <a:r>
              <a:rPr lang="en"/>
              <a:t>const MyComponent = () =&gt;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 className="my-component"&gt;</a:t>
            </a:r>
            <a:endParaRPr/>
          </a:p>
          <a:p>
            <a:pPr indent="0" lvl="0" marL="0" rtl="0" algn="l">
              <a:spcBef>
                <a:spcPts val="1200"/>
              </a:spcBef>
              <a:spcAft>
                <a:spcPts val="0"/>
              </a:spcAft>
              <a:buClr>
                <a:schemeClr val="dk1"/>
              </a:buClr>
              <a:buSzPct val="61111"/>
              <a:buFont typeface="Arial"/>
              <a:buNone/>
            </a:pPr>
            <a:r>
              <a:rPr lang="en"/>
              <a:t>      &lt;h1&gt;Hello, World!&lt;/h1&gt;</a:t>
            </a:r>
            <a:endParaRPr/>
          </a:p>
          <a:p>
            <a:pPr indent="0" lvl="0" marL="0" rtl="0" algn="l">
              <a:spcBef>
                <a:spcPts val="1200"/>
              </a:spcBef>
              <a:spcAft>
                <a:spcPts val="0"/>
              </a:spcAft>
              <a:buClr>
                <a:schemeClr val="dk1"/>
              </a:buClr>
              <a:buSzPct val="61111"/>
              <a:buFont typeface="Arial"/>
              <a:buNone/>
            </a:pPr>
            <a:r>
              <a:rPr lang="en"/>
              <a:t>      &lt;p&gt;This is a paragraph.&lt;/p&gt;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MyComponent;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Css file</a:t>
            </a:r>
            <a:endParaRPr/>
          </a:p>
        </p:txBody>
      </p:sp>
      <p:sp>
        <p:nvSpPr>
          <p:cNvPr id="299" name="Google Shape;29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.my-component {</a:t>
            </a:r>
            <a:endParaRPr/>
          </a:p>
          <a:p>
            <a:pPr indent="0" lvl="0" marL="0" rtl="0" algn="l">
              <a:spcBef>
                <a:spcPts val="1200"/>
              </a:spcBef>
              <a:spcAft>
                <a:spcPts val="0"/>
              </a:spcAft>
              <a:buClr>
                <a:schemeClr val="dk1"/>
              </a:buClr>
              <a:buSzPts val="1100"/>
              <a:buFont typeface="Arial"/>
              <a:buNone/>
            </a:pPr>
            <a:r>
              <a:rPr lang="en"/>
              <a:t>  background-color: blue;</a:t>
            </a:r>
            <a:endParaRPr/>
          </a:p>
          <a:p>
            <a:pPr indent="0" lvl="0" marL="0" rtl="0" algn="l">
              <a:spcBef>
                <a:spcPts val="1200"/>
              </a:spcBef>
              <a:spcAft>
                <a:spcPts val="0"/>
              </a:spcAft>
              <a:buClr>
                <a:schemeClr val="dk1"/>
              </a:buClr>
              <a:buSzPts val="1100"/>
              <a:buFont typeface="Arial"/>
              <a:buNone/>
            </a:pPr>
            <a:r>
              <a:rPr lang="en"/>
              <a:t>  color: white;</a:t>
            </a:r>
            <a:endParaRPr/>
          </a:p>
          <a:p>
            <a:pPr indent="0" lvl="0" marL="0" rtl="0" algn="l">
              <a:spcBef>
                <a:spcPts val="1200"/>
              </a:spcBef>
              <a:spcAft>
                <a:spcPts val="0"/>
              </a:spcAft>
              <a:buClr>
                <a:schemeClr val="dk1"/>
              </a:buClr>
              <a:buSzPts val="1100"/>
              <a:buFont typeface="Arial"/>
              <a:buNone/>
            </a:pPr>
            <a:r>
              <a:rPr lang="en"/>
              <a:t>  padding: 10px;</a:t>
            </a:r>
            <a:endParaRPr/>
          </a:p>
          <a:p>
            <a:pPr indent="0" lvl="0" marL="0" rtl="0" algn="l">
              <a:spcBef>
                <a:spcPts val="1200"/>
              </a:spcBef>
              <a:spcAft>
                <a:spcPts val="0"/>
              </a:spcAft>
              <a:buClr>
                <a:schemeClr val="dk1"/>
              </a:buClr>
              <a:buSzPts val="1100"/>
              <a:buFont typeface="Arial"/>
              <a:buNone/>
            </a:pPr>
            <a:r>
              <a:rPr lang="en"/>
              <a:t>  border-radius: 5px;</a:t>
            </a:r>
            <a:endParaRPr/>
          </a:p>
          <a:p>
            <a:pPr indent="0" lvl="0" marL="0" rtl="0" algn="l">
              <a:spcBef>
                <a:spcPts val="1200"/>
              </a:spcBef>
              <a:spcAft>
                <a:spcPts val="1200"/>
              </a:spcAft>
              <a:buNone/>
            </a:pPr>
            <a:r>
              <a:rPr lang="en"/>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77">
                <a:solidFill>
                  <a:srgbClr val="343541"/>
                </a:solidFill>
                <a:latin typeface="Roboto"/>
                <a:ea typeface="Roboto"/>
                <a:cs typeface="Roboto"/>
                <a:sym typeface="Roboto"/>
              </a:rPr>
              <a:t>Render</a:t>
            </a:r>
            <a:endParaRPr b="1" sz="4177"/>
          </a:p>
        </p:txBody>
      </p:sp>
      <p:sp>
        <p:nvSpPr>
          <p:cNvPr id="305" name="Google Shape;30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a:t>
            </a:r>
            <a:r>
              <a:rPr lang="en"/>
              <a:t> is a method provided by the React DOM library that renders a React element into the DOM.</a:t>
            </a:r>
            <a:endParaRPr/>
          </a:p>
          <a:p>
            <a:pPr indent="-342900" lvl="0" marL="457200" rtl="0" algn="l">
              <a:spcBef>
                <a:spcPts val="0"/>
              </a:spcBef>
              <a:spcAft>
                <a:spcPts val="0"/>
              </a:spcAft>
              <a:buSzPts val="1800"/>
              <a:buChar char="●"/>
            </a:pPr>
            <a:r>
              <a:rPr lang="en"/>
              <a:t>The method takes two arguments:</a:t>
            </a:r>
            <a:endParaRPr/>
          </a:p>
          <a:p>
            <a:pPr indent="-342900" lvl="0" marL="457200" rtl="0" algn="l">
              <a:spcBef>
                <a:spcPts val="0"/>
              </a:spcBef>
              <a:spcAft>
                <a:spcPts val="0"/>
              </a:spcAft>
              <a:buSzPts val="1800"/>
              <a:buChar char="●"/>
            </a:pPr>
            <a:r>
              <a:rPr lang="en"/>
              <a:t>The first argument is the React element to be rendered, typically created using JSX or React.createElement().</a:t>
            </a:r>
            <a:endParaRPr/>
          </a:p>
          <a:p>
            <a:pPr indent="-342900" lvl="0" marL="457200" rtl="0" algn="l">
              <a:spcBef>
                <a:spcPts val="0"/>
              </a:spcBef>
              <a:spcAft>
                <a:spcPts val="0"/>
              </a:spcAft>
              <a:buSzPts val="1800"/>
              <a:buChar char="●"/>
            </a:pPr>
            <a:r>
              <a:rPr lang="en"/>
              <a:t>The second argument is the container where the element should be rendered, typically a DOM element such as a div.</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8"/>
          <p:cNvSpPr txBox="1"/>
          <p:nvPr>
            <p:ph idx="1" type="body"/>
          </p:nvPr>
        </p:nvSpPr>
        <p:spPr>
          <a:xfrm>
            <a:off x="311700" y="455025"/>
            <a:ext cx="8520600" cy="411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import React from 'react';</a:t>
            </a:r>
            <a:endParaRPr/>
          </a:p>
          <a:p>
            <a:pPr indent="0" lvl="0" marL="0" rtl="0" algn="l">
              <a:spcBef>
                <a:spcPts val="1200"/>
              </a:spcBef>
              <a:spcAft>
                <a:spcPts val="0"/>
              </a:spcAft>
              <a:buClr>
                <a:schemeClr val="dk1"/>
              </a:buClr>
              <a:buSzPts val="1100"/>
              <a:buFont typeface="Arial"/>
              <a:buNone/>
            </a:pPr>
            <a:r>
              <a:rPr lang="en"/>
              <a:t>import ReactDOM from 'react-dom';</a:t>
            </a:r>
            <a:endParaRPr/>
          </a:p>
          <a:p>
            <a:pPr indent="0" lvl="0" marL="0" rtl="0" algn="l">
              <a:spcBef>
                <a:spcPts val="1200"/>
              </a:spcBef>
              <a:spcAft>
                <a:spcPts val="0"/>
              </a:spcAft>
              <a:buClr>
                <a:schemeClr val="dk1"/>
              </a:buClr>
              <a:buSzPts val="1100"/>
              <a:buFont typeface="Arial"/>
              <a:buNone/>
            </a:pPr>
            <a:r>
              <a:rPr lang="en"/>
              <a:t>const App = () =&gt; {</a:t>
            </a:r>
            <a:endParaRPr/>
          </a:p>
          <a:p>
            <a:pPr indent="0" lvl="0" marL="0" rtl="0" algn="l">
              <a:spcBef>
                <a:spcPts val="1200"/>
              </a:spcBef>
              <a:spcAft>
                <a:spcPts val="0"/>
              </a:spcAft>
              <a:buClr>
                <a:schemeClr val="dk1"/>
              </a:buClr>
              <a:buSzPts val="1100"/>
              <a:buFont typeface="Arial"/>
              <a:buNone/>
            </a:pPr>
            <a:r>
              <a:rPr lang="en"/>
              <a:t>  return &lt;h1&gt;Hello, World!&lt;/h1&gt;;</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1200"/>
              </a:spcAft>
              <a:buNone/>
            </a:pPr>
            <a:r>
              <a:rPr lang="en"/>
              <a:t>ReactDOM.render(&lt;App /&gt;, document.getElementById('root'));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9"/>
          <p:cNvSpPr txBox="1"/>
          <p:nvPr>
            <p:ph idx="1" type="body"/>
          </p:nvPr>
        </p:nvSpPr>
        <p:spPr>
          <a:xfrm>
            <a:off x="311700" y="366200"/>
            <a:ext cx="8520600" cy="42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example, we define a functional component App that returns a simple h1 element with the text "Hello, World!".</a:t>
            </a:r>
            <a:endParaRPr/>
          </a:p>
          <a:p>
            <a:pPr indent="-342900" lvl="0" marL="457200" rtl="0" algn="l">
              <a:spcBef>
                <a:spcPts val="0"/>
              </a:spcBef>
              <a:spcAft>
                <a:spcPts val="0"/>
              </a:spcAft>
              <a:buSzPts val="1800"/>
              <a:buChar char="●"/>
            </a:pPr>
            <a:r>
              <a:rPr lang="en"/>
              <a:t>We then call ReactDOM.render with the App component as the first argument and a DOM element with an id of root as the second argument. This will render the component inside the specified container element.</a:t>
            </a:r>
            <a:endParaRPr/>
          </a:p>
          <a:p>
            <a:pPr indent="-342900" lvl="0" marL="457200" rtl="0" algn="l">
              <a:spcBef>
                <a:spcPts val="0"/>
              </a:spcBef>
              <a:spcAft>
                <a:spcPts val="0"/>
              </a:spcAft>
              <a:buSzPts val="1800"/>
              <a:buChar char="●"/>
            </a:pPr>
            <a:r>
              <a:rPr lang="en"/>
              <a:t>Note that ReactDOM.render only needs to be called once to render the entire React application. Subsequent changes to the application's state or props will trigger a re-render of the affected components, but the initial render is done using this method.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343541"/>
                </a:solidFill>
                <a:latin typeface="Roboto"/>
                <a:ea typeface="Roboto"/>
                <a:cs typeface="Roboto"/>
                <a:sym typeface="Roboto"/>
              </a:rPr>
              <a:t>Rendering Lists</a:t>
            </a:r>
            <a:endParaRPr sz="3700"/>
          </a:p>
        </p:txBody>
      </p:sp>
      <p:sp>
        <p:nvSpPr>
          <p:cNvPr id="321" name="Google Shape;321;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render a list of items in React, you can use the map() method to create an array of React elements based on an array of data.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1"/>
          <p:cNvSpPr txBox="1"/>
          <p:nvPr>
            <p:ph idx="1" type="body"/>
          </p:nvPr>
        </p:nvSpPr>
        <p:spPr>
          <a:xfrm>
            <a:off x="311700" y="126350"/>
            <a:ext cx="8520600" cy="4442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const App = () =&gt; {</a:t>
            </a:r>
            <a:endParaRPr/>
          </a:p>
          <a:p>
            <a:pPr indent="0" lvl="0" marL="0" rtl="0" algn="l">
              <a:spcBef>
                <a:spcPts val="1200"/>
              </a:spcBef>
              <a:spcAft>
                <a:spcPts val="0"/>
              </a:spcAft>
              <a:buClr>
                <a:schemeClr val="dk1"/>
              </a:buClr>
              <a:buSzPct val="61111"/>
              <a:buFont typeface="Arial"/>
              <a:buNone/>
            </a:pPr>
            <a:r>
              <a:rPr lang="en"/>
              <a:t>  const items = ['Apple', 'Banana', 'Orange'];</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&lt;ul&gt;</a:t>
            </a:r>
            <a:endParaRPr/>
          </a:p>
          <a:p>
            <a:pPr indent="0" lvl="0" marL="0" rtl="0" algn="l">
              <a:spcBef>
                <a:spcPts val="1200"/>
              </a:spcBef>
              <a:spcAft>
                <a:spcPts val="0"/>
              </a:spcAft>
              <a:buClr>
                <a:schemeClr val="dk1"/>
              </a:buClr>
              <a:buSzPct val="61111"/>
              <a:buFont typeface="Arial"/>
              <a:buNone/>
            </a:pPr>
            <a:r>
              <a:rPr lang="en"/>
              <a:t>      {items.map((item) =&gt; (</a:t>
            </a:r>
            <a:endParaRPr/>
          </a:p>
          <a:p>
            <a:pPr indent="0" lvl="0" marL="0" rtl="0" algn="l">
              <a:spcBef>
                <a:spcPts val="1200"/>
              </a:spcBef>
              <a:spcAft>
                <a:spcPts val="0"/>
              </a:spcAft>
              <a:buClr>
                <a:schemeClr val="dk1"/>
              </a:buClr>
              <a:buSzPct val="61111"/>
              <a:buFont typeface="Arial"/>
              <a:buNone/>
            </a:pPr>
            <a:r>
              <a:rPr lang="en"/>
              <a:t>        &lt;li key={item}&gt;{item}&lt;/li&gt;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&lt;/ul&gt;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App;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86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a:t>
            </a:r>
            <a:r>
              <a:rPr lang="en"/>
              <a:t> L</a:t>
            </a:r>
            <a:r>
              <a:rPr lang="en"/>
              <a:t>ibrary (react) and Framework. (nextjs, angular, vue)</a:t>
            </a:r>
            <a:endParaRPr/>
          </a:p>
        </p:txBody>
      </p:sp>
      <p:sp>
        <p:nvSpPr>
          <p:cNvPr id="77" name="Google Shape;77;p17"/>
          <p:cNvSpPr txBox="1"/>
          <p:nvPr>
            <p:ph idx="1" type="body"/>
          </p:nvPr>
        </p:nvSpPr>
        <p:spPr>
          <a:xfrm>
            <a:off x="222875" y="15433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library is a collection of pre-written code that provides specific functionality for use in a program.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framework is a more comprehensive software architecture that provides a set of rules and guidelines for building applications from start to finish.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main difference between the two is that a library offers specific functions that a developer can pick and choose to use, while a framework provides a complete structure for building an application.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Library - react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Framework - nextjs, angular</a:t>
            </a:r>
            <a:endParaRPr>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2"/>
          <p:cNvSpPr txBox="1"/>
          <p:nvPr>
            <p:ph type="title"/>
          </p:nvPr>
        </p:nvSpPr>
        <p:spPr>
          <a:xfrm>
            <a:off x="311700" y="54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Content:</a:t>
            </a:r>
            <a:endParaRPr/>
          </a:p>
        </p:txBody>
      </p:sp>
      <p:sp>
        <p:nvSpPr>
          <p:cNvPr id="332" name="Google Shape;332;p62"/>
          <p:cNvSpPr txBox="1"/>
          <p:nvPr>
            <p:ph idx="1" type="body"/>
          </p:nvPr>
        </p:nvSpPr>
        <p:spPr>
          <a:xfrm>
            <a:off x="267275" y="681650"/>
            <a:ext cx="8520600" cy="4348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To conditionally render content in React, you can use the ternary operator or the logical &amp;&amp; operator. </a:t>
            </a:r>
            <a:endParaRPr/>
          </a:p>
          <a:p>
            <a:pPr indent="0" lvl="0" marL="0" rtl="0" algn="l">
              <a:spcBef>
                <a:spcPts val="120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rPr lang="en"/>
              <a:t>const App = () =&gt; {</a:t>
            </a:r>
            <a:endParaRPr/>
          </a:p>
          <a:p>
            <a:pPr indent="0" lvl="0" marL="0" rtl="0" algn="l">
              <a:spcBef>
                <a:spcPts val="1200"/>
              </a:spcBef>
              <a:spcAft>
                <a:spcPts val="0"/>
              </a:spcAft>
              <a:buClr>
                <a:schemeClr val="dk1"/>
              </a:buClr>
              <a:buSzPct val="61111"/>
              <a:buFont typeface="Arial"/>
              <a:buNone/>
            </a:pPr>
            <a:r>
              <a:rPr lang="en"/>
              <a:t>  const [isLoggedIn, setIsLoggedIn] = useState(false);</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{isLoggedIn ? (</a:t>
            </a:r>
            <a:endParaRPr/>
          </a:p>
          <a:p>
            <a:pPr indent="0" lvl="0" marL="0" rtl="0" algn="l">
              <a:spcBef>
                <a:spcPts val="1200"/>
              </a:spcBef>
              <a:spcAft>
                <a:spcPts val="0"/>
              </a:spcAft>
              <a:buClr>
                <a:schemeClr val="dk1"/>
              </a:buClr>
              <a:buSzPct val="61111"/>
              <a:buFont typeface="Arial"/>
              <a:buNone/>
            </a:pPr>
            <a:r>
              <a:rPr lang="en"/>
              <a:t>        &lt;p&gt;Welcome, user!&lt;/p&gt;</a:t>
            </a:r>
            <a:endParaRPr/>
          </a:p>
          <a:p>
            <a:pPr indent="0" lvl="0" marL="0" rtl="0" algn="l">
              <a:spcBef>
                <a:spcPts val="1200"/>
              </a:spcBef>
              <a:spcAft>
                <a:spcPts val="0"/>
              </a:spcAft>
              <a:buClr>
                <a:schemeClr val="dk1"/>
              </a:buClr>
              <a:buSzPct val="61111"/>
              <a:buFont typeface="Arial"/>
              <a:buNone/>
            </a:pPr>
            <a:r>
              <a:rPr lang="en"/>
              <a:t>      ) : (</a:t>
            </a:r>
            <a:endParaRPr/>
          </a:p>
          <a:p>
            <a:pPr indent="0" lvl="0" marL="0" rtl="0" algn="l">
              <a:spcBef>
                <a:spcPts val="1200"/>
              </a:spcBef>
              <a:spcAft>
                <a:spcPts val="0"/>
              </a:spcAft>
              <a:buClr>
                <a:schemeClr val="dk1"/>
              </a:buClr>
              <a:buSzPct val="61111"/>
              <a:buFont typeface="Arial"/>
              <a:buNone/>
            </a:pPr>
            <a:r>
              <a:rPr lang="en"/>
              <a:t>        &lt;button onClick={() =&gt; setIsLoggedIn(true)}&gt;Log in&lt;/button&gt;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App;</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3"/>
          <p:cNvSpPr txBox="1"/>
          <p:nvPr>
            <p:ph type="title"/>
          </p:nvPr>
        </p:nvSpPr>
        <p:spPr>
          <a:xfrm>
            <a:off x="311700" y="508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Stateful Lists </a:t>
            </a:r>
            <a:endParaRPr/>
          </a:p>
        </p:txBody>
      </p:sp>
      <p:sp>
        <p:nvSpPr>
          <p:cNvPr id="338" name="Google Shape;338;p63"/>
          <p:cNvSpPr txBox="1"/>
          <p:nvPr>
            <p:ph idx="1" type="body"/>
          </p:nvPr>
        </p:nvSpPr>
        <p:spPr>
          <a:xfrm>
            <a:off x="311700" y="1513700"/>
            <a:ext cx="8520600" cy="30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stateful lists in React involves managing the state of a list of items and updating the UI based on changes to that state.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4"/>
          <p:cNvSpPr txBox="1"/>
          <p:nvPr>
            <p:ph idx="1" type="body"/>
          </p:nvPr>
        </p:nvSpPr>
        <p:spPr>
          <a:xfrm>
            <a:off x="311700" y="108575"/>
            <a:ext cx="8520600" cy="4974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rPr lang="en"/>
              <a:t>const List = () =&gt; {</a:t>
            </a:r>
            <a:endParaRPr/>
          </a:p>
          <a:p>
            <a:pPr indent="0" lvl="0" marL="0" rtl="0" algn="l">
              <a:spcBef>
                <a:spcPts val="1200"/>
              </a:spcBef>
              <a:spcAft>
                <a:spcPts val="0"/>
              </a:spcAft>
              <a:buClr>
                <a:schemeClr val="dk1"/>
              </a:buClr>
              <a:buSzPct val="61111"/>
              <a:buFont typeface="Arial"/>
              <a:buNone/>
            </a:pPr>
            <a:r>
              <a:rPr lang="en"/>
              <a:t>  const [items, setItems] = useState(['Apple', 'Banana', 'Orange']);</a:t>
            </a:r>
            <a:endParaRPr/>
          </a:p>
          <a:p>
            <a:pPr indent="0" lvl="0" marL="0" rtl="0" algn="l">
              <a:spcBef>
                <a:spcPts val="1200"/>
              </a:spcBef>
              <a:spcAft>
                <a:spcPts val="0"/>
              </a:spcAft>
              <a:buClr>
                <a:schemeClr val="dk1"/>
              </a:buClr>
              <a:buSzPct val="61111"/>
              <a:buFont typeface="Arial"/>
              <a:buNone/>
            </a:pPr>
            <a:r>
              <a:rPr lang="en"/>
              <a:t>  const [newItem, setNewItem] = useState('');</a:t>
            </a:r>
            <a:endParaRPr/>
          </a:p>
          <a:p>
            <a:pPr indent="0" lvl="0" marL="0" rtl="0" algn="l">
              <a:spcBef>
                <a:spcPts val="1200"/>
              </a:spcBef>
              <a:spcAft>
                <a:spcPts val="0"/>
              </a:spcAft>
              <a:buClr>
                <a:schemeClr val="dk1"/>
              </a:buClr>
              <a:buSzPct val="61111"/>
              <a:buFont typeface="Arial"/>
              <a:buNone/>
            </a:pPr>
            <a:r>
              <a:rPr lang="en"/>
              <a:t>  const handleInputChange = (event) =&gt; {</a:t>
            </a:r>
            <a:endParaRPr/>
          </a:p>
          <a:p>
            <a:pPr indent="0" lvl="0" marL="0" rtl="0" algn="l">
              <a:spcBef>
                <a:spcPts val="1200"/>
              </a:spcBef>
              <a:spcAft>
                <a:spcPts val="0"/>
              </a:spcAft>
              <a:buClr>
                <a:schemeClr val="dk1"/>
              </a:buClr>
              <a:buSzPct val="61111"/>
              <a:buFont typeface="Arial"/>
              <a:buNone/>
            </a:pPr>
            <a:r>
              <a:rPr lang="en"/>
              <a:t>    setNewItem(event.target.value);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handleAddItem = () =&gt; {</a:t>
            </a:r>
            <a:endParaRPr/>
          </a:p>
          <a:p>
            <a:pPr indent="0" lvl="0" marL="0" rtl="0" algn="l">
              <a:spcBef>
                <a:spcPts val="1200"/>
              </a:spcBef>
              <a:spcAft>
                <a:spcPts val="0"/>
              </a:spcAft>
              <a:buClr>
                <a:schemeClr val="dk1"/>
              </a:buClr>
              <a:buSzPct val="61111"/>
              <a:buFont typeface="Arial"/>
              <a:buNone/>
            </a:pPr>
            <a:r>
              <a:rPr lang="en"/>
              <a:t>    setItems([...items, newItem]);</a:t>
            </a:r>
            <a:endParaRPr/>
          </a:p>
          <a:p>
            <a:pPr indent="0" lvl="0" marL="0" rtl="0" algn="l">
              <a:spcBef>
                <a:spcPts val="1200"/>
              </a:spcBef>
              <a:spcAft>
                <a:spcPts val="0"/>
              </a:spcAft>
              <a:buClr>
                <a:schemeClr val="dk1"/>
              </a:buClr>
              <a:buSzPct val="61111"/>
              <a:buFont typeface="Arial"/>
              <a:buNone/>
            </a:pPr>
            <a:r>
              <a:rPr lang="en"/>
              <a:t>    setNewItem('');</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&lt;ul&gt;</a:t>
            </a:r>
            <a:endParaRPr/>
          </a:p>
          <a:p>
            <a:pPr indent="0" lvl="0" marL="0" rtl="0" algn="l">
              <a:spcBef>
                <a:spcPts val="1200"/>
              </a:spcBef>
              <a:spcAft>
                <a:spcPts val="0"/>
              </a:spcAft>
              <a:buClr>
                <a:schemeClr val="dk1"/>
              </a:buClr>
              <a:buSzPct val="61111"/>
              <a:buFont typeface="Arial"/>
              <a:buNone/>
            </a:pPr>
            <a:r>
              <a:rPr lang="en"/>
              <a:t>        {items.map((item, index) =&gt; (</a:t>
            </a:r>
            <a:endParaRPr/>
          </a:p>
          <a:p>
            <a:pPr indent="0" lvl="0" marL="0" rtl="0" algn="l">
              <a:spcBef>
                <a:spcPts val="1200"/>
              </a:spcBef>
              <a:spcAft>
                <a:spcPts val="0"/>
              </a:spcAft>
              <a:buClr>
                <a:schemeClr val="dk1"/>
              </a:buClr>
              <a:buSzPct val="61111"/>
              <a:buFont typeface="Arial"/>
              <a:buNone/>
            </a:pPr>
            <a:r>
              <a:rPr lang="en"/>
              <a:t>          &lt;li key={index}&gt;{item}&lt;/li&gt;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&lt;/ul&gt;</a:t>
            </a:r>
            <a:endParaRPr/>
          </a:p>
          <a:p>
            <a:pPr indent="0" lvl="0" marL="0" rtl="0" algn="l">
              <a:spcBef>
                <a:spcPts val="1200"/>
              </a:spcBef>
              <a:spcAft>
                <a:spcPts val="0"/>
              </a:spcAft>
              <a:buClr>
                <a:schemeClr val="dk1"/>
              </a:buClr>
              <a:buSzPct val="61111"/>
              <a:buFont typeface="Arial"/>
              <a:buNone/>
            </a:pPr>
            <a:r>
              <a:rPr lang="en"/>
              <a:t>      &lt;input type="text" value={newItem} onChange={handleInputChange} /&gt;</a:t>
            </a:r>
            <a:endParaRPr/>
          </a:p>
          <a:p>
            <a:pPr indent="0" lvl="0" marL="0" rtl="0" algn="l">
              <a:spcBef>
                <a:spcPts val="1200"/>
              </a:spcBef>
              <a:spcAft>
                <a:spcPts val="0"/>
              </a:spcAft>
              <a:buClr>
                <a:schemeClr val="dk1"/>
              </a:buClr>
              <a:buSzPct val="61111"/>
              <a:buFont typeface="Arial"/>
              <a:buNone/>
            </a:pPr>
            <a:r>
              <a:rPr lang="en"/>
              <a:t>      &lt;button onClick={handleAddItem}&gt;Add Item&lt;/button&gt;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List;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5"/>
          <p:cNvSpPr txBox="1"/>
          <p:nvPr>
            <p:ph type="title"/>
          </p:nvPr>
        </p:nvSpPr>
        <p:spPr>
          <a:xfrm>
            <a:off x="2584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Outputting Conditional Content in react</a:t>
            </a:r>
            <a:endParaRPr/>
          </a:p>
        </p:txBody>
      </p:sp>
      <p:sp>
        <p:nvSpPr>
          <p:cNvPr id="349" name="Google Shape;349;p65"/>
          <p:cNvSpPr txBox="1"/>
          <p:nvPr>
            <p:ph idx="1" type="body"/>
          </p:nvPr>
        </p:nvSpPr>
        <p:spPr>
          <a:xfrm>
            <a:off x="311700" y="539700"/>
            <a:ext cx="8520600" cy="44637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a:t>To output conditional content in React, you can use conditional rendering techniques like the ternary operator or the logical &amp;&amp; operator.</a:t>
            </a:r>
            <a:endParaRPr/>
          </a:p>
          <a:p>
            <a:pPr indent="0" lvl="0" marL="0" rtl="0" algn="l">
              <a:spcBef>
                <a:spcPts val="120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rPr lang="en"/>
              <a:t>const App = () =&gt; {</a:t>
            </a:r>
            <a:endParaRPr/>
          </a:p>
          <a:p>
            <a:pPr indent="0" lvl="0" marL="0" rtl="0" algn="l">
              <a:spcBef>
                <a:spcPts val="1200"/>
              </a:spcBef>
              <a:spcAft>
                <a:spcPts val="0"/>
              </a:spcAft>
              <a:buClr>
                <a:schemeClr val="dk1"/>
              </a:buClr>
              <a:buSzPct val="61111"/>
              <a:buFont typeface="Arial"/>
              <a:buNone/>
            </a:pPr>
            <a:r>
              <a:rPr lang="en"/>
              <a:t>  const [isLoggedIn, setIsLoggedIn] = useState(false);</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{isLoggedIn ? (</a:t>
            </a:r>
            <a:endParaRPr/>
          </a:p>
          <a:p>
            <a:pPr indent="0" lvl="0" marL="0" rtl="0" algn="l">
              <a:spcBef>
                <a:spcPts val="1200"/>
              </a:spcBef>
              <a:spcAft>
                <a:spcPts val="0"/>
              </a:spcAft>
              <a:buClr>
                <a:schemeClr val="dk1"/>
              </a:buClr>
              <a:buSzPct val="61111"/>
              <a:buFont typeface="Arial"/>
              <a:buNone/>
            </a:pPr>
            <a:r>
              <a:rPr lang="en"/>
              <a:t>        &lt;p&gt;Welcome, user!&lt;/p&gt;</a:t>
            </a:r>
            <a:endParaRPr/>
          </a:p>
          <a:p>
            <a:pPr indent="0" lvl="0" marL="0" rtl="0" algn="l">
              <a:spcBef>
                <a:spcPts val="1200"/>
              </a:spcBef>
              <a:spcAft>
                <a:spcPts val="0"/>
              </a:spcAft>
              <a:buClr>
                <a:schemeClr val="dk1"/>
              </a:buClr>
              <a:buSzPct val="61111"/>
              <a:buFont typeface="Arial"/>
              <a:buNone/>
            </a:pPr>
            <a:r>
              <a:rPr lang="en"/>
              <a:t>      ) : (</a:t>
            </a:r>
            <a:endParaRPr/>
          </a:p>
          <a:p>
            <a:pPr indent="0" lvl="0" marL="0" rtl="0" algn="l">
              <a:spcBef>
                <a:spcPts val="1200"/>
              </a:spcBef>
              <a:spcAft>
                <a:spcPts val="0"/>
              </a:spcAft>
              <a:buClr>
                <a:schemeClr val="dk1"/>
              </a:buClr>
              <a:buSzPct val="61111"/>
              <a:buFont typeface="Arial"/>
              <a:buNone/>
            </a:pPr>
            <a:r>
              <a:rPr lang="en"/>
              <a:t>        &lt;button onClick={() =&gt; setIsLoggedIn(true)}&gt;Log in&lt;/button&gt;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App;</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6"/>
          <p:cNvSpPr txBox="1"/>
          <p:nvPr>
            <p:ph type="title"/>
          </p:nvPr>
        </p:nvSpPr>
        <p:spPr>
          <a:xfrm>
            <a:off x="407400" y="292100"/>
            <a:ext cx="8520600" cy="572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Clr>
                <a:schemeClr val="dk1"/>
              </a:buClr>
              <a:buSzPts val="770"/>
              <a:buFont typeface="Arial"/>
              <a:buNone/>
            </a:pPr>
            <a:r>
              <a:rPr lang="en" sz="1629">
                <a:solidFill>
                  <a:srgbClr val="212529"/>
                </a:solidFill>
                <a:highlight>
                  <a:srgbClr val="FFFFFF"/>
                </a:highlight>
              </a:rPr>
              <a:t>Adding Conditional Return statement</a:t>
            </a:r>
            <a:endParaRPr sz="3400"/>
          </a:p>
        </p:txBody>
      </p:sp>
      <p:sp>
        <p:nvSpPr>
          <p:cNvPr id="355" name="Google Shape;355;p66"/>
          <p:cNvSpPr txBox="1"/>
          <p:nvPr>
            <p:ph idx="1" type="body"/>
          </p:nvPr>
        </p:nvSpPr>
        <p:spPr>
          <a:xfrm>
            <a:off x="311700" y="864800"/>
            <a:ext cx="8520600" cy="412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React, you can add conditional return statements to conditionally render different components or content based on some conditions.</a:t>
            </a:r>
            <a:endParaRPr/>
          </a:p>
          <a:p>
            <a:pPr indent="0" lvl="0" marL="0" rtl="0" algn="l">
              <a:spcBef>
                <a:spcPts val="120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const Greeting = ({ name, isLoggedIn }) =&gt; {</a:t>
            </a:r>
            <a:endParaRPr/>
          </a:p>
          <a:p>
            <a:pPr indent="0" lvl="0" marL="0" rtl="0" algn="l">
              <a:spcBef>
                <a:spcPts val="1200"/>
              </a:spcBef>
              <a:spcAft>
                <a:spcPts val="0"/>
              </a:spcAft>
              <a:buClr>
                <a:schemeClr val="dk1"/>
              </a:buClr>
              <a:buSzPct val="61111"/>
              <a:buFont typeface="Arial"/>
              <a:buNone/>
            </a:pPr>
            <a:r>
              <a:rPr lang="en"/>
              <a:t>  if (isLoggedIn) {</a:t>
            </a:r>
            <a:endParaRPr/>
          </a:p>
          <a:p>
            <a:pPr indent="0" lvl="0" marL="0" rtl="0" algn="l">
              <a:spcBef>
                <a:spcPts val="1200"/>
              </a:spcBef>
              <a:spcAft>
                <a:spcPts val="0"/>
              </a:spcAft>
              <a:buClr>
                <a:schemeClr val="dk1"/>
              </a:buClr>
              <a:buSzPct val="61111"/>
              <a:buFont typeface="Arial"/>
              <a:buNone/>
            </a:pPr>
            <a:r>
              <a:rPr lang="en"/>
              <a:t>    return &lt;h1&gt;Welcome back, {name}!&lt;/h1&gt;;</a:t>
            </a:r>
            <a:endParaRPr/>
          </a:p>
          <a:p>
            <a:pPr indent="0" lvl="0" marL="0" rtl="0" algn="l">
              <a:spcBef>
                <a:spcPts val="1200"/>
              </a:spcBef>
              <a:spcAft>
                <a:spcPts val="0"/>
              </a:spcAft>
              <a:buClr>
                <a:schemeClr val="dk1"/>
              </a:buClr>
              <a:buSzPct val="61111"/>
              <a:buFont typeface="Arial"/>
              <a:buNone/>
            </a:pPr>
            <a:r>
              <a:rPr lang="en"/>
              <a:t>  } else {</a:t>
            </a:r>
            <a:endParaRPr/>
          </a:p>
          <a:p>
            <a:pPr indent="0" lvl="0" marL="0" rtl="0" algn="l">
              <a:spcBef>
                <a:spcPts val="1200"/>
              </a:spcBef>
              <a:spcAft>
                <a:spcPts val="0"/>
              </a:spcAft>
              <a:buClr>
                <a:schemeClr val="dk1"/>
              </a:buClr>
              <a:buSzPct val="61111"/>
              <a:buFont typeface="Arial"/>
              <a:buNone/>
            </a:pPr>
            <a:r>
              <a:rPr lang="en"/>
              <a:t>    return &lt;h1&gt;Please log in.&lt;/h1&gt;;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Greeting;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Dynamic Styles</a:t>
            </a:r>
            <a:endParaRPr/>
          </a:p>
        </p:txBody>
      </p:sp>
      <p:sp>
        <p:nvSpPr>
          <p:cNvPr id="361" name="Google Shape;361;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To add dynamic styles to a React component, you can make use of the style prop. </a:t>
            </a:r>
            <a:endParaRPr sz="2000"/>
          </a:p>
          <a:p>
            <a:pPr indent="-355600" lvl="0" marL="457200" rtl="0" algn="l">
              <a:spcBef>
                <a:spcPts val="0"/>
              </a:spcBef>
              <a:spcAft>
                <a:spcPts val="0"/>
              </a:spcAft>
              <a:buSzPts val="2000"/>
              <a:buChar char="●"/>
            </a:pPr>
            <a:r>
              <a:rPr lang="en" sz="2000"/>
              <a:t>The style prop accepts an object of CSS properties and values, and applies those styles to the component. </a:t>
            </a:r>
            <a:endParaRPr sz="2000"/>
          </a:p>
          <a:p>
            <a:pPr indent="-355600" lvl="0" marL="457200" rtl="0" algn="l">
              <a:spcBef>
                <a:spcPts val="0"/>
              </a:spcBef>
              <a:spcAft>
                <a:spcPts val="0"/>
              </a:spcAft>
              <a:buSzPts val="2000"/>
              <a:buChar char="●"/>
            </a:pPr>
            <a:r>
              <a:rPr lang="en" sz="2000"/>
              <a:t>You can also generate the styles dynamically based on props or state using JavaScript expressions.</a:t>
            </a: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8"/>
          <p:cNvSpPr txBox="1"/>
          <p:nvPr>
            <p:ph idx="1" type="body"/>
          </p:nvPr>
        </p:nvSpPr>
        <p:spPr>
          <a:xfrm>
            <a:off x="311700" y="0"/>
            <a:ext cx="8004900" cy="51435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rPr lang="en"/>
              <a:t>const MyComponent = () =&gt; {</a:t>
            </a:r>
            <a:endParaRPr/>
          </a:p>
          <a:p>
            <a:pPr indent="0" lvl="0" marL="0" rtl="0" algn="l">
              <a:spcBef>
                <a:spcPts val="1200"/>
              </a:spcBef>
              <a:spcAft>
                <a:spcPts val="0"/>
              </a:spcAft>
              <a:buClr>
                <a:schemeClr val="dk1"/>
              </a:buClr>
              <a:buSzPct val="61111"/>
              <a:buFont typeface="Arial"/>
              <a:buNone/>
            </a:pPr>
            <a:r>
              <a:rPr lang="en"/>
              <a:t>  const [backgroundColor, setBackgroundColor] = useState('red');</a:t>
            </a:r>
            <a:endParaRPr/>
          </a:p>
          <a:p>
            <a:pPr indent="0" lvl="0" marL="0" rtl="0" algn="l">
              <a:spcBef>
                <a:spcPts val="1200"/>
              </a:spcBef>
              <a:spcAft>
                <a:spcPts val="0"/>
              </a:spcAft>
              <a:buClr>
                <a:schemeClr val="dk1"/>
              </a:buClr>
              <a:buSzPct val="61111"/>
              <a:buFont typeface="Arial"/>
              <a:buNone/>
            </a:pPr>
            <a:r>
              <a:rPr lang="en"/>
              <a:t>  const handleButtonClick = () =&gt; {</a:t>
            </a:r>
            <a:endParaRPr/>
          </a:p>
          <a:p>
            <a:pPr indent="0" lvl="0" marL="0" rtl="0" algn="l">
              <a:spcBef>
                <a:spcPts val="1200"/>
              </a:spcBef>
              <a:spcAft>
                <a:spcPts val="0"/>
              </a:spcAft>
              <a:buClr>
                <a:schemeClr val="dk1"/>
              </a:buClr>
              <a:buSzPct val="61111"/>
              <a:buFont typeface="Arial"/>
              <a:buNone/>
            </a:pPr>
            <a:r>
              <a:rPr lang="en"/>
              <a:t>    setBackgroundColor('blue');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styles = {</a:t>
            </a:r>
            <a:endParaRPr/>
          </a:p>
          <a:p>
            <a:pPr indent="0" lvl="0" marL="0" rtl="0" algn="l">
              <a:spcBef>
                <a:spcPts val="1200"/>
              </a:spcBef>
              <a:spcAft>
                <a:spcPts val="0"/>
              </a:spcAft>
              <a:buClr>
                <a:schemeClr val="dk1"/>
              </a:buClr>
              <a:buSzPct val="61111"/>
              <a:buFont typeface="Arial"/>
              <a:buNone/>
            </a:pPr>
            <a:r>
              <a:rPr lang="en"/>
              <a:t>    backgroundColor,</a:t>
            </a:r>
            <a:endParaRPr/>
          </a:p>
          <a:p>
            <a:pPr indent="0" lvl="0" marL="0" rtl="0" algn="l">
              <a:spcBef>
                <a:spcPts val="1200"/>
              </a:spcBef>
              <a:spcAft>
                <a:spcPts val="0"/>
              </a:spcAft>
              <a:buClr>
                <a:schemeClr val="dk1"/>
              </a:buClr>
              <a:buSzPct val="61111"/>
              <a:buFont typeface="Arial"/>
              <a:buNone/>
            </a:pPr>
            <a:r>
              <a:rPr lang="en"/>
              <a:t>    color: 'white',</a:t>
            </a:r>
            <a:endParaRPr/>
          </a:p>
          <a:p>
            <a:pPr indent="0" lvl="0" marL="0" rtl="0" algn="l">
              <a:spcBef>
                <a:spcPts val="1200"/>
              </a:spcBef>
              <a:spcAft>
                <a:spcPts val="0"/>
              </a:spcAft>
              <a:buClr>
                <a:schemeClr val="dk1"/>
              </a:buClr>
              <a:buSzPct val="61111"/>
              <a:buFont typeface="Arial"/>
              <a:buNone/>
            </a:pPr>
            <a:r>
              <a:rPr lang="en"/>
              <a:t>    padding: '10px',</a:t>
            </a:r>
            <a:endParaRPr/>
          </a:p>
          <a:p>
            <a:pPr indent="0" lvl="0" marL="0" rtl="0" algn="l">
              <a:spcBef>
                <a:spcPts val="1200"/>
              </a:spcBef>
              <a:spcAft>
                <a:spcPts val="0"/>
              </a:spcAft>
              <a:buClr>
                <a:schemeClr val="dk1"/>
              </a:buClr>
              <a:buSzPct val="61111"/>
              <a:buFont typeface="Arial"/>
              <a:buNone/>
            </a:pPr>
            <a:r>
              <a:rPr lang="en"/>
              <a:t>    borderRadius: '5px',</a:t>
            </a:r>
            <a:endParaRPr/>
          </a:p>
          <a:p>
            <a:pPr indent="0" lvl="0" marL="0" rtl="0" algn="l">
              <a:spcBef>
                <a:spcPts val="1200"/>
              </a:spcBef>
              <a:spcAft>
                <a:spcPts val="0"/>
              </a:spcAft>
              <a:buClr>
                <a:schemeClr val="dk1"/>
              </a:buClr>
              <a:buSzPct val="61111"/>
              <a:buFont typeface="Arial"/>
              <a:buNone/>
            </a:pPr>
            <a:r>
              <a:rPr lang="en"/>
              <a:t>    cursor: 'pointer'</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 style={styles} onClick={handleButtonClick}&gt;</a:t>
            </a:r>
            <a:endParaRPr/>
          </a:p>
          <a:p>
            <a:pPr indent="0" lvl="0" marL="0" rtl="0" algn="l">
              <a:spcBef>
                <a:spcPts val="1200"/>
              </a:spcBef>
              <a:spcAft>
                <a:spcPts val="0"/>
              </a:spcAft>
              <a:buClr>
                <a:schemeClr val="dk1"/>
              </a:buClr>
              <a:buSzPct val="61111"/>
              <a:buFont typeface="Arial"/>
              <a:buNone/>
            </a:pPr>
            <a:r>
              <a:rPr lang="en"/>
              <a:t>      Click me to change background color!</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MyComponent;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CSS Classes Dynamically</a:t>
            </a:r>
            <a:endParaRPr/>
          </a:p>
        </p:txBody>
      </p:sp>
      <p:sp>
        <p:nvSpPr>
          <p:cNvPr id="372" name="Google Shape;372;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set CSS classes dynamically in React, you can use the className prop.</a:t>
            </a:r>
            <a:endParaRPr/>
          </a:p>
          <a:p>
            <a:pPr indent="-342900" lvl="0" marL="457200" rtl="0" algn="l">
              <a:spcBef>
                <a:spcPts val="0"/>
              </a:spcBef>
              <a:spcAft>
                <a:spcPts val="0"/>
              </a:spcAft>
              <a:buSzPts val="1800"/>
              <a:buChar char="●"/>
            </a:pPr>
            <a:r>
              <a:rPr lang="en"/>
              <a:t> The className prop accepts a string of space-separated CSS class names, and applies those classes to the component. </a:t>
            </a:r>
            <a:endParaRPr/>
          </a:p>
          <a:p>
            <a:pPr indent="-342900" lvl="0" marL="457200" rtl="0" algn="l">
              <a:spcBef>
                <a:spcPts val="0"/>
              </a:spcBef>
              <a:spcAft>
                <a:spcPts val="0"/>
              </a:spcAft>
              <a:buSzPts val="1800"/>
              <a:buChar char="●"/>
            </a:pPr>
            <a:r>
              <a:rPr lang="en"/>
              <a:t>You can also generate the class names dynamically based on props or state using JavaScript expressions.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0"/>
          <p:cNvSpPr txBox="1"/>
          <p:nvPr>
            <p:ph idx="1" type="body"/>
          </p:nvPr>
        </p:nvSpPr>
        <p:spPr>
          <a:xfrm>
            <a:off x="311700" y="0"/>
            <a:ext cx="8520600" cy="514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rPr lang="en"/>
              <a:t>const MyComponent = () =&gt; {</a:t>
            </a:r>
            <a:endParaRPr/>
          </a:p>
          <a:p>
            <a:pPr indent="0" lvl="0" marL="0" rtl="0" algn="l">
              <a:spcBef>
                <a:spcPts val="1200"/>
              </a:spcBef>
              <a:spcAft>
                <a:spcPts val="0"/>
              </a:spcAft>
              <a:buClr>
                <a:schemeClr val="dk1"/>
              </a:buClr>
              <a:buSzPct val="61111"/>
              <a:buFont typeface="Arial"/>
              <a:buNone/>
            </a:pPr>
            <a:r>
              <a:rPr lang="en"/>
              <a:t>  const [isButtonActive, setIsButtonActive] = useState(false);</a:t>
            </a:r>
            <a:endParaRPr/>
          </a:p>
          <a:p>
            <a:pPr indent="0" lvl="0" marL="0" rtl="0" algn="l">
              <a:spcBef>
                <a:spcPts val="1200"/>
              </a:spcBef>
              <a:spcAft>
                <a:spcPts val="0"/>
              </a:spcAft>
              <a:buClr>
                <a:schemeClr val="dk1"/>
              </a:buClr>
              <a:buSzPct val="61111"/>
              <a:buFont typeface="Arial"/>
              <a:buNone/>
            </a:pPr>
            <a:r>
              <a:rPr lang="en"/>
              <a:t>  const handleButtonClick = () =&gt; {</a:t>
            </a:r>
            <a:endParaRPr/>
          </a:p>
          <a:p>
            <a:pPr indent="0" lvl="0" marL="0" rtl="0" algn="l">
              <a:spcBef>
                <a:spcPts val="1200"/>
              </a:spcBef>
              <a:spcAft>
                <a:spcPts val="0"/>
              </a:spcAft>
              <a:buClr>
                <a:schemeClr val="dk1"/>
              </a:buClr>
              <a:buSzPct val="61111"/>
              <a:buFont typeface="Arial"/>
              <a:buNone/>
            </a:pPr>
            <a:r>
              <a:rPr lang="en"/>
              <a:t>    setIsButtonActive(!isButtonActive);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buttonClassName = isButtonActive ? 'active-button' : 'inactive-button';</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&lt;button className={buttonClassName} onClick={handleButtonClick}&gt;</a:t>
            </a:r>
            <a:endParaRPr/>
          </a:p>
          <a:p>
            <a:pPr indent="0" lvl="0" marL="0" rtl="0" algn="l">
              <a:spcBef>
                <a:spcPts val="1200"/>
              </a:spcBef>
              <a:spcAft>
                <a:spcPts val="0"/>
              </a:spcAft>
              <a:buClr>
                <a:schemeClr val="dk1"/>
              </a:buClr>
              <a:buSzPct val="61111"/>
              <a:buFont typeface="Arial"/>
              <a:buNone/>
            </a:pPr>
            <a:r>
              <a:rPr lang="en"/>
              <a:t>      {isButtonActive ? 'Active' : 'Inactive'}</a:t>
            </a:r>
            <a:endParaRPr/>
          </a:p>
          <a:p>
            <a:pPr indent="0" lvl="0" marL="0" rtl="0" algn="l">
              <a:spcBef>
                <a:spcPts val="1200"/>
              </a:spcBef>
              <a:spcAft>
                <a:spcPts val="0"/>
              </a:spcAft>
              <a:buClr>
                <a:schemeClr val="dk1"/>
              </a:buClr>
              <a:buSzPct val="61111"/>
              <a:buFont typeface="Arial"/>
              <a:buNone/>
            </a:pPr>
            <a:r>
              <a:rPr lang="en"/>
              <a:t>    &lt;/button&gt;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MyComponent;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71"/>
          <p:cNvSpPr txBox="1"/>
          <p:nvPr>
            <p:ph idx="1" type="body"/>
          </p:nvPr>
        </p:nvSpPr>
        <p:spPr>
          <a:xfrm>
            <a:off x="311700" y="0"/>
            <a:ext cx="8520600" cy="506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61111"/>
              <a:buFont typeface="Arial"/>
              <a:buNone/>
            </a:pPr>
            <a:r>
              <a:rPr lang="en"/>
              <a:t>.active-button {</a:t>
            </a:r>
            <a:endParaRPr/>
          </a:p>
          <a:p>
            <a:pPr indent="0" lvl="0" marL="0" rtl="0" algn="l">
              <a:spcBef>
                <a:spcPts val="1200"/>
              </a:spcBef>
              <a:spcAft>
                <a:spcPts val="0"/>
              </a:spcAft>
              <a:buClr>
                <a:schemeClr val="dk1"/>
              </a:buClr>
              <a:buSzPct val="61111"/>
              <a:buFont typeface="Arial"/>
              <a:buNone/>
            </a:pPr>
            <a:r>
              <a:rPr lang="en"/>
              <a:t>  background-color: green;</a:t>
            </a:r>
            <a:endParaRPr/>
          </a:p>
          <a:p>
            <a:pPr indent="0" lvl="0" marL="0" rtl="0" algn="l">
              <a:spcBef>
                <a:spcPts val="1200"/>
              </a:spcBef>
              <a:spcAft>
                <a:spcPts val="0"/>
              </a:spcAft>
              <a:buClr>
                <a:schemeClr val="dk1"/>
              </a:buClr>
              <a:buSzPct val="61111"/>
              <a:buFont typeface="Arial"/>
              <a:buNone/>
            </a:pPr>
            <a:r>
              <a:rPr lang="en"/>
              <a:t>  color: white;</a:t>
            </a:r>
            <a:endParaRPr/>
          </a:p>
          <a:p>
            <a:pPr indent="0" lvl="0" marL="0" rtl="0" algn="l">
              <a:spcBef>
                <a:spcPts val="1200"/>
              </a:spcBef>
              <a:spcAft>
                <a:spcPts val="0"/>
              </a:spcAft>
              <a:buClr>
                <a:schemeClr val="dk1"/>
              </a:buClr>
              <a:buSzPct val="61111"/>
              <a:buFont typeface="Arial"/>
              <a:buNone/>
            </a:pPr>
            <a:r>
              <a:rPr lang="en"/>
              <a:t>  border: none;</a:t>
            </a:r>
            <a:endParaRPr/>
          </a:p>
          <a:p>
            <a:pPr indent="0" lvl="0" marL="0" rtl="0" algn="l">
              <a:spcBef>
                <a:spcPts val="1200"/>
              </a:spcBef>
              <a:spcAft>
                <a:spcPts val="0"/>
              </a:spcAft>
              <a:buClr>
                <a:schemeClr val="dk1"/>
              </a:buClr>
              <a:buSzPct val="61111"/>
              <a:buFont typeface="Arial"/>
              <a:buNone/>
            </a:pPr>
            <a:r>
              <a:rPr lang="en"/>
              <a:t>  padding: 10px;</a:t>
            </a:r>
            <a:endParaRPr/>
          </a:p>
          <a:p>
            <a:pPr indent="0" lvl="0" marL="0" rtl="0" algn="l">
              <a:spcBef>
                <a:spcPts val="1200"/>
              </a:spcBef>
              <a:spcAft>
                <a:spcPts val="0"/>
              </a:spcAft>
              <a:buClr>
                <a:schemeClr val="dk1"/>
              </a:buClr>
              <a:buSzPct val="61111"/>
              <a:buFont typeface="Arial"/>
              <a:buNone/>
            </a:pPr>
            <a:r>
              <a:rPr lang="en"/>
              <a:t>  border-radius: 5px;</a:t>
            </a:r>
            <a:endParaRPr/>
          </a:p>
          <a:p>
            <a:pPr indent="0" lvl="0" marL="0" rtl="0" algn="l">
              <a:spcBef>
                <a:spcPts val="1200"/>
              </a:spcBef>
              <a:spcAft>
                <a:spcPts val="0"/>
              </a:spcAft>
              <a:buClr>
                <a:schemeClr val="dk1"/>
              </a:buClr>
              <a:buSzPct val="61111"/>
              <a:buFont typeface="Arial"/>
              <a:buNone/>
            </a:pPr>
            <a:r>
              <a:rPr lang="en"/>
              <a:t>  cursor: pointer;</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.inactive-button {</a:t>
            </a:r>
            <a:endParaRPr/>
          </a:p>
          <a:p>
            <a:pPr indent="0" lvl="0" marL="0" rtl="0" algn="l">
              <a:spcBef>
                <a:spcPts val="1200"/>
              </a:spcBef>
              <a:spcAft>
                <a:spcPts val="0"/>
              </a:spcAft>
              <a:buClr>
                <a:schemeClr val="dk1"/>
              </a:buClr>
              <a:buSzPct val="61111"/>
              <a:buFont typeface="Arial"/>
              <a:buNone/>
            </a:pPr>
            <a:r>
              <a:rPr lang="en"/>
              <a:t>  background-color: gray;</a:t>
            </a:r>
            <a:endParaRPr/>
          </a:p>
          <a:p>
            <a:pPr indent="0" lvl="0" marL="0" rtl="0" algn="l">
              <a:spcBef>
                <a:spcPts val="1200"/>
              </a:spcBef>
              <a:spcAft>
                <a:spcPts val="0"/>
              </a:spcAft>
              <a:buClr>
                <a:schemeClr val="dk1"/>
              </a:buClr>
              <a:buSzPct val="61111"/>
              <a:buFont typeface="Arial"/>
              <a:buNone/>
            </a:pPr>
            <a:r>
              <a:rPr lang="en"/>
              <a:t>  color: white;</a:t>
            </a:r>
            <a:endParaRPr/>
          </a:p>
          <a:p>
            <a:pPr indent="0" lvl="0" marL="0" rtl="0" algn="l">
              <a:spcBef>
                <a:spcPts val="1200"/>
              </a:spcBef>
              <a:spcAft>
                <a:spcPts val="0"/>
              </a:spcAft>
              <a:buClr>
                <a:schemeClr val="dk1"/>
              </a:buClr>
              <a:buSzPct val="61111"/>
              <a:buFont typeface="Arial"/>
              <a:buNone/>
            </a:pPr>
            <a:r>
              <a:rPr lang="en"/>
              <a:t>  border: none;</a:t>
            </a:r>
            <a:endParaRPr/>
          </a:p>
          <a:p>
            <a:pPr indent="0" lvl="0" marL="0" rtl="0" algn="l">
              <a:spcBef>
                <a:spcPts val="1200"/>
              </a:spcBef>
              <a:spcAft>
                <a:spcPts val="0"/>
              </a:spcAft>
              <a:buClr>
                <a:schemeClr val="dk1"/>
              </a:buClr>
              <a:buSzPct val="61111"/>
              <a:buFont typeface="Arial"/>
              <a:buNone/>
            </a:pPr>
            <a:r>
              <a:rPr lang="en"/>
              <a:t>  padding: 10px;</a:t>
            </a:r>
            <a:endParaRPr/>
          </a:p>
          <a:p>
            <a:pPr indent="0" lvl="0" marL="0" rtl="0" algn="l">
              <a:spcBef>
                <a:spcPts val="1200"/>
              </a:spcBef>
              <a:spcAft>
                <a:spcPts val="0"/>
              </a:spcAft>
              <a:buClr>
                <a:schemeClr val="dk1"/>
              </a:buClr>
              <a:buSzPct val="61111"/>
              <a:buFont typeface="Arial"/>
              <a:buNone/>
            </a:pPr>
            <a:r>
              <a:rPr lang="en"/>
              <a:t>  border-radius: 5px;</a:t>
            </a:r>
            <a:endParaRPr/>
          </a:p>
          <a:p>
            <a:pPr indent="0" lvl="0" marL="0" rtl="0" algn="l">
              <a:spcBef>
                <a:spcPts val="1200"/>
              </a:spcBef>
              <a:spcAft>
                <a:spcPts val="0"/>
              </a:spcAft>
              <a:buClr>
                <a:schemeClr val="dk1"/>
              </a:buClr>
              <a:buSzPct val="61111"/>
              <a:buFont typeface="Arial"/>
              <a:buNone/>
            </a:pPr>
            <a:r>
              <a:rPr lang="en"/>
              <a:t>  cursor: not-allowed;</a:t>
            </a:r>
            <a:endParaRPr/>
          </a:p>
          <a:p>
            <a:pPr indent="0" lvl="0" marL="0" rtl="0" algn="l">
              <a:spcBef>
                <a:spcPts val="1200"/>
              </a:spcBef>
              <a:spcAft>
                <a:spcPts val="1200"/>
              </a:spcAft>
              <a:buNone/>
            </a:pP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267275" y="4329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t>
            </a:r>
            <a:r>
              <a:rPr lang="en"/>
              <a:t>etting </a:t>
            </a:r>
            <a:r>
              <a:rPr lang="en"/>
              <a:t>started</a:t>
            </a:r>
            <a:r>
              <a:rPr lang="en"/>
              <a:t> with React</a:t>
            </a:r>
            <a:endParaRPr/>
          </a:p>
          <a:p>
            <a:pPr indent="-342900" lvl="0" marL="457200" rtl="0" algn="l">
              <a:spcBef>
                <a:spcPts val="0"/>
              </a:spcBef>
              <a:spcAft>
                <a:spcPts val="0"/>
              </a:spcAft>
              <a:buSzPts val="1800"/>
              <a:buChar char="●"/>
            </a:pPr>
            <a:r>
              <a:rPr lang="en"/>
              <a:t>Package.json </a:t>
            </a:r>
            <a:endParaRPr/>
          </a:p>
          <a:p>
            <a:pPr indent="-342900" lvl="0" marL="457200" rtl="0" algn="l">
              <a:spcBef>
                <a:spcPts val="0"/>
              </a:spcBef>
              <a:spcAft>
                <a:spcPts val="0"/>
              </a:spcAft>
              <a:buSzPts val="1800"/>
              <a:buChar char="●"/>
            </a:pPr>
            <a:r>
              <a:rPr lang="en"/>
              <a:t>Node Modules - Store all codes related to packages</a:t>
            </a:r>
            <a:endParaRPr/>
          </a:p>
          <a:p>
            <a:pPr indent="-342900" lvl="0" marL="457200" rtl="0" algn="l">
              <a:spcBef>
                <a:spcPts val="0"/>
              </a:spcBef>
              <a:spcAft>
                <a:spcPts val="0"/>
              </a:spcAft>
              <a:buSzPts val="1800"/>
              <a:buChar char="●"/>
            </a:pPr>
            <a:r>
              <a:rPr lang="en"/>
              <a:t>Public Folder</a:t>
            </a:r>
            <a:endParaRPr/>
          </a:p>
          <a:p>
            <a:pPr indent="-342900" lvl="0" marL="457200" rtl="0" algn="l">
              <a:spcBef>
                <a:spcPts val="0"/>
              </a:spcBef>
              <a:spcAft>
                <a:spcPts val="0"/>
              </a:spcAft>
              <a:buSzPts val="1800"/>
              <a:buChar char="●"/>
            </a:pPr>
            <a:r>
              <a:rPr lang="en"/>
              <a:t>Src Folder</a:t>
            </a:r>
            <a:endParaRPr/>
          </a:p>
          <a:p>
            <a:pPr indent="-342900" lvl="0" marL="457200" rtl="0" algn="l">
              <a:spcBef>
                <a:spcPts val="0"/>
              </a:spcBef>
              <a:spcAft>
                <a:spcPts val="0"/>
              </a:spcAft>
              <a:buSzPts val="1800"/>
              <a:buChar char="●"/>
            </a:pPr>
            <a:r>
              <a:rPr lang="en"/>
              <a:t>Components</a:t>
            </a:r>
            <a:endParaRPr/>
          </a:p>
          <a:p>
            <a:pPr indent="-342900" lvl="0" marL="457200" rtl="0" algn="l">
              <a:spcBef>
                <a:spcPts val="0"/>
              </a:spcBef>
              <a:spcAft>
                <a:spcPts val="0"/>
              </a:spcAft>
              <a:buSzPts val="1800"/>
              <a:buChar char="●"/>
            </a:pPr>
            <a:r>
              <a:rPr lang="en"/>
              <a:t>JSX - babel</a:t>
            </a:r>
            <a:endParaRPr/>
          </a:p>
          <a:p>
            <a:pPr indent="-342900" lvl="0" marL="457200" rtl="0" algn="l">
              <a:spcBef>
                <a:spcPts val="0"/>
              </a:spcBef>
              <a:spcAft>
                <a:spcPts val="0"/>
              </a:spcAft>
              <a:buSzPts val="1800"/>
              <a:buChar char="●"/>
            </a:pPr>
            <a:r>
              <a:rPr lang="en"/>
              <a:t>Git Ignore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rops in react</a:t>
            </a:r>
            <a:endParaRPr/>
          </a:p>
        </p:txBody>
      </p:sp>
      <p:sp>
        <p:nvSpPr>
          <p:cNvPr id="388" name="Google Shape;388;p72"/>
          <p:cNvSpPr txBox="1"/>
          <p:nvPr>
            <p:ph idx="1" type="body"/>
          </p:nvPr>
        </p:nvSpPr>
        <p:spPr>
          <a:xfrm>
            <a:off x="311700" y="1152475"/>
            <a:ext cx="8520600" cy="385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React, props (short for properties) are used to pass data from a parent component to its child components. </a:t>
            </a:r>
            <a:endParaRPr/>
          </a:p>
          <a:p>
            <a:pPr indent="0" lvl="0" marL="457200" rtl="0" algn="l">
              <a:spcBef>
                <a:spcPts val="1200"/>
              </a:spcBef>
              <a:spcAft>
                <a:spcPts val="0"/>
              </a:spcAft>
              <a:buNone/>
            </a:pPr>
            <a:r>
              <a:rPr lang="en"/>
              <a:t>import React from 'react';</a:t>
            </a:r>
            <a:endParaRPr/>
          </a:p>
          <a:p>
            <a:pPr indent="0" lvl="0" marL="457200" rtl="0" algn="l">
              <a:spcBef>
                <a:spcPts val="1200"/>
              </a:spcBef>
              <a:spcAft>
                <a:spcPts val="0"/>
              </a:spcAft>
              <a:buNone/>
            </a:pPr>
            <a:r>
              <a:rPr lang="en"/>
              <a:t>import Greeting from './Greeting';</a:t>
            </a:r>
            <a:endParaRPr/>
          </a:p>
          <a:p>
            <a:pPr indent="0" lvl="0" marL="457200" rtl="0" algn="l">
              <a:spcBef>
                <a:spcPts val="1200"/>
              </a:spcBef>
              <a:spcAft>
                <a:spcPts val="0"/>
              </a:spcAft>
              <a:buNone/>
            </a:pPr>
            <a:r>
              <a:rPr lang="en"/>
              <a:t>const App = () =&gt; {</a:t>
            </a:r>
            <a:endParaRPr/>
          </a:p>
          <a:p>
            <a:pPr indent="0" lvl="0" marL="457200" rtl="0" algn="l">
              <a:spcBef>
                <a:spcPts val="1200"/>
              </a:spcBef>
              <a:spcAft>
                <a:spcPts val="0"/>
              </a:spcAft>
              <a:buNone/>
            </a:pPr>
            <a:r>
              <a:rPr lang="en"/>
              <a:t>  return &lt;Greeting name="Alice" /&gt;;</a:t>
            </a:r>
            <a:endParaRPr/>
          </a:p>
          <a:p>
            <a:pPr indent="0" lvl="0" marL="457200" rtl="0" algn="l">
              <a:spcBef>
                <a:spcPts val="1200"/>
              </a:spcBef>
              <a:spcAft>
                <a:spcPts val="0"/>
              </a:spcAft>
              <a:buNone/>
            </a:pPr>
            <a:r>
              <a:rPr lang="en"/>
              <a:t>};</a:t>
            </a:r>
            <a:endParaRPr/>
          </a:p>
          <a:p>
            <a:pPr indent="0" lvl="0" marL="457200" rtl="0" algn="l">
              <a:spcBef>
                <a:spcPts val="1200"/>
              </a:spcBef>
              <a:spcAft>
                <a:spcPts val="1200"/>
              </a:spcAft>
              <a:buNone/>
            </a:pPr>
            <a:r>
              <a:rPr lang="en"/>
              <a:t>export default App;</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3"/>
          <p:cNvSpPr txBox="1"/>
          <p:nvPr>
            <p:ph idx="1" type="body"/>
          </p:nvPr>
        </p:nvSpPr>
        <p:spPr>
          <a:xfrm>
            <a:off x="311700" y="845900"/>
            <a:ext cx="8520600" cy="3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 React from 'react';</a:t>
            </a:r>
            <a:endParaRPr/>
          </a:p>
          <a:p>
            <a:pPr indent="0" lvl="0" marL="0" rtl="0" algn="l">
              <a:spcBef>
                <a:spcPts val="1200"/>
              </a:spcBef>
              <a:spcAft>
                <a:spcPts val="0"/>
              </a:spcAft>
              <a:buNone/>
            </a:pPr>
            <a:r>
              <a:rPr lang="en"/>
              <a:t>const Greeting = (props) =&gt; {</a:t>
            </a:r>
            <a:endParaRPr/>
          </a:p>
          <a:p>
            <a:pPr indent="0" lvl="0" marL="0" rtl="0" algn="l">
              <a:spcBef>
                <a:spcPts val="1200"/>
              </a:spcBef>
              <a:spcAft>
                <a:spcPts val="0"/>
              </a:spcAft>
              <a:buNone/>
            </a:pPr>
            <a:r>
              <a:rPr lang="en"/>
              <a:t>  return &lt;h1&gt;Hello, {props.name}!&lt;/h1&gt;;</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export default Greeting;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normal JS logic to components</a:t>
            </a:r>
            <a:endParaRPr/>
          </a:p>
        </p:txBody>
      </p:sp>
      <p:sp>
        <p:nvSpPr>
          <p:cNvPr id="399" name="Google Shape;399;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can add normal JavaScript logic to your React components by writing JavaScript code inside the component's body or in separate functions that are called from within the component.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5"/>
          <p:cNvSpPr txBox="1"/>
          <p:nvPr>
            <p:ph idx="1" type="body"/>
          </p:nvPr>
        </p:nvSpPr>
        <p:spPr>
          <a:xfrm>
            <a:off x="311700" y="66325"/>
            <a:ext cx="8520600" cy="507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rPr lang="en"/>
              <a:t>const MyComponent = () =&gt; {</a:t>
            </a:r>
            <a:endParaRPr/>
          </a:p>
          <a:p>
            <a:pPr indent="0" lvl="0" marL="0" rtl="0" algn="l">
              <a:spcBef>
                <a:spcPts val="1200"/>
              </a:spcBef>
              <a:spcAft>
                <a:spcPts val="0"/>
              </a:spcAft>
              <a:buClr>
                <a:schemeClr val="dk1"/>
              </a:buClr>
              <a:buSzPct val="61111"/>
              <a:buFont typeface="Arial"/>
              <a:buNone/>
            </a:pPr>
            <a:r>
              <a:rPr lang="en"/>
              <a:t>  const [showText, setShowText] = useState(false);</a:t>
            </a:r>
            <a:endParaRPr/>
          </a:p>
          <a:p>
            <a:pPr indent="0" lvl="0" marL="0" rtl="0" algn="l">
              <a:spcBef>
                <a:spcPts val="1200"/>
              </a:spcBef>
              <a:spcAft>
                <a:spcPts val="0"/>
              </a:spcAft>
              <a:buClr>
                <a:schemeClr val="dk1"/>
              </a:buClr>
              <a:buSzPct val="61111"/>
              <a:buFont typeface="Arial"/>
              <a:buNone/>
            </a:pPr>
            <a:r>
              <a:rPr lang="en"/>
              <a:t>  const handleClick = () =&gt; {</a:t>
            </a:r>
            <a:endParaRPr/>
          </a:p>
          <a:p>
            <a:pPr indent="0" lvl="0" marL="0" rtl="0" algn="l">
              <a:spcBef>
                <a:spcPts val="1200"/>
              </a:spcBef>
              <a:spcAft>
                <a:spcPts val="0"/>
              </a:spcAft>
              <a:buClr>
                <a:schemeClr val="dk1"/>
              </a:buClr>
              <a:buSzPct val="61111"/>
              <a:buFont typeface="Arial"/>
              <a:buNone/>
            </a:pPr>
            <a:r>
              <a:rPr lang="en"/>
              <a:t>    setShowText(!showText);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&lt;button onClick={handleClick}&gt;Toggle Text&lt;/button&gt;</a:t>
            </a:r>
            <a:endParaRPr/>
          </a:p>
          <a:p>
            <a:pPr indent="0" lvl="0" marL="0" rtl="0" algn="l">
              <a:spcBef>
                <a:spcPts val="1200"/>
              </a:spcBef>
              <a:spcAft>
                <a:spcPts val="0"/>
              </a:spcAft>
              <a:buClr>
                <a:schemeClr val="dk1"/>
              </a:buClr>
              <a:buSzPct val="61111"/>
              <a:buFont typeface="Arial"/>
              <a:buNone/>
            </a:pPr>
            <a:r>
              <a:rPr lang="en"/>
              <a:t>      {showText &amp;&amp; &lt;p&gt;Some text to show&lt;/p&gt;}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MyComponent;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6"/>
          <p:cNvSpPr txBox="1"/>
          <p:nvPr>
            <p:ph type="title"/>
          </p:nvPr>
        </p:nvSpPr>
        <p:spPr>
          <a:xfrm>
            <a:off x="356125" y="84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Splitting a component into multiple components</a:t>
            </a:r>
            <a:endParaRPr/>
          </a:p>
        </p:txBody>
      </p:sp>
      <p:sp>
        <p:nvSpPr>
          <p:cNvPr id="410" name="Google Shape;410;p76"/>
          <p:cNvSpPr txBox="1"/>
          <p:nvPr>
            <p:ph idx="1" type="body"/>
          </p:nvPr>
        </p:nvSpPr>
        <p:spPr>
          <a:xfrm>
            <a:off x="311700" y="1823075"/>
            <a:ext cx="8520600" cy="274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Splitting a component into multiple smaller components is a common practice in React to improve reusability and maintainability of the code.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7"/>
          <p:cNvSpPr txBox="1"/>
          <p:nvPr>
            <p:ph idx="1" type="body"/>
          </p:nvPr>
        </p:nvSpPr>
        <p:spPr>
          <a:xfrm>
            <a:off x="311700" y="0"/>
            <a:ext cx="8520600" cy="5143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const Header = () =&gt; {</a:t>
            </a:r>
            <a:endParaRPr/>
          </a:p>
          <a:p>
            <a:pPr indent="0" lvl="0" marL="0" rtl="0" algn="l">
              <a:spcBef>
                <a:spcPts val="1200"/>
              </a:spcBef>
              <a:spcAft>
                <a:spcPts val="0"/>
              </a:spcAft>
              <a:buClr>
                <a:schemeClr val="dk1"/>
              </a:buClr>
              <a:buSzPct val="61111"/>
              <a:buFont typeface="Arial"/>
              <a:buNone/>
            </a:pPr>
            <a:r>
              <a:rPr lang="en"/>
              <a:t>  return &lt;h1&gt;My App&lt;/h1&gt;;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const Navbar = () =&gt;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&lt;nav&gt;</a:t>
            </a:r>
            <a:endParaRPr/>
          </a:p>
          <a:p>
            <a:pPr indent="0" lvl="0" marL="0" rtl="0" algn="l">
              <a:spcBef>
                <a:spcPts val="1200"/>
              </a:spcBef>
              <a:spcAft>
                <a:spcPts val="0"/>
              </a:spcAft>
              <a:buClr>
                <a:schemeClr val="dk1"/>
              </a:buClr>
              <a:buSzPct val="61111"/>
              <a:buFont typeface="Arial"/>
              <a:buNone/>
            </a:pPr>
            <a:r>
              <a:rPr lang="en"/>
              <a:t>      &lt;ul&gt;</a:t>
            </a:r>
            <a:endParaRPr/>
          </a:p>
          <a:p>
            <a:pPr indent="0" lvl="0" marL="0" rtl="0" algn="l">
              <a:spcBef>
                <a:spcPts val="1200"/>
              </a:spcBef>
              <a:spcAft>
                <a:spcPts val="0"/>
              </a:spcAft>
              <a:buClr>
                <a:schemeClr val="dk1"/>
              </a:buClr>
              <a:buSzPct val="61111"/>
              <a:buFont typeface="Arial"/>
              <a:buNone/>
            </a:pPr>
            <a:r>
              <a:rPr lang="en"/>
              <a:t>        &lt;li&gt;Home&lt;/li&gt;</a:t>
            </a:r>
            <a:endParaRPr/>
          </a:p>
          <a:p>
            <a:pPr indent="0" lvl="0" marL="0" rtl="0" algn="l">
              <a:spcBef>
                <a:spcPts val="1200"/>
              </a:spcBef>
              <a:spcAft>
                <a:spcPts val="0"/>
              </a:spcAft>
              <a:buClr>
                <a:schemeClr val="dk1"/>
              </a:buClr>
              <a:buSzPct val="61111"/>
              <a:buFont typeface="Arial"/>
              <a:buNone/>
            </a:pPr>
            <a:r>
              <a:rPr lang="en"/>
              <a:t>        &lt;li&gt;About&lt;/li&gt;</a:t>
            </a:r>
            <a:endParaRPr/>
          </a:p>
          <a:p>
            <a:pPr indent="0" lvl="0" marL="0" rtl="0" algn="l">
              <a:spcBef>
                <a:spcPts val="1200"/>
              </a:spcBef>
              <a:spcAft>
                <a:spcPts val="0"/>
              </a:spcAft>
              <a:buClr>
                <a:schemeClr val="dk1"/>
              </a:buClr>
              <a:buSzPct val="61111"/>
              <a:buFont typeface="Arial"/>
              <a:buNone/>
            </a:pPr>
            <a:r>
              <a:rPr lang="en"/>
              <a:t>        &lt;li&gt;Contact&lt;/li&gt;</a:t>
            </a:r>
            <a:endParaRPr/>
          </a:p>
          <a:p>
            <a:pPr indent="0" lvl="0" marL="0" rtl="0" algn="l">
              <a:spcBef>
                <a:spcPts val="1200"/>
              </a:spcBef>
              <a:spcAft>
                <a:spcPts val="0"/>
              </a:spcAft>
              <a:buClr>
                <a:schemeClr val="dk1"/>
              </a:buClr>
              <a:buSzPct val="61111"/>
              <a:buFont typeface="Arial"/>
              <a:buNone/>
            </a:pPr>
            <a:r>
              <a:rPr lang="en"/>
              <a:t>      &lt;/ul&gt;</a:t>
            </a:r>
            <a:endParaRPr/>
          </a:p>
          <a:p>
            <a:pPr indent="0" lvl="0" marL="0" rtl="0" algn="l">
              <a:spcBef>
                <a:spcPts val="1200"/>
              </a:spcBef>
              <a:spcAft>
                <a:spcPts val="0"/>
              </a:spcAft>
              <a:buClr>
                <a:schemeClr val="dk1"/>
              </a:buClr>
              <a:buSzPct val="61111"/>
              <a:buFont typeface="Arial"/>
              <a:buNone/>
            </a:pPr>
            <a:r>
              <a:rPr lang="en"/>
              <a:t>    &lt;/nav&gt;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const Content = () =&gt;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&lt;h2&gt;Content Title&lt;/h2&gt;</a:t>
            </a:r>
            <a:endParaRPr/>
          </a:p>
          <a:p>
            <a:pPr indent="0" lvl="0" marL="0" rtl="0" algn="l">
              <a:spcBef>
                <a:spcPts val="1200"/>
              </a:spcBef>
              <a:spcAft>
                <a:spcPts val="0"/>
              </a:spcAft>
              <a:buClr>
                <a:schemeClr val="dk1"/>
              </a:buClr>
              <a:buSzPct val="61111"/>
              <a:buFont typeface="Arial"/>
              <a:buNone/>
            </a:pPr>
            <a:r>
              <a:rPr lang="en"/>
              <a:t>      &lt;p&gt;Some content goes here...&lt;/p&gt;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const Footer = () =&gt; {</a:t>
            </a:r>
            <a:endParaRPr/>
          </a:p>
          <a:p>
            <a:pPr indent="0" lvl="0" marL="0" rtl="0" algn="l">
              <a:spcBef>
                <a:spcPts val="1200"/>
              </a:spcBef>
              <a:spcAft>
                <a:spcPts val="0"/>
              </a:spcAft>
              <a:buClr>
                <a:schemeClr val="dk1"/>
              </a:buClr>
              <a:buSzPct val="61111"/>
              <a:buFont typeface="Arial"/>
              <a:buNone/>
            </a:pPr>
            <a:r>
              <a:rPr lang="en"/>
              <a:t>  return &lt;p&gt;&amp;copy; My App&lt;/p&gt;;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const App = () =&gt;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&lt;Header /&gt;</a:t>
            </a:r>
            <a:endParaRPr/>
          </a:p>
          <a:p>
            <a:pPr indent="0" lvl="0" marL="0" rtl="0" algn="l">
              <a:spcBef>
                <a:spcPts val="1200"/>
              </a:spcBef>
              <a:spcAft>
                <a:spcPts val="0"/>
              </a:spcAft>
              <a:buClr>
                <a:schemeClr val="dk1"/>
              </a:buClr>
              <a:buSzPct val="61111"/>
              <a:buFont typeface="Arial"/>
              <a:buNone/>
            </a:pPr>
            <a:r>
              <a:rPr lang="en"/>
              <a:t>      &lt;Navbar /&gt;</a:t>
            </a:r>
            <a:endParaRPr/>
          </a:p>
          <a:p>
            <a:pPr indent="0" lvl="0" marL="0" rtl="0" algn="l">
              <a:spcBef>
                <a:spcPts val="1200"/>
              </a:spcBef>
              <a:spcAft>
                <a:spcPts val="0"/>
              </a:spcAft>
              <a:buClr>
                <a:schemeClr val="dk1"/>
              </a:buClr>
              <a:buSzPct val="61111"/>
              <a:buFont typeface="Arial"/>
              <a:buNone/>
            </a:pPr>
            <a:r>
              <a:rPr lang="en"/>
              <a:t>      &lt;Content /&gt;</a:t>
            </a:r>
            <a:endParaRPr/>
          </a:p>
          <a:p>
            <a:pPr indent="0" lvl="0" marL="0" rtl="0" algn="l">
              <a:spcBef>
                <a:spcPts val="1200"/>
              </a:spcBef>
              <a:spcAft>
                <a:spcPts val="0"/>
              </a:spcAft>
              <a:buClr>
                <a:schemeClr val="dk1"/>
              </a:buClr>
              <a:buSzPct val="61111"/>
              <a:buFont typeface="Arial"/>
              <a:buNone/>
            </a:pPr>
            <a:r>
              <a:rPr lang="en"/>
              <a:t>      &lt;Footer /&gt;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export default App;</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Children prop (Concept of Composition) in react</a:t>
            </a:r>
            <a:endParaRPr/>
          </a:p>
        </p:txBody>
      </p:sp>
      <p:sp>
        <p:nvSpPr>
          <p:cNvPr id="421" name="Google Shape;421;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React, the children prop is a special prop that allows you to pass child components to a parent component. </a:t>
            </a:r>
            <a:endParaRPr/>
          </a:p>
          <a:p>
            <a:pPr indent="-342900" lvl="0" marL="457200" rtl="0" algn="l">
              <a:spcBef>
                <a:spcPts val="0"/>
              </a:spcBef>
              <a:spcAft>
                <a:spcPts val="0"/>
              </a:spcAft>
              <a:buSzPts val="1800"/>
              <a:buChar char="●"/>
            </a:pPr>
            <a:r>
              <a:rPr lang="en"/>
              <a:t>This is known as the concept of composition, which is a key principle in React for building reusable and modular components.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9"/>
          <p:cNvSpPr txBox="1"/>
          <p:nvPr>
            <p:ph idx="1" type="body"/>
          </p:nvPr>
        </p:nvSpPr>
        <p:spPr>
          <a:xfrm>
            <a:off x="311700" y="66325"/>
            <a:ext cx="8520600" cy="49761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const Button = ({ children }) =&gt;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&lt;button&gt;</a:t>
            </a:r>
            <a:endParaRPr/>
          </a:p>
          <a:p>
            <a:pPr indent="0" lvl="0" marL="0" rtl="0" algn="l">
              <a:spcBef>
                <a:spcPts val="1200"/>
              </a:spcBef>
              <a:spcAft>
                <a:spcPts val="0"/>
              </a:spcAft>
              <a:buClr>
                <a:schemeClr val="dk1"/>
              </a:buClr>
              <a:buSzPct val="61111"/>
              <a:buFont typeface="Arial"/>
              <a:buNone/>
            </a:pPr>
            <a:r>
              <a:rPr lang="en"/>
              <a:t>      {children}</a:t>
            </a:r>
            <a:endParaRPr/>
          </a:p>
          <a:p>
            <a:pPr indent="0" lvl="0" marL="0" rtl="0" algn="l">
              <a:spcBef>
                <a:spcPts val="1200"/>
              </a:spcBef>
              <a:spcAft>
                <a:spcPts val="0"/>
              </a:spcAft>
              <a:buClr>
                <a:schemeClr val="dk1"/>
              </a:buClr>
              <a:buSzPct val="61111"/>
              <a:buFont typeface="Arial"/>
              <a:buNone/>
            </a:pPr>
            <a:r>
              <a:rPr lang="en"/>
              <a:t>    &lt;/button&gt;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const App = () =&gt;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&lt;Button&gt;Click Me&lt;/Button&gt;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App;</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Organizing Component Files</a:t>
            </a:r>
            <a:endParaRPr/>
          </a:p>
        </p:txBody>
      </p:sp>
      <p:sp>
        <p:nvSpPr>
          <p:cNvPr id="432" name="Google Shape;432;p80"/>
          <p:cNvSpPr txBox="1"/>
          <p:nvPr>
            <p:ph idx="1" type="body"/>
          </p:nvPr>
        </p:nvSpPr>
        <p:spPr>
          <a:xfrm>
            <a:off x="311700" y="1152475"/>
            <a:ext cx="8520600" cy="374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example, we have grouped the components by functionality. The "Header" folder contains all the components related to the header of the website, such as the logo, menu, and search bar. </a:t>
            </a:r>
            <a:endParaRPr/>
          </a:p>
          <a:p>
            <a:pPr indent="-342900" lvl="0" marL="457200" rtl="0" algn="l">
              <a:spcBef>
                <a:spcPts val="0"/>
              </a:spcBef>
              <a:spcAft>
                <a:spcPts val="0"/>
              </a:spcAft>
              <a:buSzPts val="1800"/>
              <a:buChar char="●"/>
            </a:pPr>
            <a:r>
              <a:rPr lang="en"/>
              <a:t>The "Product" folder contains all the components related to displaying and interacting with product information, such as a list of products, product details, and reviews. </a:t>
            </a:r>
            <a:endParaRPr/>
          </a:p>
          <a:p>
            <a:pPr indent="-342900" lvl="0" marL="457200" rtl="0" algn="l">
              <a:spcBef>
                <a:spcPts val="0"/>
              </a:spcBef>
              <a:spcAft>
                <a:spcPts val="0"/>
              </a:spcAft>
              <a:buSzPts val="1800"/>
              <a:buChar char="●"/>
            </a:pPr>
            <a:r>
              <a:rPr lang="en"/>
              <a:t>The "Cart" folder contains all the components related to the shopping cart functionality, such as the cart itself, cart items, and a summary of the cart. Finally, the "Footer" folder contains all the components related to the footer of the website, such as contact information and useful links. </a:t>
            </a:r>
            <a:endParaRPr/>
          </a:p>
          <a:p>
            <a:pPr indent="-342900" lvl="0" marL="457200" rtl="0" algn="l">
              <a:spcBef>
                <a:spcPts val="0"/>
              </a:spcBef>
              <a:spcAft>
                <a:spcPts val="0"/>
              </a:spcAft>
              <a:buSzPts val="1800"/>
              <a:buChar char="●"/>
            </a:pPr>
            <a:r>
              <a:rPr lang="en"/>
              <a:t>The top-level "App.js" component is the main entry point for the application.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81"/>
          <p:cNvSpPr txBox="1"/>
          <p:nvPr>
            <p:ph idx="1" type="body"/>
          </p:nvPr>
        </p:nvSpPr>
        <p:spPr>
          <a:xfrm>
            <a:off x="311700" y="0"/>
            <a:ext cx="8520600" cy="514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358"/>
              <a:buFont typeface="Arial"/>
              <a:buNone/>
            </a:pPr>
            <a:r>
              <a:rPr lang="en" sz="585"/>
              <a:t>src/</a:t>
            </a:r>
            <a:endParaRPr sz="585"/>
          </a:p>
          <a:p>
            <a:pPr indent="0" lvl="0" marL="0" rtl="0" algn="l">
              <a:lnSpc>
                <a:spcPct val="95000"/>
              </a:lnSpc>
              <a:spcBef>
                <a:spcPts val="1200"/>
              </a:spcBef>
              <a:spcAft>
                <a:spcPts val="0"/>
              </a:spcAft>
              <a:buClr>
                <a:schemeClr val="dk1"/>
              </a:buClr>
              <a:buSzPts val="358"/>
              <a:buFont typeface="Arial"/>
              <a:buNone/>
            </a:pPr>
            <a:r>
              <a:rPr lang="en" sz="585"/>
              <a:t>├── components/</a:t>
            </a:r>
            <a:endParaRPr sz="585"/>
          </a:p>
          <a:p>
            <a:pPr indent="0" lvl="0" marL="0" rtl="0" algn="l">
              <a:lnSpc>
                <a:spcPct val="95000"/>
              </a:lnSpc>
              <a:spcBef>
                <a:spcPts val="1200"/>
              </a:spcBef>
              <a:spcAft>
                <a:spcPts val="0"/>
              </a:spcAft>
              <a:buClr>
                <a:schemeClr val="dk1"/>
              </a:buClr>
              <a:buSzPts val="358"/>
              <a:buFont typeface="Arial"/>
              <a:buNone/>
            </a:pPr>
            <a:r>
              <a:rPr lang="en" sz="585"/>
              <a:t>│   ├── Header/</a:t>
            </a:r>
            <a:endParaRPr sz="585"/>
          </a:p>
          <a:p>
            <a:pPr indent="0" lvl="0" marL="0" rtl="0" algn="l">
              <a:lnSpc>
                <a:spcPct val="95000"/>
              </a:lnSpc>
              <a:spcBef>
                <a:spcPts val="1200"/>
              </a:spcBef>
              <a:spcAft>
                <a:spcPts val="0"/>
              </a:spcAft>
              <a:buClr>
                <a:schemeClr val="dk1"/>
              </a:buClr>
              <a:buSzPts val="358"/>
              <a:buFont typeface="Arial"/>
              <a:buNone/>
            </a:pPr>
            <a:r>
              <a:rPr lang="en" sz="585"/>
              <a:t>│   │   ├── Header.js</a:t>
            </a:r>
            <a:endParaRPr sz="585"/>
          </a:p>
          <a:p>
            <a:pPr indent="0" lvl="0" marL="0" rtl="0" algn="l">
              <a:lnSpc>
                <a:spcPct val="95000"/>
              </a:lnSpc>
              <a:spcBef>
                <a:spcPts val="1200"/>
              </a:spcBef>
              <a:spcAft>
                <a:spcPts val="0"/>
              </a:spcAft>
              <a:buClr>
                <a:schemeClr val="dk1"/>
              </a:buClr>
              <a:buSzPts val="358"/>
              <a:buFont typeface="Arial"/>
              <a:buNone/>
            </a:pPr>
            <a:r>
              <a:rPr lang="en" sz="585"/>
              <a:t>│   │   ├── HeaderLogo.js</a:t>
            </a:r>
            <a:endParaRPr sz="585"/>
          </a:p>
          <a:p>
            <a:pPr indent="0" lvl="0" marL="0" rtl="0" algn="l">
              <a:lnSpc>
                <a:spcPct val="95000"/>
              </a:lnSpc>
              <a:spcBef>
                <a:spcPts val="1200"/>
              </a:spcBef>
              <a:spcAft>
                <a:spcPts val="0"/>
              </a:spcAft>
              <a:buClr>
                <a:schemeClr val="dk1"/>
              </a:buClr>
              <a:buSzPts val="358"/>
              <a:buFont typeface="Arial"/>
              <a:buNone/>
            </a:pPr>
            <a:r>
              <a:rPr lang="en" sz="585"/>
              <a:t>│   │   ├── HeaderMenu.js</a:t>
            </a:r>
            <a:endParaRPr sz="585"/>
          </a:p>
          <a:p>
            <a:pPr indent="0" lvl="0" marL="0" rtl="0" algn="l">
              <a:lnSpc>
                <a:spcPct val="95000"/>
              </a:lnSpc>
              <a:spcBef>
                <a:spcPts val="1200"/>
              </a:spcBef>
              <a:spcAft>
                <a:spcPts val="0"/>
              </a:spcAft>
              <a:buClr>
                <a:schemeClr val="dk1"/>
              </a:buClr>
              <a:buSzPts val="358"/>
              <a:buFont typeface="Arial"/>
              <a:buNone/>
            </a:pPr>
            <a:r>
              <a:rPr lang="en" sz="585"/>
              <a:t>│   │   └── HeaderSearch.js</a:t>
            </a:r>
            <a:endParaRPr sz="585"/>
          </a:p>
          <a:p>
            <a:pPr indent="0" lvl="0" marL="0" rtl="0" algn="l">
              <a:lnSpc>
                <a:spcPct val="95000"/>
              </a:lnSpc>
              <a:spcBef>
                <a:spcPts val="1200"/>
              </a:spcBef>
              <a:spcAft>
                <a:spcPts val="0"/>
              </a:spcAft>
              <a:buClr>
                <a:schemeClr val="dk1"/>
              </a:buClr>
              <a:buSzPts val="358"/>
              <a:buFont typeface="Arial"/>
              <a:buNone/>
            </a:pPr>
            <a:r>
              <a:rPr lang="en" sz="585"/>
              <a:t>│   ├── Product/</a:t>
            </a:r>
            <a:endParaRPr sz="585"/>
          </a:p>
          <a:p>
            <a:pPr indent="0" lvl="0" marL="0" rtl="0" algn="l">
              <a:lnSpc>
                <a:spcPct val="95000"/>
              </a:lnSpc>
              <a:spcBef>
                <a:spcPts val="1200"/>
              </a:spcBef>
              <a:spcAft>
                <a:spcPts val="0"/>
              </a:spcAft>
              <a:buClr>
                <a:schemeClr val="dk1"/>
              </a:buClr>
              <a:buSzPts val="358"/>
              <a:buFont typeface="Arial"/>
              <a:buNone/>
            </a:pPr>
            <a:r>
              <a:rPr lang="en" sz="585"/>
              <a:t>│   │   ├── Product.js</a:t>
            </a:r>
            <a:endParaRPr sz="585"/>
          </a:p>
          <a:p>
            <a:pPr indent="0" lvl="0" marL="0" rtl="0" algn="l">
              <a:lnSpc>
                <a:spcPct val="95000"/>
              </a:lnSpc>
              <a:spcBef>
                <a:spcPts val="1200"/>
              </a:spcBef>
              <a:spcAft>
                <a:spcPts val="0"/>
              </a:spcAft>
              <a:buClr>
                <a:schemeClr val="dk1"/>
              </a:buClr>
              <a:buSzPts val="358"/>
              <a:buFont typeface="Arial"/>
              <a:buNone/>
            </a:pPr>
            <a:r>
              <a:rPr lang="en" sz="585"/>
              <a:t>│   │   ├── ProductList.js</a:t>
            </a:r>
            <a:endParaRPr sz="585"/>
          </a:p>
          <a:p>
            <a:pPr indent="0" lvl="0" marL="0" rtl="0" algn="l">
              <a:lnSpc>
                <a:spcPct val="95000"/>
              </a:lnSpc>
              <a:spcBef>
                <a:spcPts val="1200"/>
              </a:spcBef>
              <a:spcAft>
                <a:spcPts val="0"/>
              </a:spcAft>
              <a:buClr>
                <a:schemeClr val="dk1"/>
              </a:buClr>
              <a:buSzPts val="358"/>
              <a:buFont typeface="Arial"/>
              <a:buNone/>
            </a:pPr>
            <a:r>
              <a:rPr lang="en" sz="585"/>
              <a:t>│   │   ├── ProductDetails.js</a:t>
            </a:r>
            <a:endParaRPr sz="585"/>
          </a:p>
          <a:p>
            <a:pPr indent="0" lvl="0" marL="0" rtl="0" algn="l">
              <a:lnSpc>
                <a:spcPct val="95000"/>
              </a:lnSpc>
              <a:spcBef>
                <a:spcPts val="1200"/>
              </a:spcBef>
              <a:spcAft>
                <a:spcPts val="0"/>
              </a:spcAft>
              <a:buClr>
                <a:schemeClr val="dk1"/>
              </a:buClr>
              <a:buSzPts val="358"/>
              <a:buFont typeface="Arial"/>
              <a:buNone/>
            </a:pPr>
            <a:r>
              <a:rPr lang="en" sz="585"/>
              <a:t>│   │   └── ProductReviews.js</a:t>
            </a:r>
            <a:endParaRPr sz="585"/>
          </a:p>
          <a:p>
            <a:pPr indent="0" lvl="0" marL="0" rtl="0" algn="l">
              <a:lnSpc>
                <a:spcPct val="95000"/>
              </a:lnSpc>
              <a:spcBef>
                <a:spcPts val="1200"/>
              </a:spcBef>
              <a:spcAft>
                <a:spcPts val="0"/>
              </a:spcAft>
              <a:buClr>
                <a:schemeClr val="dk1"/>
              </a:buClr>
              <a:buSzPts val="358"/>
              <a:buFont typeface="Arial"/>
              <a:buNone/>
            </a:pPr>
            <a:r>
              <a:rPr lang="en" sz="585"/>
              <a:t>│   ├── Cart/</a:t>
            </a:r>
            <a:endParaRPr sz="585"/>
          </a:p>
          <a:p>
            <a:pPr indent="0" lvl="0" marL="0" rtl="0" algn="l">
              <a:lnSpc>
                <a:spcPct val="95000"/>
              </a:lnSpc>
              <a:spcBef>
                <a:spcPts val="1200"/>
              </a:spcBef>
              <a:spcAft>
                <a:spcPts val="0"/>
              </a:spcAft>
              <a:buClr>
                <a:schemeClr val="dk1"/>
              </a:buClr>
              <a:buSzPts val="358"/>
              <a:buFont typeface="Arial"/>
              <a:buNone/>
            </a:pPr>
            <a:r>
              <a:rPr lang="en" sz="585"/>
              <a:t>│   │   ├── Cart.js</a:t>
            </a:r>
            <a:endParaRPr sz="585"/>
          </a:p>
          <a:p>
            <a:pPr indent="0" lvl="0" marL="0" rtl="0" algn="l">
              <a:lnSpc>
                <a:spcPct val="95000"/>
              </a:lnSpc>
              <a:spcBef>
                <a:spcPts val="1200"/>
              </a:spcBef>
              <a:spcAft>
                <a:spcPts val="0"/>
              </a:spcAft>
              <a:buClr>
                <a:schemeClr val="dk1"/>
              </a:buClr>
              <a:buSzPts val="358"/>
              <a:buFont typeface="Arial"/>
              <a:buNone/>
            </a:pPr>
            <a:r>
              <a:rPr lang="en" sz="585"/>
              <a:t>│   │   ├── CartItem.js</a:t>
            </a:r>
            <a:endParaRPr sz="585"/>
          </a:p>
          <a:p>
            <a:pPr indent="0" lvl="0" marL="0" rtl="0" algn="l">
              <a:lnSpc>
                <a:spcPct val="95000"/>
              </a:lnSpc>
              <a:spcBef>
                <a:spcPts val="1200"/>
              </a:spcBef>
              <a:spcAft>
                <a:spcPts val="0"/>
              </a:spcAft>
              <a:buClr>
                <a:schemeClr val="dk1"/>
              </a:buClr>
              <a:buSzPts val="358"/>
              <a:buFont typeface="Arial"/>
              <a:buNone/>
            </a:pPr>
            <a:r>
              <a:rPr lang="en" sz="585"/>
              <a:t>│   │   └── CartSummary.js</a:t>
            </a:r>
            <a:endParaRPr sz="585"/>
          </a:p>
          <a:p>
            <a:pPr indent="0" lvl="0" marL="0" rtl="0" algn="l">
              <a:lnSpc>
                <a:spcPct val="95000"/>
              </a:lnSpc>
              <a:spcBef>
                <a:spcPts val="1200"/>
              </a:spcBef>
              <a:spcAft>
                <a:spcPts val="0"/>
              </a:spcAft>
              <a:buClr>
                <a:schemeClr val="dk1"/>
              </a:buClr>
              <a:buSzPts val="358"/>
              <a:buFont typeface="Arial"/>
              <a:buNone/>
            </a:pPr>
            <a:r>
              <a:rPr lang="en" sz="585"/>
              <a:t>│   └── Footer/</a:t>
            </a:r>
            <a:endParaRPr sz="585"/>
          </a:p>
          <a:p>
            <a:pPr indent="0" lvl="0" marL="0" rtl="0" algn="l">
              <a:lnSpc>
                <a:spcPct val="95000"/>
              </a:lnSpc>
              <a:spcBef>
                <a:spcPts val="1200"/>
              </a:spcBef>
              <a:spcAft>
                <a:spcPts val="0"/>
              </a:spcAft>
              <a:buClr>
                <a:schemeClr val="dk1"/>
              </a:buClr>
              <a:buSzPts val="358"/>
              <a:buFont typeface="Arial"/>
              <a:buNone/>
            </a:pPr>
            <a:r>
              <a:rPr lang="en" sz="585"/>
              <a:t>│       ├── Footer.js</a:t>
            </a:r>
            <a:endParaRPr sz="585"/>
          </a:p>
          <a:p>
            <a:pPr indent="0" lvl="0" marL="0" rtl="0" algn="l">
              <a:lnSpc>
                <a:spcPct val="95000"/>
              </a:lnSpc>
              <a:spcBef>
                <a:spcPts val="1200"/>
              </a:spcBef>
              <a:spcAft>
                <a:spcPts val="0"/>
              </a:spcAft>
              <a:buClr>
                <a:schemeClr val="dk1"/>
              </a:buClr>
              <a:buSzPts val="358"/>
              <a:buFont typeface="Arial"/>
              <a:buNone/>
            </a:pPr>
            <a:r>
              <a:rPr lang="en" sz="585"/>
              <a:t>│       ├── FooterContact.js</a:t>
            </a:r>
            <a:endParaRPr sz="585"/>
          </a:p>
          <a:p>
            <a:pPr indent="0" lvl="0" marL="0" rtl="0" algn="l">
              <a:lnSpc>
                <a:spcPct val="95000"/>
              </a:lnSpc>
              <a:spcBef>
                <a:spcPts val="1200"/>
              </a:spcBef>
              <a:spcAft>
                <a:spcPts val="0"/>
              </a:spcAft>
              <a:buClr>
                <a:schemeClr val="dk1"/>
              </a:buClr>
              <a:buSzPts val="358"/>
              <a:buFont typeface="Arial"/>
              <a:buNone/>
            </a:pPr>
            <a:r>
              <a:rPr lang="en" sz="585"/>
              <a:t>│       └── FooterLinks.js</a:t>
            </a:r>
            <a:endParaRPr sz="585"/>
          </a:p>
          <a:p>
            <a:pPr indent="0" lvl="0" marL="0" rtl="0" algn="l">
              <a:lnSpc>
                <a:spcPct val="95000"/>
              </a:lnSpc>
              <a:spcBef>
                <a:spcPts val="1200"/>
              </a:spcBef>
              <a:spcAft>
                <a:spcPts val="1200"/>
              </a:spcAft>
              <a:buSzPts val="358"/>
              <a:buNone/>
            </a:pPr>
            <a:r>
              <a:rPr lang="en" sz="585"/>
              <a:t>└── App.js</a:t>
            </a:r>
            <a:endParaRPr sz="58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2853966" y="0"/>
            <a:ext cx="2893220" cy="5143502"/>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3" name="Google Shape;443;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Header</a:t>
            </a:r>
            <a:endParaRPr/>
          </a:p>
          <a:p>
            <a:pPr indent="-342900" lvl="0" marL="457200" rtl="0" algn="l">
              <a:spcBef>
                <a:spcPts val="0"/>
              </a:spcBef>
              <a:spcAft>
                <a:spcPts val="0"/>
              </a:spcAft>
              <a:buSzPts val="1800"/>
              <a:buChar char="●"/>
            </a:pPr>
            <a:r>
              <a:rPr lang="en"/>
              <a:t>Footer</a:t>
            </a:r>
            <a:endParaRPr/>
          </a:p>
          <a:p>
            <a:pPr indent="-342900" lvl="0" marL="457200" rtl="0" algn="l">
              <a:spcBef>
                <a:spcPts val="0"/>
              </a:spcBef>
              <a:spcAft>
                <a:spcPts val="0"/>
              </a:spcAft>
              <a:buSzPts val="1800"/>
              <a:buChar char="●"/>
            </a:pPr>
            <a:r>
              <a:rPr lang="en"/>
              <a:t>Login</a:t>
            </a:r>
            <a:endParaRPr/>
          </a:p>
          <a:p>
            <a:pPr indent="-342900" lvl="0" marL="457200" rtl="0" algn="l">
              <a:spcBef>
                <a:spcPts val="0"/>
              </a:spcBef>
              <a:spcAft>
                <a:spcPts val="0"/>
              </a:spcAft>
              <a:buSzPts val="1800"/>
              <a:buChar char="●"/>
            </a:pPr>
            <a:r>
              <a:rPr lang="en"/>
              <a:t>Register</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83"/>
          <p:cNvSpPr txBox="1"/>
          <p:nvPr>
            <p:ph type="title"/>
          </p:nvPr>
        </p:nvSpPr>
        <p:spPr>
          <a:xfrm>
            <a:off x="213975" y="124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Forms &amp; User inputs in react</a:t>
            </a:r>
            <a:endParaRPr/>
          </a:p>
        </p:txBody>
      </p:sp>
      <p:sp>
        <p:nvSpPr>
          <p:cNvPr id="449" name="Google Shape;449;p83"/>
          <p:cNvSpPr txBox="1"/>
          <p:nvPr>
            <p:ph idx="1" type="body"/>
          </p:nvPr>
        </p:nvSpPr>
        <p:spPr>
          <a:xfrm>
            <a:off x="311700" y="810375"/>
            <a:ext cx="8520600" cy="464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750"/>
              <a:t>import React, { useState } from 'react';</a:t>
            </a:r>
            <a:endParaRPr sz="1750"/>
          </a:p>
          <a:p>
            <a:pPr indent="0" lvl="0" marL="0" rtl="0" algn="l">
              <a:lnSpc>
                <a:spcPct val="95000"/>
              </a:lnSpc>
              <a:spcBef>
                <a:spcPts val="1200"/>
              </a:spcBef>
              <a:spcAft>
                <a:spcPts val="0"/>
              </a:spcAft>
              <a:buClr>
                <a:schemeClr val="dk1"/>
              </a:buClr>
              <a:buSzPts val="275"/>
              <a:buFont typeface="Arial"/>
              <a:buNone/>
            </a:pPr>
            <a:r>
              <a:rPr lang="en" sz="1750"/>
              <a:t>function ContactForm() {</a:t>
            </a:r>
            <a:endParaRPr sz="1750"/>
          </a:p>
          <a:p>
            <a:pPr indent="0" lvl="0" marL="0" rtl="0" algn="l">
              <a:lnSpc>
                <a:spcPct val="95000"/>
              </a:lnSpc>
              <a:spcBef>
                <a:spcPts val="1200"/>
              </a:spcBef>
              <a:spcAft>
                <a:spcPts val="0"/>
              </a:spcAft>
              <a:buClr>
                <a:schemeClr val="dk1"/>
              </a:buClr>
              <a:buSzPts val="275"/>
              <a:buFont typeface="Arial"/>
              <a:buNone/>
            </a:pPr>
            <a:r>
              <a:rPr lang="en" sz="1750"/>
              <a:t>  const [firstName, setFirstName] = useState('');</a:t>
            </a:r>
            <a:endParaRPr sz="1750"/>
          </a:p>
          <a:p>
            <a:pPr indent="0" lvl="0" marL="0" rtl="0" algn="l">
              <a:lnSpc>
                <a:spcPct val="95000"/>
              </a:lnSpc>
              <a:spcBef>
                <a:spcPts val="1200"/>
              </a:spcBef>
              <a:spcAft>
                <a:spcPts val="0"/>
              </a:spcAft>
              <a:buClr>
                <a:schemeClr val="dk1"/>
              </a:buClr>
              <a:buSzPts val="275"/>
              <a:buFont typeface="Arial"/>
              <a:buNone/>
            </a:pPr>
            <a:r>
              <a:rPr lang="en" sz="1750"/>
              <a:t>  const [lastName, setLastName] = useState('');</a:t>
            </a:r>
            <a:endParaRPr sz="1750"/>
          </a:p>
          <a:p>
            <a:pPr indent="0" lvl="0" marL="0" rtl="0" algn="l">
              <a:lnSpc>
                <a:spcPct val="95000"/>
              </a:lnSpc>
              <a:spcBef>
                <a:spcPts val="1200"/>
              </a:spcBef>
              <a:spcAft>
                <a:spcPts val="0"/>
              </a:spcAft>
              <a:buClr>
                <a:schemeClr val="dk1"/>
              </a:buClr>
              <a:buSzPts val="275"/>
              <a:buFont typeface="Arial"/>
              <a:buNone/>
            </a:pPr>
            <a:r>
              <a:rPr lang="en" sz="1750"/>
              <a:t>  const [email, setEmail] = useState('');</a:t>
            </a:r>
            <a:endParaRPr sz="1750"/>
          </a:p>
          <a:p>
            <a:pPr indent="0" lvl="0" marL="0" rtl="0" algn="l">
              <a:lnSpc>
                <a:spcPct val="95000"/>
              </a:lnSpc>
              <a:spcBef>
                <a:spcPts val="1200"/>
              </a:spcBef>
              <a:spcAft>
                <a:spcPts val="0"/>
              </a:spcAft>
              <a:buClr>
                <a:schemeClr val="dk1"/>
              </a:buClr>
              <a:buSzPts val="275"/>
              <a:buFont typeface="Arial"/>
              <a:buNone/>
            </a:pPr>
            <a:r>
              <a:rPr lang="en" sz="1750"/>
              <a:t>  const [message, setMessage] = useState('');</a:t>
            </a:r>
            <a:endParaRPr sz="1750"/>
          </a:p>
          <a:p>
            <a:pPr indent="0" lvl="0" marL="0" rtl="0" algn="l">
              <a:lnSpc>
                <a:spcPct val="95000"/>
              </a:lnSpc>
              <a:spcBef>
                <a:spcPts val="1200"/>
              </a:spcBef>
              <a:spcAft>
                <a:spcPts val="0"/>
              </a:spcAft>
              <a:buClr>
                <a:schemeClr val="dk1"/>
              </a:buClr>
              <a:buSzPts val="275"/>
              <a:buFont typeface="Arial"/>
              <a:buNone/>
            </a:pPr>
            <a:r>
              <a:rPr lang="en" sz="1750"/>
              <a:t>  const handleSubmit = (event) =&gt; {</a:t>
            </a:r>
            <a:endParaRPr sz="1750"/>
          </a:p>
          <a:p>
            <a:pPr indent="0" lvl="0" marL="0" rtl="0" algn="l">
              <a:lnSpc>
                <a:spcPct val="95000"/>
              </a:lnSpc>
              <a:spcBef>
                <a:spcPts val="1200"/>
              </a:spcBef>
              <a:spcAft>
                <a:spcPts val="0"/>
              </a:spcAft>
              <a:buClr>
                <a:schemeClr val="dk1"/>
              </a:buClr>
              <a:buSzPts val="275"/>
              <a:buFont typeface="Arial"/>
              <a:buNone/>
            </a:pPr>
            <a:r>
              <a:rPr lang="en" sz="1750"/>
              <a:t>    event.preventDefault();</a:t>
            </a:r>
            <a:endParaRPr sz="1750"/>
          </a:p>
          <a:p>
            <a:pPr indent="0" lvl="0" marL="0" rtl="0" algn="l">
              <a:lnSpc>
                <a:spcPct val="95000"/>
              </a:lnSpc>
              <a:spcBef>
                <a:spcPts val="1200"/>
              </a:spcBef>
              <a:spcAft>
                <a:spcPts val="0"/>
              </a:spcAft>
              <a:buClr>
                <a:schemeClr val="dk1"/>
              </a:buClr>
              <a:buSzPts val="275"/>
              <a:buFont typeface="Arial"/>
              <a:buNone/>
            </a:pPr>
            <a:r>
              <a:rPr lang="en" sz="1750"/>
              <a:t>    alert(“Data Submitted”)</a:t>
            </a:r>
            <a:endParaRPr sz="1750"/>
          </a:p>
          <a:p>
            <a:pPr indent="0" lvl="0" marL="0" rtl="0" algn="l">
              <a:lnSpc>
                <a:spcPct val="95000"/>
              </a:lnSpc>
              <a:spcBef>
                <a:spcPts val="1200"/>
              </a:spcBef>
              <a:spcAft>
                <a:spcPts val="0"/>
              </a:spcAft>
              <a:buClr>
                <a:schemeClr val="dk1"/>
              </a:buClr>
              <a:buSzPts val="275"/>
              <a:buFont typeface="Arial"/>
              <a:buNone/>
            </a:pPr>
            <a:r>
              <a:rPr lang="en" sz="1750"/>
              <a:t>  };</a:t>
            </a:r>
            <a:endParaRPr sz="1750"/>
          </a:p>
          <a:p>
            <a:pPr indent="0" lvl="0" marL="0" rtl="0" algn="l">
              <a:lnSpc>
                <a:spcPct val="95000"/>
              </a:lnSpc>
              <a:spcBef>
                <a:spcPts val="1200"/>
              </a:spcBef>
              <a:spcAft>
                <a:spcPts val="0"/>
              </a:spcAft>
              <a:buClr>
                <a:schemeClr val="dk1"/>
              </a:buClr>
              <a:buSzPts val="275"/>
              <a:buFont typeface="Arial"/>
              <a:buNone/>
            </a:pPr>
            <a:r>
              <a:rPr lang="en" sz="1750"/>
              <a:t>  return (</a:t>
            </a:r>
            <a:endParaRPr sz="1750"/>
          </a:p>
          <a:p>
            <a:pPr indent="0" lvl="0" marL="0" rtl="0" algn="l">
              <a:lnSpc>
                <a:spcPct val="95000"/>
              </a:lnSpc>
              <a:spcBef>
                <a:spcPts val="1200"/>
              </a:spcBef>
              <a:spcAft>
                <a:spcPts val="0"/>
              </a:spcAft>
              <a:buClr>
                <a:schemeClr val="dk1"/>
              </a:buClr>
              <a:buSzPts val="275"/>
              <a:buFont typeface="Arial"/>
              <a:buNone/>
            </a:pPr>
            <a:r>
              <a:rPr lang="en" sz="1750"/>
              <a:t>    &lt;form onSubmit={handleSubmit}&gt;</a:t>
            </a:r>
            <a:endParaRPr sz="1750"/>
          </a:p>
          <a:p>
            <a:pPr indent="0" lvl="0" marL="0" rtl="0" algn="l">
              <a:lnSpc>
                <a:spcPct val="95000"/>
              </a:lnSpc>
              <a:spcBef>
                <a:spcPts val="1200"/>
              </a:spcBef>
              <a:spcAft>
                <a:spcPts val="0"/>
              </a:spcAft>
              <a:buClr>
                <a:schemeClr val="dk1"/>
              </a:buClr>
              <a:buSzPts val="275"/>
              <a:buFont typeface="Arial"/>
              <a:buNone/>
            </a:pPr>
            <a:r>
              <a:rPr lang="en" sz="1750"/>
              <a:t>      &lt;label&gt;</a:t>
            </a:r>
            <a:endParaRPr sz="1750"/>
          </a:p>
          <a:p>
            <a:pPr indent="0" lvl="0" marL="0" rtl="0" algn="l">
              <a:lnSpc>
                <a:spcPct val="95000"/>
              </a:lnSpc>
              <a:spcBef>
                <a:spcPts val="1200"/>
              </a:spcBef>
              <a:spcAft>
                <a:spcPts val="0"/>
              </a:spcAft>
              <a:buClr>
                <a:schemeClr val="dk1"/>
              </a:buClr>
              <a:buSzPts val="275"/>
              <a:buFont typeface="Arial"/>
              <a:buNone/>
            </a:pPr>
            <a:r>
              <a:rPr lang="en" sz="1750"/>
              <a:t>        First Name:</a:t>
            </a:r>
            <a:endParaRPr sz="1750"/>
          </a:p>
          <a:p>
            <a:pPr indent="0" lvl="0" marL="0" rtl="0" algn="l">
              <a:lnSpc>
                <a:spcPct val="95000"/>
              </a:lnSpc>
              <a:spcBef>
                <a:spcPts val="1200"/>
              </a:spcBef>
              <a:spcAft>
                <a:spcPts val="0"/>
              </a:spcAft>
              <a:buClr>
                <a:schemeClr val="dk1"/>
              </a:buClr>
              <a:buSzPts val="275"/>
              <a:buFont typeface="Arial"/>
              <a:buNone/>
            </a:pPr>
            <a:r>
              <a:rPr lang="en" sz="1750"/>
              <a:t>        &lt;input type="text" name="firstName" value={firstName} onChange={(event) =&gt; setFirstName(event.target.value)} /&gt;</a:t>
            </a:r>
            <a:endParaRPr sz="1750"/>
          </a:p>
          <a:p>
            <a:pPr indent="0" lvl="0" marL="0" rtl="0" algn="l">
              <a:lnSpc>
                <a:spcPct val="95000"/>
              </a:lnSpc>
              <a:spcBef>
                <a:spcPts val="1200"/>
              </a:spcBef>
              <a:spcAft>
                <a:spcPts val="0"/>
              </a:spcAft>
              <a:buClr>
                <a:schemeClr val="dk1"/>
              </a:buClr>
              <a:buSzPts val="275"/>
              <a:buFont typeface="Arial"/>
              <a:buNone/>
            </a:pPr>
            <a:r>
              <a:rPr lang="en" sz="1750"/>
              <a:t>      &lt;/label&gt;</a:t>
            </a:r>
            <a:endParaRPr sz="1750"/>
          </a:p>
          <a:p>
            <a:pPr indent="0" lvl="0" marL="0" rtl="0" algn="l">
              <a:lnSpc>
                <a:spcPct val="95000"/>
              </a:lnSpc>
              <a:spcBef>
                <a:spcPts val="1200"/>
              </a:spcBef>
              <a:spcAft>
                <a:spcPts val="0"/>
              </a:spcAft>
              <a:buClr>
                <a:schemeClr val="dk1"/>
              </a:buClr>
              <a:buSzPts val="275"/>
              <a:buFont typeface="Arial"/>
              <a:buNone/>
            </a:pPr>
            <a:r>
              <a:rPr lang="en" sz="1750"/>
              <a:t>      &lt;br /&gt;</a:t>
            </a:r>
            <a:endParaRPr sz="1750"/>
          </a:p>
          <a:p>
            <a:pPr indent="0" lvl="0" marL="0" rtl="0" algn="l">
              <a:lnSpc>
                <a:spcPct val="95000"/>
              </a:lnSpc>
              <a:spcBef>
                <a:spcPts val="1200"/>
              </a:spcBef>
              <a:spcAft>
                <a:spcPts val="0"/>
              </a:spcAft>
              <a:buClr>
                <a:schemeClr val="dk1"/>
              </a:buClr>
              <a:buSzPts val="275"/>
              <a:buFont typeface="Arial"/>
              <a:buNone/>
            </a:pPr>
            <a:r>
              <a:rPr lang="en" sz="1750"/>
              <a:t>      &lt;label&gt;</a:t>
            </a:r>
            <a:endParaRPr sz="1750"/>
          </a:p>
          <a:p>
            <a:pPr indent="0" lvl="0" marL="0" rtl="0" algn="l">
              <a:lnSpc>
                <a:spcPct val="95000"/>
              </a:lnSpc>
              <a:spcBef>
                <a:spcPts val="1200"/>
              </a:spcBef>
              <a:spcAft>
                <a:spcPts val="0"/>
              </a:spcAft>
              <a:buClr>
                <a:schemeClr val="dk1"/>
              </a:buClr>
              <a:buSzPts val="275"/>
              <a:buFont typeface="Arial"/>
              <a:buNone/>
            </a:pPr>
            <a:r>
              <a:rPr lang="en" sz="1750"/>
              <a:t>        Last Name:</a:t>
            </a:r>
            <a:endParaRPr sz="1750"/>
          </a:p>
          <a:p>
            <a:pPr indent="0" lvl="0" marL="0" rtl="0" algn="l">
              <a:lnSpc>
                <a:spcPct val="95000"/>
              </a:lnSpc>
              <a:spcBef>
                <a:spcPts val="1200"/>
              </a:spcBef>
              <a:spcAft>
                <a:spcPts val="0"/>
              </a:spcAft>
              <a:buClr>
                <a:schemeClr val="dk1"/>
              </a:buClr>
              <a:buSzPts val="275"/>
              <a:buFont typeface="Arial"/>
              <a:buNone/>
            </a:pPr>
            <a:r>
              <a:rPr lang="en" sz="1750"/>
              <a:t>        &lt;input type="text" name="lastName" value={lastName} onChange={(event) =&gt; setLastName(event.target.value)} /&gt;</a:t>
            </a:r>
            <a:endParaRPr sz="1750"/>
          </a:p>
          <a:p>
            <a:pPr indent="0" lvl="0" marL="0" rtl="0" algn="l">
              <a:lnSpc>
                <a:spcPct val="95000"/>
              </a:lnSpc>
              <a:spcBef>
                <a:spcPts val="1200"/>
              </a:spcBef>
              <a:spcAft>
                <a:spcPts val="0"/>
              </a:spcAft>
              <a:buClr>
                <a:schemeClr val="dk1"/>
              </a:buClr>
              <a:buSzPts val="275"/>
              <a:buFont typeface="Arial"/>
              <a:buNone/>
            </a:pPr>
            <a:r>
              <a:rPr lang="en" sz="1750"/>
              <a:t>      &lt;/label&gt;</a:t>
            </a:r>
            <a:endParaRPr sz="1750"/>
          </a:p>
          <a:p>
            <a:pPr indent="0" lvl="0" marL="0" rtl="0" algn="l">
              <a:lnSpc>
                <a:spcPct val="95000"/>
              </a:lnSpc>
              <a:spcBef>
                <a:spcPts val="1200"/>
              </a:spcBef>
              <a:spcAft>
                <a:spcPts val="0"/>
              </a:spcAft>
              <a:buClr>
                <a:schemeClr val="dk1"/>
              </a:buClr>
              <a:buSzPts val="275"/>
              <a:buFont typeface="Arial"/>
              <a:buNone/>
            </a:pPr>
            <a:r>
              <a:rPr lang="en" sz="1750"/>
              <a:t>      &lt;br /&gt;</a:t>
            </a:r>
            <a:endParaRPr sz="1750"/>
          </a:p>
          <a:p>
            <a:pPr indent="0" lvl="0" marL="0" rtl="0" algn="l">
              <a:lnSpc>
                <a:spcPct val="95000"/>
              </a:lnSpc>
              <a:spcBef>
                <a:spcPts val="1200"/>
              </a:spcBef>
              <a:spcAft>
                <a:spcPts val="0"/>
              </a:spcAft>
              <a:buClr>
                <a:schemeClr val="dk1"/>
              </a:buClr>
              <a:buSzPts val="275"/>
              <a:buFont typeface="Arial"/>
              <a:buNone/>
            </a:pPr>
            <a:r>
              <a:rPr lang="en" sz="1750"/>
              <a:t>      &lt;label&gt;</a:t>
            </a:r>
            <a:endParaRPr sz="1750"/>
          </a:p>
          <a:p>
            <a:pPr indent="0" lvl="0" marL="0" rtl="0" algn="l">
              <a:lnSpc>
                <a:spcPct val="95000"/>
              </a:lnSpc>
              <a:spcBef>
                <a:spcPts val="1200"/>
              </a:spcBef>
              <a:spcAft>
                <a:spcPts val="0"/>
              </a:spcAft>
              <a:buClr>
                <a:schemeClr val="dk1"/>
              </a:buClr>
              <a:buSzPts val="275"/>
              <a:buFont typeface="Arial"/>
              <a:buNone/>
            </a:pPr>
            <a:r>
              <a:rPr lang="en" sz="1750"/>
              <a:t>        Email:</a:t>
            </a:r>
            <a:endParaRPr sz="1750"/>
          </a:p>
          <a:p>
            <a:pPr indent="0" lvl="0" marL="0" rtl="0" algn="l">
              <a:lnSpc>
                <a:spcPct val="95000"/>
              </a:lnSpc>
              <a:spcBef>
                <a:spcPts val="1200"/>
              </a:spcBef>
              <a:spcAft>
                <a:spcPts val="0"/>
              </a:spcAft>
              <a:buClr>
                <a:schemeClr val="dk1"/>
              </a:buClr>
              <a:buSzPts val="275"/>
              <a:buFont typeface="Arial"/>
              <a:buNone/>
            </a:pPr>
            <a:r>
              <a:rPr lang="en" sz="1750"/>
              <a:t>        &lt;input type="email" name="email" value={email} onChange={(event) =&gt; setEmail(event.target.value)} /&gt;</a:t>
            </a:r>
            <a:endParaRPr sz="1750"/>
          </a:p>
          <a:p>
            <a:pPr indent="0" lvl="0" marL="0" rtl="0" algn="l">
              <a:lnSpc>
                <a:spcPct val="95000"/>
              </a:lnSpc>
              <a:spcBef>
                <a:spcPts val="1200"/>
              </a:spcBef>
              <a:spcAft>
                <a:spcPts val="0"/>
              </a:spcAft>
              <a:buClr>
                <a:schemeClr val="dk1"/>
              </a:buClr>
              <a:buSzPts val="275"/>
              <a:buFont typeface="Arial"/>
              <a:buNone/>
            </a:pPr>
            <a:r>
              <a:rPr lang="en" sz="1750"/>
              <a:t>      &lt;/label&gt;</a:t>
            </a:r>
            <a:endParaRPr sz="1750"/>
          </a:p>
          <a:p>
            <a:pPr indent="0" lvl="0" marL="0" rtl="0" algn="l">
              <a:lnSpc>
                <a:spcPct val="95000"/>
              </a:lnSpc>
              <a:spcBef>
                <a:spcPts val="1200"/>
              </a:spcBef>
              <a:spcAft>
                <a:spcPts val="0"/>
              </a:spcAft>
              <a:buClr>
                <a:schemeClr val="dk1"/>
              </a:buClr>
              <a:buSzPts val="275"/>
              <a:buFont typeface="Arial"/>
              <a:buNone/>
            </a:pPr>
            <a:r>
              <a:rPr lang="en" sz="1750"/>
              <a:t>      &lt;br /&gt;</a:t>
            </a:r>
            <a:endParaRPr sz="1750"/>
          </a:p>
          <a:p>
            <a:pPr indent="0" lvl="0" marL="0" rtl="0" algn="l">
              <a:lnSpc>
                <a:spcPct val="95000"/>
              </a:lnSpc>
              <a:spcBef>
                <a:spcPts val="1200"/>
              </a:spcBef>
              <a:spcAft>
                <a:spcPts val="0"/>
              </a:spcAft>
              <a:buClr>
                <a:schemeClr val="dk1"/>
              </a:buClr>
              <a:buSzPts val="275"/>
              <a:buFont typeface="Arial"/>
              <a:buNone/>
            </a:pPr>
            <a:r>
              <a:rPr lang="en" sz="1750"/>
              <a:t>      &lt;label&gt;</a:t>
            </a:r>
            <a:endParaRPr sz="1750"/>
          </a:p>
          <a:p>
            <a:pPr indent="0" lvl="0" marL="0" rtl="0" algn="l">
              <a:lnSpc>
                <a:spcPct val="95000"/>
              </a:lnSpc>
              <a:spcBef>
                <a:spcPts val="1200"/>
              </a:spcBef>
              <a:spcAft>
                <a:spcPts val="0"/>
              </a:spcAft>
              <a:buClr>
                <a:schemeClr val="dk1"/>
              </a:buClr>
              <a:buSzPts val="275"/>
              <a:buFont typeface="Arial"/>
              <a:buNone/>
            </a:pPr>
            <a:r>
              <a:rPr lang="en" sz="1750"/>
              <a:t>        Message:</a:t>
            </a:r>
            <a:endParaRPr sz="1750"/>
          </a:p>
          <a:p>
            <a:pPr indent="0" lvl="0" marL="0" rtl="0" algn="l">
              <a:lnSpc>
                <a:spcPct val="95000"/>
              </a:lnSpc>
              <a:spcBef>
                <a:spcPts val="1200"/>
              </a:spcBef>
              <a:spcAft>
                <a:spcPts val="0"/>
              </a:spcAft>
              <a:buClr>
                <a:schemeClr val="dk1"/>
              </a:buClr>
              <a:buSzPts val="275"/>
              <a:buFont typeface="Arial"/>
              <a:buNone/>
            </a:pPr>
            <a:r>
              <a:rPr lang="en" sz="1750"/>
              <a:t>        &lt;textarea name="message" value={message} onChange={(event) =&gt; setMessage(event.target.value)} /&gt;</a:t>
            </a:r>
            <a:endParaRPr sz="1750"/>
          </a:p>
          <a:p>
            <a:pPr indent="0" lvl="0" marL="0" rtl="0" algn="l">
              <a:lnSpc>
                <a:spcPct val="95000"/>
              </a:lnSpc>
              <a:spcBef>
                <a:spcPts val="1200"/>
              </a:spcBef>
              <a:spcAft>
                <a:spcPts val="0"/>
              </a:spcAft>
              <a:buClr>
                <a:schemeClr val="dk1"/>
              </a:buClr>
              <a:buSzPts val="275"/>
              <a:buFont typeface="Arial"/>
              <a:buNone/>
            </a:pPr>
            <a:r>
              <a:rPr lang="en" sz="1750"/>
              <a:t>      &lt;/label&gt;</a:t>
            </a:r>
            <a:endParaRPr sz="1750"/>
          </a:p>
          <a:p>
            <a:pPr indent="0" lvl="0" marL="0" rtl="0" algn="l">
              <a:lnSpc>
                <a:spcPct val="95000"/>
              </a:lnSpc>
              <a:spcBef>
                <a:spcPts val="1200"/>
              </a:spcBef>
              <a:spcAft>
                <a:spcPts val="0"/>
              </a:spcAft>
              <a:buClr>
                <a:schemeClr val="dk1"/>
              </a:buClr>
              <a:buSzPts val="275"/>
              <a:buFont typeface="Arial"/>
              <a:buNone/>
            </a:pPr>
            <a:r>
              <a:rPr lang="en" sz="1750"/>
              <a:t>      &lt;br /&gt;</a:t>
            </a:r>
            <a:endParaRPr sz="1750"/>
          </a:p>
          <a:p>
            <a:pPr indent="0" lvl="0" marL="0" rtl="0" algn="l">
              <a:lnSpc>
                <a:spcPct val="95000"/>
              </a:lnSpc>
              <a:spcBef>
                <a:spcPts val="1200"/>
              </a:spcBef>
              <a:spcAft>
                <a:spcPts val="0"/>
              </a:spcAft>
              <a:buClr>
                <a:schemeClr val="dk1"/>
              </a:buClr>
              <a:buSzPts val="275"/>
              <a:buFont typeface="Arial"/>
              <a:buNone/>
            </a:pPr>
            <a:r>
              <a:rPr lang="en" sz="1750"/>
              <a:t>      &lt;button type="submit"&gt;Submit&lt;/button&gt;</a:t>
            </a:r>
            <a:endParaRPr sz="1750"/>
          </a:p>
          <a:p>
            <a:pPr indent="0" lvl="0" marL="0" rtl="0" algn="l">
              <a:lnSpc>
                <a:spcPct val="95000"/>
              </a:lnSpc>
              <a:spcBef>
                <a:spcPts val="1200"/>
              </a:spcBef>
              <a:spcAft>
                <a:spcPts val="0"/>
              </a:spcAft>
              <a:buClr>
                <a:schemeClr val="dk1"/>
              </a:buClr>
              <a:buSzPts val="275"/>
              <a:buFont typeface="Arial"/>
              <a:buNone/>
            </a:pPr>
            <a:r>
              <a:rPr lang="en" sz="1750"/>
              <a:t>    &lt;/form&gt;</a:t>
            </a:r>
            <a:endParaRPr sz="1750"/>
          </a:p>
          <a:p>
            <a:pPr indent="0" lvl="0" marL="0" rtl="0" algn="l">
              <a:lnSpc>
                <a:spcPct val="95000"/>
              </a:lnSpc>
              <a:spcBef>
                <a:spcPts val="1200"/>
              </a:spcBef>
              <a:spcAft>
                <a:spcPts val="0"/>
              </a:spcAft>
              <a:buClr>
                <a:schemeClr val="dk1"/>
              </a:buClr>
              <a:buSzPts val="275"/>
              <a:buFont typeface="Arial"/>
              <a:buNone/>
            </a:pPr>
            <a:r>
              <a:rPr lang="en" sz="1750"/>
              <a:t>  );</a:t>
            </a:r>
            <a:endParaRPr sz="1750"/>
          </a:p>
          <a:p>
            <a:pPr indent="0" lvl="0" marL="0" rtl="0" algn="l">
              <a:lnSpc>
                <a:spcPct val="95000"/>
              </a:lnSpc>
              <a:spcBef>
                <a:spcPts val="1200"/>
              </a:spcBef>
              <a:spcAft>
                <a:spcPts val="0"/>
              </a:spcAft>
              <a:buClr>
                <a:schemeClr val="dk1"/>
              </a:buClr>
              <a:buSzPts val="275"/>
              <a:buFont typeface="Arial"/>
              <a:buNone/>
            </a:pPr>
            <a:r>
              <a:rPr lang="en" sz="1750"/>
              <a:t>}</a:t>
            </a:r>
            <a:endParaRPr sz="1750"/>
          </a:p>
          <a:p>
            <a:pPr indent="0" lvl="0" marL="0" rtl="0" algn="l">
              <a:lnSpc>
                <a:spcPct val="95000"/>
              </a:lnSpc>
              <a:spcBef>
                <a:spcPts val="1200"/>
              </a:spcBef>
              <a:spcAft>
                <a:spcPts val="1200"/>
              </a:spcAft>
              <a:buSzPts val="275"/>
              <a:buNone/>
            </a:pPr>
            <a:r>
              <a:rPr lang="en" sz="1750"/>
              <a:t>export default ContactForm;</a:t>
            </a:r>
            <a:endParaRPr sz="175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84"/>
          <p:cNvSpPr txBox="1"/>
          <p:nvPr>
            <p:ph type="title"/>
          </p:nvPr>
        </p:nvSpPr>
        <p:spPr>
          <a:xfrm>
            <a:off x="311700" y="1163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Dealing With Form Submission &amp; Getting User Input Values</a:t>
            </a:r>
            <a:endParaRPr sz="2220"/>
          </a:p>
        </p:txBody>
      </p:sp>
      <p:sp>
        <p:nvSpPr>
          <p:cNvPr id="455" name="Google Shape;455;p84"/>
          <p:cNvSpPr txBox="1"/>
          <p:nvPr>
            <p:ph idx="1" type="body"/>
          </p:nvPr>
        </p:nvSpPr>
        <p:spPr>
          <a:xfrm>
            <a:off x="311700" y="689025"/>
            <a:ext cx="8520600" cy="445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function ContactForm() {</a:t>
            </a:r>
            <a:endParaRPr/>
          </a:p>
          <a:p>
            <a:pPr indent="0" lvl="0" marL="0" rtl="0" algn="l">
              <a:spcBef>
                <a:spcPts val="1200"/>
              </a:spcBef>
              <a:spcAft>
                <a:spcPts val="0"/>
              </a:spcAft>
              <a:buClr>
                <a:schemeClr val="dk1"/>
              </a:buClr>
              <a:buSzPct val="61111"/>
              <a:buFont typeface="Arial"/>
              <a:buNone/>
            </a:pPr>
            <a:r>
              <a:rPr lang="en"/>
              <a:t>  const [formData, setFormData] = useState({</a:t>
            </a:r>
            <a:endParaRPr/>
          </a:p>
          <a:p>
            <a:pPr indent="0" lvl="0" marL="0" rtl="0" algn="l">
              <a:spcBef>
                <a:spcPts val="1200"/>
              </a:spcBef>
              <a:spcAft>
                <a:spcPts val="0"/>
              </a:spcAft>
              <a:buClr>
                <a:schemeClr val="dk1"/>
              </a:buClr>
              <a:buSzPct val="61111"/>
              <a:buFont typeface="Arial"/>
              <a:buNone/>
            </a:pPr>
            <a:r>
              <a:rPr lang="en"/>
              <a:t>    firstName: '',</a:t>
            </a:r>
            <a:endParaRPr/>
          </a:p>
          <a:p>
            <a:pPr indent="0" lvl="0" marL="0" rtl="0" algn="l">
              <a:spcBef>
                <a:spcPts val="1200"/>
              </a:spcBef>
              <a:spcAft>
                <a:spcPts val="0"/>
              </a:spcAft>
              <a:buClr>
                <a:schemeClr val="dk1"/>
              </a:buClr>
              <a:buSzPct val="61111"/>
              <a:buFont typeface="Arial"/>
              <a:buNone/>
            </a:pPr>
            <a:r>
              <a:rPr lang="en"/>
              <a:t>    lastName: '',</a:t>
            </a:r>
            <a:endParaRPr/>
          </a:p>
          <a:p>
            <a:pPr indent="0" lvl="0" marL="0" rtl="0" algn="l">
              <a:spcBef>
                <a:spcPts val="1200"/>
              </a:spcBef>
              <a:spcAft>
                <a:spcPts val="0"/>
              </a:spcAft>
              <a:buClr>
                <a:schemeClr val="dk1"/>
              </a:buClr>
              <a:buSzPct val="61111"/>
              <a:buFont typeface="Arial"/>
              <a:buNone/>
            </a:pPr>
            <a:r>
              <a:rPr lang="en"/>
              <a:t>    email: '',</a:t>
            </a:r>
            <a:endParaRPr/>
          </a:p>
          <a:p>
            <a:pPr indent="0" lvl="0" marL="0" rtl="0" algn="l">
              <a:spcBef>
                <a:spcPts val="1200"/>
              </a:spcBef>
              <a:spcAft>
                <a:spcPts val="0"/>
              </a:spcAft>
              <a:buClr>
                <a:schemeClr val="dk1"/>
              </a:buClr>
              <a:buSzPct val="61111"/>
              <a:buFont typeface="Arial"/>
              <a:buNone/>
            </a:pPr>
            <a:r>
              <a:rPr lang="en"/>
              <a:t>    message: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handleSubmit = (event) =&gt; {</a:t>
            </a:r>
            <a:endParaRPr/>
          </a:p>
          <a:p>
            <a:pPr indent="0" lvl="0" marL="0" rtl="0" algn="l">
              <a:spcBef>
                <a:spcPts val="1200"/>
              </a:spcBef>
              <a:spcAft>
                <a:spcPts val="0"/>
              </a:spcAft>
              <a:buClr>
                <a:schemeClr val="dk1"/>
              </a:buClr>
              <a:buSzPct val="61111"/>
              <a:buFont typeface="Arial"/>
              <a:buNone/>
            </a:pPr>
            <a:r>
              <a:rPr lang="en"/>
              <a:t>    event.preventDefault();</a:t>
            </a:r>
            <a:endParaRPr/>
          </a:p>
          <a:p>
            <a:pPr indent="0" lvl="0" marL="0" rtl="0" algn="l">
              <a:spcBef>
                <a:spcPts val="1200"/>
              </a:spcBef>
              <a:spcAft>
                <a:spcPts val="0"/>
              </a:spcAft>
              <a:buClr>
                <a:schemeClr val="dk1"/>
              </a:buClr>
              <a:buSzPct val="61111"/>
              <a:buFont typeface="Arial"/>
              <a:buNone/>
            </a:pPr>
            <a:r>
              <a:rPr lang="en"/>
              <a:t>    console.log(formData);</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handleInputChange = (event) =&gt; {</a:t>
            </a:r>
            <a:endParaRPr/>
          </a:p>
          <a:p>
            <a:pPr indent="0" lvl="0" marL="0" rtl="0" algn="l">
              <a:spcBef>
                <a:spcPts val="1200"/>
              </a:spcBef>
              <a:spcAft>
                <a:spcPts val="0"/>
              </a:spcAft>
              <a:buClr>
                <a:schemeClr val="dk1"/>
              </a:buClr>
              <a:buSzPct val="61111"/>
              <a:buFont typeface="Arial"/>
              <a:buNone/>
            </a:pPr>
            <a:r>
              <a:rPr lang="en"/>
              <a:t>    setFormData({</a:t>
            </a:r>
            <a:endParaRPr/>
          </a:p>
          <a:p>
            <a:pPr indent="0" lvl="0" marL="0" rtl="0" algn="l">
              <a:spcBef>
                <a:spcPts val="1200"/>
              </a:spcBef>
              <a:spcAft>
                <a:spcPts val="0"/>
              </a:spcAft>
              <a:buClr>
                <a:schemeClr val="dk1"/>
              </a:buClr>
              <a:buSzPct val="61111"/>
              <a:buFont typeface="Arial"/>
              <a:buNone/>
            </a:pPr>
            <a:r>
              <a:rPr lang="en"/>
              <a:t>      ...formData,</a:t>
            </a:r>
            <a:endParaRPr/>
          </a:p>
          <a:p>
            <a:pPr indent="0" lvl="0" marL="0" rtl="0" algn="l">
              <a:spcBef>
                <a:spcPts val="1200"/>
              </a:spcBef>
              <a:spcAft>
                <a:spcPts val="0"/>
              </a:spcAft>
              <a:buClr>
                <a:schemeClr val="dk1"/>
              </a:buClr>
              <a:buSzPct val="61111"/>
              <a:buFont typeface="Arial"/>
              <a:buNone/>
            </a:pPr>
            <a:r>
              <a:rPr lang="en"/>
              <a:t>      [event.target.name]: event.target.value,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&lt;form onSubmit={handleSubmit}&gt;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First Name:</a:t>
            </a:r>
            <a:endParaRPr/>
          </a:p>
          <a:p>
            <a:pPr indent="0" lvl="0" marL="0" rtl="0" algn="l">
              <a:spcBef>
                <a:spcPts val="1200"/>
              </a:spcBef>
              <a:spcAft>
                <a:spcPts val="0"/>
              </a:spcAft>
              <a:buClr>
                <a:schemeClr val="dk1"/>
              </a:buClr>
              <a:buSzPct val="61111"/>
              <a:buFont typeface="Arial"/>
              <a:buNone/>
            </a:pPr>
            <a:r>
              <a:rPr lang="en"/>
              <a:t>        &lt;input type="text" name="firstName" value={formData.firstName} onChange={handleInputChange}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&lt;br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Last Name:</a:t>
            </a:r>
            <a:endParaRPr/>
          </a:p>
          <a:p>
            <a:pPr indent="0" lvl="0" marL="0" rtl="0" algn="l">
              <a:spcBef>
                <a:spcPts val="1200"/>
              </a:spcBef>
              <a:spcAft>
                <a:spcPts val="0"/>
              </a:spcAft>
              <a:buClr>
                <a:schemeClr val="dk1"/>
              </a:buClr>
              <a:buSzPct val="61111"/>
              <a:buFont typeface="Arial"/>
              <a:buNone/>
            </a:pPr>
            <a:r>
              <a:rPr lang="en"/>
              <a:t>        &lt;input type="text" name="lastName" value={formData.lastName} onChange={handleInputChange}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&lt;br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Email:</a:t>
            </a:r>
            <a:endParaRPr/>
          </a:p>
          <a:p>
            <a:pPr indent="0" lvl="0" marL="0" rtl="0" algn="l">
              <a:spcBef>
                <a:spcPts val="1200"/>
              </a:spcBef>
              <a:spcAft>
                <a:spcPts val="0"/>
              </a:spcAft>
              <a:buClr>
                <a:schemeClr val="dk1"/>
              </a:buClr>
              <a:buSzPct val="61111"/>
              <a:buFont typeface="Arial"/>
              <a:buNone/>
            </a:pPr>
            <a:r>
              <a:rPr lang="en"/>
              <a:t>        &lt;input type="email" name="email" value={formData.email} onChange={handleInputChange}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&lt;br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Message:</a:t>
            </a:r>
            <a:endParaRPr/>
          </a:p>
          <a:p>
            <a:pPr indent="0" lvl="0" marL="0" rtl="0" algn="l">
              <a:spcBef>
                <a:spcPts val="1200"/>
              </a:spcBef>
              <a:spcAft>
                <a:spcPts val="0"/>
              </a:spcAft>
              <a:buClr>
                <a:schemeClr val="dk1"/>
              </a:buClr>
              <a:buSzPct val="61111"/>
              <a:buFont typeface="Arial"/>
              <a:buNone/>
            </a:pPr>
            <a:r>
              <a:rPr lang="en"/>
              <a:t>        &lt;textarea name="message" value={formData.message} onChange={handleInputChange}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&lt;br /&gt;</a:t>
            </a:r>
            <a:endParaRPr/>
          </a:p>
          <a:p>
            <a:pPr indent="0" lvl="0" marL="0" rtl="0" algn="l">
              <a:spcBef>
                <a:spcPts val="1200"/>
              </a:spcBef>
              <a:spcAft>
                <a:spcPts val="0"/>
              </a:spcAft>
              <a:buClr>
                <a:schemeClr val="dk1"/>
              </a:buClr>
              <a:buSzPct val="61111"/>
              <a:buFont typeface="Arial"/>
              <a:buNone/>
            </a:pPr>
            <a:r>
              <a:rPr lang="en"/>
              <a:t>      &lt;button type="submit"&gt;Submit&lt;/button&gt;</a:t>
            </a:r>
            <a:endParaRPr/>
          </a:p>
          <a:p>
            <a:pPr indent="0" lvl="0" marL="0" rtl="0" algn="l">
              <a:spcBef>
                <a:spcPts val="1200"/>
              </a:spcBef>
              <a:spcAft>
                <a:spcPts val="0"/>
              </a:spcAft>
              <a:buClr>
                <a:schemeClr val="dk1"/>
              </a:buClr>
              <a:buSzPct val="61111"/>
              <a:buFont typeface="Arial"/>
              <a:buNone/>
            </a:pPr>
            <a:r>
              <a:rPr lang="en"/>
              <a:t>    &lt;/form&gt;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ContactForm;</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5"/>
          <p:cNvSpPr txBox="1"/>
          <p:nvPr>
            <p:ph type="title"/>
          </p:nvPr>
        </p:nvSpPr>
        <p:spPr>
          <a:xfrm>
            <a:off x="391650" y="107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Basic Validation</a:t>
            </a:r>
            <a:endParaRPr/>
          </a:p>
        </p:txBody>
      </p:sp>
      <p:sp>
        <p:nvSpPr>
          <p:cNvPr id="461" name="Google Shape;461;p85"/>
          <p:cNvSpPr txBox="1"/>
          <p:nvPr>
            <p:ph idx="1" type="body"/>
          </p:nvPr>
        </p:nvSpPr>
        <p:spPr>
          <a:xfrm>
            <a:off x="311700" y="721525"/>
            <a:ext cx="8520600" cy="3847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rPr lang="en"/>
              <a:t>function ContactForm() {</a:t>
            </a:r>
            <a:endParaRPr/>
          </a:p>
          <a:p>
            <a:pPr indent="0" lvl="0" marL="0" rtl="0" algn="l">
              <a:spcBef>
                <a:spcPts val="1200"/>
              </a:spcBef>
              <a:spcAft>
                <a:spcPts val="0"/>
              </a:spcAft>
              <a:buClr>
                <a:schemeClr val="dk1"/>
              </a:buClr>
              <a:buSzPct val="61111"/>
              <a:buFont typeface="Arial"/>
              <a:buNone/>
            </a:pPr>
            <a:r>
              <a:rPr lang="en"/>
              <a:t>  const [formData, setFormData] = useState({</a:t>
            </a:r>
            <a:endParaRPr/>
          </a:p>
          <a:p>
            <a:pPr indent="0" lvl="0" marL="0" rtl="0" algn="l">
              <a:spcBef>
                <a:spcPts val="1200"/>
              </a:spcBef>
              <a:spcAft>
                <a:spcPts val="0"/>
              </a:spcAft>
              <a:buClr>
                <a:schemeClr val="dk1"/>
              </a:buClr>
              <a:buSzPct val="61111"/>
              <a:buFont typeface="Arial"/>
              <a:buNone/>
            </a:pPr>
            <a:r>
              <a:rPr lang="en"/>
              <a:t>    firstName: '',</a:t>
            </a:r>
            <a:endParaRPr/>
          </a:p>
          <a:p>
            <a:pPr indent="0" lvl="0" marL="0" rtl="0" algn="l">
              <a:spcBef>
                <a:spcPts val="1200"/>
              </a:spcBef>
              <a:spcAft>
                <a:spcPts val="0"/>
              </a:spcAft>
              <a:buClr>
                <a:schemeClr val="dk1"/>
              </a:buClr>
              <a:buSzPct val="61111"/>
              <a:buFont typeface="Arial"/>
              <a:buNone/>
            </a:pPr>
            <a:r>
              <a:rPr lang="en"/>
              <a:t>    lastName: '',</a:t>
            </a:r>
            <a:endParaRPr/>
          </a:p>
          <a:p>
            <a:pPr indent="0" lvl="0" marL="0" rtl="0" algn="l">
              <a:spcBef>
                <a:spcPts val="1200"/>
              </a:spcBef>
              <a:spcAft>
                <a:spcPts val="0"/>
              </a:spcAft>
              <a:buClr>
                <a:schemeClr val="dk1"/>
              </a:buClr>
              <a:buSzPct val="61111"/>
              <a:buFont typeface="Arial"/>
              <a:buNone/>
            </a:pPr>
            <a:r>
              <a:rPr lang="en"/>
              <a:t>    email: '',</a:t>
            </a:r>
            <a:endParaRPr/>
          </a:p>
          <a:p>
            <a:pPr indent="0" lvl="0" marL="0" rtl="0" algn="l">
              <a:spcBef>
                <a:spcPts val="1200"/>
              </a:spcBef>
              <a:spcAft>
                <a:spcPts val="0"/>
              </a:spcAft>
              <a:buClr>
                <a:schemeClr val="dk1"/>
              </a:buClr>
              <a:buSzPct val="61111"/>
              <a:buFont typeface="Arial"/>
              <a:buNone/>
            </a:pPr>
            <a:r>
              <a:rPr lang="en"/>
              <a:t>    message: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[formErrors, setFormErrors] = useState({});</a:t>
            </a:r>
            <a:endParaRPr/>
          </a:p>
          <a:p>
            <a:pPr indent="0" lvl="0" marL="0" rtl="0" algn="l">
              <a:spcBef>
                <a:spcPts val="1200"/>
              </a:spcBef>
              <a:spcAft>
                <a:spcPts val="0"/>
              </a:spcAft>
              <a:buClr>
                <a:schemeClr val="dk1"/>
              </a:buClr>
              <a:buSzPct val="61111"/>
              <a:buFont typeface="Arial"/>
              <a:buNone/>
            </a:pPr>
            <a:r>
              <a:rPr lang="en"/>
              <a:t>  const handleSubmit = (event) =&gt; {</a:t>
            </a:r>
            <a:endParaRPr/>
          </a:p>
          <a:p>
            <a:pPr indent="0" lvl="0" marL="0" rtl="0" algn="l">
              <a:spcBef>
                <a:spcPts val="1200"/>
              </a:spcBef>
              <a:spcAft>
                <a:spcPts val="0"/>
              </a:spcAft>
              <a:buClr>
                <a:schemeClr val="dk1"/>
              </a:buClr>
              <a:buSzPct val="61111"/>
              <a:buFont typeface="Arial"/>
              <a:buNone/>
            </a:pPr>
            <a:r>
              <a:rPr lang="en"/>
              <a:t>    event.preventDefault();</a:t>
            </a:r>
            <a:endParaRPr/>
          </a:p>
          <a:p>
            <a:pPr indent="0" lvl="0" marL="0" rtl="0" algn="l">
              <a:spcBef>
                <a:spcPts val="1200"/>
              </a:spcBef>
              <a:spcAft>
                <a:spcPts val="0"/>
              </a:spcAft>
              <a:buClr>
                <a:schemeClr val="dk1"/>
              </a:buClr>
              <a:buSzPct val="61111"/>
              <a:buFont typeface="Arial"/>
              <a:buNone/>
            </a:pPr>
            <a:r>
              <a:rPr lang="en"/>
              <a:t>    // Check for form errors</a:t>
            </a:r>
            <a:endParaRPr/>
          </a:p>
          <a:p>
            <a:pPr indent="0" lvl="0" marL="0" rtl="0" algn="l">
              <a:spcBef>
                <a:spcPts val="1200"/>
              </a:spcBef>
              <a:spcAft>
                <a:spcPts val="0"/>
              </a:spcAft>
              <a:buClr>
                <a:schemeClr val="dk1"/>
              </a:buClr>
              <a:buSzPct val="61111"/>
              <a:buFont typeface="Arial"/>
              <a:buNone/>
            </a:pPr>
            <a:r>
              <a:rPr lang="en"/>
              <a:t>    const errors = validateForm();</a:t>
            </a:r>
            <a:endParaRPr/>
          </a:p>
          <a:p>
            <a:pPr indent="0" lvl="0" marL="0" rtl="0" algn="l">
              <a:spcBef>
                <a:spcPts val="1200"/>
              </a:spcBef>
              <a:spcAft>
                <a:spcPts val="0"/>
              </a:spcAft>
              <a:buClr>
                <a:schemeClr val="dk1"/>
              </a:buClr>
              <a:buSzPct val="61111"/>
              <a:buFont typeface="Arial"/>
              <a:buNone/>
            </a:pPr>
            <a:r>
              <a:rPr lang="en"/>
              <a:t>    if (Object.keys(errors).length === 0) {</a:t>
            </a:r>
            <a:endParaRPr/>
          </a:p>
          <a:p>
            <a:pPr indent="0" lvl="0" marL="0" rtl="0" algn="l">
              <a:spcBef>
                <a:spcPts val="1200"/>
              </a:spcBef>
              <a:spcAft>
                <a:spcPts val="0"/>
              </a:spcAft>
              <a:buClr>
                <a:schemeClr val="dk1"/>
              </a:buClr>
              <a:buSzPct val="61111"/>
              <a:buFont typeface="Arial"/>
              <a:buNone/>
            </a:pPr>
            <a:r>
              <a:rPr lang="en"/>
              <a:t>      // No errors, submit the form</a:t>
            </a:r>
            <a:endParaRPr/>
          </a:p>
          <a:p>
            <a:pPr indent="0" lvl="0" marL="0" rtl="0" algn="l">
              <a:spcBef>
                <a:spcPts val="1200"/>
              </a:spcBef>
              <a:spcAft>
                <a:spcPts val="0"/>
              </a:spcAft>
              <a:buClr>
                <a:schemeClr val="dk1"/>
              </a:buClr>
              <a:buSzPct val="61111"/>
              <a:buFont typeface="Arial"/>
              <a:buNone/>
            </a:pPr>
            <a:r>
              <a:rPr lang="en"/>
              <a:t>      console.log(formData);</a:t>
            </a:r>
            <a:endParaRPr/>
          </a:p>
          <a:p>
            <a:pPr indent="0" lvl="0" marL="0" rtl="0" algn="l">
              <a:spcBef>
                <a:spcPts val="1200"/>
              </a:spcBef>
              <a:spcAft>
                <a:spcPts val="0"/>
              </a:spcAft>
              <a:buClr>
                <a:schemeClr val="dk1"/>
              </a:buClr>
              <a:buSzPct val="61111"/>
              <a:buFont typeface="Arial"/>
              <a:buNone/>
            </a:pPr>
            <a:r>
              <a:rPr lang="en"/>
              <a:t>    } else {</a:t>
            </a:r>
            <a:endParaRPr/>
          </a:p>
          <a:p>
            <a:pPr indent="0" lvl="0" marL="0" rtl="0" algn="l">
              <a:spcBef>
                <a:spcPts val="1200"/>
              </a:spcBef>
              <a:spcAft>
                <a:spcPts val="0"/>
              </a:spcAft>
              <a:buClr>
                <a:schemeClr val="dk1"/>
              </a:buClr>
              <a:buSzPct val="61111"/>
              <a:buFont typeface="Arial"/>
              <a:buNone/>
            </a:pPr>
            <a:r>
              <a:rPr lang="en"/>
              <a:t>      // Set the form errors</a:t>
            </a:r>
            <a:endParaRPr/>
          </a:p>
          <a:p>
            <a:pPr indent="0" lvl="0" marL="0" rtl="0" algn="l">
              <a:spcBef>
                <a:spcPts val="1200"/>
              </a:spcBef>
              <a:spcAft>
                <a:spcPts val="0"/>
              </a:spcAft>
              <a:buClr>
                <a:schemeClr val="dk1"/>
              </a:buClr>
              <a:buSzPct val="61111"/>
              <a:buFont typeface="Arial"/>
              <a:buNone/>
            </a:pPr>
            <a:r>
              <a:rPr lang="en"/>
              <a:t>      setFormErrors(errors);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handleInputChange = (event) =&gt; {</a:t>
            </a:r>
            <a:endParaRPr/>
          </a:p>
          <a:p>
            <a:pPr indent="0" lvl="0" marL="0" rtl="0" algn="l">
              <a:spcBef>
                <a:spcPts val="1200"/>
              </a:spcBef>
              <a:spcAft>
                <a:spcPts val="0"/>
              </a:spcAft>
              <a:buClr>
                <a:schemeClr val="dk1"/>
              </a:buClr>
              <a:buSzPct val="61111"/>
              <a:buFont typeface="Arial"/>
              <a:buNone/>
            </a:pPr>
            <a:r>
              <a:rPr lang="en"/>
              <a:t>    setFormData({</a:t>
            </a:r>
            <a:endParaRPr/>
          </a:p>
          <a:p>
            <a:pPr indent="0" lvl="0" marL="0" rtl="0" algn="l">
              <a:spcBef>
                <a:spcPts val="1200"/>
              </a:spcBef>
              <a:spcAft>
                <a:spcPts val="0"/>
              </a:spcAft>
              <a:buClr>
                <a:schemeClr val="dk1"/>
              </a:buClr>
              <a:buSzPct val="61111"/>
              <a:buFont typeface="Arial"/>
              <a:buNone/>
            </a:pPr>
            <a:r>
              <a:rPr lang="en"/>
              <a:t>      ...formData,</a:t>
            </a:r>
            <a:endParaRPr/>
          </a:p>
          <a:p>
            <a:pPr indent="0" lvl="0" marL="0" rtl="0" algn="l">
              <a:spcBef>
                <a:spcPts val="1200"/>
              </a:spcBef>
              <a:spcAft>
                <a:spcPts val="0"/>
              </a:spcAft>
              <a:buClr>
                <a:schemeClr val="dk1"/>
              </a:buClr>
              <a:buSzPct val="61111"/>
              <a:buFont typeface="Arial"/>
              <a:buNone/>
            </a:pPr>
            <a:r>
              <a:rPr lang="en"/>
              <a:t>      [event.target.name]: event.target.value,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const validateForm = () =&gt; {</a:t>
            </a:r>
            <a:endParaRPr/>
          </a:p>
          <a:p>
            <a:pPr indent="0" lvl="0" marL="0" rtl="0" algn="l">
              <a:spcBef>
                <a:spcPts val="1200"/>
              </a:spcBef>
              <a:spcAft>
                <a:spcPts val="0"/>
              </a:spcAft>
              <a:buClr>
                <a:schemeClr val="dk1"/>
              </a:buClr>
              <a:buSzPct val="61111"/>
              <a:buFont typeface="Arial"/>
              <a:buNone/>
            </a:pPr>
            <a:r>
              <a:rPr lang="en"/>
              <a:t>    let errors = {};</a:t>
            </a:r>
            <a:endParaRPr/>
          </a:p>
          <a:p>
            <a:pPr indent="0" lvl="0" marL="0" rtl="0" algn="l">
              <a:spcBef>
                <a:spcPts val="1200"/>
              </a:spcBef>
              <a:spcAft>
                <a:spcPts val="0"/>
              </a:spcAft>
              <a:buClr>
                <a:schemeClr val="dk1"/>
              </a:buClr>
              <a:buSzPct val="61111"/>
              <a:buFont typeface="Arial"/>
              <a:buNone/>
            </a:pPr>
            <a:r>
              <a:rPr lang="en"/>
              <a:t>    if (!formData.firstName.trim()) {</a:t>
            </a:r>
            <a:endParaRPr/>
          </a:p>
          <a:p>
            <a:pPr indent="0" lvl="0" marL="0" rtl="0" algn="l">
              <a:spcBef>
                <a:spcPts val="1200"/>
              </a:spcBef>
              <a:spcAft>
                <a:spcPts val="0"/>
              </a:spcAft>
              <a:buClr>
                <a:schemeClr val="dk1"/>
              </a:buClr>
              <a:buSzPct val="61111"/>
              <a:buFont typeface="Arial"/>
              <a:buNone/>
            </a:pPr>
            <a:r>
              <a:rPr lang="en"/>
              <a:t>      errors.firstName = 'First name is required';</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if (!formData.lastName.trim()) {</a:t>
            </a:r>
            <a:endParaRPr/>
          </a:p>
          <a:p>
            <a:pPr indent="0" lvl="0" marL="0" rtl="0" algn="l">
              <a:spcBef>
                <a:spcPts val="1200"/>
              </a:spcBef>
              <a:spcAft>
                <a:spcPts val="0"/>
              </a:spcAft>
              <a:buClr>
                <a:schemeClr val="dk1"/>
              </a:buClr>
              <a:buSzPct val="61111"/>
              <a:buFont typeface="Arial"/>
              <a:buNone/>
            </a:pPr>
            <a:r>
              <a:rPr lang="en"/>
              <a:t>      errors.lastName = 'Last name is required';</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if (!formData.email.trim()) {</a:t>
            </a:r>
            <a:endParaRPr/>
          </a:p>
          <a:p>
            <a:pPr indent="0" lvl="0" marL="0" rtl="0" algn="l">
              <a:spcBef>
                <a:spcPts val="1200"/>
              </a:spcBef>
              <a:spcAft>
                <a:spcPts val="0"/>
              </a:spcAft>
              <a:buClr>
                <a:schemeClr val="dk1"/>
              </a:buClr>
              <a:buSzPct val="61111"/>
              <a:buFont typeface="Arial"/>
              <a:buNone/>
            </a:pPr>
            <a:r>
              <a:rPr lang="en"/>
              <a:t>      errors.email = 'Email is required';</a:t>
            </a:r>
            <a:endParaRPr/>
          </a:p>
          <a:p>
            <a:pPr indent="0" lvl="0" marL="0" rtl="0" algn="l">
              <a:spcBef>
                <a:spcPts val="1200"/>
              </a:spcBef>
              <a:spcAft>
                <a:spcPts val="0"/>
              </a:spcAft>
              <a:buClr>
                <a:schemeClr val="dk1"/>
              </a:buClr>
              <a:buSzPct val="61111"/>
              <a:buFont typeface="Arial"/>
              <a:buNone/>
            </a:pPr>
            <a:r>
              <a:rPr lang="en"/>
              <a:t>    } else if (!/\S+@\S+\.\S+/.test(formData.email)) {</a:t>
            </a:r>
            <a:endParaRPr/>
          </a:p>
          <a:p>
            <a:pPr indent="0" lvl="0" marL="0" rtl="0" algn="l">
              <a:spcBef>
                <a:spcPts val="1200"/>
              </a:spcBef>
              <a:spcAft>
                <a:spcPts val="0"/>
              </a:spcAft>
              <a:buClr>
                <a:schemeClr val="dk1"/>
              </a:buClr>
              <a:buSzPct val="61111"/>
              <a:buFont typeface="Arial"/>
              <a:buNone/>
            </a:pPr>
            <a:r>
              <a:rPr lang="en"/>
              <a:t>      errors.email = 'Email is invalid';</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if (!formData.message.trim()) {</a:t>
            </a:r>
            <a:endParaRPr/>
          </a:p>
          <a:p>
            <a:pPr indent="0" lvl="0" marL="0" rtl="0" algn="l">
              <a:spcBef>
                <a:spcPts val="1200"/>
              </a:spcBef>
              <a:spcAft>
                <a:spcPts val="0"/>
              </a:spcAft>
              <a:buClr>
                <a:schemeClr val="dk1"/>
              </a:buClr>
              <a:buSzPct val="61111"/>
              <a:buFont typeface="Arial"/>
              <a:buNone/>
            </a:pPr>
            <a:r>
              <a:rPr lang="en"/>
              <a:t>      errors.message = 'Message is required';</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errors;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&lt;form onSubmit={handleSubmit}&gt;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First Name:</a:t>
            </a:r>
            <a:endParaRPr/>
          </a:p>
          <a:p>
            <a:pPr indent="0" lvl="0" marL="0" rtl="0" algn="l">
              <a:spcBef>
                <a:spcPts val="1200"/>
              </a:spcBef>
              <a:spcAft>
                <a:spcPts val="0"/>
              </a:spcAft>
              <a:buClr>
                <a:schemeClr val="dk1"/>
              </a:buClr>
              <a:buSzPct val="61111"/>
              <a:buFont typeface="Arial"/>
              <a:buNone/>
            </a:pPr>
            <a:r>
              <a:rPr lang="en"/>
              <a:t>        &lt;input type="text" name="firstName" value={formData.firstName} onChange={handleInputChange} /&gt;</a:t>
            </a:r>
            <a:endParaRPr/>
          </a:p>
          <a:p>
            <a:pPr indent="0" lvl="0" marL="0" rtl="0" algn="l">
              <a:spcBef>
                <a:spcPts val="1200"/>
              </a:spcBef>
              <a:spcAft>
                <a:spcPts val="0"/>
              </a:spcAft>
              <a:buClr>
                <a:schemeClr val="dk1"/>
              </a:buClr>
              <a:buSzPct val="61111"/>
              <a:buFont typeface="Arial"/>
              <a:buNone/>
            </a:pPr>
            <a:r>
              <a:rPr lang="en"/>
              <a:t>        {formErrors.firstName &amp;&amp; &lt;div className="error"&gt;{formErrors.firstName}&lt;/div&gt;}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&lt;br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Last Name:</a:t>
            </a:r>
            <a:endParaRPr/>
          </a:p>
          <a:p>
            <a:pPr indent="0" lvl="0" marL="0" rtl="0" algn="l">
              <a:spcBef>
                <a:spcPts val="1200"/>
              </a:spcBef>
              <a:spcAft>
                <a:spcPts val="0"/>
              </a:spcAft>
              <a:buClr>
                <a:schemeClr val="dk1"/>
              </a:buClr>
              <a:buSzPct val="61111"/>
              <a:buFont typeface="Arial"/>
              <a:buNone/>
            </a:pPr>
            <a:r>
              <a:rPr lang="en"/>
              <a:t>        &lt;input type="text" name="lastName" value={formData.lastName} onChange={handleInputChange} /&gt;</a:t>
            </a:r>
            <a:endParaRPr/>
          </a:p>
          <a:p>
            <a:pPr indent="0" lvl="0" marL="0" rtl="0" algn="l">
              <a:spcBef>
                <a:spcPts val="1200"/>
              </a:spcBef>
              <a:spcAft>
                <a:spcPts val="0"/>
              </a:spcAft>
              <a:buClr>
                <a:schemeClr val="dk1"/>
              </a:buClr>
              <a:buSzPct val="61111"/>
              <a:buFont typeface="Arial"/>
              <a:buNone/>
            </a:pPr>
            <a:r>
              <a:rPr lang="en"/>
              <a:t>        {formErrors.lastName &amp;&amp; &lt;div className="error"&gt;{formErrors.lastName}&lt;/div&gt;}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&lt;br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Email:</a:t>
            </a:r>
            <a:endParaRPr/>
          </a:p>
          <a:p>
            <a:pPr indent="0" lvl="0" marL="0" rtl="0" algn="l">
              <a:spcBef>
                <a:spcPts val="1200"/>
              </a:spcBef>
              <a:spcAft>
                <a:spcPts val="0"/>
              </a:spcAft>
              <a:buClr>
                <a:schemeClr val="dk1"/>
              </a:buClr>
              <a:buSzPct val="61111"/>
              <a:buFont typeface="Arial"/>
              <a:buNone/>
            </a:pPr>
            <a:r>
              <a:rPr lang="en"/>
              <a:t>        &lt;input type="email" name="email" value={formData.email} onChange={handleInputChange} /&gt;</a:t>
            </a:r>
            <a:endParaRPr/>
          </a:p>
          <a:p>
            <a:pPr indent="0" lvl="0" marL="0" rtl="0" algn="l">
              <a:spcBef>
                <a:spcPts val="1200"/>
              </a:spcBef>
              <a:spcAft>
                <a:spcPts val="0"/>
              </a:spcAft>
              <a:buClr>
                <a:schemeClr val="dk1"/>
              </a:buClr>
              <a:buSzPct val="61111"/>
              <a:buFont typeface="Arial"/>
              <a:buNone/>
            </a:pPr>
            <a:r>
              <a:rPr lang="en"/>
              <a:t>        {formErrors.email &amp;&amp; &lt;div className="error"&gt;{formErrors.email}&lt;/div&gt;}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&lt;br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Message:</a:t>
            </a:r>
            <a:endParaRPr/>
          </a:p>
          <a:p>
            <a:pPr indent="0" lvl="0" marL="0" rtl="0" algn="l">
              <a:spcBef>
                <a:spcPts val="1200"/>
              </a:spcBef>
              <a:spcAft>
                <a:spcPts val="0"/>
              </a:spcAft>
              <a:buClr>
                <a:schemeClr val="dk1"/>
              </a:buClr>
              <a:buSzPct val="61111"/>
              <a:buFont typeface="Arial"/>
              <a:buNone/>
            </a:pPr>
            <a:r>
              <a:rPr lang="en"/>
              <a:t>        &lt;textarea name="message" value={formData.message} onChange={handleInputChange} /&gt;</a:t>
            </a:r>
            <a:endParaRPr/>
          </a:p>
          <a:p>
            <a:pPr indent="0" lvl="0" marL="0" rtl="0" algn="l">
              <a:spcBef>
                <a:spcPts val="1200"/>
              </a:spcBef>
              <a:spcAft>
                <a:spcPts val="0"/>
              </a:spcAft>
              <a:buClr>
                <a:schemeClr val="dk1"/>
              </a:buClr>
              <a:buSzPct val="61111"/>
              <a:buFont typeface="Arial"/>
              <a:buNone/>
            </a:pPr>
            <a:r>
              <a:rPr lang="en"/>
              <a:t>        {formErrors.message &amp;&amp; &lt;div className="error"&gt;{formErrors.message}&lt;/div&gt;}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&lt;br /&gt;</a:t>
            </a:r>
            <a:endParaRPr/>
          </a:p>
          <a:p>
            <a:pPr indent="0" lvl="0" marL="0" rtl="0" algn="l">
              <a:spcBef>
                <a:spcPts val="1200"/>
              </a:spcBef>
              <a:spcAft>
                <a:spcPts val="0"/>
              </a:spcAft>
              <a:buClr>
                <a:schemeClr val="dk1"/>
              </a:buClr>
              <a:buSzPct val="61111"/>
              <a:buFont typeface="Arial"/>
              <a:buNone/>
            </a:pPr>
            <a:r>
              <a:rPr lang="en"/>
              <a:t>      &lt;button type="submit"&gt;Submit&lt;/button&gt;</a:t>
            </a:r>
            <a:endParaRPr/>
          </a:p>
          <a:p>
            <a:pPr indent="0" lvl="0" marL="0" rtl="0" algn="l">
              <a:spcBef>
                <a:spcPts val="1200"/>
              </a:spcBef>
              <a:spcAft>
                <a:spcPts val="0"/>
              </a:spcAft>
              <a:buClr>
                <a:schemeClr val="dk1"/>
              </a:buClr>
              <a:buSzPct val="61111"/>
              <a:buFont typeface="Arial"/>
              <a:buNone/>
            </a:pPr>
            <a:r>
              <a:rPr lang="en"/>
              <a:t>    &lt;/form&gt;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ContactForm;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6"/>
          <p:cNvSpPr txBox="1"/>
          <p:nvPr>
            <p:ph type="title"/>
          </p:nvPr>
        </p:nvSpPr>
        <p:spPr>
          <a:xfrm>
            <a:off x="311700" y="14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a:t>
            </a:r>
            <a:endParaRPr/>
          </a:p>
        </p:txBody>
      </p:sp>
      <p:sp>
        <p:nvSpPr>
          <p:cNvPr id="467" name="Google Shape;467;p86"/>
          <p:cNvSpPr txBox="1"/>
          <p:nvPr>
            <p:ph idx="1" type="body"/>
          </p:nvPr>
        </p:nvSpPr>
        <p:spPr>
          <a:xfrm>
            <a:off x="311700" y="715700"/>
            <a:ext cx="8520600" cy="42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In JavaScript, a class is a template for creating objects that share the same properties and methods. It is a way to define a new type of object, based on a set of properties and behaviors that are common to all instances of that type.</a:t>
            </a:r>
            <a:endParaRPr/>
          </a:p>
          <a:p>
            <a:pPr indent="0" lvl="0" marL="0" rtl="0" algn="l">
              <a:spcBef>
                <a:spcPts val="1200"/>
              </a:spcBef>
              <a:spcAft>
                <a:spcPts val="0"/>
              </a:spcAft>
              <a:buClr>
                <a:schemeClr val="dk1"/>
              </a:buClr>
              <a:buSzPct val="61111"/>
              <a:buFont typeface="Arial"/>
              <a:buNone/>
            </a:pPr>
            <a:r>
              <a:rPr lang="en"/>
              <a:t>class Person {</a:t>
            </a:r>
            <a:endParaRPr/>
          </a:p>
          <a:p>
            <a:pPr indent="0" lvl="0" marL="0" rtl="0" algn="l">
              <a:spcBef>
                <a:spcPts val="1200"/>
              </a:spcBef>
              <a:spcAft>
                <a:spcPts val="0"/>
              </a:spcAft>
              <a:buClr>
                <a:schemeClr val="dk1"/>
              </a:buClr>
              <a:buSzPct val="61111"/>
              <a:buFont typeface="Arial"/>
              <a:buNone/>
            </a:pPr>
            <a:r>
              <a:rPr lang="en"/>
              <a:t>  constructor(name, age) {</a:t>
            </a:r>
            <a:endParaRPr/>
          </a:p>
          <a:p>
            <a:pPr indent="0" lvl="0" marL="0" rtl="0" algn="l">
              <a:spcBef>
                <a:spcPts val="1200"/>
              </a:spcBef>
              <a:spcAft>
                <a:spcPts val="0"/>
              </a:spcAft>
              <a:buClr>
                <a:schemeClr val="dk1"/>
              </a:buClr>
              <a:buSzPct val="61111"/>
              <a:buFont typeface="Arial"/>
              <a:buNone/>
            </a:pPr>
            <a:r>
              <a:rPr lang="en"/>
              <a:t>    this.name = name;</a:t>
            </a:r>
            <a:endParaRPr/>
          </a:p>
          <a:p>
            <a:pPr indent="0" lvl="0" marL="0" rtl="0" algn="l">
              <a:spcBef>
                <a:spcPts val="1200"/>
              </a:spcBef>
              <a:spcAft>
                <a:spcPts val="0"/>
              </a:spcAft>
              <a:buClr>
                <a:schemeClr val="dk1"/>
              </a:buClr>
              <a:buSzPct val="61111"/>
              <a:buFont typeface="Arial"/>
              <a:buNone/>
            </a:pPr>
            <a:r>
              <a:rPr lang="en"/>
              <a:t>    this.age = age;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sayHello() {</a:t>
            </a:r>
            <a:endParaRPr/>
          </a:p>
          <a:p>
            <a:pPr indent="0" lvl="0" marL="0" rtl="0" algn="l">
              <a:spcBef>
                <a:spcPts val="1200"/>
              </a:spcBef>
              <a:spcAft>
                <a:spcPts val="0"/>
              </a:spcAft>
              <a:buClr>
                <a:schemeClr val="dk1"/>
              </a:buClr>
              <a:buSzPct val="61111"/>
              <a:buFont typeface="Arial"/>
              <a:buNone/>
            </a:pPr>
            <a:r>
              <a:rPr lang="en"/>
              <a:t>    console.log(`Hello, my name is ${this.name} and I am ${this.age} years old.`);</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const john = new Person('John', 30);</a:t>
            </a:r>
            <a:endParaRPr/>
          </a:p>
          <a:p>
            <a:pPr indent="0" lvl="0" marL="0" rtl="0" algn="l">
              <a:spcBef>
                <a:spcPts val="1200"/>
              </a:spcBef>
              <a:spcAft>
                <a:spcPts val="1200"/>
              </a:spcAft>
              <a:buNone/>
            </a:pPr>
            <a:r>
              <a:rPr lang="en"/>
              <a:t>john.sayHello(); // logs "Hello, my name is John and I am 30 years old."</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7"/>
          <p:cNvSpPr txBox="1"/>
          <p:nvPr>
            <p:ph type="title"/>
          </p:nvPr>
        </p:nvSpPr>
        <p:spPr>
          <a:xfrm>
            <a:off x="387900" y="21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based components</a:t>
            </a:r>
            <a:endParaRPr/>
          </a:p>
        </p:txBody>
      </p:sp>
      <p:sp>
        <p:nvSpPr>
          <p:cNvPr id="473" name="Google Shape;473;p87"/>
          <p:cNvSpPr txBox="1"/>
          <p:nvPr>
            <p:ph idx="1" type="body"/>
          </p:nvPr>
        </p:nvSpPr>
        <p:spPr>
          <a:xfrm>
            <a:off x="311700" y="786750"/>
            <a:ext cx="8520600" cy="408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 components are defined as JavaScript classes that extend the React.Component class. </a:t>
            </a:r>
            <a:endParaRPr/>
          </a:p>
          <a:p>
            <a:pPr indent="-342900" lvl="0" marL="457200" rtl="0" algn="l">
              <a:spcBef>
                <a:spcPts val="0"/>
              </a:spcBef>
              <a:spcAft>
                <a:spcPts val="0"/>
              </a:spcAft>
              <a:buSzPts val="1800"/>
              <a:buChar char="●"/>
            </a:pPr>
            <a:r>
              <a:rPr lang="en"/>
              <a:t>They are created using the class keyword and have a render method that returns a React element.</a:t>
            </a:r>
            <a:endParaRPr/>
          </a:p>
          <a:p>
            <a:pPr indent="-342900" lvl="0" marL="457200" rtl="0" algn="l">
              <a:spcBef>
                <a:spcPts val="0"/>
              </a:spcBef>
              <a:spcAft>
                <a:spcPts val="0"/>
              </a:spcAft>
              <a:buSzPts val="1800"/>
              <a:buChar char="●"/>
            </a:pPr>
            <a:r>
              <a:rPr lang="en"/>
              <a:t>React.Component is a base class that provides the functionality necessary for creating class components.</a:t>
            </a:r>
            <a:endParaRPr/>
          </a:p>
          <a:p>
            <a:pPr indent="-342900" lvl="0" marL="457200" rtl="0" algn="l">
              <a:spcBef>
                <a:spcPts val="0"/>
              </a:spcBef>
              <a:spcAft>
                <a:spcPts val="0"/>
              </a:spcAft>
              <a:buSzPts val="1800"/>
              <a:buChar char="●"/>
            </a:pPr>
            <a:r>
              <a:rPr lang="en"/>
              <a:t>When you write class Counter extends React.Component, you are creating a new class called Counter that extends React.Component. This means that the Counter class will inherit all of the methods and properties of React.Component, including the render() method, which is used to render the component to the screen.</a:t>
            </a:r>
            <a:endParaRPr/>
          </a:p>
          <a:p>
            <a:pPr indent="0" lvl="0" marL="457200" rtl="0" algn="l">
              <a:spcBef>
                <a:spcPts val="120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8"/>
          <p:cNvSpPr txBox="1"/>
          <p:nvPr>
            <p:ph idx="1" type="body"/>
          </p:nvPr>
        </p:nvSpPr>
        <p:spPr>
          <a:xfrm>
            <a:off x="311700" y="135225"/>
            <a:ext cx="8520600" cy="443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example, MyComponent is a class component that extends the React.Component class. It has a render method that returns a React element, which in this case is a heading that says "Hello, world!"</a:t>
            </a:r>
            <a:endParaRPr/>
          </a:p>
          <a:p>
            <a:pPr indent="0" lvl="0" marL="0" rtl="0" algn="l">
              <a:spcBef>
                <a:spcPts val="1200"/>
              </a:spcBef>
              <a:spcAft>
                <a:spcPts val="0"/>
              </a:spcAft>
              <a:buNone/>
            </a:pPr>
            <a:r>
              <a:rPr lang="en"/>
              <a:t>	</a:t>
            </a:r>
            <a:r>
              <a:rPr lang="en"/>
              <a:t>import React from 'react';</a:t>
            </a:r>
            <a:endParaRPr/>
          </a:p>
          <a:p>
            <a:pPr indent="0" lvl="0" marL="457200" rtl="0" algn="l">
              <a:spcBef>
                <a:spcPts val="1200"/>
              </a:spcBef>
              <a:spcAft>
                <a:spcPts val="0"/>
              </a:spcAft>
              <a:buClr>
                <a:schemeClr val="dk1"/>
              </a:buClr>
              <a:buSzPts val="1100"/>
              <a:buFont typeface="Arial"/>
              <a:buNone/>
            </a:pPr>
            <a:r>
              <a:rPr lang="en"/>
              <a:t>class MyComponent extends React.Component {</a:t>
            </a:r>
            <a:endParaRPr/>
          </a:p>
          <a:p>
            <a:pPr indent="0" lvl="0" marL="457200" rtl="0" algn="l">
              <a:spcBef>
                <a:spcPts val="1200"/>
              </a:spcBef>
              <a:spcAft>
                <a:spcPts val="0"/>
              </a:spcAft>
              <a:buClr>
                <a:schemeClr val="dk1"/>
              </a:buClr>
              <a:buSzPts val="1100"/>
              <a:buFont typeface="Arial"/>
              <a:buNone/>
            </a:pPr>
            <a:r>
              <a:rPr lang="en"/>
              <a:t>  render() {</a:t>
            </a:r>
            <a:endParaRPr/>
          </a:p>
          <a:p>
            <a:pPr indent="0" lvl="0" marL="457200" rtl="0" algn="l">
              <a:spcBef>
                <a:spcPts val="1200"/>
              </a:spcBef>
              <a:spcAft>
                <a:spcPts val="0"/>
              </a:spcAft>
              <a:buClr>
                <a:schemeClr val="dk1"/>
              </a:buClr>
              <a:buSzPts val="1100"/>
              <a:buFont typeface="Arial"/>
              <a:buNone/>
            </a:pPr>
            <a:r>
              <a:rPr lang="en"/>
              <a:t>    return &lt;h1&gt;Hello, world!&lt;/h1&gt;;</a:t>
            </a:r>
            <a:endParaRPr/>
          </a:p>
          <a:p>
            <a:pPr indent="0" lvl="0" marL="457200" rtl="0" algn="l">
              <a:spcBef>
                <a:spcPts val="1200"/>
              </a:spcBef>
              <a:spcAft>
                <a:spcPts val="0"/>
              </a:spcAft>
              <a:buClr>
                <a:schemeClr val="dk1"/>
              </a:buClr>
              <a:buSzPts val="1100"/>
              <a:buFont typeface="Arial"/>
              <a:buNone/>
            </a:pPr>
            <a:r>
              <a:rPr lang="en"/>
              <a:t>  }</a:t>
            </a:r>
            <a:endParaRPr/>
          </a:p>
          <a:p>
            <a:pPr indent="0" lvl="0" marL="457200" rtl="0" algn="l">
              <a:spcBef>
                <a:spcPts val="1200"/>
              </a:spcBef>
              <a:spcAft>
                <a:spcPts val="1200"/>
              </a:spcAft>
              <a:buClr>
                <a:schemeClr val="dk1"/>
              </a:buClr>
              <a:buSzPts val="1100"/>
              <a:buFont typeface="Arial"/>
              <a:buNone/>
            </a:pPr>
            <a:r>
              <a:rPr lang="en"/>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9"/>
          <p:cNvSpPr txBox="1"/>
          <p:nvPr>
            <p:ph idx="1" type="body"/>
          </p:nvPr>
        </p:nvSpPr>
        <p:spPr>
          <a:xfrm>
            <a:off x="311700" y="1094650"/>
            <a:ext cx="8520600" cy="4335900"/>
          </a:xfrm>
          <a:prstGeom prst="rect">
            <a:avLst/>
          </a:prstGeom>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Clr>
                <a:schemeClr val="dk1"/>
              </a:buClr>
              <a:buSzPct val="61111"/>
              <a:buFont typeface="Arial"/>
              <a:buNone/>
            </a:pPr>
            <a:r>
              <a:rPr lang="en"/>
              <a:t>import React from 'react';</a:t>
            </a:r>
            <a:endParaRPr/>
          </a:p>
          <a:p>
            <a:pPr indent="0" lvl="0" marL="457200" rtl="0" algn="l">
              <a:spcBef>
                <a:spcPts val="1200"/>
              </a:spcBef>
              <a:spcAft>
                <a:spcPts val="0"/>
              </a:spcAft>
              <a:buClr>
                <a:schemeClr val="dk1"/>
              </a:buClr>
              <a:buSzPct val="61111"/>
              <a:buFont typeface="Arial"/>
              <a:buNone/>
            </a:pPr>
            <a:r>
              <a:rPr lang="en"/>
              <a:t>class Greeting extends React.Component {</a:t>
            </a:r>
            <a:endParaRPr/>
          </a:p>
          <a:p>
            <a:pPr indent="0" lvl="0" marL="457200" rtl="0" algn="l">
              <a:spcBef>
                <a:spcPts val="1200"/>
              </a:spcBef>
              <a:spcAft>
                <a:spcPts val="0"/>
              </a:spcAft>
              <a:buClr>
                <a:schemeClr val="dk1"/>
              </a:buClr>
              <a:buSzPct val="61111"/>
              <a:buFont typeface="Arial"/>
              <a:buNone/>
            </a:pPr>
            <a:r>
              <a:rPr lang="en"/>
              <a:t>  render() {</a:t>
            </a:r>
            <a:endParaRPr/>
          </a:p>
          <a:p>
            <a:pPr indent="0" lvl="0" marL="457200" rtl="0" algn="l">
              <a:spcBef>
                <a:spcPts val="1200"/>
              </a:spcBef>
              <a:spcAft>
                <a:spcPts val="0"/>
              </a:spcAft>
              <a:buClr>
                <a:schemeClr val="dk1"/>
              </a:buClr>
              <a:buSzPct val="61111"/>
              <a:buFont typeface="Arial"/>
              <a:buNone/>
            </a:pPr>
            <a:r>
              <a:rPr lang="en"/>
              <a:t>    return (</a:t>
            </a:r>
            <a:endParaRPr/>
          </a:p>
          <a:p>
            <a:pPr indent="0" lvl="0" marL="457200" rtl="0" algn="l">
              <a:spcBef>
                <a:spcPts val="1200"/>
              </a:spcBef>
              <a:spcAft>
                <a:spcPts val="0"/>
              </a:spcAft>
              <a:buClr>
                <a:schemeClr val="dk1"/>
              </a:buClr>
              <a:buSzPct val="61111"/>
              <a:buFont typeface="Arial"/>
              <a:buNone/>
            </a:pPr>
            <a:r>
              <a:rPr lang="en"/>
              <a:t>      &lt;div&gt;</a:t>
            </a:r>
            <a:endParaRPr/>
          </a:p>
          <a:p>
            <a:pPr indent="0" lvl="0" marL="457200" rtl="0" algn="l">
              <a:spcBef>
                <a:spcPts val="1200"/>
              </a:spcBef>
              <a:spcAft>
                <a:spcPts val="0"/>
              </a:spcAft>
              <a:buClr>
                <a:schemeClr val="dk1"/>
              </a:buClr>
              <a:buSzPct val="61111"/>
              <a:buFont typeface="Arial"/>
              <a:buNone/>
            </a:pPr>
            <a:r>
              <a:rPr lang="en"/>
              <a:t>        &lt;h1&gt;Hello, {this.props.name}!&lt;/h1&gt;</a:t>
            </a:r>
            <a:endParaRPr/>
          </a:p>
          <a:p>
            <a:pPr indent="0" lvl="0" marL="457200" rtl="0" algn="l">
              <a:spcBef>
                <a:spcPts val="1200"/>
              </a:spcBef>
              <a:spcAft>
                <a:spcPts val="0"/>
              </a:spcAft>
              <a:buClr>
                <a:schemeClr val="dk1"/>
              </a:buClr>
              <a:buSzPct val="61111"/>
              <a:buFont typeface="Arial"/>
              <a:buNone/>
            </a:pPr>
            <a:r>
              <a:rPr lang="en"/>
              <a:t>        &lt;p&gt;{this.props.message}&lt;/p&gt;</a:t>
            </a:r>
            <a:endParaRPr/>
          </a:p>
          <a:p>
            <a:pPr indent="0" lvl="0" marL="457200" rtl="0" algn="l">
              <a:spcBef>
                <a:spcPts val="1200"/>
              </a:spcBef>
              <a:spcAft>
                <a:spcPts val="0"/>
              </a:spcAft>
              <a:buClr>
                <a:schemeClr val="dk1"/>
              </a:buClr>
              <a:buSzPct val="61111"/>
              <a:buFont typeface="Arial"/>
              <a:buNone/>
            </a:pPr>
            <a:r>
              <a:rPr lang="en"/>
              <a:t>      &lt;/div&gt;</a:t>
            </a:r>
            <a:endParaRPr/>
          </a:p>
          <a:p>
            <a:pPr indent="0" lvl="0" marL="457200" rtl="0" algn="l">
              <a:spcBef>
                <a:spcPts val="1200"/>
              </a:spcBef>
              <a:spcAft>
                <a:spcPts val="0"/>
              </a:spcAft>
              <a:buClr>
                <a:schemeClr val="dk1"/>
              </a:buClr>
              <a:buSzPct val="61111"/>
              <a:buFont typeface="Arial"/>
              <a:buNone/>
            </a:pPr>
            <a:r>
              <a:rPr lang="en"/>
              <a:t>    );</a:t>
            </a:r>
            <a:endParaRPr/>
          </a:p>
          <a:p>
            <a:pPr indent="0" lvl="0" marL="457200" rtl="0" algn="l">
              <a:spcBef>
                <a:spcPts val="1200"/>
              </a:spcBef>
              <a:spcAft>
                <a:spcPts val="0"/>
              </a:spcAft>
              <a:buClr>
                <a:schemeClr val="dk1"/>
              </a:buClr>
              <a:buSzPct val="61111"/>
              <a:buFont typeface="Arial"/>
              <a:buNone/>
            </a:pPr>
            <a:r>
              <a:rPr lang="en"/>
              <a:t>  }</a:t>
            </a:r>
            <a:endParaRPr/>
          </a:p>
          <a:p>
            <a:pPr indent="0" lvl="0" marL="457200" rtl="0" algn="l">
              <a:spcBef>
                <a:spcPts val="1200"/>
              </a:spcBef>
              <a:spcAft>
                <a:spcPts val="0"/>
              </a:spcAft>
              <a:buClr>
                <a:schemeClr val="dk1"/>
              </a:buClr>
              <a:buSzPct val="61111"/>
              <a:buFont typeface="Arial"/>
              <a:buNone/>
            </a:pPr>
            <a:r>
              <a:rPr lang="en"/>
              <a:t>}</a:t>
            </a:r>
            <a:endParaRPr/>
          </a:p>
          <a:p>
            <a:pPr indent="0" lvl="0" marL="457200" rtl="0" algn="l">
              <a:spcBef>
                <a:spcPts val="1200"/>
              </a:spcBef>
              <a:spcAft>
                <a:spcPts val="0"/>
              </a:spcAft>
              <a:buClr>
                <a:schemeClr val="dk1"/>
              </a:buClr>
              <a:buSzPct val="61111"/>
              <a:buFont typeface="Arial"/>
              <a:buNone/>
            </a:pPr>
            <a:r>
              <a:rPr lang="en"/>
              <a:t>export default Greeting;</a:t>
            </a:r>
            <a:endParaRPr/>
          </a:p>
          <a:p>
            <a:pPr indent="0" lvl="0" marL="0" rtl="0" algn="l">
              <a:spcBef>
                <a:spcPts val="1200"/>
              </a:spcBef>
              <a:spcAft>
                <a:spcPts val="1200"/>
              </a:spcAft>
              <a:buNone/>
            </a:pPr>
            <a:r>
              <a:t/>
            </a:r>
            <a:endParaRPr/>
          </a:p>
        </p:txBody>
      </p:sp>
      <p:sp>
        <p:nvSpPr>
          <p:cNvPr id="484" name="Google Shape;484;p89"/>
          <p:cNvSpPr txBox="1"/>
          <p:nvPr/>
        </p:nvSpPr>
        <p:spPr>
          <a:xfrm>
            <a:off x="391850" y="179650"/>
            <a:ext cx="8208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t>Pass Props to Class Component</a:t>
            </a:r>
            <a:endParaRPr b="1" sz="23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&lt;Greeting name="John" message="Welcome to my website" /&gt;,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91"/>
          <p:cNvSpPr txBox="1"/>
          <p:nvPr>
            <p:ph type="title"/>
          </p:nvPr>
        </p:nvSpPr>
        <p:spPr>
          <a:xfrm>
            <a:off x="311700" y="71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Props - &lt;Counter initialCount={5} /&gt;</a:t>
            </a:r>
            <a:endParaRPr/>
          </a:p>
        </p:txBody>
      </p:sp>
      <p:sp>
        <p:nvSpPr>
          <p:cNvPr id="495" name="Google Shape;495;p91"/>
          <p:cNvSpPr txBox="1"/>
          <p:nvPr>
            <p:ph idx="1" type="body"/>
          </p:nvPr>
        </p:nvSpPr>
        <p:spPr>
          <a:xfrm>
            <a:off x="311700" y="644625"/>
            <a:ext cx="8520600" cy="44121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class Counter extends React.Component {</a:t>
            </a:r>
            <a:endParaRPr/>
          </a:p>
          <a:p>
            <a:pPr indent="0" lvl="0" marL="0" rtl="0" algn="l">
              <a:spcBef>
                <a:spcPts val="1200"/>
              </a:spcBef>
              <a:spcAft>
                <a:spcPts val="0"/>
              </a:spcAft>
              <a:buClr>
                <a:schemeClr val="dk1"/>
              </a:buClr>
              <a:buSzPct val="61111"/>
              <a:buFont typeface="Arial"/>
              <a:buNone/>
            </a:pPr>
            <a:r>
              <a:rPr lang="en"/>
              <a:t>  constructor(props) {</a:t>
            </a:r>
            <a:endParaRPr/>
          </a:p>
          <a:p>
            <a:pPr indent="0" lvl="0" marL="0" rtl="0" algn="l">
              <a:spcBef>
                <a:spcPts val="1200"/>
              </a:spcBef>
              <a:spcAft>
                <a:spcPts val="0"/>
              </a:spcAft>
              <a:buClr>
                <a:schemeClr val="dk1"/>
              </a:buClr>
              <a:buSzPct val="61111"/>
              <a:buFont typeface="Arial"/>
              <a:buNone/>
            </a:pPr>
            <a:r>
              <a:rPr lang="en"/>
              <a:t>    super(props);</a:t>
            </a:r>
            <a:endParaRPr/>
          </a:p>
          <a:p>
            <a:pPr indent="0" lvl="0" marL="0" rtl="0" algn="l">
              <a:spcBef>
                <a:spcPts val="1200"/>
              </a:spcBef>
              <a:spcAft>
                <a:spcPts val="0"/>
              </a:spcAft>
              <a:buClr>
                <a:schemeClr val="dk1"/>
              </a:buClr>
              <a:buSzPct val="61111"/>
              <a:buFont typeface="Arial"/>
              <a:buNone/>
            </a:pPr>
            <a:r>
              <a:rPr lang="en"/>
              <a:t>    this.state = { count: props.initialCount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handleClick() {</a:t>
            </a:r>
            <a:endParaRPr/>
          </a:p>
          <a:p>
            <a:pPr indent="0" lvl="0" marL="0" rtl="0" algn="l">
              <a:spcBef>
                <a:spcPts val="1200"/>
              </a:spcBef>
              <a:spcAft>
                <a:spcPts val="0"/>
              </a:spcAft>
              <a:buClr>
                <a:schemeClr val="dk1"/>
              </a:buClr>
              <a:buSzPct val="61111"/>
              <a:buFont typeface="Arial"/>
              <a:buNone/>
            </a:pPr>
            <a:r>
              <a:rPr lang="en"/>
              <a:t>    this.setState({ count: this.state.count + 1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render()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&lt;p&gt;Count: {this.state.count}&lt;/p&gt;</a:t>
            </a:r>
            <a:endParaRPr/>
          </a:p>
          <a:p>
            <a:pPr indent="0" lvl="0" marL="0" rtl="0" algn="l">
              <a:spcBef>
                <a:spcPts val="1200"/>
              </a:spcBef>
              <a:spcAft>
                <a:spcPts val="0"/>
              </a:spcAft>
              <a:buClr>
                <a:schemeClr val="dk1"/>
              </a:buClr>
              <a:buSzPct val="61111"/>
              <a:buFont typeface="Arial"/>
              <a:buNone/>
            </a:pPr>
            <a:r>
              <a:rPr lang="en"/>
              <a:t>        &lt;button onClick={() =&gt; this.handleClick()}&gt;Click me!&lt;/button&gt;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0"/>
          <p:cNvPicPr preferRelativeResize="0"/>
          <p:nvPr/>
        </p:nvPicPr>
        <p:blipFill>
          <a:blip r:embed="rId3">
            <a:alphaModFix/>
          </a:blip>
          <a:stretch>
            <a:fillRect/>
          </a:stretch>
        </p:blipFill>
        <p:spPr>
          <a:xfrm>
            <a:off x="762000" y="1165100"/>
            <a:ext cx="7620000" cy="22860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92"/>
          <p:cNvSpPr txBox="1"/>
          <p:nvPr>
            <p:ph type="title"/>
          </p:nvPr>
        </p:nvSpPr>
        <p:spPr>
          <a:xfrm>
            <a:off x="311700" y="36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Counter Application by using Class component</a:t>
            </a:r>
            <a:endParaRPr/>
          </a:p>
        </p:txBody>
      </p:sp>
      <p:sp>
        <p:nvSpPr>
          <p:cNvPr id="501" name="Google Shape;501;p92"/>
          <p:cNvSpPr txBox="1"/>
          <p:nvPr>
            <p:ph idx="1" type="body"/>
          </p:nvPr>
        </p:nvSpPr>
        <p:spPr>
          <a:xfrm>
            <a:off x="311700" y="570525"/>
            <a:ext cx="8520600" cy="4388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class Counter extends React.Component {</a:t>
            </a:r>
            <a:endParaRPr/>
          </a:p>
          <a:p>
            <a:pPr indent="0" lvl="0" marL="0" rtl="0" algn="l">
              <a:spcBef>
                <a:spcPts val="1200"/>
              </a:spcBef>
              <a:spcAft>
                <a:spcPts val="0"/>
              </a:spcAft>
              <a:buClr>
                <a:schemeClr val="dk1"/>
              </a:buClr>
              <a:buSzPct val="61111"/>
              <a:buFont typeface="Arial"/>
              <a:buNone/>
            </a:pPr>
            <a:r>
              <a:rPr lang="en"/>
              <a:t>  constructor(props) {</a:t>
            </a:r>
            <a:endParaRPr/>
          </a:p>
          <a:p>
            <a:pPr indent="0" lvl="0" marL="0" rtl="0" algn="l">
              <a:spcBef>
                <a:spcPts val="1200"/>
              </a:spcBef>
              <a:spcAft>
                <a:spcPts val="0"/>
              </a:spcAft>
              <a:buClr>
                <a:schemeClr val="dk1"/>
              </a:buClr>
              <a:buSzPct val="61111"/>
              <a:buFont typeface="Arial"/>
              <a:buNone/>
            </a:pPr>
            <a:r>
              <a:rPr lang="en"/>
              <a:t>    super(props);</a:t>
            </a:r>
            <a:endParaRPr/>
          </a:p>
          <a:p>
            <a:pPr indent="0" lvl="0" marL="0" rtl="0" algn="l">
              <a:spcBef>
                <a:spcPts val="1200"/>
              </a:spcBef>
              <a:spcAft>
                <a:spcPts val="0"/>
              </a:spcAft>
              <a:buClr>
                <a:schemeClr val="dk1"/>
              </a:buClr>
              <a:buSzPct val="61111"/>
              <a:buFont typeface="Arial"/>
              <a:buNone/>
            </a:pPr>
            <a:r>
              <a:rPr lang="en"/>
              <a:t>    this.state = { count: 0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incrementCount = () =&gt; {</a:t>
            </a:r>
            <a:endParaRPr/>
          </a:p>
          <a:p>
            <a:pPr indent="0" lvl="0" marL="0" rtl="0" algn="l">
              <a:spcBef>
                <a:spcPts val="1200"/>
              </a:spcBef>
              <a:spcAft>
                <a:spcPts val="0"/>
              </a:spcAft>
              <a:buClr>
                <a:schemeClr val="dk1"/>
              </a:buClr>
              <a:buSzPct val="61111"/>
              <a:buFont typeface="Arial"/>
              <a:buNone/>
            </a:pPr>
            <a:r>
              <a:rPr lang="en"/>
              <a:t>    this.setState({ count: this.state.count + 1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decrementCount = () =&gt; {</a:t>
            </a:r>
            <a:endParaRPr/>
          </a:p>
          <a:p>
            <a:pPr indent="0" lvl="0" marL="0" rtl="0" algn="l">
              <a:spcBef>
                <a:spcPts val="1200"/>
              </a:spcBef>
              <a:spcAft>
                <a:spcPts val="0"/>
              </a:spcAft>
              <a:buClr>
                <a:schemeClr val="dk1"/>
              </a:buClr>
              <a:buSzPct val="61111"/>
              <a:buFont typeface="Arial"/>
              <a:buNone/>
            </a:pPr>
            <a:r>
              <a:rPr lang="en"/>
              <a:t>    this.setState({ count: this.state.count - 1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render()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&lt;h1&gt;Count: {this.state.count}&lt;/h1&gt;</a:t>
            </a:r>
            <a:endParaRPr/>
          </a:p>
          <a:p>
            <a:pPr indent="0" lvl="0" marL="0" rtl="0" algn="l">
              <a:spcBef>
                <a:spcPts val="1200"/>
              </a:spcBef>
              <a:spcAft>
                <a:spcPts val="0"/>
              </a:spcAft>
              <a:buClr>
                <a:schemeClr val="dk1"/>
              </a:buClr>
              <a:buSzPct val="61111"/>
              <a:buFont typeface="Arial"/>
              <a:buNone/>
            </a:pPr>
            <a:r>
              <a:rPr lang="en"/>
              <a:t>        &lt;button onClick={this.incrementCount}&gt;Increment&lt;/button&gt;</a:t>
            </a:r>
            <a:endParaRPr/>
          </a:p>
          <a:p>
            <a:pPr indent="0" lvl="0" marL="0" rtl="0" algn="l">
              <a:spcBef>
                <a:spcPts val="1200"/>
              </a:spcBef>
              <a:spcAft>
                <a:spcPts val="0"/>
              </a:spcAft>
              <a:buClr>
                <a:schemeClr val="dk1"/>
              </a:buClr>
              <a:buSzPct val="61111"/>
              <a:buFont typeface="Arial"/>
              <a:buNone/>
            </a:pPr>
            <a:r>
              <a:rPr lang="en"/>
              <a:t>        &lt;button onClick={this.decrementCount}&gt;Decrement&lt;/button&gt;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Counter;</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based Component Lifecycle</a:t>
            </a:r>
            <a:endParaRPr/>
          </a:p>
        </p:txBody>
      </p:sp>
      <p:sp>
        <p:nvSpPr>
          <p:cNvPr id="507" name="Google Shape;507;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React, class components have several lifecycle methods that allow developers to control the sequence of events during a component's lifecycle. These methods can be divided into three phases: mounting, updating, and unmounting.</a:t>
            </a:r>
            <a:endParaRPr/>
          </a:p>
          <a:p>
            <a:pPr indent="-342900" lvl="0" marL="457200" rtl="0" algn="l">
              <a:spcBef>
                <a:spcPts val="0"/>
              </a:spcBef>
              <a:spcAft>
                <a:spcPts val="0"/>
              </a:spcAft>
              <a:buSzPts val="1800"/>
              <a:buAutoNum type="arabicPeriod"/>
            </a:pPr>
            <a:r>
              <a:rPr lang="en"/>
              <a:t>Mounting Phase.</a:t>
            </a:r>
            <a:endParaRPr/>
          </a:p>
          <a:p>
            <a:pPr indent="-342900" lvl="0" marL="457200" rtl="0" algn="l">
              <a:spcBef>
                <a:spcPts val="0"/>
              </a:spcBef>
              <a:spcAft>
                <a:spcPts val="0"/>
              </a:spcAft>
              <a:buSzPts val="1800"/>
              <a:buAutoNum type="arabicPeriod"/>
            </a:pPr>
            <a:r>
              <a:rPr lang="en"/>
              <a:t>Updating Phase.</a:t>
            </a:r>
            <a:endParaRPr/>
          </a:p>
          <a:p>
            <a:pPr indent="-342900" lvl="0" marL="457200" rtl="0" algn="l">
              <a:spcBef>
                <a:spcPts val="0"/>
              </a:spcBef>
              <a:spcAft>
                <a:spcPts val="0"/>
              </a:spcAft>
              <a:buSzPts val="1800"/>
              <a:buAutoNum type="arabicPeriod"/>
            </a:pPr>
            <a:r>
              <a:rPr lang="en"/>
              <a:t>Unmounting Phase.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466">
                <a:solidFill>
                  <a:schemeClr val="dk2"/>
                </a:solidFill>
              </a:rPr>
              <a:t>Mounting Phase.</a:t>
            </a:r>
            <a:endParaRPr b="1" sz="3466"/>
          </a:p>
        </p:txBody>
      </p:sp>
      <p:sp>
        <p:nvSpPr>
          <p:cNvPr id="513" name="Google Shape;513;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constructor(): It is called when a component is initialized and is used for setting the initial state and binding methods to the component.</a:t>
            </a:r>
            <a:endParaRPr/>
          </a:p>
          <a:p>
            <a:pPr indent="-342900" lvl="0" marL="457200" rtl="0" algn="l">
              <a:spcBef>
                <a:spcPts val="0"/>
              </a:spcBef>
              <a:spcAft>
                <a:spcPts val="0"/>
              </a:spcAft>
              <a:buSzPts val="1800"/>
              <a:buChar char="●"/>
            </a:pPr>
            <a:r>
              <a:rPr lang="en"/>
              <a:t>static getDerivedStateFromProps(): It is called before the initial render method and also before the new props are received. It is used to update the state of the component based on the props.</a:t>
            </a:r>
            <a:endParaRPr/>
          </a:p>
          <a:p>
            <a:pPr indent="-342900" lvl="0" marL="457200" rtl="0" algn="l">
              <a:spcBef>
                <a:spcPts val="0"/>
              </a:spcBef>
              <a:spcAft>
                <a:spcPts val="0"/>
              </a:spcAft>
              <a:buSzPts val="1800"/>
              <a:buChar char="●"/>
            </a:pPr>
            <a:r>
              <a:rPr lang="en"/>
              <a:t>render(): It is called after the getDerivedStateFromProps() method and is used to create the component's structure.</a:t>
            </a:r>
            <a:endParaRPr/>
          </a:p>
          <a:p>
            <a:pPr indent="-342900" lvl="0" marL="457200" rtl="0" algn="l">
              <a:spcBef>
                <a:spcPts val="0"/>
              </a:spcBef>
              <a:spcAft>
                <a:spcPts val="0"/>
              </a:spcAft>
              <a:buSzPts val="1800"/>
              <a:buChar char="●"/>
            </a:pPr>
            <a:r>
              <a:rPr lang="en"/>
              <a:t>componentDidMount(): It is called after the component is rendered to the DOM and is used to perform any side effects, such as making API requests, updating the document title, etc.</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466">
                <a:solidFill>
                  <a:schemeClr val="dk2"/>
                </a:solidFill>
              </a:rPr>
              <a:t>Updating Phase.</a:t>
            </a:r>
            <a:endParaRPr b="1" sz="3466"/>
          </a:p>
        </p:txBody>
      </p:sp>
      <p:sp>
        <p:nvSpPr>
          <p:cNvPr id="519" name="Google Shape;519;p95"/>
          <p:cNvSpPr txBox="1"/>
          <p:nvPr>
            <p:ph idx="1" type="body"/>
          </p:nvPr>
        </p:nvSpPr>
        <p:spPr>
          <a:xfrm>
            <a:off x="311700" y="1152475"/>
            <a:ext cx="8520600" cy="360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static getDerivedStateFromProps(): It is called when the component is updated and receives new props.</a:t>
            </a:r>
            <a:endParaRPr/>
          </a:p>
          <a:p>
            <a:pPr indent="-342900" lvl="0" marL="457200" rtl="0" algn="l">
              <a:spcBef>
                <a:spcPts val="0"/>
              </a:spcBef>
              <a:spcAft>
                <a:spcPts val="0"/>
              </a:spcAft>
              <a:buSzPts val="1800"/>
              <a:buChar char="●"/>
            </a:pPr>
            <a:r>
              <a:rPr lang="en"/>
              <a:t>shouldComponentUpdate(): It is called when the component is about to update and is used to determine whether the component should update or not. It returns a boolean value.</a:t>
            </a:r>
            <a:endParaRPr/>
          </a:p>
          <a:p>
            <a:pPr indent="-342900" lvl="0" marL="457200" rtl="0" algn="l">
              <a:spcBef>
                <a:spcPts val="0"/>
              </a:spcBef>
              <a:spcAft>
                <a:spcPts val="0"/>
              </a:spcAft>
              <a:buSzPts val="1800"/>
              <a:buChar char="●"/>
            </a:pPr>
            <a:r>
              <a:rPr lang="en"/>
              <a:t>render(): It is called after the shouldComponentUpdate() method and is used to create the component's structure.</a:t>
            </a:r>
            <a:endParaRPr/>
          </a:p>
          <a:p>
            <a:pPr indent="-342900" lvl="0" marL="457200" rtl="0" algn="l">
              <a:spcBef>
                <a:spcPts val="0"/>
              </a:spcBef>
              <a:spcAft>
                <a:spcPts val="0"/>
              </a:spcAft>
              <a:buSzPts val="1800"/>
              <a:buChar char="●"/>
            </a:pPr>
            <a:r>
              <a:rPr lang="en"/>
              <a:t>componentDidUpdate(): It is called after the component is updated and is used to perform any side effects, such as making API requests, updating the document title, etc.</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355">
                <a:solidFill>
                  <a:schemeClr val="dk2"/>
                </a:solidFill>
              </a:rPr>
              <a:t>Unmounting Phase</a:t>
            </a:r>
            <a:endParaRPr b="1" sz="3355"/>
          </a:p>
        </p:txBody>
      </p:sp>
      <p:sp>
        <p:nvSpPr>
          <p:cNvPr id="525" name="Google Shape;525;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componentWillUnmount(): It is called just before the component is unmounted from the DOM and is used to clean up any resources used by the component, such as removing event listeners, cancelling API requests, etc.</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constructor(props):</a:t>
            </a:r>
            <a:endParaRPr/>
          </a:p>
        </p:txBody>
      </p:sp>
      <p:sp>
        <p:nvSpPr>
          <p:cNvPr id="531" name="Google Shape;531;p97"/>
          <p:cNvSpPr txBox="1"/>
          <p:nvPr>
            <p:ph idx="1" type="body"/>
          </p:nvPr>
        </p:nvSpPr>
        <p:spPr>
          <a:xfrm>
            <a:off x="311700" y="1217250"/>
            <a:ext cx="8520600" cy="3670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rPr lang="en"/>
              <a:t>class Counter extends React.Component {</a:t>
            </a:r>
            <a:endParaRPr/>
          </a:p>
          <a:p>
            <a:pPr indent="0" lvl="0" marL="0" rtl="0" algn="l">
              <a:spcBef>
                <a:spcPts val="1200"/>
              </a:spcBef>
              <a:spcAft>
                <a:spcPts val="0"/>
              </a:spcAft>
              <a:buClr>
                <a:schemeClr val="dk1"/>
              </a:buClr>
              <a:buSzPct val="61111"/>
              <a:buFont typeface="Arial"/>
              <a:buNone/>
            </a:pPr>
            <a:r>
              <a:rPr lang="en"/>
              <a:t>  constructor(props) {</a:t>
            </a:r>
            <a:endParaRPr/>
          </a:p>
          <a:p>
            <a:pPr indent="0" lvl="0" marL="0" rtl="0" algn="l">
              <a:spcBef>
                <a:spcPts val="1200"/>
              </a:spcBef>
              <a:spcAft>
                <a:spcPts val="0"/>
              </a:spcAft>
              <a:buClr>
                <a:schemeClr val="dk1"/>
              </a:buClr>
              <a:buSzPct val="61111"/>
              <a:buFont typeface="Arial"/>
              <a:buNone/>
            </a:pPr>
            <a:r>
              <a:rPr lang="en"/>
              <a:t>    super(props);</a:t>
            </a:r>
            <a:endParaRPr/>
          </a:p>
          <a:p>
            <a:pPr indent="0" lvl="0" marL="0" rtl="0" algn="l">
              <a:spcBef>
                <a:spcPts val="1200"/>
              </a:spcBef>
              <a:spcAft>
                <a:spcPts val="0"/>
              </a:spcAft>
              <a:buClr>
                <a:schemeClr val="dk1"/>
              </a:buClr>
              <a:buSzPct val="61111"/>
              <a:buFont typeface="Arial"/>
              <a:buNone/>
            </a:pPr>
            <a:r>
              <a:rPr lang="en"/>
              <a:t>    this.state = { count: 0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incrementCount = () =&gt; {</a:t>
            </a:r>
            <a:endParaRPr/>
          </a:p>
          <a:p>
            <a:pPr indent="0" lvl="0" marL="0" rtl="0" algn="l">
              <a:spcBef>
                <a:spcPts val="1200"/>
              </a:spcBef>
              <a:spcAft>
                <a:spcPts val="0"/>
              </a:spcAft>
              <a:buClr>
                <a:schemeClr val="dk1"/>
              </a:buClr>
              <a:buSzPct val="61111"/>
              <a:buFont typeface="Arial"/>
              <a:buNone/>
            </a:pPr>
            <a:r>
              <a:rPr lang="en"/>
              <a:t>    this.setState({ count: this.state.count + 1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decrementCount = () =&gt; {</a:t>
            </a:r>
            <a:endParaRPr/>
          </a:p>
          <a:p>
            <a:pPr indent="0" lvl="0" marL="0" rtl="0" algn="l">
              <a:spcBef>
                <a:spcPts val="1200"/>
              </a:spcBef>
              <a:spcAft>
                <a:spcPts val="0"/>
              </a:spcAft>
              <a:buClr>
                <a:schemeClr val="dk1"/>
              </a:buClr>
              <a:buSzPct val="61111"/>
              <a:buFont typeface="Arial"/>
              <a:buNone/>
            </a:pPr>
            <a:r>
              <a:rPr lang="en"/>
              <a:t>    this.setState({ count: this.state.count - 1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render()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&lt;h1&gt;Count: {this.state.count}&lt;/h1&gt;</a:t>
            </a:r>
            <a:endParaRPr/>
          </a:p>
          <a:p>
            <a:pPr indent="0" lvl="0" marL="0" rtl="0" algn="l">
              <a:spcBef>
                <a:spcPts val="1200"/>
              </a:spcBef>
              <a:spcAft>
                <a:spcPts val="0"/>
              </a:spcAft>
              <a:buClr>
                <a:schemeClr val="dk1"/>
              </a:buClr>
              <a:buSzPct val="61111"/>
              <a:buFont typeface="Arial"/>
              <a:buNone/>
            </a:pPr>
            <a:r>
              <a:rPr lang="en"/>
              <a:t>        &lt;button onClick={this.incrementCount}&gt;Increment&lt;/button&gt;</a:t>
            </a:r>
            <a:endParaRPr/>
          </a:p>
          <a:p>
            <a:pPr indent="0" lvl="0" marL="0" rtl="0" algn="l">
              <a:spcBef>
                <a:spcPts val="1200"/>
              </a:spcBef>
              <a:spcAft>
                <a:spcPts val="0"/>
              </a:spcAft>
              <a:buClr>
                <a:schemeClr val="dk1"/>
              </a:buClr>
              <a:buSzPct val="61111"/>
              <a:buFont typeface="Arial"/>
              <a:buNone/>
            </a:pPr>
            <a:r>
              <a:rPr lang="en"/>
              <a:t>        &lt;button onClick={this.decrementCount}&gt;Decrement&lt;/button&gt;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Counter;</a:t>
            </a:r>
            <a:endParaRPr/>
          </a:p>
        </p:txBody>
      </p:sp>
      <p:sp>
        <p:nvSpPr>
          <p:cNvPr id="532" name="Google Shape;532;p97"/>
          <p:cNvSpPr txBox="1"/>
          <p:nvPr/>
        </p:nvSpPr>
        <p:spPr>
          <a:xfrm>
            <a:off x="436200" y="623825"/>
            <a:ext cx="839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r>
              <a:rPr lang="en"/>
              <a:t>he constructor() method is used to initialize the component's state. This method is called when the component is first created. It is used to initialize the component's state.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8"/>
          <p:cNvSpPr txBox="1"/>
          <p:nvPr>
            <p:ph type="title"/>
          </p:nvPr>
        </p:nvSpPr>
        <p:spPr>
          <a:xfrm>
            <a:off x="311700" y="-88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componentDidMount():</a:t>
            </a:r>
            <a:endParaRPr/>
          </a:p>
        </p:txBody>
      </p:sp>
      <p:sp>
        <p:nvSpPr>
          <p:cNvPr id="538" name="Google Shape;538;p98"/>
          <p:cNvSpPr txBox="1"/>
          <p:nvPr>
            <p:ph idx="1" type="body"/>
          </p:nvPr>
        </p:nvSpPr>
        <p:spPr>
          <a:xfrm>
            <a:off x="311700" y="1743125"/>
            <a:ext cx="8520600" cy="3357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class MyComponent extends React.Component {</a:t>
            </a:r>
            <a:endParaRPr/>
          </a:p>
          <a:p>
            <a:pPr indent="0" lvl="0" marL="0" rtl="0" algn="l">
              <a:spcBef>
                <a:spcPts val="1200"/>
              </a:spcBef>
              <a:spcAft>
                <a:spcPts val="0"/>
              </a:spcAft>
              <a:buClr>
                <a:schemeClr val="dk1"/>
              </a:buClr>
              <a:buSzPct val="61111"/>
              <a:buFont typeface="Arial"/>
              <a:buNone/>
            </a:pPr>
            <a:r>
              <a:rPr lang="en"/>
              <a:t>  constructor(props) {</a:t>
            </a:r>
            <a:endParaRPr/>
          </a:p>
          <a:p>
            <a:pPr indent="0" lvl="0" marL="0" rtl="0" algn="l">
              <a:spcBef>
                <a:spcPts val="1200"/>
              </a:spcBef>
              <a:spcAft>
                <a:spcPts val="0"/>
              </a:spcAft>
              <a:buClr>
                <a:schemeClr val="dk1"/>
              </a:buClr>
              <a:buSzPct val="61111"/>
              <a:buFont typeface="Arial"/>
              <a:buNone/>
            </a:pPr>
            <a:r>
              <a:rPr lang="en"/>
              <a:t>    super(props);</a:t>
            </a:r>
            <a:endParaRPr/>
          </a:p>
          <a:p>
            <a:pPr indent="0" lvl="0" marL="0" rtl="0" algn="l">
              <a:spcBef>
                <a:spcPts val="1200"/>
              </a:spcBef>
              <a:spcAft>
                <a:spcPts val="0"/>
              </a:spcAft>
              <a:buClr>
                <a:schemeClr val="dk1"/>
              </a:buClr>
              <a:buSzPct val="61111"/>
              <a:buFont typeface="Arial"/>
              <a:buNone/>
            </a:pPr>
            <a:r>
              <a:rPr lang="en"/>
              <a:t>    this.state = {</a:t>
            </a:r>
            <a:endParaRPr/>
          </a:p>
          <a:p>
            <a:pPr indent="0" lvl="0" marL="0" rtl="0" algn="l">
              <a:spcBef>
                <a:spcPts val="1200"/>
              </a:spcBef>
              <a:spcAft>
                <a:spcPts val="0"/>
              </a:spcAft>
              <a:buClr>
                <a:schemeClr val="dk1"/>
              </a:buClr>
              <a:buSzPct val="61111"/>
              <a:buFont typeface="Arial"/>
              <a:buNone/>
            </a:pPr>
            <a:r>
              <a:rPr lang="en"/>
              <a:t>      data: null</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componentDidMount() {</a:t>
            </a:r>
            <a:endParaRPr/>
          </a:p>
          <a:p>
            <a:pPr indent="0" lvl="0" marL="0" rtl="0" algn="l">
              <a:spcBef>
                <a:spcPts val="1200"/>
              </a:spcBef>
              <a:spcAft>
                <a:spcPts val="0"/>
              </a:spcAft>
              <a:buClr>
                <a:schemeClr val="dk1"/>
              </a:buClr>
              <a:buSzPct val="61111"/>
              <a:buFont typeface="Arial"/>
              <a:buNone/>
            </a:pPr>
            <a:r>
              <a:rPr lang="en"/>
              <a:t>    fetch('/api/data')</a:t>
            </a:r>
            <a:endParaRPr/>
          </a:p>
          <a:p>
            <a:pPr indent="0" lvl="0" marL="0" rtl="0" algn="l">
              <a:spcBef>
                <a:spcPts val="1200"/>
              </a:spcBef>
              <a:spcAft>
                <a:spcPts val="0"/>
              </a:spcAft>
              <a:buClr>
                <a:schemeClr val="dk1"/>
              </a:buClr>
              <a:buSzPct val="61111"/>
              <a:buFont typeface="Arial"/>
              <a:buNone/>
            </a:pPr>
            <a:r>
              <a:rPr lang="en"/>
              <a:t>      .then(response =&gt; response.json())</a:t>
            </a:r>
            <a:endParaRPr/>
          </a:p>
          <a:p>
            <a:pPr indent="0" lvl="0" marL="0" rtl="0" algn="l">
              <a:spcBef>
                <a:spcPts val="1200"/>
              </a:spcBef>
              <a:spcAft>
                <a:spcPts val="0"/>
              </a:spcAft>
              <a:buClr>
                <a:schemeClr val="dk1"/>
              </a:buClr>
              <a:buSzPct val="61111"/>
              <a:buFont typeface="Arial"/>
              <a:buNone/>
            </a:pPr>
            <a:r>
              <a:rPr lang="en"/>
              <a:t>      .then(data =&gt; this.setState({ data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render()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&lt;p&gt;{this.state.data}&lt;/p&gt;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
        <p:nvSpPr>
          <p:cNvPr id="539" name="Google Shape;539;p98"/>
          <p:cNvSpPr txBox="1"/>
          <p:nvPr/>
        </p:nvSpPr>
        <p:spPr>
          <a:xfrm>
            <a:off x="276375" y="499450"/>
            <a:ext cx="80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40" name="Google Shape;540;p98"/>
          <p:cNvSpPr txBox="1"/>
          <p:nvPr/>
        </p:nvSpPr>
        <p:spPr>
          <a:xfrm>
            <a:off x="276375" y="484700"/>
            <a:ext cx="843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method is called after the component has been added to the DOM (Mounting Phase). It is used to perform any necessary setup that requires access to the DOM, such as fetching data from an API or setting up event listeners.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9"/>
          <p:cNvSpPr txBox="1"/>
          <p:nvPr>
            <p:ph type="title"/>
          </p:nvPr>
        </p:nvSpPr>
        <p:spPr>
          <a:xfrm>
            <a:off x="311700" y="71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shouldComponentUpdate(nextProps, nextState):</a:t>
            </a:r>
            <a:endParaRPr/>
          </a:p>
        </p:txBody>
      </p:sp>
      <p:sp>
        <p:nvSpPr>
          <p:cNvPr id="546" name="Google Shape;546;p99"/>
          <p:cNvSpPr txBox="1"/>
          <p:nvPr>
            <p:ph idx="1" type="body"/>
          </p:nvPr>
        </p:nvSpPr>
        <p:spPr>
          <a:xfrm>
            <a:off x="311700" y="1725350"/>
            <a:ext cx="8520600" cy="2843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class MyComponent extends React.Component {</a:t>
            </a:r>
            <a:endParaRPr/>
          </a:p>
          <a:p>
            <a:pPr indent="0" lvl="0" marL="0" rtl="0" algn="l">
              <a:spcBef>
                <a:spcPts val="1200"/>
              </a:spcBef>
              <a:spcAft>
                <a:spcPts val="0"/>
              </a:spcAft>
              <a:buClr>
                <a:schemeClr val="dk1"/>
              </a:buClr>
              <a:buSzPct val="61111"/>
              <a:buFont typeface="Arial"/>
              <a:buNone/>
            </a:pPr>
            <a:r>
              <a:rPr lang="en"/>
              <a:t>  constructor(props) {</a:t>
            </a:r>
            <a:endParaRPr/>
          </a:p>
          <a:p>
            <a:pPr indent="0" lvl="0" marL="0" rtl="0" algn="l">
              <a:spcBef>
                <a:spcPts val="1200"/>
              </a:spcBef>
              <a:spcAft>
                <a:spcPts val="0"/>
              </a:spcAft>
              <a:buClr>
                <a:schemeClr val="dk1"/>
              </a:buClr>
              <a:buSzPct val="61111"/>
              <a:buFont typeface="Arial"/>
              <a:buNone/>
            </a:pPr>
            <a:r>
              <a:rPr lang="en"/>
              <a:t>    super(props);</a:t>
            </a:r>
            <a:endParaRPr/>
          </a:p>
          <a:p>
            <a:pPr indent="0" lvl="0" marL="0" rtl="0" algn="l">
              <a:spcBef>
                <a:spcPts val="1200"/>
              </a:spcBef>
              <a:spcAft>
                <a:spcPts val="0"/>
              </a:spcAft>
              <a:buClr>
                <a:schemeClr val="dk1"/>
              </a:buClr>
              <a:buSzPct val="61111"/>
              <a:buFont typeface="Arial"/>
              <a:buNone/>
            </a:pPr>
            <a:r>
              <a:rPr lang="en"/>
              <a:t>    this.state = {</a:t>
            </a:r>
            <a:endParaRPr/>
          </a:p>
          <a:p>
            <a:pPr indent="0" lvl="0" marL="0" rtl="0" algn="l">
              <a:spcBef>
                <a:spcPts val="1200"/>
              </a:spcBef>
              <a:spcAft>
                <a:spcPts val="0"/>
              </a:spcAft>
              <a:buClr>
                <a:schemeClr val="dk1"/>
              </a:buClr>
              <a:buSzPct val="61111"/>
              <a:buFont typeface="Arial"/>
              <a:buNone/>
            </a:pPr>
            <a:r>
              <a:rPr lang="en"/>
              <a:t>      count: 0</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this.handleClick = this.handleClick.bind(this);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handleClick() {</a:t>
            </a:r>
            <a:endParaRPr/>
          </a:p>
          <a:p>
            <a:pPr indent="0" lvl="0" marL="0" rtl="0" algn="l">
              <a:spcBef>
                <a:spcPts val="1200"/>
              </a:spcBef>
              <a:spcAft>
                <a:spcPts val="0"/>
              </a:spcAft>
              <a:buClr>
                <a:schemeClr val="dk1"/>
              </a:buClr>
              <a:buSzPct val="61111"/>
              <a:buFont typeface="Arial"/>
              <a:buNone/>
            </a:pPr>
            <a:r>
              <a:rPr lang="en"/>
              <a:t>    this.setState(prevState =&gt; ({</a:t>
            </a:r>
            <a:endParaRPr/>
          </a:p>
          <a:p>
            <a:pPr indent="0" lvl="0" marL="0" rtl="0" algn="l">
              <a:spcBef>
                <a:spcPts val="1200"/>
              </a:spcBef>
              <a:spcAft>
                <a:spcPts val="0"/>
              </a:spcAft>
              <a:buClr>
                <a:schemeClr val="dk1"/>
              </a:buClr>
              <a:buSzPct val="61111"/>
              <a:buFont typeface="Arial"/>
              <a:buNone/>
            </a:pPr>
            <a:r>
              <a:rPr lang="en"/>
              <a:t>      count: prevState.count + 1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shouldComponentUpdate(nextProps, nextState) {</a:t>
            </a:r>
            <a:endParaRPr/>
          </a:p>
          <a:p>
            <a:pPr indent="0" lvl="0" marL="0" rtl="0" algn="l">
              <a:spcBef>
                <a:spcPts val="1200"/>
              </a:spcBef>
              <a:spcAft>
                <a:spcPts val="0"/>
              </a:spcAft>
              <a:buClr>
                <a:schemeClr val="dk1"/>
              </a:buClr>
              <a:buSzPct val="61111"/>
              <a:buFont typeface="Arial"/>
              <a:buNone/>
            </a:pPr>
            <a:r>
              <a:rPr lang="en"/>
              <a:t>    return nextState.count !== this.state.count;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render()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&lt;p&gt;Count: {this.state.count}&lt;/p&gt;</a:t>
            </a:r>
            <a:endParaRPr/>
          </a:p>
          <a:p>
            <a:pPr indent="0" lvl="0" marL="0" rtl="0" algn="l">
              <a:spcBef>
                <a:spcPts val="1200"/>
              </a:spcBef>
              <a:spcAft>
                <a:spcPts val="0"/>
              </a:spcAft>
              <a:buClr>
                <a:schemeClr val="dk1"/>
              </a:buClr>
              <a:buSzPct val="61111"/>
              <a:buFont typeface="Arial"/>
              <a:buNone/>
            </a:pPr>
            <a:r>
              <a:rPr lang="en"/>
              <a:t>        &lt;button onClick={this.handleClick}&gt;Click me&lt;/button&gt;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
        <p:nvSpPr>
          <p:cNvPr id="547" name="Google Shape;547;p99"/>
          <p:cNvSpPr txBox="1"/>
          <p:nvPr/>
        </p:nvSpPr>
        <p:spPr>
          <a:xfrm>
            <a:off x="418950" y="703775"/>
            <a:ext cx="830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method is called before the component is updated. It is used to determine whether the component should be re-rendered. By default, this method returns true, but it can be overridden to optimize performance.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0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componentDidUpdate(prevProps, prevState):</a:t>
            </a:r>
            <a:endParaRPr/>
          </a:p>
        </p:txBody>
      </p:sp>
      <p:sp>
        <p:nvSpPr>
          <p:cNvPr id="553" name="Google Shape;553;p100"/>
          <p:cNvSpPr txBox="1"/>
          <p:nvPr>
            <p:ph idx="1" type="body"/>
          </p:nvPr>
        </p:nvSpPr>
        <p:spPr>
          <a:xfrm>
            <a:off x="311700" y="1219000"/>
            <a:ext cx="8520600" cy="3766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class MyComponent extends React.Component {</a:t>
            </a:r>
            <a:endParaRPr/>
          </a:p>
          <a:p>
            <a:pPr indent="0" lvl="0" marL="0" rtl="0" algn="l">
              <a:spcBef>
                <a:spcPts val="1200"/>
              </a:spcBef>
              <a:spcAft>
                <a:spcPts val="0"/>
              </a:spcAft>
              <a:buClr>
                <a:schemeClr val="dk1"/>
              </a:buClr>
              <a:buSzPct val="61111"/>
              <a:buFont typeface="Arial"/>
              <a:buNone/>
            </a:pPr>
            <a:r>
              <a:rPr lang="en"/>
              <a:t>  constructor(props) {</a:t>
            </a:r>
            <a:endParaRPr/>
          </a:p>
          <a:p>
            <a:pPr indent="0" lvl="0" marL="0" rtl="0" algn="l">
              <a:spcBef>
                <a:spcPts val="1200"/>
              </a:spcBef>
              <a:spcAft>
                <a:spcPts val="0"/>
              </a:spcAft>
              <a:buClr>
                <a:schemeClr val="dk1"/>
              </a:buClr>
              <a:buSzPct val="61111"/>
              <a:buFont typeface="Arial"/>
              <a:buNone/>
            </a:pPr>
            <a:r>
              <a:rPr lang="en"/>
              <a:t>    super(props);</a:t>
            </a:r>
            <a:endParaRPr/>
          </a:p>
          <a:p>
            <a:pPr indent="0" lvl="0" marL="0" rtl="0" algn="l">
              <a:spcBef>
                <a:spcPts val="1200"/>
              </a:spcBef>
              <a:spcAft>
                <a:spcPts val="0"/>
              </a:spcAft>
              <a:buClr>
                <a:schemeClr val="dk1"/>
              </a:buClr>
              <a:buSzPct val="61111"/>
              <a:buFont typeface="Arial"/>
              <a:buNone/>
            </a:pPr>
            <a:r>
              <a:rPr lang="en"/>
              <a:t>    this.state = {</a:t>
            </a:r>
            <a:endParaRPr/>
          </a:p>
          <a:p>
            <a:pPr indent="0" lvl="0" marL="0" rtl="0" algn="l">
              <a:spcBef>
                <a:spcPts val="1200"/>
              </a:spcBef>
              <a:spcAft>
                <a:spcPts val="0"/>
              </a:spcAft>
              <a:buClr>
                <a:schemeClr val="dk1"/>
              </a:buClr>
              <a:buSzPct val="61111"/>
              <a:buFont typeface="Arial"/>
              <a:buNone/>
            </a:pPr>
            <a:r>
              <a:rPr lang="en"/>
              <a:t>      count: 0</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this.handleClick = this.handleClick.bind(this);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handleClick() {</a:t>
            </a:r>
            <a:endParaRPr/>
          </a:p>
          <a:p>
            <a:pPr indent="0" lvl="0" marL="0" rtl="0" algn="l">
              <a:spcBef>
                <a:spcPts val="1200"/>
              </a:spcBef>
              <a:spcAft>
                <a:spcPts val="0"/>
              </a:spcAft>
              <a:buClr>
                <a:schemeClr val="dk1"/>
              </a:buClr>
              <a:buSzPct val="61111"/>
              <a:buFont typeface="Arial"/>
              <a:buNone/>
            </a:pPr>
            <a:r>
              <a:rPr lang="en"/>
              <a:t>    this.setState(prevState =&gt; ({</a:t>
            </a:r>
            <a:endParaRPr/>
          </a:p>
          <a:p>
            <a:pPr indent="0" lvl="0" marL="0" rtl="0" algn="l">
              <a:spcBef>
                <a:spcPts val="1200"/>
              </a:spcBef>
              <a:spcAft>
                <a:spcPts val="0"/>
              </a:spcAft>
              <a:buClr>
                <a:schemeClr val="dk1"/>
              </a:buClr>
              <a:buSzPct val="61111"/>
              <a:buFont typeface="Arial"/>
              <a:buNone/>
            </a:pPr>
            <a:r>
              <a:rPr lang="en"/>
              <a:t>      count: prevState.count + 1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componentDidUpdate(prevProps, prevState) {</a:t>
            </a:r>
            <a:endParaRPr/>
          </a:p>
          <a:p>
            <a:pPr indent="0" lvl="0" marL="0" rtl="0" algn="l">
              <a:spcBef>
                <a:spcPts val="1200"/>
              </a:spcBef>
              <a:spcAft>
                <a:spcPts val="0"/>
              </a:spcAft>
              <a:buClr>
                <a:schemeClr val="dk1"/>
              </a:buClr>
              <a:buSzPct val="61111"/>
              <a:buFont typeface="Arial"/>
              <a:buNone/>
            </a:pPr>
            <a:r>
              <a:rPr lang="en"/>
              <a:t>    if (this.state.count !== prevState.count) {</a:t>
            </a:r>
            <a:endParaRPr/>
          </a:p>
          <a:p>
            <a:pPr indent="0" lvl="0" marL="0" rtl="0" algn="l">
              <a:spcBef>
                <a:spcPts val="1200"/>
              </a:spcBef>
              <a:spcAft>
                <a:spcPts val="0"/>
              </a:spcAft>
              <a:buClr>
                <a:schemeClr val="dk1"/>
              </a:buClr>
              <a:buSzPct val="61111"/>
              <a:buFont typeface="Arial"/>
              <a:buNone/>
            </a:pPr>
            <a:r>
              <a:rPr lang="en"/>
              <a:t>      console.log(`Count changed from ${prevState.count} to ${this.state.count}`);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render()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&lt;p&gt;Count: {this.state.count}&lt;/p&gt;</a:t>
            </a:r>
            <a:endParaRPr/>
          </a:p>
          <a:p>
            <a:pPr indent="0" lvl="0" marL="0" rtl="0" algn="l">
              <a:spcBef>
                <a:spcPts val="1200"/>
              </a:spcBef>
              <a:spcAft>
                <a:spcPts val="0"/>
              </a:spcAft>
              <a:buClr>
                <a:schemeClr val="dk1"/>
              </a:buClr>
              <a:buSzPct val="61111"/>
              <a:buFont typeface="Arial"/>
              <a:buNone/>
            </a:pPr>
            <a:r>
              <a:rPr lang="en"/>
              <a:t>        &lt;button onClick={this.handleClick}&gt;Click me&lt;/button&gt;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
        <p:nvSpPr>
          <p:cNvPr id="554" name="Google Shape;554;p100"/>
          <p:cNvSpPr txBox="1"/>
          <p:nvPr/>
        </p:nvSpPr>
        <p:spPr>
          <a:xfrm>
            <a:off x="311900" y="534975"/>
            <a:ext cx="845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method is called after the component has been updated. It is used to perform any necessary cleanup or additional updates.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101"/>
          <p:cNvSpPr txBox="1"/>
          <p:nvPr>
            <p:ph type="title"/>
          </p:nvPr>
        </p:nvSpPr>
        <p:spPr>
          <a:xfrm>
            <a:off x="311700" y="5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componentWillUnmount():</a:t>
            </a:r>
            <a:endParaRPr/>
          </a:p>
        </p:txBody>
      </p:sp>
      <p:sp>
        <p:nvSpPr>
          <p:cNvPr id="560" name="Google Shape;560;p101"/>
          <p:cNvSpPr txBox="1"/>
          <p:nvPr>
            <p:ph idx="1" type="body"/>
          </p:nvPr>
        </p:nvSpPr>
        <p:spPr>
          <a:xfrm>
            <a:off x="311700" y="1396675"/>
            <a:ext cx="8520600" cy="358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React from 'react';</a:t>
            </a:r>
            <a:endParaRPr/>
          </a:p>
          <a:p>
            <a:pPr indent="0" lvl="0" marL="0" rtl="0" algn="l">
              <a:spcBef>
                <a:spcPts val="1200"/>
              </a:spcBef>
              <a:spcAft>
                <a:spcPts val="0"/>
              </a:spcAft>
              <a:buNone/>
            </a:pPr>
            <a:r>
              <a:rPr lang="en"/>
              <a:t>class MyComponent extends React.Component {</a:t>
            </a:r>
            <a:endParaRPr/>
          </a:p>
          <a:p>
            <a:pPr indent="0" lvl="0" marL="0" rtl="0" algn="l">
              <a:spcBef>
                <a:spcPts val="1200"/>
              </a:spcBef>
              <a:spcAft>
                <a:spcPts val="0"/>
              </a:spcAft>
              <a:buNone/>
            </a:pPr>
            <a:r>
              <a:rPr lang="en"/>
              <a:t>  constructor(props) {</a:t>
            </a:r>
            <a:endParaRPr/>
          </a:p>
          <a:p>
            <a:pPr indent="0" lvl="0" marL="0" rtl="0" algn="l">
              <a:spcBef>
                <a:spcPts val="1200"/>
              </a:spcBef>
              <a:spcAft>
                <a:spcPts val="0"/>
              </a:spcAft>
              <a:buNone/>
            </a:pPr>
            <a:r>
              <a:rPr lang="en"/>
              <a:t>    super(props);</a:t>
            </a:r>
            <a:endParaRPr/>
          </a:p>
          <a:p>
            <a:pPr indent="0" lvl="0" marL="0" rtl="0" algn="l">
              <a:spcBef>
                <a:spcPts val="1200"/>
              </a:spcBef>
              <a:spcAft>
                <a:spcPts val="0"/>
              </a:spcAft>
              <a:buNone/>
            </a:pPr>
            <a:r>
              <a:rPr lang="en"/>
              <a:t>    this.state = { count: 0 };</a:t>
            </a:r>
            <a:endParaRPr/>
          </a:p>
          <a:p>
            <a:pPr indent="0" lvl="0" marL="0" rtl="0" algn="l">
              <a:spcBef>
                <a:spcPts val="1200"/>
              </a:spcBef>
              <a:spcAft>
                <a:spcPts val="0"/>
              </a:spcAft>
              <a:buNone/>
            </a:pPr>
            <a:r>
              <a:rPr lang="en"/>
              <a:t>    this.intervalId = null;</a:t>
            </a:r>
            <a:endParaRPr/>
          </a:p>
          <a:p>
            <a:pPr indent="0" lvl="0" marL="0" rtl="0" algn="l">
              <a:spcBef>
                <a:spcPts val="1200"/>
              </a:spcBef>
              <a:spcAft>
                <a:spcPts val="0"/>
              </a:spcAft>
              <a:buNone/>
            </a:pPr>
            <a:r>
              <a:rPr lang="en"/>
              <a:t>    this.handleClick = this.handleClick.bind(this);</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handleClick() {</a:t>
            </a:r>
            <a:endParaRPr/>
          </a:p>
          <a:p>
            <a:pPr indent="0" lvl="0" marL="0" rtl="0" algn="l">
              <a:spcBef>
                <a:spcPts val="1200"/>
              </a:spcBef>
              <a:spcAft>
                <a:spcPts val="0"/>
              </a:spcAft>
              <a:buNone/>
            </a:pPr>
            <a:r>
              <a:rPr lang="en"/>
              <a:t>    this.intervalId = setInterval(() =&gt; {</a:t>
            </a:r>
            <a:endParaRPr/>
          </a:p>
          <a:p>
            <a:pPr indent="0" lvl="0" marL="0" rtl="0" algn="l">
              <a:spcBef>
                <a:spcPts val="1200"/>
              </a:spcBef>
              <a:spcAft>
                <a:spcPts val="0"/>
              </a:spcAft>
              <a:buNone/>
            </a:pPr>
            <a:r>
              <a:rPr lang="en"/>
              <a:t>      console.log('Interval tick');</a:t>
            </a:r>
            <a:endParaRPr/>
          </a:p>
          <a:p>
            <a:pPr indent="0" lvl="0" marL="0" rtl="0" algn="l">
              <a:spcBef>
                <a:spcPts val="1200"/>
              </a:spcBef>
              <a:spcAft>
                <a:spcPts val="0"/>
              </a:spcAft>
              <a:buNone/>
            </a:pPr>
            <a:r>
              <a:rPr lang="en"/>
              <a:t>    }, 1000);</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componentWillUnmount() {</a:t>
            </a:r>
            <a:endParaRPr/>
          </a:p>
          <a:p>
            <a:pPr indent="0" lvl="0" marL="0" rtl="0" algn="l">
              <a:spcBef>
                <a:spcPts val="1200"/>
              </a:spcBef>
              <a:spcAft>
                <a:spcPts val="0"/>
              </a:spcAft>
              <a:buNone/>
            </a:pPr>
            <a:r>
              <a:rPr lang="en"/>
              <a:t>    clearInterval(this.intervalId);</a:t>
            </a:r>
            <a:endParaRPr/>
          </a:p>
          <a:p>
            <a:pPr indent="0" lvl="0" marL="0" rtl="0" algn="l">
              <a:spcBef>
                <a:spcPts val="1200"/>
              </a:spcBef>
              <a:spcAft>
                <a:spcPts val="0"/>
              </a:spcAft>
              <a:buNone/>
            </a:pPr>
            <a:r>
              <a:rPr lang="en"/>
              <a:t>    console.log('Component unmounted');</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render() {</a:t>
            </a:r>
            <a:endParaRPr/>
          </a:p>
          <a:p>
            <a:pPr indent="0" lvl="0" marL="0" rtl="0" algn="l">
              <a:spcBef>
                <a:spcPts val="1200"/>
              </a:spcBef>
              <a:spcAft>
                <a:spcPts val="0"/>
              </a:spcAft>
              <a:buNone/>
            </a:pPr>
            <a:r>
              <a:rPr lang="en"/>
              <a:t>    return (</a:t>
            </a:r>
            <a:endParaRPr/>
          </a:p>
          <a:p>
            <a:pPr indent="0" lvl="0" marL="0" rtl="0" algn="l">
              <a:spcBef>
                <a:spcPts val="1200"/>
              </a:spcBef>
              <a:spcAft>
                <a:spcPts val="0"/>
              </a:spcAft>
              <a:buNone/>
            </a:pPr>
            <a:r>
              <a:rPr lang="en"/>
              <a:t>      &lt;div&gt;</a:t>
            </a:r>
            <a:endParaRPr/>
          </a:p>
          <a:p>
            <a:pPr indent="0" lvl="0" marL="0" rtl="0" algn="l">
              <a:spcBef>
                <a:spcPts val="1200"/>
              </a:spcBef>
              <a:spcAft>
                <a:spcPts val="0"/>
              </a:spcAft>
              <a:buNone/>
            </a:pPr>
            <a:r>
              <a:rPr lang="en"/>
              <a:t>        &lt;p&gt;You clicked {this.state.count} times&lt;/p&gt;</a:t>
            </a:r>
            <a:endParaRPr/>
          </a:p>
          <a:p>
            <a:pPr indent="0" lvl="0" marL="0" rtl="0" algn="l">
              <a:spcBef>
                <a:spcPts val="1200"/>
              </a:spcBef>
              <a:spcAft>
                <a:spcPts val="0"/>
              </a:spcAft>
              <a:buNone/>
            </a:pPr>
            <a:r>
              <a:rPr lang="en"/>
              <a:t>        &lt;button onClick={this.handleClick}&gt;Click me&lt;/button&gt;</a:t>
            </a:r>
            <a:endParaRPr/>
          </a:p>
          <a:p>
            <a:pPr indent="0" lvl="0" marL="0" rtl="0" algn="l">
              <a:spcBef>
                <a:spcPts val="1200"/>
              </a:spcBef>
              <a:spcAft>
                <a:spcPts val="0"/>
              </a:spcAft>
              <a:buNone/>
            </a:pPr>
            <a:r>
              <a:rPr lang="en"/>
              <a:t>      &lt;/div&gt;</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
        <p:nvSpPr>
          <p:cNvPr id="561" name="Google Shape;561;p101"/>
          <p:cNvSpPr txBox="1"/>
          <p:nvPr/>
        </p:nvSpPr>
        <p:spPr>
          <a:xfrm>
            <a:off x="356325" y="597175"/>
            <a:ext cx="843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method is called when the component is about to be removed from the DOM. It is used to perform any necessary cleanup, such as removing event listeners or cancelling API requests.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1"/>
          <p:cNvPicPr preferRelativeResize="0"/>
          <p:nvPr/>
        </p:nvPicPr>
        <p:blipFill rotWithShape="1">
          <a:blip r:embed="rId3">
            <a:alphaModFix/>
          </a:blip>
          <a:srcRect b="2820" l="0" r="0" t="-2820"/>
          <a:stretch/>
        </p:blipFill>
        <p:spPr>
          <a:xfrm>
            <a:off x="257400" y="1046700"/>
            <a:ext cx="8629201" cy="3775275"/>
          </a:xfrm>
          <a:prstGeom prst="rect">
            <a:avLst/>
          </a:prstGeom>
          <a:noFill/>
          <a:ln>
            <a:noFill/>
          </a:ln>
        </p:spPr>
      </p:pic>
      <p:sp>
        <p:nvSpPr>
          <p:cNvPr id="98" name="Google Shape;98;p21"/>
          <p:cNvSpPr txBox="1"/>
          <p:nvPr/>
        </p:nvSpPr>
        <p:spPr>
          <a:xfrm>
            <a:off x="454050" y="0"/>
            <a:ext cx="799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Webpack :</a:t>
            </a:r>
            <a:r>
              <a:rPr lang="en"/>
              <a:t>  </a:t>
            </a:r>
            <a:r>
              <a:rPr lang="en">
                <a:solidFill>
                  <a:schemeClr val="dk1"/>
                </a:solidFill>
              </a:rPr>
              <a:t>Webpack  </a:t>
            </a:r>
            <a:r>
              <a:rPr lang="en"/>
              <a:t>helps developers to bundle and optimize their web assets (JavaScript, CSS, images, and fonts) for use in a web application. Overall, the concept of bundling in Webpack is about taking a collection of smaller code files, optimizing and transforming them as needed, and producing a single bundle file that can be used to run a web application.</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Registeration by Class Component</a:t>
            </a:r>
            <a:endParaRPr/>
          </a:p>
        </p:txBody>
      </p:sp>
      <p:sp>
        <p:nvSpPr>
          <p:cNvPr id="567" name="Google Shape;567;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React from 'react';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class RegistrationForm extends React.Component {</a:t>
            </a:r>
            <a:endParaRPr/>
          </a:p>
          <a:p>
            <a:pPr indent="0" lvl="0" marL="0" rtl="0" algn="l">
              <a:spcBef>
                <a:spcPts val="1200"/>
              </a:spcBef>
              <a:spcAft>
                <a:spcPts val="0"/>
              </a:spcAft>
              <a:buClr>
                <a:schemeClr val="dk1"/>
              </a:buClr>
              <a:buSzPct val="61111"/>
              <a:buFont typeface="Arial"/>
              <a:buNone/>
            </a:pPr>
            <a:r>
              <a:rPr lang="en"/>
              <a:t>  constructor(props) {</a:t>
            </a:r>
            <a:endParaRPr/>
          </a:p>
          <a:p>
            <a:pPr indent="0" lvl="0" marL="0" rtl="0" algn="l">
              <a:spcBef>
                <a:spcPts val="1200"/>
              </a:spcBef>
              <a:spcAft>
                <a:spcPts val="0"/>
              </a:spcAft>
              <a:buClr>
                <a:schemeClr val="dk1"/>
              </a:buClr>
              <a:buSzPct val="61111"/>
              <a:buFont typeface="Arial"/>
              <a:buNone/>
            </a:pPr>
            <a:r>
              <a:rPr lang="en"/>
              <a:t>    super(props);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this.state = {</a:t>
            </a:r>
            <a:endParaRPr/>
          </a:p>
          <a:p>
            <a:pPr indent="0" lvl="0" marL="0" rtl="0" algn="l">
              <a:spcBef>
                <a:spcPts val="1200"/>
              </a:spcBef>
              <a:spcAft>
                <a:spcPts val="0"/>
              </a:spcAft>
              <a:buClr>
                <a:schemeClr val="dk1"/>
              </a:buClr>
              <a:buSzPct val="61111"/>
              <a:buFont typeface="Arial"/>
              <a:buNone/>
            </a:pPr>
            <a:r>
              <a:rPr lang="en"/>
              <a:t>      username: '',</a:t>
            </a:r>
            <a:endParaRPr/>
          </a:p>
          <a:p>
            <a:pPr indent="0" lvl="0" marL="0" rtl="0" algn="l">
              <a:spcBef>
                <a:spcPts val="1200"/>
              </a:spcBef>
              <a:spcAft>
                <a:spcPts val="0"/>
              </a:spcAft>
              <a:buClr>
                <a:schemeClr val="dk1"/>
              </a:buClr>
              <a:buSzPct val="61111"/>
              <a:buFont typeface="Arial"/>
              <a:buNone/>
            </a:pPr>
            <a:r>
              <a:rPr lang="en"/>
              <a:t>      password: '',</a:t>
            </a:r>
            <a:endParaRPr/>
          </a:p>
          <a:p>
            <a:pPr indent="0" lvl="0" marL="0" rtl="0" algn="l">
              <a:spcBef>
                <a:spcPts val="1200"/>
              </a:spcBef>
              <a:spcAft>
                <a:spcPts val="0"/>
              </a:spcAft>
              <a:buClr>
                <a:schemeClr val="dk1"/>
              </a:buClr>
              <a:buSzPct val="61111"/>
              <a:buFont typeface="Arial"/>
              <a:buNone/>
            </a:pPr>
            <a:r>
              <a:rPr lang="en"/>
              <a:t>      confirmPassword: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handleInputChange = (event) =&gt; {</a:t>
            </a:r>
            <a:endParaRPr/>
          </a:p>
          <a:p>
            <a:pPr indent="0" lvl="0" marL="0" rtl="0" algn="l">
              <a:spcBef>
                <a:spcPts val="1200"/>
              </a:spcBef>
              <a:spcAft>
                <a:spcPts val="0"/>
              </a:spcAft>
              <a:buClr>
                <a:schemeClr val="dk1"/>
              </a:buClr>
              <a:buSzPct val="61111"/>
              <a:buFont typeface="Arial"/>
              <a:buNone/>
            </a:pPr>
            <a:r>
              <a:rPr lang="en"/>
              <a:t>    const { name, value } = event.target;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this.setState({</a:t>
            </a:r>
            <a:endParaRPr/>
          </a:p>
          <a:p>
            <a:pPr indent="0" lvl="0" marL="0" rtl="0" algn="l">
              <a:spcBef>
                <a:spcPts val="1200"/>
              </a:spcBef>
              <a:spcAft>
                <a:spcPts val="0"/>
              </a:spcAft>
              <a:buClr>
                <a:schemeClr val="dk1"/>
              </a:buClr>
              <a:buSzPct val="61111"/>
              <a:buFont typeface="Arial"/>
              <a:buNone/>
            </a:pPr>
            <a:r>
              <a:rPr lang="en"/>
              <a:t>      [name]: value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handleSubmit = (event) =&gt; {</a:t>
            </a:r>
            <a:endParaRPr/>
          </a:p>
          <a:p>
            <a:pPr indent="0" lvl="0" marL="0" rtl="0" algn="l">
              <a:spcBef>
                <a:spcPts val="1200"/>
              </a:spcBef>
              <a:spcAft>
                <a:spcPts val="0"/>
              </a:spcAft>
              <a:buClr>
                <a:schemeClr val="dk1"/>
              </a:buClr>
              <a:buSzPct val="61111"/>
              <a:buFont typeface="Arial"/>
              <a:buNone/>
            </a:pPr>
            <a:r>
              <a:rPr lang="en"/>
              <a:t>    event.preventDefault();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Handle form submission here</a:t>
            </a:r>
            <a:endParaRPr/>
          </a:p>
          <a:p>
            <a:pPr indent="0" lvl="0" marL="0" rtl="0" algn="l">
              <a:spcBef>
                <a:spcPts val="1200"/>
              </a:spcBef>
              <a:spcAft>
                <a:spcPts val="0"/>
              </a:spcAft>
              <a:buClr>
                <a:schemeClr val="dk1"/>
              </a:buClr>
              <a:buSzPct val="61111"/>
              <a:buFont typeface="Arial"/>
              <a:buNone/>
            </a:pPr>
            <a:r>
              <a:rPr lang="en"/>
              <a:t>    console.log('Submitting form', this.state);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render()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&lt;form onSubmit={this.handleSubmit}&gt;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Username:</a:t>
            </a:r>
            <a:endParaRPr/>
          </a:p>
          <a:p>
            <a:pPr indent="0" lvl="0" marL="0" rtl="0" algn="l">
              <a:spcBef>
                <a:spcPts val="1200"/>
              </a:spcBef>
              <a:spcAft>
                <a:spcPts val="0"/>
              </a:spcAft>
              <a:buClr>
                <a:schemeClr val="dk1"/>
              </a:buClr>
              <a:buSzPct val="61111"/>
              <a:buFont typeface="Arial"/>
              <a:buNone/>
            </a:pPr>
            <a:r>
              <a:rPr lang="en"/>
              <a:t>          &lt;input</a:t>
            </a:r>
            <a:endParaRPr/>
          </a:p>
          <a:p>
            <a:pPr indent="0" lvl="0" marL="0" rtl="0" algn="l">
              <a:spcBef>
                <a:spcPts val="1200"/>
              </a:spcBef>
              <a:spcAft>
                <a:spcPts val="0"/>
              </a:spcAft>
              <a:buClr>
                <a:schemeClr val="dk1"/>
              </a:buClr>
              <a:buSzPct val="61111"/>
              <a:buFont typeface="Arial"/>
              <a:buNone/>
            </a:pPr>
            <a:r>
              <a:rPr lang="en"/>
              <a:t>            type="text"</a:t>
            </a:r>
            <a:endParaRPr/>
          </a:p>
          <a:p>
            <a:pPr indent="0" lvl="0" marL="0" rtl="0" algn="l">
              <a:spcBef>
                <a:spcPts val="1200"/>
              </a:spcBef>
              <a:spcAft>
                <a:spcPts val="0"/>
              </a:spcAft>
              <a:buClr>
                <a:schemeClr val="dk1"/>
              </a:buClr>
              <a:buSzPct val="61111"/>
              <a:buFont typeface="Arial"/>
              <a:buNone/>
            </a:pPr>
            <a:r>
              <a:rPr lang="en"/>
              <a:t>            name="username"</a:t>
            </a:r>
            <a:endParaRPr/>
          </a:p>
          <a:p>
            <a:pPr indent="0" lvl="0" marL="0" rtl="0" algn="l">
              <a:spcBef>
                <a:spcPts val="1200"/>
              </a:spcBef>
              <a:spcAft>
                <a:spcPts val="0"/>
              </a:spcAft>
              <a:buClr>
                <a:schemeClr val="dk1"/>
              </a:buClr>
              <a:buSzPct val="61111"/>
              <a:buFont typeface="Arial"/>
              <a:buNone/>
            </a:pPr>
            <a:r>
              <a:rPr lang="en"/>
              <a:t>            value={this.state.username}</a:t>
            </a:r>
            <a:endParaRPr/>
          </a:p>
          <a:p>
            <a:pPr indent="0" lvl="0" marL="0" rtl="0" algn="l">
              <a:spcBef>
                <a:spcPts val="1200"/>
              </a:spcBef>
              <a:spcAft>
                <a:spcPts val="0"/>
              </a:spcAft>
              <a:buClr>
                <a:schemeClr val="dk1"/>
              </a:buClr>
              <a:buSzPct val="61111"/>
              <a:buFont typeface="Arial"/>
              <a:buNone/>
            </a:pPr>
            <a:r>
              <a:rPr lang="en"/>
              <a:t>            onChange={this.handleInputChange}</a:t>
            </a:r>
            <a:endParaRPr/>
          </a:p>
          <a:p>
            <a:pPr indent="0" lvl="0" marL="0" rtl="0" algn="l">
              <a:spcBef>
                <a:spcPts val="1200"/>
              </a:spcBef>
              <a:spcAft>
                <a:spcPts val="0"/>
              </a:spcAft>
              <a:buClr>
                <a:schemeClr val="dk1"/>
              </a:buClr>
              <a:buSzPct val="61111"/>
              <a:buFont typeface="Arial"/>
              <a:buNone/>
            </a:pPr>
            <a:r>
              <a:rPr lang="en"/>
              <a:t>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Password:</a:t>
            </a:r>
            <a:endParaRPr/>
          </a:p>
          <a:p>
            <a:pPr indent="0" lvl="0" marL="0" rtl="0" algn="l">
              <a:spcBef>
                <a:spcPts val="1200"/>
              </a:spcBef>
              <a:spcAft>
                <a:spcPts val="0"/>
              </a:spcAft>
              <a:buClr>
                <a:schemeClr val="dk1"/>
              </a:buClr>
              <a:buSzPct val="61111"/>
              <a:buFont typeface="Arial"/>
              <a:buNone/>
            </a:pPr>
            <a:r>
              <a:rPr lang="en"/>
              <a:t>          &lt;input</a:t>
            </a:r>
            <a:endParaRPr/>
          </a:p>
          <a:p>
            <a:pPr indent="0" lvl="0" marL="0" rtl="0" algn="l">
              <a:spcBef>
                <a:spcPts val="1200"/>
              </a:spcBef>
              <a:spcAft>
                <a:spcPts val="0"/>
              </a:spcAft>
              <a:buClr>
                <a:schemeClr val="dk1"/>
              </a:buClr>
              <a:buSzPct val="61111"/>
              <a:buFont typeface="Arial"/>
              <a:buNone/>
            </a:pPr>
            <a:r>
              <a:rPr lang="en"/>
              <a:t>            type="password"</a:t>
            </a:r>
            <a:endParaRPr/>
          </a:p>
          <a:p>
            <a:pPr indent="0" lvl="0" marL="0" rtl="0" algn="l">
              <a:spcBef>
                <a:spcPts val="1200"/>
              </a:spcBef>
              <a:spcAft>
                <a:spcPts val="0"/>
              </a:spcAft>
              <a:buClr>
                <a:schemeClr val="dk1"/>
              </a:buClr>
              <a:buSzPct val="61111"/>
              <a:buFont typeface="Arial"/>
              <a:buNone/>
            </a:pPr>
            <a:r>
              <a:rPr lang="en"/>
              <a:t>            name="password"</a:t>
            </a:r>
            <a:endParaRPr/>
          </a:p>
          <a:p>
            <a:pPr indent="0" lvl="0" marL="0" rtl="0" algn="l">
              <a:spcBef>
                <a:spcPts val="1200"/>
              </a:spcBef>
              <a:spcAft>
                <a:spcPts val="0"/>
              </a:spcAft>
              <a:buClr>
                <a:schemeClr val="dk1"/>
              </a:buClr>
              <a:buSzPct val="61111"/>
              <a:buFont typeface="Arial"/>
              <a:buNone/>
            </a:pPr>
            <a:r>
              <a:rPr lang="en"/>
              <a:t>            value={this.state.password}</a:t>
            </a:r>
            <a:endParaRPr/>
          </a:p>
          <a:p>
            <a:pPr indent="0" lvl="0" marL="0" rtl="0" algn="l">
              <a:spcBef>
                <a:spcPts val="1200"/>
              </a:spcBef>
              <a:spcAft>
                <a:spcPts val="0"/>
              </a:spcAft>
              <a:buClr>
                <a:schemeClr val="dk1"/>
              </a:buClr>
              <a:buSzPct val="61111"/>
              <a:buFont typeface="Arial"/>
              <a:buNone/>
            </a:pPr>
            <a:r>
              <a:rPr lang="en"/>
              <a:t>            onChange={this.handleInputChange}</a:t>
            </a:r>
            <a:endParaRPr/>
          </a:p>
          <a:p>
            <a:pPr indent="0" lvl="0" marL="0" rtl="0" algn="l">
              <a:spcBef>
                <a:spcPts val="1200"/>
              </a:spcBef>
              <a:spcAft>
                <a:spcPts val="0"/>
              </a:spcAft>
              <a:buClr>
                <a:schemeClr val="dk1"/>
              </a:buClr>
              <a:buSzPct val="61111"/>
              <a:buFont typeface="Arial"/>
              <a:buNone/>
            </a:pPr>
            <a:r>
              <a:rPr lang="en"/>
              <a:t>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Confirm Password:</a:t>
            </a:r>
            <a:endParaRPr/>
          </a:p>
          <a:p>
            <a:pPr indent="0" lvl="0" marL="0" rtl="0" algn="l">
              <a:spcBef>
                <a:spcPts val="1200"/>
              </a:spcBef>
              <a:spcAft>
                <a:spcPts val="0"/>
              </a:spcAft>
              <a:buClr>
                <a:schemeClr val="dk1"/>
              </a:buClr>
              <a:buSzPct val="61111"/>
              <a:buFont typeface="Arial"/>
              <a:buNone/>
            </a:pPr>
            <a:r>
              <a:rPr lang="en"/>
              <a:t>          &lt;input</a:t>
            </a:r>
            <a:endParaRPr/>
          </a:p>
          <a:p>
            <a:pPr indent="0" lvl="0" marL="0" rtl="0" algn="l">
              <a:spcBef>
                <a:spcPts val="1200"/>
              </a:spcBef>
              <a:spcAft>
                <a:spcPts val="0"/>
              </a:spcAft>
              <a:buClr>
                <a:schemeClr val="dk1"/>
              </a:buClr>
              <a:buSzPct val="61111"/>
              <a:buFont typeface="Arial"/>
              <a:buNone/>
            </a:pPr>
            <a:r>
              <a:rPr lang="en"/>
              <a:t>            type="password"</a:t>
            </a:r>
            <a:endParaRPr/>
          </a:p>
          <a:p>
            <a:pPr indent="0" lvl="0" marL="0" rtl="0" algn="l">
              <a:spcBef>
                <a:spcPts val="1200"/>
              </a:spcBef>
              <a:spcAft>
                <a:spcPts val="0"/>
              </a:spcAft>
              <a:buClr>
                <a:schemeClr val="dk1"/>
              </a:buClr>
              <a:buSzPct val="61111"/>
              <a:buFont typeface="Arial"/>
              <a:buNone/>
            </a:pPr>
            <a:r>
              <a:rPr lang="en"/>
              <a:t>            name="confirmPassword"</a:t>
            </a:r>
            <a:endParaRPr/>
          </a:p>
          <a:p>
            <a:pPr indent="0" lvl="0" marL="0" rtl="0" algn="l">
              <a:spcBef>
                <a:spcPts val="1200"/>
              </a:spcBef>
              <a:spcAft>
                <a:spcPts val="0"/>
              </a:spcAft>
              <a:buClr>
                <a:schemeClr val="dk1"/>
              </a:buClr>
              <a:buSzPct val="61111"/>
              <a:buFont typeface="Arial"/>
              <a:buNone/>
            </a:pPr>
            <a:r>
              <a:rPr lang="en"/>
              <a:t>            value={this.state.confirmPassword}</a:t>
            </a:r>
            <a:endParaRPr/>
          </a:p>
          <a:p>
            <a:pPr indent="0" lvl="0" marL="0" rtl="0" algn="l">
              <a:spcBef>
                <a:spcPts val="1200"/>
              </a:spcBef>
              <a:spcAft>
                <a:spcPts val="0"/>
              </a:spcAft>
              <a:buClr>
                <a:schemeClr val="dk1"/>
              </a:buClr>
              <a:buSzPct val="61111"/>
              <a:buFont typeface="Arial"/>
              <a:buNone/>
            </a:pPr>
            <a:r>
              <a:rPr lang="en"/>
              <a:t>            onChange={this.handleInputChange}</a:t>
            </a:r>
            <a:endParaRPr/>
          </a:p>
          <a:p>
            <a:pPr indent="0" lvl="0" marL="0" rtl="0" algn="l">
              <a:spcBef>
                <a:spcPts val="1200"/>
              </a:spcBef>
              <a:spcAft>
                <a:spcPts val="0"/>
              </a:spcAft>
              <a:buClr>
                <a:schemeClr val="dk1"/>
              </a:buClr>
              <a:buSzPct val="61111"/>
              <a:buFont typeface="Arial"/>
              <a:buNone/>
            </a:pPr>
            <a:r>
              <a:rPr lang="en"/>
              <a:t>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&lt;button type="submit"&gt;Submit&lt;/button&gt;</a:t>
            </a:r>
            <a:endParaRPr/>
          </a:p>
          <a:p>
            <a:pPr indent="0" lvl="0" marL="0" rtl="0" algn="l">
              <a:spcBef>
                <a:spcPts val="1200"/>
              </a:spcBef>
              <a:spcAft>
                <a:spcPts val="0"/>
              </a:spcAft>
              <a:buClr>
                <a:schemeClr val="dk1"/>
              </a:buClr>
              <a:buSzPct val="61111"/>
              <a:buFont typeface="Arial"/>
              <a:buNone/>
            </a:pPr>
            <a:r>
              <a:rPr lang="en"/>
              <a:t>      &lt;/form&gt;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a:t>
            </a:r>
            <a:endParaRPr/>
          </a:p>
        </p:txBody>
      </p:sp>
      <p:sp>
        <p:nvSpPr>
          <p:cNvPr id="573" name="Google Shape;573;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JavaScript, the super keyword is used to call the constructor of a parent class from a subclass. </a:t>
            </a:r>
            <a:endParaRPr/>
          </a:p>
          <a:p>
            <a:pPr indent="-342900" lvl="0" marL="457200" rtl="0" algn="l">
              <a:spcBef>
                <a:spcPts val="0"/>
              </a:spcBef>
              <a:spcAft>
                <a:spcPts val="0"/>
              </a:spcAft>
              <a:buSzPts val="1800"/>
              <a:buChar char="●"/>
            </a:pPr>
            <a:r>
              <a:rPr lang="en"/>
              <a:t>In React, when you create a class component, you typically extend the React.Component class to inherit its functionality.</a:t>
            </a:r>
            <a:endParaRPr/>
          </a:p>
          <a:p>
            <a:pPr indent="-342900" lvl="0" marL="457200" rtl="0" algn="l">
              <a:spcBef>
                <a:spcPts val="0"/>
              </a:spcBef>
              <a:spcAft>
                <a:spcPts val="0"/>
              </a:spcAft>
              <a:buSzPts val="1800"/>
              <a:buChar char="●"/>
            </a:pPr>
            <a:r>
              <a:rPr lang="en"/>
              <a:t>When you define a constructor in a subclass, you need to call the constructor of the parent class using super before you can use this. </a:t>
            </a:r>
            <a:endParaRPr/>
          </a:p>
          <a:p>
            <a:pPr indent="-342900" lvl="0" marL="457200" rtl="0" algn="l">
              <a:spcBef>
                <a:spcPts val="0"/>
              </a:spcBef>
              <a:spcAft>
                <a:spcPts val="0"/>
              </a:spcAft>
              <a:buSzPts val="1800"/>
              <a:buChar char="●"/>
            </a:pPr>
            <a:r>
              <a:rPr lang="en"/>
              <a:t>This is because the super keyword is used to initialize the parent class and its properties before you can use them in the subclass.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Building a First Custom Functional Component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579" name="Google Shape;579;p104"/>
          <p:cNvSpPr txBox="1"/>
          <p:nvPr>
            <p:ph idx="1" type="body"/>
          </p:nvPr>
        </p:nvSpPr>
        <p:spPr>
          <a:xfrm>
            <a:off x="311700" y="1152475"/>
            <a:ext cx="8520600" cy="3860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i</a:t>
            </a:r>
            <a:r>
              <a:rPr lang="en"/>
              <a:t>mport React from 'react';</a:t>
            </a:r>
            <a:endParaRPr/>
          </a:p>
          <a:p>
            <a:pPr indent="0" lvl="0" marL="0" rtl="0" algn="l">
              <a:spcBef>
                <a:spcPts val="1200"/>
              </a:spcBef>
              <a:spcAft>
                <a:spcPts val="0"/>
              </a:spcAft>
              <a:buClr>
                <a:schemeClr val="dk1"/>
              </a:buClr>
              <a:buSzPct val="61111"/>
              <a:buFont typeface="Arial"/>
              <a:buNone/>
            </a:pPr>
            <a:r>
              <a:rPr lang="en"/>
              <a:t>function MyComponent(props)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&lt;h1&gt;{props.title}&lt;/h1&gt;</a:t>
            </a:r>
            <a:endParaRPr/>
          </a:p>
          <a:p>
            <a:pPr indent="0" lvl="0" marL="0" rtl="0" algn="l">
              <a:spcBef>
                <a:spcPts val="1200"/>
              </a:spcBef>
              <a:spcAft>
                <a:spcPts val="0"/>
              </a:spcAft>
              <a:buClr>
                <a:schemeClr val="dk1"/>
              </a:buClr>
              <a:buSzPct val="61111"/>
              <a:buFont typeface="Arial"/>
              <a:buNone/>
            </a:pPr>
            <a:r>
              <a:rPr lang="en"/>
              <a:t>      &lt;p&gt;{props.description}&lt;/p&gt;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MyComponent;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State</a:t>
            </a:r>
            <a:endParaRPr/>
          </a:p>
        </p:txBody>
      </p:sp>
      <p:sp>
        <p:nvSpPr>
          <p:cNvPr id="585" name="Google Shape;585;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React, state and events are closely related. State refers to the current data of a component, while events are actions that occur in response to user interactions or other triggers. </a:t>
            </a:r>
            <a:endParaRPr/>
          </a:p>
          <a:p>
            <a:pPr indent="0" lvl="0" marL="0" rtl="0" algn="l">
              <a:spcBef>
                <a:spcPts val="1200"/>
              </a:spcBef>
              <a:spcAft>
                <a:spcPts val="0"/>
              </a:spcAft>
              <a:buClr>
                <a:schemeClr val="dk1"/>
              </a:buClr>
              <a:buSzPts val="1100"/>
              <a:buFont typeface="Arial"/>
              <a:buNone/>
            </a:pPr>
            <a:r>
              <a:rPr lang="en"/>
              <a:t>Events can be used to modify the state of a component, which in turn causes the component to re-render.</a:t>
            </a:r>
            <a:endParaRPr/>
          </a:p>
          <a:p>
            <a:pPr indent="0" lvl="0" marL="0" rtl="0" algn="l">
              <a:spcBef>
                <a:spcPts val="1200"/>
              </a:spcBef>
              <a:spcAft>
                <a:spcPts val="1200"/>
              </a:spcAft>
              <a:buNone/>
            </a:pPr>
            <a:r>
              <a:rPr lang="en"/>
              <a:t>To add state to a component in React, you can use the useState() hook. The useState() hook takes an initial value for the state and returns an array containing the current value of the state and a function that can be used to update the state.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Event</a:t>
            </a:r>
            <a:endParaRPr/>
          </a:p>
        </p:txBody>
      </p:sp>
      <p:sp>
        <p:nvSpPr>
          <p:cNvPr id="591" name="Google Shape;591;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React events are similar to native DOM events, but they are slightly different in syntax. Instead of using onclick, for example, you would use onClick.</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07"/>
          <p:cNvSpPr txBox="1"/>
          <p:nvPr>
            <p:ph type="title"/>
          </p:nvPr>
        </p:nvSpPr>
        <p:spPr>
          <a:xfrm>
            <a:off x="311700" y="24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Event Handlers</a:t>
            </a:r>
            <a:endParaRPr/>
          </a:p>
        </p:txBody>
      </p:sp>
      <p:sp>
        <p:nvSpPr>
          <p:cNvPr id="597" name="Google Shape;597;p107"/>
          <p:cNvSpPr txBox="1"/>
          <p:nvPr>
            <p:ph idx="1" type="body"/>
          </p:nvPr>
        </p:nvSpPr>
        <p:spPr>
          <a:xfrm>
            <a:off x="311700" y="873475"/>
            <a:ext cx="8520600" cy="4269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rPr lang="en"/>
              <a:t>function MyComponent() {</a:t>
            </a:r>
            <a:endParaRPr/>
          </a:p>
          <a:p>
            <a:pPr indent="0" lvl="0" marL="0" rtl="0" algn="l">
              <a:spcBef>
                <a:spcPts val="1200"/>
              </a:spcBef>
              <a:spcAft>
                <a:spcPts val="0"/>
              </a:spcAft>
              <a:buClr>
                <a:schemeClr val="dk1"/>
              </a:buClr>
              <a:buSzPct val="61111"/>
              <a:buFont typeface="Arial"/>
              <a:buNone/>
            </a:pPr>
            <a:r>
              <a:rPr lang="en"/>
              <a:t>  const [count, setCount] = useState(0);</a:t>
            </a:r>
            <a:endParaRPr/>
          </a:p>
          <a:p>
            <a:pPr indent="0" lvl="0" marL="0" rtl="0" algn="l">
              <a:spcBef>
                <a:spcPts val="1200"/>
              </a:spcBef>
              <a:spcAft>
                <a:spcPts val="0"/>
              </a:spcAft>
              <a:buClr>
                <a:schemeClr val="dk1"/>
              </a:buClr>
              <a:buSzPct val="61111"/>
              <a:buFont typeface="Arial"/>
              <a:buNone/>
            </a:pPr>
            <a:r>
              <a:rPr lang="en"/>
              <a:t>  function handleClick() {</a:t>
            </a:r>
            <a:endParaRPr/>
          </a:p>
          <a:p>
            <a:pPr indent="0" lvl="0" marL="0" rtl="0" algn="l">
              <a:spcBef>
                <a:spcPts val="1200"/>
              </a:spcBef>
              <a:spcAft>
                <a:spcPts val="0"/>
              </a:spcAft>
              <a:buClr>
                <a:schemeClr val="dk1"/>
              </a:buClr>
              <a:buSzPct val="61111"/>
              <a:buFont typeface="Arial"/>
              <a:buNone/>
            </a:pPr>
            <a:r>
              <a:rPr lang="en"/>
              <a:t>    setCount(count + 1);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&lt;p&gt;You clicked the button {count} times.&lt;/p&gt;</a:t>
            </a:r>
            <a:endParaRPr/>
          </a:p>
          <a:p>
            <a:pPr indent="0" lvl="0" marL="0" rtl="0" algn="l">
              <a:spcBef>
                <a:spcPts val="1200"/>
              </a:spcBef>
              <a:spcAft>
                <a:spcPts val="0"/>
              </a:spcAft>
              <a:buClr>
                <a:schemeClr val="dk1"/>
              </a:buClr>
              <a:buSzPct val="61111"/>
              <a:buFont typeface="Arial"/>
              <a:buNone/>
            </a:pPr>
            <a:r>
              <a:rPr lang="en"/>
              <a:t>      &lt;button onClick={handleClick}&gt;Click me!&lt;/button&gt;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rPr lang="en"/>
              <a:t>export default MyComponent;</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"State"</a:t>
            </a:r>
            <a:endParaRPr/>
          </a:p>
        </p:txBody>
      </p:sp>
      <p:sp>
        <p:nvSpPr>
          <p:cNvPr id="603" name="Google Shape;603;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React, state is an object that stores data that can change over time and affect the way a component is rendered. </a:t>
            </a:r>
            <a:endParaRPr/>
          </a:p>
          <a:p>
            <a:pPr indent="-342900" lvl="0" marL="457200" rtl="0" algn="l">
              <a:spcBef>
                <a:spcPts val="0"/>
              </a:spcBef>
              <a:spcAft>
                <a:spcPts val="0"/>
              </a:spcAft>
              <a:buSzPts val="1800"/>
              <a:buChar char="●"/>
            </a:pPr>
            <a:r>
              <a:rPr lang="en"/>
              <a:t>It's a way for components to manage their own data and update their rendering when the data changes.</a:t>
            </a:r>
            <a:endParaRPr/>
          </a:p>
          <a:p>
            <a:pPr indent="-342900" lvl="0" marL="457200" rtl="0" algn="l">
              <a:spcBef>
                <a:spcPts val="0"/>
              </a:spcBef>
              <a:spcAft>
                <a:spcPts val="0"/>
              </a:spcAft>
              <a:buSzPts val="1800"/>
              <a:buChar char="●"/>
            </a:pPr>
            <a:r>
              <a:rPr lang="en"/>
              <a:t>To use state in a functional component, you can use the useState hook, which is a function provided by React.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9"/>
          <p:cNvSpPr txBox="1"/>
          <p:nvPr>
            <p:ph type="title"/>
          </p:nvPr>
        </p:nvSpPr>
        <p:spPr>
          <a:xfrm>
            <a:off x="311700" y="7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Closer eye at "useState" Hook</a:t>
            </a:r>
            <a:endParaRPr/>
          </a:p>
        </p:txBody>
      </p:sp>
      <p:sp>
        <p:nvSpPr>
          <p:cNvPr id="609" name="Google Shape;609;p109"/>
          <p:cNvSpPr txBox="1"/>
          <p:nvPr>
            <p:ph idx="1" type="body"/>
          </p:nvPr>
        </p:nvSpPr>
        <p:spPr>
          <a:xfrm>
            <a:off x="311700" y="790675"/>
            <a:ext cx="8520600" cy="421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useState hook in React is used to manage state in functional components. It allows you to define a state variable and a function to update that state variable. Here's the syntax for using the useState hook:</a:t>
            </a:r>
            <a:endParaRPr/>
          </a:p>
          <a:p>
            <a:pPr indent="-342900" lvl="0" marL="457200" rtl="0" algn="l">
              <a:spcBef>
                <a:spcPts val="0"/>
              </a:spcBef>
              <a:spcAft>
                <a:spcPts val="0"/>
              </a:spcAft>
              <a:buSzPts val="1800"/>
              <a:buChar char="●"/>
            </a:pPr>
            <a:r>
              <a:rPr lang="en"/>
              <a:t>const [stateVariable, setStateFunction] = useState(initialState);</a:t>
            </a:r>
            <a:endParaRPr/>
          </a:p>
          <a:p>
            <a:pPr indent="-342900" lvl="0" marL="457200" rtl="0" algn="l">
              <a:spcBef>
                <a:spcPts val="0"/>
              </a:spcBef>
              <a:spcAft>
                <a:spcPts val="0"/>
              </a:spcAft>
              <a:buSzPts val="1800"/>
              <a:buChar char="●"/>
            </a:pPr>
            <a:r>
              <a:rPr lang="en"/>
              <a:t>The useState hook returns an array with two elements: the first element is the current value of the state variable (which we've named stateVariable above), and the second element is a function (which we've named setStateFunction) that can be used to update the state variable.</a:t>
            </a:r>
            <a:endParaRPr/>
          </a:p>
          <a:p>
            <a:pPr indent="-342900" lvl="0" marL="457200" rtl="0" algn="l">
              <a:spcBef>
                <a:spcPts val="0"/>
              </a:spcBef>
              <a:spcAft>
                <a:spcPts val="0"/>
              </a:spcAft>
              <a:buSzPts val="1800"/>
              <a:buChar char="●"/>
            </a:pPr>
            <a:r>
              <a:rPr lang="en"/>
              <a:t>When you call setStateFunction, React will update the value of the state variable, and then trigger a re-render of the component so that the new state value is reflected in the UI.</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10"/>
          <p:cNvSpPr txBox="1"/>
          <p:nvPr>
            <p:ph type="title"/>
          </p:nvPr>
        </p:nvSpPr>
        <p:spPr>
          <a:xfrm>
            <a:off x="311700" y="134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Child-to-Parent Component Communication</a:t>
            </a:r>
            <a:endParaRPr/>
          </a:p>
        </p:txBody>
      </p:sp>
      <p:sp>
        <p:nvSpPr>
          <p:cNvPr id="615" name="Google Shape;615;p110"/>
          <p:cNvSpPr txBox="1"/>
          <p:nvPr>
            <p:ph idx="1" type="body"/>
          </p:nvPr>
        </p:nvSpPr>
        <p:spPr>
          <a:xfrm>
            <a:off x="311700" y="873475"/>
            <a:ext cx="8520600" cy="3695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React, { useState } from 'react';</a:t>
            </a:r>
            <a:endParaRPr/>
          </a:p>
          <a:p>
            <a:pPr indent="0" lvl="0" marL="0" rtl="0" algn="l">
              <a:spcBef>
                <a:spcPts val="1200"/>
              </a:spcBef>
              <a:spcAft>
                <a:spcPts val="0"/>
              </a:spcAft>
              <a:buClr>
                <a:schemeClr val="dk1"/>
              </a:buClr>
              <a:buSzPct val="61111"/>
              <a:buFont typeface="Arial"/>
              <a:buNone/>
            </a:pPr>
            <a:r>
              <a:rPr lang="en"/>
              <a:t>function ChildComponent(props) {</a:t>
            </a:r>
            <a:endParaRPr/>
          </a:p>
          <a:p>
            <a:pPr indent="0" lvl="0" marL="0" rtl="0" algn="l">
              <a:spcBef>
                <a:spcPts val="1200"/>
              </a:spcBef>
              <a:spcAft>
                <a:spcPts val="0"/>
              </a:spcAft>
              <a:buClr>
                <a:schemeClr val="dk1"/>
              </a:buClr>
              <a:buSzPct val="61111"/>
              <a:buFont typeface="Arial"/>
              <a:buNone/>
            </a:pPr>
            <a:r>
              <a:rPr lang="en"/>
              <a:t>  const [inputValue, setInputValue] = useState('');</a:t>
            </a:r>
            <a:endParaRPr/>
          </a:p>
          <a:p>
            <a:pPr indent="0" lvl="0" marL="0" rtl="0" algn="l">
              <a:spcBef>
                <a:spcPts val="1200"/>
              </a:spcBef>
              <a:spcAft>
                <a:spcPts val="0"/>
              </a:spcAft>
              <a:buClr>
                <a:schemeClr val="dk1"/>
              </a:buClr>
              <a:buSzPct val="61111"/>
              <a:buFont typeface="Arial"/>
              <a:buNone/>
            </a:pPr>
            <a:r>
              <a:rPr lang="en"/>
              <a:t>  function handleChange(event) {</a:t>
            </a:r>
            <a:endParaRPr/>
          </a:p>
          <a:p>
            <a:pPr indent="0" lvl="0" marL="0" rtl="0" algn="l">
              <a:spcBef>
                <a:spcPts val="1200"/>
              </a:spcBef>
              <a:spcAft>
                <a:spcPts val="0"/>
              </a:spcAft>
              <a:buClr>
                <a:schemeClr val="dk1"/>
              </a:buClr>
              <a:buSzPct val="61111"/>
              <a:buFont typeface="Arial"/>
              <a:buNone/>
            </a:pPr>
            <a:r>
              <a:rPr lang="en"/>
              <a:t>    setInputValue(event.target.value);</a:t>
            </a:r>
            <a:endParaRPr/>
          </a:p>
          <a:p>
            <a:pPr indent="0" lvl="0" marL="0" rtl="0" algn="l">
              <a:spcBef>
                <a:spcPts val="1200"/>
              </a:spcBef>
              <a:spcAft>
                <a:spcPts val="0"/>
              </a:spcAft>
              <a:buClr>
                <a:schemeClr val="dk1"/>
              </a:buClr>
              <a:buSzPct val="61111"/>
              <a:buFont typeface="Arial"/>
              <a:buNone/>
            </a:pPr>
            <a:r>
              <a:rPr lang="en"/>
              <a:t>    props.onChange(event.target.value);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Input value:</a:t>
            </a:r>
            <a:endParaRPr/>
          </a:p>
          <a:p>
            <a:pPr indent="0" lvl="0" marL="0" rtl="0" algn="l">
              <a:spcBef>
                <a:spcPts val="1200"/>
              </a:spcBef>
              <a:spcAft>
                <a:spcPts val="0"/>
              </a:spcAft>
              <a:buClr>
                <a:schemeClr val="dk1"/>
              </a:buClr>
              <a:buSzPct val="61111"/>
              <a:buFont typeface="Arial"/>
              <a:buNone/>
            </a:pPr>
            <a:r>
              <a:rPr lang="en"/>
              <a:t>        &lt;input type="text" value={inputValue} onChange={handleChange} /&gt;</a:t>
            </a:r>
            <a:endParaRPr/>
          </a:p>
          <a:p>
            <a:pPr indent="0" lvl="0" marL="0" rtl="0" algn="l">
              <a:spcBef>
                <a:spcPts val="1200"/>
              </a:spcBef>
              <a:spcAft>
                <a:spcPts val="0"/>
              </a:spcAft>
              <a:buClr>
                <a:schemeClr val="dk1"/>
              </a:buClr>
              <a:buSzPct val="61111"/>
              <a:buFont typeface="Arial"/>
              <a:buNone/>
            </a:pPr>
            <a:r>
              <a:rPr lang="en"/>
              <a:t>      &lt;/label&gt;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function ParentComponent() {</a:t>
            </a:r>
            <a:endParaRPr/>
          </a:p>
          <a:p>
            <a:pPr indent="0" lvl="0" marL="0" rtl="0" algn="l">
              <a:spcBef>
                <a:spcPts val="1200"/>
              </a:spcBef>
              <a:spcAft>
                <a:spcPts val="0"/>
              </a:spcAft>
              <a:buClr>
                <a:schemeClr val="dk1"/>
              </a:buClr>
              <a:buSzPct val="61111"/>
              <a:buFont typeface="Arial"/>
              <a:buNone/>
            </a:pPr>
            <a:r>
              <a:rPr lang="en"/>
              <a:t>  const [parentValue, setParentValue] = useState('');</a:t>
            </a:r>
            <a:endParaRPr/>
          </a:p>
          <a:p>
            <a:pPr indent="0" lvl="0" marL="0" rtl="0" algn="l">
              <a:spcBef>
                <a:spcPts val="1200"/>
              </a:spcBef>
              <a:spcAft>
                <a:spcPts val="0"/>
              </a:spcAft>
              <a:buClr>
                <a:schemeClr val="dk1"/>
              </a:buClr>
              <a:buSzPct val="61111"/>
              <a:buFont typeface="Arial"/>
              <a:buNone/>
            </a:pPr>
            <a:r>
              <a:rPr lang="en"/>
              <a:t>  function handleChildChange(childValue) {</a:t>
            </a:r>
            <a:endParaRPr/>
          </a:p>
          <a:p>
            <a:pPr indent="0" lvl="0" marL="0" rtl="0" algn="l">
              <a:spcBef>
                <a:spcPts val="1200"/>
              </a:spcBef>
              <a:spcAft>
                <a:spcPts val="0"/>
              </a:spcAft>
              <a:buClr>
                <a:schemeClr val="dk1"/>
              </a:buClr>
              <a:buSzPct val="61111"/>
              <a:buFont typeface="Arial"/>
              <a:buNone/>
            </a:pPr>
            <a:r>
              <a:rPr lang="en"/>
              <a:t>    setParentValue(childValue);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&lt;p&gt;Parent value: {parentValue}&lt;/p&gt;</a:t>
            </a:r>
            <a:endParaRPr/>
          </a:p>
          <a:p>
            <a:pPr indent="0" lvl="0" marL="0" rtl="0" algn="l">
              <a:spcBef>
                <a:spcPts val="1200"/>
              </a:spcBef>
              <a:spcAft>
                <a:spcPts val="0"/>
              </a:spcAft>
              <a:buClr>
                <a:schemeClr val="dk1"/>
              </a:buClr>
              <a:buSzPct val="61111"/>
              <a:buFont typeface="Arial"/>
              <a:buNone/>
            </a:pPr>
            <a:r>
              <a:rPr lang="en"/>
              <a:t>      &lt;ChildComponent onChange={handleChildChange} /&gt;</a:t>
            </a:r>
            <a:endParaRPr/>
          </a:p>
          <a:p>
            <a:pPr indent="0" lvl="0" marL="0" rtl="0" algn="l">
              <a:spcBef>
                <a:spcPts val="1200"/>
              </a:spcBef>
              <a:spcAft>
                <a:spcPts val="0"/>
              </a:spcAft>
              <a:buClr>
                <a:schemeClr val="dk1"/>
              </a:buClr>
              <a:buSzPct val="61111"/>
              <a:buFont typeface="Arial"/>
              <a:buNone/>
            </a:pPr>
            <a:r>
              <a:rPr lang="en"/>
              <a:t>    &lt;/div&gt;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Controlled vs Uncontrolled Component</a:t>
            </a:r>
            <a:endParaRPr/>
          </a:p>
        </p:txBody>
      </p:sp>
      <p:sp>
        <p:nvSpPr>
          <p:cNvPr id="621" name="Google Shape;621;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