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5" r:id="rId9"/>
    <p:sldId id="263" r:id="rId10"/>
    <p:sldId id="264" r:id="rId11"/>
    <p:sldId id="266" r:id="rId12"/>
    <p:sldId id="271" r:id="rId13"/>
    <p:sldId id="267" r:id="rId14"/>
    <p:sldId id="268" r:id="rId15"/>
    <p:sldId id="273" r:id="rId16"/>
    <p:sldId id="272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3DF27D-CC44-46DF-936A-3BD2D63A5BB8}" type="datetimeFigureOut">
              <a:rPr lang="pt-BR" smtClean="0"/>
              <a:pPr/>
              <a:t>14/02/2023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0A354F-D204-4917-8662-5DAE714C70B4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B80E-22C4-440E-8CA1-78F6070F2DA8}" type="datetimeFigureOut">
              <a:rPr lang="pt-BR" smtClean="0"/>
              <a:pPr/>
              <a:t>14/02/2023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D36A-4F15-408F-8A51-2E7FDA37E1E2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B80E-22C4-440E-8CA1-78F6070F2DA8}" type="datetimeFigureOut">
              <a:rPr lang="pt-BR" smtClean="0"/>
              <a:pPr/>
              <a:t>14/02/2023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D36A-4F15-408F-8A51-2E7FDA37E1E2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B80E-22C4-440E-8CA1-78F6070F2DA8}" type="datetimeFigureOut">
              <a:rPr lang="pt-BR" smtClean="0"/>
              <a:pPr/>
              <a:t>14/02/2023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D36A-4F15-408F-8A51-2E7FDA37E1E2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B80E-22C4-440E-8CA1-78F6070F2DA8}" type="datetimeFigureOut">
              <a:rPr lang="pt-BR" smtClean="0"/>
              <a:pPr/>
              <a:t>14/02/2023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D36A-4F15-408F-8A51-2E7FDA37E1E2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B80E-22C4-440E-8CA1-78F6070F2DA8}" type="datetimeFigureOut">
              <a:rPr lang="pt-BR" smtClean="0"/>
              <a:pPr/>
              <a:t>14/02/2023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D36A-4F15-408F-8A51-2E7FDA37E1E2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B80E-22C4-440E-8CA1-78F6070F2DA8}" type="datetimeFigureOut">
              <a:rPr lang="pt-BR" smtClean="0"/>
              <a:pPr/>
              <a:t>14/02/2023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D36A-4F15-408F-8A51-2E7FDA37E1E2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B80E-22C4-440E-8CA1-78F6070F2DA8}" type="datetimeFigureOut">
              <a:rPr lang="pt-BR" smtClean="0"/>
              <a:pPr/>
              <a:t>14/02/2023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D36A-4F15-408F-8A51-2E7FDA37E1E2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B80E-22C4-440E-8CA1-78F6070F2DA8}" type="datetimeFigureOut">
              <a:rPr lang="pt-BR" smtClean="0"/>
              <a:pPr/>
              <a:t>14/02/2023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D36A-4F15-408F-8A51-2E7FDA37E1E2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B80E-22C4-440E-8CA1-78F6070F2DA8}" type="datetimeFigureOut">
              <a:rPr lang="pt-BR" smtClean="0"/>
              <a:pPr/>
              <a:t>14/02/2023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D36A-4F15-408F-8A51-2E7FDA37E1E2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B80E-22C4-440E-8CA1-78F6070F2DA8}" type="datetimeFigureOut">
              <a:rPr lang="pt-BR" smtClean="0"/>
              <a:pPr/>
              <a:t>14/02/2023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D36A-4F15-408F-8A51-2E7FDA37E1E2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B80E-22C4-440E-8CA1-78F6070F2DA8}" type="datetimeFigureOut">
              <a:rPr lang="pt-BR" smtClean="0"/>
              <a:pPr/>
              <a:t>14/02/2023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D36A-4F15-408F-8A51-2E7FDA37E1E2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FB80E-22C4-440E-8CA1-78F6070F2DA8}" type="datetimeFigureOut">
              <a:rPr lang="pt-BR" smtClean="0"/>
              <a:pPr/>
              <a:t>14/02/2023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0D36A-4F15-408F-8A51-2E7FDA37E1E2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2</a:t>
            </a:r>
            <a:br>
              <a:rPr lang="en-US" dirty="0" smtClean="0"/>
            </a:br>
            <a:r>
              <a:rPr lang="en-US" dirty="0" smtClean="0"/>
              <a:t>Crime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5589240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Fatemeh</a:t>
            </a:r>
            <a:r>
              <a:rPr lang="en-US" b="1" dirty="0" smtClean="0"/>
              <a:t> </a:t>
            </a:r>
            <a:r>
              <a:rPr lang="en-US" b="1" dirty="0" err="1" smtClean="0"/>
              <a:t>Karimnezhad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 err="1" smtClean="0"/>
              <a:t>Tarbiat</a:t>
            </a:r>
            <a:r>
              <a:rPr lang="en-US" b="1" dirty="0" smtClean="0"/>
              <a:t> </a:t>
            </a:r>
            <a:r>
              <a:rPr lang="en-US" b="1" dirty="0" err="1" smtClean="0"/>
              <a:t>Moadares</a:t>
            </a:r>
            <a:r>
              <a:rPr lang="en-US" b="1" dirty="0" smtClean="0"/>
              <a:t> University</a:t>
            </a:r>
            <a:endParaRPr lang="pt-BR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mirSaqar\Desktop\archive\crime\index1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908720"/>
            <a:ext cx="8688078" cy="51125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548680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 </a:t>
            </a:r>
            <a:r>
              <a:rPr lang="en-US" sz="2000" b="1" dirty="0" smtClean="0"/>
              <a:t>during </a:t>
            </a:r>
            <a:r>
              <a:rPr lang="en-US" b="1" dirty="0" smtClean="0"/>
              <a:t>which</a:t>
            </a:r>
            <a:r>
              <a:rPr lang="en-US" sz="2000" b="1" dirty="0" smtClean="0"/>
              <a:t> months of the year, the number of crimes reduces? </a:t>
            </a:r>
            <a:endParaRPr lang="pt-BR" sz="2000" b="1" dirty="0"/>
          </a:p>
        </p:txBody>
      </p:sp>
      <p:pic>
        <p:nvPicPr>
          <p:cNvPr id="1026" name="Picture 2" descr="C:\Users\AmirSaqar\Desktop\archive\crime\index1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196752"/>
            <a:ext cx="7500441" cy="540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260648"/>
            <a:ext cx="7920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 we can see, the number of crimes reaches its peak during months May-July and then reduces; but we have to care that some crimes follow a different procedure . </a:t>
            </a:r>
          </a:p>
          <a:p>
            <a:endParaRPr lang="en-US" dirty="0" smtClean="0"/>
          </a:p>
          <a:p>
            <a:r>
              <a:rPr lang="en-US" dirty="0" smtClean="0"/>
              <a:t>For example, using drugs and alcohol increases during the first months of the year. ( it sounds reasonable; because we have too many holidays during these days.)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9512" y="3140968"/>
            <a:ext cx="3240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How</a:t>
            </a:r>
            <a:r>
              <a:rPr lang="en-US" sz="2000" b="1" dirty="0" smtClean="0"/>
              <a:t> </a:t>
            </a:r>
            <a:r>
              <a:rPr lang="en-US" sz="2000" b="1" dirty="0" smtClean="0"/>
              <a:t>is the distribution of crimes over </a:t>
            </a:r>
            <a:r>
              <a:rPr lang="en-US" sz="2000" b="1" dirty="0" err="1" smtClean="0"/>
              <a:t>LMPD_division</a:t>
            </a:r>
            <a:r>
              <a:rPr lang="en-US" sz="2000" b="1" dirty="0" smtClean="0"/>
              <a:t>?</a:t>
            </a:r>
            <a:endParaRPr lang="pt-BR" sz="2000" b="1" dirty="0"/>
          </a:p>
        </p:txBody>
      </p:sp>
      <p:pic>
        <p:nvPicPr>
          <p:cNvPr id="2050" name="Picture 2" descr="C:\Users\AmirSaqar\Desktop\archive\crime\index1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2033464"/>
            <a:ext cx="5202238" cy="482453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51520" y="4581128"/>
            <a:ext cx="3168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devision</a:t>
            </a:r>
            <a:r>
              <a:rPr lang="en-US" dirty="0" smtClean="0"/>
              <a:t> has the most number of ASSULT and as we know, </a:t>
            </a:r>
            <a:r>
              <a:rPr lang="en-US" dirty="0" err="1" smtClean="0"/>
              <a:t>assult</a:t>
            </a:r>
            <a:r>
              <a:rPr lang="en-US" dirty="0" smtClean="0"/>
              <a:t> was more likely than others to happen. </a:t>
            </a:r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AmirSaqar\Desktop\archive\crime\index1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9264" y="1052736"/>
            <a:ext cx="6624736" cy="4614267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51520" y="1412776"/>
            <a:ext cx="19442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Here, it’s easier to see the result.</a:t>
            </a:r>
          </a:p>
          <a:p>
            <a:r>
              <a:rPr lang="en-US" dirty="0" smtClean="0"/>
              <a:t>Burglary, mostly happens in 3</a:t>
            </a:r>
            <a:r>
              <a:rPr lang="en-US" baseline="30000" dirty="0" smtClean="0"/>
              <a:t>rd</a:t>
            </a:r>
            <a:r>
              <a:rPr lang="en-US" dirty="0" smtClean="0"/>
              <a:t> division and </a:t>
            </a:r>
            <a:r>
              <a:rPr lang="en-US" dirty="0" err="1" smtClean="0"/>
              <a:t>assult</a:t>
            </a:r>
            <a:r>
              <a:rPr lang="en-US" dirty="0" smtClean="0"/>
              <a:t> mostly happens in 4</a:t>
            </a:r>
            <a:r>
              <a:rPr lang="en-US" baseline="30000" dirty="0" smtClean="0"/>
              <a:t>th</a:t>
            </a:r>
            <a:r>
              <a:rPr lang="en-US" dirty="0" smtClean="0"/>
              <a:t> division.</a:t>
            </a:r>
          </a:p>
          <a:p>
            <a:endParaRPr lang="en-US" dirty="0" smtClean="0"/>
          </a:p>
          <a:p>
            <a:r>
              <a:rPr lang="en-US" dirty="0" smtClean="0"/>
              <a:t>Also, the least number of crimes happens in metro </a:t>
            </a:r>
            <a:r>
              <a:rPr lang="en-US" dirty="0" err="1" smtClean="0"/>
              <a:t>louisville</a:t>
            </a:r>
            <a:r>
              <a:rPr lang="en-US" dirty="0" smtClean="0"/>
              <a:t>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04664"/>
            <a:ext cx="7992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Use </a:t>
            </a:r>
            <a:r>
              <a:rPr lang="en-US" b="1" dirty="0" smtClean="0"/>
              <a:t>hypothesis</a:t>
            </a:r>
            <a:r>
              <a:rPr lang="en-US" sz="2000" b="1" dirty="0" smtClean="0"/>
              <a:t> test to show which categorical features are </a:t>
            </a:r>
            <a:r>
              <a:rPr lang="en-US" sz="2000" b="1" dirty="0" smtClean="0"/>
              <a:t>dependant to ‘CRIME_TYPE’.</a:t>
            </a:r>
            <a:endParaRPr lang="pt-BR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556792"/>
            <a:ext cx="77768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used chi2 for checking which categories are dependant.</a:t>
            </a:r>
          </a:p>
          <a:p>
            <a:endParaRPr lang="en-US" dirty="0" smtClean="0"/>
          </a:p>
          <a:p>
            <a:r>
              <a:rPr lang="en-US" dirty="0" smtClean="0"/>
              <a:t>The result was amazing to me.</a:t>
            </a:r>
          </a:p>
          <a:p>
            <a:endParaRPr lang="en-US" dirty="0" smtClean="0"/>
          </a:p>
          <a:p>
            <a:r>
              <a:rPr lang="en-US" dirty="0" smtClean="0"/>
              <a:t>I checked the </a:t>
            </a:r>
            <a:r>
              <a:rPr lang="en-US" dirty="0" err="1" smtClean="0"/>
              <a:t>dependancy</a:t>
            </a:r>
            <a:r>
              <a:rPr lang="en-US" dirty="0" smtClean="0"/>
              <a:t> of </a:t>
            </a:r>
            <a:r>
              <a:rPr lang="en-US" dirty="0" err="1" smtClean="0"/>
              <a:t>uor_desc</a:t>
            </a:r>
            <a:r>
              <a:rPr lang="en-US" dirty="0" smtClean="0"/>
              <a:t>, </a:t>
            </a:r>
            <a:r>
              <a:rPr lang="en-US" dirty="0" err="1" smtClean="0"/>
              <a:t>lmpd_devision</a:t>
            </a:r>
            <a:r>
              <a:rPr lang="en-US" dirty="0" smtClean="0"/>
              <a:t>, </a:t>
            </a:r>
            <a:r>
              <a:rPr lang="en-US" dirty="0" err="1" smtClean="0"/>
              <a:t>primise_type</a:t>
            </a:r>
            <a:r>
              <a:rPr lang="en-US" dirty="0" smtClean="0"/>
              <a:t>, and </a:t>
            </a:r>
            <a:r>
              <a:rPr lang="en-US" dirty="0" err="1" smtClean="0"/>
              <a:t>zipe_code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They all were dependant to </a:t>
            </a:r>
            <a:r>
              <a:rPr lang="en-US" dirty="0" err="1" smtClean="0"/>
              <a:t>crime_type</a:t>
            </a:r>
            <a:r>
              <a:rPr lang="en-US" dirty="0" smtClean="0"/>
              <a:t>. </a:t>
            </a:r>
            <a:endParaRPr lang="pt-BR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AmirSaqar\Desktop\archive\crime\index2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412776"/>
            <a:ext cx="8302625" cy="3776662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467544" y="5805264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It’s the distribution of top premises. Next page we’ll see the answer of question.</a:t>
            </a:r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</a:t>
            </a:r>
            <a:r>
              <a:rPr lang="en-US" b="1" dirty="0" smtClean="0"/>
              <a:t>How is the distribution of incidents in top premises over LMPD division?</a:t>
            </a:r>
            <a:endParaRPr lang="pt-BR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6093296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we can see the distribution of top premises over </a:t>
            </a:r>
            <a:r>
              <a:rPr lang="en-US" dirty="0" err="1" smtClean="0"/>
              <a:t>LMPD_division</a:t>
            </a:r>
            <a:r>
              <a:rPr lang="en-US" dirty="0" smtClean="0"/>
              <a:t>.</a:t>
            </a:r>
            <a:endParaRPr lang="pt-BR" dirty="0"/>
          </a:p>
        </p:txBody>
      </p:sp>
      <p:pic>
        <p:nvPicPr>
          <p:cNvPr id="2051" name="Picture 3" descr="C:\Users\AmirSaqar\Desktop\archive\crime\index2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052736"/>
            <a:ext cx="8166100" cy="46805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88640"/>
            <a:ext cx="374441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Preprocessing</a:t>
            </a:r>
          </a:p>
          <a:p>
            <a:endParaRPr lang="en-US" sz="2000" b="1" dirty="0" smtClean="0"/>
          </a:p>
          <a:p>
            <a:endParaRPr lang="en-US" b="1" dirty="0" smtClean="0"/>
          </a:p>
          <a:p>
            <a:r>
              <a:rPr lang="en-US" b="1" dirty="0" smtClean="0"/>
              <a:t>Null Values</a:t>
            </a:r>
            <a:r>
              <a:rPr lang="en-US" dirty="0" smtClean="0"/>
              <a:t> :</a:t>
            </a:r>
          </a:p>
          <a:p>
            <a:r>
              <a:rPr lang="en-US" dirty="0" smtClean="0"/>
              <a:t>Here we have many null values in column ‘</a:t>
            </a:r>
            <a:r>
              <a:rPr lang="en-US" dirty="0" err="1" smtClean="0"/>
              <a:t>ObjectId</a:t>
            </a:r>
            <a:r>
              <a:rPr lang="en-US" dirty="0" smtClean="0"/>
              <a:t>’ . </a:t>
            </a:r>
          </a:p>
          <a:p>
            <a:r>
              <a:rPr lang="en-US" dirty="0" smtClean="0"/>
              <a:t>‘</a:t>
            </a:r>
            <a:r>
              <a:rPr lang="en-US" dirty="0" err="1" smtClean="0"/>
              <a:t>ObjectId</a:t>
            </a:r>
            <a:r>
              <a:rPr lang="en-US" dirty="0" smtClean="0"/>
              <a:t>’ is not useful value for me; so I dropped it.</a:t>
            </a:r>
          </a:p>
          <a:p>
            <a:r>
              <a:rPr lang="en-US" dirty="0" smtClean="0"/>
              <a:t>I put ‘unknown’ for null values in columns: ‘ATT_COMP’  and ‘</a:t>
            </a:r>
            <a:r>
              <a:rPr lang="en-US" dirty="0" err="1" smtClean="0"/>
              <a:t>UCR_hierarchy</a:t>
            </a:r>
            <a:r>
              <a:rPr lang="en-US" dirty="0" smtClean="0"/>
              <a:t>’ .</a:t>
            </a:r>
          </a:p>
          <a:p>
            <a:r>
              <a:rPr lang="en-US" dirty="0" smtClean="0"/>
              <a:t>After this part, I had 4 other columns with less than 350 null values. As I have about 272000 rows, I had permission to drop them.</a:t>
            </a:r>
          </a:p>
          <a:p>
            <a:endParaRPr lang="en-US" dirty="0" smtClean="0"/>
          </a:p>
          <a:p>
            <a:r>
              <a:rPr lang="en-US" dirty="0" smtClean="0"/>
              <a:t>Now I don’t have any other null values.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88024" y="836712"/>
            <a:ext cx="3600400" cy="4896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908720"/>
            <a:ext cx="3463484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692696"/>
            <a:ext cx="7200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After filling or dropping null values, it’s time to get rid of duplicated values……</a:t>
            </a:r>
          </a:p>
          <a:p>
            <a:endParaRPr lang="en-US" dirty="0" smtClean="0"/>
          </a:p>
          <a:p>
            <a:r>
              <a:rPr lang="en-US" dirty="0" smtClean="0"/>
              <a:t> Done! </a:t>
            </a:r>
            <a:r>
              <a:rPr lang="en-US" dirty="0" smtClean="0">
                <a:sym typeface="Wingdings" pitchFamily="2" charset="2"/>
              </a:rPr>
              <a:t>: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Now I think our data is ready to use; but there might be some problems in our columns.</a:t>
            </a:r>
          </a:p>
          <a:p>
            <a:r>
              <a:rPr lang="en-US" dirty="0" smtClean="0"/>
              <a:t>I’m going to answer questions and if our data was needed to be checked again, I’ll do it later.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this project, I used crime reports from 2019 to 2022.</a:t>
            </a:r>
          </a:p>
          <a:p>
            <a:r>
              <a:rPr lang="en-US" dirty="0" smtClean="0"/>
              <a:t> let’s work on it.</a:t>
            </a:r>
            <a:endParaRPr lang="pt-BR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1268760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333333"/>
                </a:solidFill>
                <a:latin typeface="Open Sans"/>
                <a:ea typeface="Times New Roman" pitchFamily="18" charset="0"/>
                <a:cs typeface="Arial" pitchFamily="34" charset="0"/>
              </a:rPr>
              <a:t>Which </a:t>
            </a:r>
            <a:r>
              <a:rPr lang="en-US" b="1" dirty="0" smtClean="0">
                <a:solidFill>
                  <a:srgbClr val="333333"/>
                </a:solidFill>
                <a:latin typeface="Open Sans"/>
                <a:ea typeface="Times New Roman" pitchFamily="18" charset="0"/>
                <a:cs typeface="Arial" pitchFamily="34" charset="0"/>
              </a:rPr>
              <a:t>crimes are most common?</a:t>
            </a:r>
            <a:endParaRPr lang="en-US" b="1" dirty="0" smtClean="0">
              <a:solidFill>
                <a:srgbClr val="333333"/>
              </a:solidFill>
              <a:latin typeface="Calibri" pitchFamily="34" charset="0"/>
              <a:ea typeface="Calibri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2708920"/>
            <a:ext cx="37444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Here, I bring the number of each crimes in my data. </a:t>
            </a:r>
          </a:p>
          <a:p>
            <a:r>
              <a:rPr lang="en-US" dirty="0" smtClean="0"/>
              <a:t>During 4 years, ‘assault’ and ‘theft’ are the most have the most number of crimes.</a:t>
            </a:r>
          </a:p>
          <a:p>
            <a:endParaRPr lang="en-US" dirty="0" smtClean="0"/>
          </a:p>
          <a:p>
            <a:r>
              <a:rPr lang="en-US" dirty="0" smtClean="0"/>
              <a:t>next page I’ll bring a plot to show it better.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1916832"/>
            <a:ext cx="3684601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788024" y="1772816"/>
            <a:ext cx="3744416" cy="42484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5536" y="5373216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 what we can see, assault and theft are noticeably more than other crimes.</a:t>
            </a:r>
          </a:p>
          <a:p>
            <a:r>
              <a:rPr lang="en-US" dirty="0" smtClean="0"/>
              <a:t>  </a:t>
            </a:r>
            <a:endParaRPr lang="pt-BR" dirty="0"/>
          </a:p>
        </p:txBody>
      </p:sp>
      <p:pic>
        <p:nvPicPr>
          <p:cNvPr id="2050" name="Picture 2" descr="C:\Users\AmirSaqar\Desktop\archive\crime\inde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548680"/>
            <a:ext cx="7542585" cy="46805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333333"/>
                </a:solidFill>
                <a:latin typeface="Open Sans"/>
                <a:ea typeface="Times New Roman" pitchFamily="18" charset="0"/>
                <a:cs typeface="Arial" pitchFamily="34" charset="0"/>
              </a:rPr>
              <a:t>In </a:t>
            </a:r>
            <a:r>
              <a:rPr lang="en-US" b="1" dirty="0" smtClean="0">
                <a:solidFill>
                  <a:srgbClr val="333333"/>
                </a:solidFill>
                <a:latin typeface="Open Sans"/>
                <a:ea typeface="Times New Roman" pitchFamily="18" charset="0"/>
                <a:cs typeface="Arial" pitchFamily="34" charset="0"/>
              </a:rPr>
              <a:t>which zip codes are crimes more likely to occur?</a:t>
            </a:r>
            <a:endParaRPr lang="en-US" b="1" dirty="0" smtClean="0">
              <a:solidFill>
                <a:srgbClr val="333333"/>
              </a:solidFill>
              <a:latin typeface="Calibri" pitchFamily="34" charset="0"/>
              <a:ea typeface="Calibri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25922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have 97 zip codes here. I bring only 20 of them in my plot.</a:t>
            </a:r>
          </a:p>
          <a:p>
            <a:r>
              <a:rPr lang="en-US" dirty="0" smtClean="0"/>
              <a:t>These 20 zip codes are the ones with the most crimes occurred.</a:t>
            </a:r>
          </a:p>
          <a:p>
            <a:endParaRPr lang="en-US" dirty="0" smtClean="0"/>
          </a:p>
          <a:p>
            <a:r>
              <a:rPr lang="en-US" dirty="0" smtClean="0"/>
              <a:t>More than 6000 crimes had happened in these zip codes during last 4 years; so by caring about past, it looks like crimes are more likely to occur in these zip codes</a:t>
            </a:r>
            <a:endParaRPr lang="pt-BR" dirty="0"/>
          </a:p>
        </p:txBody>
      </p:sp>
      <p:pic>
        <p:nvPicPr>
          <p:cNvPr id="4098" name="Picture 2" descr="C:\Users\AmirSaqar\Desktop\archive\crime\index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1484784"/>
            <a:ext cx="5688632" cy="48245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476672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333333"/>
                </a:solidFill>
                <a:latin typeface="Open Sans"/>
                <a:ea typeface="Times New Roman" pitchFamily="18" charset="0"/>
                <a:cs typeface="Arial" pitchFamily="34" charset="0"/>
              </a:rPr>
              <a:t>Is </a:t>
            </a:r>
            <a:r>
              <a:rPr lang="en-US" b="1" dirty="0" smtClean="0">
                <a:solidFill>
                  <a:srgbClr val="333333"/>
                </a:solidFill>
                <a:latin typeface="Open Sans"/>
                <a:ea typeface="Times New Roman" pitchFamily="18" charset="0"/>
                <a:cs typeface="Arial" pitchFamily="34" charset="0"/>
              </a:rPr>
              <a:t>there a trend of some crimes increasing and others decreasing in number over these years?</a:t>
            </a:r>
            <a:endParaRPr lang="en-US" b="1" dirty="0" smtClean="0">
              <a:solidFill>
                <a:srgbClr val="333333"/>
              </a:solidFill>
              <a:latin typeface="Calibri" pitchFamily="34" charset="0"/>
              <a:ea typeface="Calibri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484784"/>
            <a:ext cx="194421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this part, I needed to make some changes in my data; so I worked on column ‘DATE_REPORTED’.</a:t>
            </a:r>
          </a:p>
          <a:p>
            <a:r>
              <a:rPr lang="en-US" dirty="0" smtClean="0"/>
              <a:t>First of all, I changed its type to </a:t>
            </a:r>
            <a:r>
              <a:rPr lang="en-US" dirty="0" err="1" smtClean="0"/>
              <a:t>datetime</a:t>
            </a:r>
            <a:r>
              <a:rPr lang="en-US" dirty="0" smtClean="0"/>
              <a:t>; then I made a ‘month’ column.</a:t>
            </a:r>
          </a:p>
          <a:p>
            <a:endParaRPr lang="en-US" dirty="0" smtClean="0"/>
          </a:p>
          <a:p>
            <a:r>
              <a:rPr lang="en-US" dirty="0" smtClean="0"/>
              <a:t>Using ‘month’ and ‘</a:t>
            </a:r>
            <a:r>
              <a:rPr lang="en-US" dirty="0" err="1" smtClean="0"/>
              <a:t>crime_type</a:t>
            </a:r>
            <a:r>
              <a:rPr lang="en-US" dirty="0" smtClean="0"/>
              <a:t>’ columns, I could  sketch the plot.</a:t>
            </a:r>
          </a:p>
          <a:p>
            <a:endParaRPr lang="en-US" dirty="0" smtClean="0"/>
          </a:p>
          <a:p>
            <a:endParaRPr lang="pt-BR" dirty="0"/>
          </a:p>
        </p:txBody>
      </p:sp>
      <p:pic>
        <p:nvPicPr>
          <p:cNvPr id="4" name="Picture 2" descr="C:\Users\AmirSaqar\Desktop\archive\crime\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1268760"/>
            <a:ext cx="6408712" cy="51845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9632" y="764704"/>
            <a:ext cx="597666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looking at the plot, we can conclude:</a:t>
            </a:r>
          </a:p>
          <a:p>
            <a:endParaRPr lang="en-US" dirty="0" smtClean="0"/>
          </a:p>
          <a:p>
            <a:r>
              <a:rPr lang="en-US" dirty="0" smtClean="0"/>
              <a:t>1. During these years, burglary reduces.</a:t>
            </a:r>
          </a:p>
          <a:p>
            <a:r>
              <a:rPr lang="en-US" dirty="0" smtClean="0"/>
              <a:t>The reason of reducing the number of burglary could be the starting of covid19. because people stays at home more than before.</a:t>
            </a:r>
          </a:p>
          <a:p>
            <a:endParaRPr lang="en-US" dirty="0" smtClean="0"/>
          </a:p>
          <a:p>
            <a:r>
              <a:rPr lang="en-US" dirty="0" smtClean="0"/>
              <a:t>2. Using drugs and alcohol is reduced. Maybe it’s because of increasing our information about their bad effects on our health.</a:t>
            </a:r>
          </a:p>
          <a:p>
            <a:endParaRPr lang="en-US" dirty="0" smtClean="0"/>
          </a:p>
          <a:p>
            <a:r>
              <a:rPr lang="en-US" dirty="0" smtClean="0"/>
              <a:t>3. The number of assault increases.</a:t>
            </a:r>
          </a:p>
          <a:p>
            <a:r>
              <a:rPr lang="en-US" dirty="0" smtClean="0"/>
              <a:t>Also there is something amazing about it which is  easy to see; in some months like June and July, we have a pick each year!</a:t>
            </a:r>
          </a:p>
          <a:p>
            <a:endParaRPr lang="en-US" dirty="0" smtClean="0"/>
          </a:p>
          <a:p>
            <a:r>
              <a:rPr lang="en-US" dirty="0" smtClean="0"/>
              <a:t>4.There is an increase in the number of ‘other’ crimes.</a:t>
            </a:r>
          </a:p>
          <a:p>
            <a:r>
              <a:rPr lang="en-US" dirty="0" smtClean="0"/>
              <a:t>It sounds like some criminals changed their fraud methods</a:t>
            </a:r>
          </a:p>
          <a:p>
            <a:r>
              <a:rPr lang="en-US" dirty="0" smtClean="0"/>
              <a:t>And are using new methods:)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23528" y="332656"/>
            <a:ext cx="547260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  <a:ea typeface="Times New Roman" pitchFamily="18" charset="0"/>
                <a:cs typeface="Arial" pitchFamily="34" charset="0"/>
              </a:rPr>
              <a:t>Which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  <a:ea typeface="Times New Roman" pitchFamily="18" charset="0"/>
                <a:cs typeface="Arial" pitchFamily="34" charset="0"/>
              </a:rPr>
              <a:t>crimes take the longest to report?</a:t>
            </a:r>
            <a:endParaRPr kumimoji="0" lang="pt-B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772816"/>
            <a:ext cx="74888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First, I made a new column which contains the time that takes a crime to be reported.</a:t>
            </a:r>
          </a:p>
          <a:p>
            <a:endParaRPr lang="en-US" dirty="0" smtClean="0"/>
          </a:p>
          <a:p>
            <a:r>
              <a:rPr lang="en-US" dirty="0" smtClean="0"/>
              <a:t>Then I sorted this column and chose 5000 of them which took the longest to be report.</a:t>
            </a:r>
          </a:p>
          <a:p>
            <a:endParaRPr lang="en-US" dirty="0" smtClean="0"/>
          </a:p>
          <a:p>
            <a:r>
              <a:rPr lang="en-US" dirty="0" smtClean="0"/>
              <a:t>Then it was time to count and plot them.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 by looking at the result (next page), we can understand ‘fraud’, ‘theft’ and ‘sex crimes’ took the longest to report.</a:t>
            </a:r>
            <a:endParaRPr lang="pt-BR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1252</TotalTime>
  <Words>848</Words>
  <Application>Microsoft Office PowerPoint</Application>
  <PresentationFormat>On-screen Show (4:3)</PresentationFormat>
  <Paragraphs>89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Project 2 Crime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www.birungueta.blogspot.com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 Crime</dc:title>
  <dc:creator>Blog do Birungueta</dc:creator>
  <cp:lastModifiedBy>Blog do Birungueta</cp:lastModifiedBy>
  <cp:revision>128</cp:revision>
  <dcterms:created xsi:type="dcterms:W3CDTF">2022-11-25T08:13:05Z</dcterms:created>
  <dcterms:modified xsi:type="dcterms:W3CDTF">2023-02-14T20:27:28Z</dcterms:modified>
</cp:coreProperties>
</file>