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2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03CD0-F8F4-4DD9-B15D-CBB350B5DEE6}" type="datetimeFigureOut">
              <a:rPr lang="en-IL" smtClean="0"/>
              <a:t>27/03/2022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DC4A-5517-4FCF-B01F-320889177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2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1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4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AFC8-13AE-4322-96DD-25B3B3FE2710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63CF39-73B3-45FD-81DB-73838815C4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765384-B5A9-4569-A3DC-A3549892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4" r="1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6AC35-FE25-42B2-A26F-C87FAF3A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he-IL" sz="4400">
                <a:solidFill>
                  <a:srgbClr val="FFFFFE"/>
                </a:solidFill>
              </a:rPr>
              <a:t>מערכת לניהול מחסן</a:t>
            </a:r>
            <a:endParaRPr lang="en-GB" sz="44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7C15-C271-473A-BE46-755D03B7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E"/>
                </a:solidFill>
              </a:rPr>
              <a:t>Esd</a:t>
            </a:r>
            <a:r>
              <a:rPr lang="en-US" sz="1600" dirty="0">
                <a:solidFill>
                  <a:srgbClr val="FFFFFE"/>
                </a:solidFill>
              </a:rPr>
              <a:t> </a:t>
            </a:r>
            <a:r>
              <a:rPr lang="en-US" sz="1600" dirty="0" err="1">
                <a:solidFill>
                  <a:srgbClr val="FFFFFE"/>
                </a:solidFill>
              </a:rPr>
              <a:t>qa</a:t>
            </a:r>
            <a:r>
              <a:rPr lang="en-US" sz="1600" dirty="0">
                <a:solidFill>
                  <a:srgbClr val="FFFFFE"/>
                </a:solidFill>
              </a:rPr>
              <a:t> tester ltd</a:t>
            </a:r>
            <a:endParaRPr lang="en-GB" sz="1600" dirty="0">
              <a:solidFill>
                <a:srgbClr val="FFFF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9F845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966C-6C4B-48F5-AF25-9A0B5FB6AAB2}"/>
              </a:ext>
            </a:extLst>
          </p:cNvPr>
          <p:cNvSpPr txBox="1">
            <a:spLocks/>
          </p:cNvSpPr>
          <p:nvPr/>
        </p:nvSpPr>
        <p:spPr>
          <a:xfrm>
            <a:off x="609441" y="243156"/>
            <a:ext cx="10969943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קצת עלינו</a:t>
            </a:r>
          </a:p>
          <a:p>
            <a:pPr algn="r" rtl="1"/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קבוצת </a:t>
            </a:r>
            <a:r>
              <a:rPr lang="en-US" sz="2400" dirty="0"/>
              <a:t>ESD</a:t>
            </a:r>
            <a:r>
              <a:rPr lang="he-IL" sz="2400" dirty="0"/>
              <a:t> הוקמה בשנת 2001 ומנוהלת על ידי יבגני,שגיא,ודב בעלי נסיון רב בענף בדיקות התוכנה.</a:t>
            </a:r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החברה מפתחת כלים ופתרונות בתחום בדיקות התוכנה למגוון השווקים בארץ ובחו"ל.</a:t>
            </a:r>
          </a:p>
          <a:p>
            <a:pPr marL="685800" indent="-685800" algn="r" rtl="1">
              <a:buFont typeface="Wingdings" panose="05000000000000000000" pitchFamily="2" charset="2"/>
              <a:buChar char="q"/>
            </a:pPr>
            <a:endParaRPr lang="he-IL" sz="2400" dirty="0"/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מנורה מבטחים, אלטשולר שחם,פדקס,עלי אקספרס</a:t>
            </a:r>
            <a:r>
              <a:rPr lang="en-US" sz="2400" dirty="0"/>
              <a:t>.</a:t>
            </a:r>
            <a:br>
              <a:rPr lang="he-IL" sz="2400" dirty="0"/>
            </a:br>
            <a:endParaRPr lang="he-IL" sz="2400" dirty="0"/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בעלת יכולות ביצוע גבוהות ועמידה בלוחות הזמנים.</a:t>
            </a:r>
            <a:endParaRPr lang="en-US" sz="2400" dirty="0"/>
          </a:p>
          <a:p>
            <a:pPr marL="685800" indent="-685800" algn="r" rtl="1">
              <a:buFont typeface="Wingdings" panose="05000000000000000000" pitchFamily="2" charset="2"/>
              <a:buChar char="q"/>
            </a:pPr>
            <a:endParaRPr lang="he-IL" sz="2400" dirty="0"/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יכולת מוכחת בכל שלבי פרויקט.</a:t>
            </a:r>
            <a:endParaRPr lang="en-GB" sz="2400" dirty="0"/>
          </a:p>
          <a:p>
            <a:pPr algn="r" rtl="1"/>
            <a:endParaRPr lang="he-I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F5913-1C48-45AF-93DE-2039B99D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64" y="3942601"/>
            <a:ext cx="1952625" cy="781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B08D8-C558-4501-9635-1A01D3DE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73" y="4040791"/>
            <a:ext cx="1981200" cy="168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DAE9B-B0CC-472D-8330-F0E8E7964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188" y="4311716"/>
            <a:ext cx="2314575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F909F-C923-437B-B728-95D0364D8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84" y="4476856"/>
            <a:ext cx="1866900" cy="1076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7F6B2B-B0E1-42FC-84F4-AE15AFF30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" y="4883754"/>
            <a:ext cx="2143125" cy="676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64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966C-6C4B-48F5-AF25-9A0B5FB6AAB2}"/>
              </a:ext>
            </a:extLst>
          </p:cNvPr>
          <p:cNvSpPr txBox="1">
            <a:spLocks/>
          </p:cNvSpPr>
          <p:nvPr/>
        </p:nvSpPr>
        <p:spPr>
          <a:xfrm>
            <a:off x="609441" y="243156"/>
            <a:ext cx="10969943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66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מטרת הפרוייקט</a:t>
            </a:r>
          </a:p>
          <a:p>
            <a:pPr algn="r" rtl="1"/>
            <a:endParaRPr lang="he-IL" sz="2400" dirty="0"/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מערכת זו מיועדת לניהול מלאי מחסן של משחקי מחשב, המספק סחורה לחנויות.</a:t>
            </a:r>
          </a:p>
          <a:p>
            <a:pPr marL="685800" indent="-685800" algn="r" rtl="1">
              <a:buFont typeface="Wingdings" panose="05000000000000000000" pitchFamily="2" charset="2"/>
              <a:buChar char="q"/>
            </a:pPr>
            <a:endParaRPr lang="he-IL" sz="2400" dirty="0"/>
          </a:p>
          <a:p>
            <a:pPr marL="685800" indent="-685800" algn="r" rtl="1">
              <a:buFont typeface="Wingdings" panose="05000000000000000000" pitchFamily="2" charset="2"/>
              <a:buChar char="q"/>
            </a:pPr>
            <a:r>
              <a:rPr lang="he-IL" sz="2400" dirty="0"/>
              <a:t>בפרוייקט נתמקד על מספר נושאים מרכזיים כדי לספק נוחות לכלל</a:t>
            </a:r>
          </a:p>
          <a:p>
            <a:pPr algn="r" rtl="1"/>
            <a:r>
              <a:rPr lang="he-IL" sz="2400" dirty="0"/>
              <a:t>         משתמשי המערכת כגון: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MT"/>
              </a:rPr>
              <a:t>קליטת הזמנות של לקוחות </a:t>
            </a: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</a:rPr>
              <a:t>/ </a:t>
            </a: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MT"/>
              </a:rPr>
              <a:t>עדכון או ביטול הזמנה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MT"/>
              </a:rPr>
              <a:t>ביצוע תשלום על הזמנה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MT"/>
              </a:rPr>
              <a:t>ניהול משלוחים של הציוד הנרכש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MT"/>
              </a:rPr>
              <a:t>קליטת אספקה מהספק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i="0" u="none" strike="noStrike" baseline="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MT"/>
              </a:rPr>
              <a:t>טיפול בטבלת פריטים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1800" dirty="0">
              <a:latin typeface="ArialMT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800" dirty="0"/>
              <a:t>לאחר סיום הפרוייקט יוצג דו"ח מסכם על כלל הבדיקות שבוצעו,מוכנות המערכת והסבר מפורט על השימוש בה.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0249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966C-6C4B-48F5-AF25-9A0B5FB6AAB2}"/>
              </a:ext>
            </a:extLst>
          </p:cNvPr>
          <p:cNvSpPr txBox="1">
            <a:spLocks/>
          </p:cNvSpPr>
          <p:nvPr/>
        </p:nvSpPr>
        <p:spPr>
          <a:xfrm>
            <a:off x="609441" y="243156"/>
            <a:ext cx="10969943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400" dirty="0"/>
              <a:t>מפת פעילות החברה</a:t>
            </a:r>
            <a:endParaRPr lang="en-GB" sz="2400" dirty="0"/>
          </a:p>
          <a:p>
            <a:pPr algn="r" rtl="1"/>
            <a:endParaRPr lang="he-IL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B9568-2F7B-4B28-BFB9-A6BCB930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3" y="652704"/>
            <a:ext cx="9311456" cy="5321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3CF64-4BE9-423D-9C50-20EEAD00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38" y="2311740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A820C-9894-47FD-ABAF-A637085C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06" y="1694951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352A2-8BB5-4D68-A049-E0D588E71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87" y="1784000"/>
            <a:ext cx="885351" cy="2793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6014B6-FBAF-41E5-880A-D1571A716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983" y="4515577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F6E72-7C71-4DCF-9A63-D0C2CCD5B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49" y="4262460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2DE-9B52-47A4-AA40-28BEE979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45" y="1017601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924798-461F-4DFA-B4A3-218A4B09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65" y="1648319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46109E-B2DF-473A-981C-CEA2ECA8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36" y="4688386"/>
            <a:ext cx="308915" cy="1780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7B4CE6-7794-4550-A410-E8EBDC0BE589}"/>
              </a:ext>
            </a:extLst>
          </p:cNvPr>
          <p:cNvSpPr txBox="1"/>
          <p:nvPr/>
        </p:nvSpPr>
        <p:spPr>
          <a:xfrm>
            <a:off x="10567283" y="2210463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Israel 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CF63FB-21A1-4C52-B669-DA2DEC25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094" y="2533987"/>
            <a:ext cx="1332500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9F5B78-764C-4F81-8F6C-C8E361A48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094" y="4351509"/>
            <a:ext cx="1332000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F8AD10-404E-4273-A0BD-8060965F3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9863" y="3730659"/>
            <a:ext cx="1332000" cy="549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C678F5-5D17-4E6E-B5C9-E2FA35455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7595" y="3127340"/>
            <a:ext cx="1332000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7851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966C-6C4B-48F5-AF25-9A0B5FB6AAB2}"/>
              </a:ext>
            </a:extLst>
          </p:cNvPr>
          <p:cNvSpPr txBox="1">
            <a:spLocks/>
          </p:cNvSpPr>
          <p:nvPr/>
        </p:nvSpPr>
        <p:spPr>
          <a:xfrm>
            <a:off x="609441" y="243156"/>
            <a:ext cx="10969943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2400" dirty="0"/>
              <a:t>לוחות זמנים</a:t>
            </a:r>
          </a:p>
          <a:p>
            <a:pPr algn="r" rtl="1"/>
            <a:endParaRPr lang="he-IL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183F42-C77D-4B11-9E51-3103FB62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21374"/>
              </p:ext>
            </p:extLst>
          </p:nvPr>
        </p:nvGraphicFramePr>
        <p:xfrm>
          <a:off x="4281460" y="1202076"/>
          <a:ext cx="7297924" cy="3014410"/>
        </p:xfrm>
        <a:graphic>
          <a:graphicData uri="http://schemas.openxmlformats.org/drawingml/2006/table">
            <a:tbl>
              <a:tblPr rtl="1" firstRow="1" firstCol="1" bandRow="1"/>
              <a:tblGrid>
                <a:gridCol w="3009819">
                  <a:extLst>
                    <a:ext uri="{9D8B030D-6E8A-4147-A177-3AD203B41FA5}">
                      <a16:colId xmlns:a16="http://schemas.microsoft.com/office/drawing/2014/main" val="1728291609"/>
                    </a:ext>
                  </a:extLst>
                </a:gridCol>
                <a:gridCol w="2103323">
                  <a:extLst>
                    <a:ext uri="{9D8B030D-6E8A-4147-A177-3AD203B41FA5}">
                      <a16:colId xmlns:a16="http://schemas.microsoft.com/office/drawing/2014/main" val="883012698"/>
                    </a:ext>
                  </a:extLst>
                </a:gridCol>
                <a:gridCol w="2184782">
                  <a:extLst>
                    <a:ext uri="{9D8B030D-6E8A-4147-A177-3AD203B41FA5}">
                      <a16:colId xmlns:a16="http://schemas.microsoft.com/office/drawing/2014/main" val="3508559717"/>
                    </a:ext>
                  </a:extLst>
                </a:gridCol>
              </a:tblGrid>
              <a:tr h="43063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שלב בתהליך הפרויקט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תאריך התחלה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תאריך סיום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87213"/>
                  </a:ext>
                </a:extLst>
              </a:tr>
              <a:tr h="4306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הכנת מסמך </a:t>
                      </a:r>
                      <a:r>
                        <a:rPr lang="en-US" sz="1600" b="1" dirty="0">
                          <a:effectLst/>
                          <a:latin typeface="David" panose="020E0502060401010101" pitchFamily="34" charset="-79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STP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09.03.22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15.03.22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253739"/>
                  </a:ext>
                </a:extLst>
              </a:tr>
              <a:tr h="4306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הכנת מסמך </a:t>
                      </a:r>
                      <a:r>
                        <a:rPr lang="en-US" sz="1600" b="1">
                          <a:effectLst/>
                          <a:latin typeface="David" panose="020E0502060401010101" pitchFamily="34" charset="-79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STD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16.03.22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20.03.22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30800"/>
                  </a:ext>
                </a:extLst>
              </a:tr>
              <a:tr h="4306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סבב בדיקות מס' 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21.03.22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25.03.22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39326"/>
                  </a:ext>
                </a:extLst>
              </a:tr>
              <a:tr h="4306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סבב בדיקות מס' 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26.03.22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30.03.22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477759"/>
                  </a:ext>
                </a:extLst>
              </a:tr>
              <a:tr h="4306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סבב בדיקות מס' 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31.03.22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03.04.22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26281"/>
                  </a:ext>
                </a:extLst>
              </a:tr>
              <a:tr h="43063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he-IL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הכנת מסמך </a:t>
                      </a:r>
                      <a:r>
                        <a:rPr lang="en-US" sz="1600" b="1">
                          <a:effectLst/>
                          <a:latin typeface="David" panose="020E0502060401010101" pitchFamily="34" charset="-79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04.04.22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a:t>08.04.22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2273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5ED1DB-752E-44AA-AFB9-127F78CB007C}"/>
              </a:ext>
            </a:extLst>
          </p:cNvPr>
          <p:cNvSpPr/>
          <p:nvPr/>
        </p:nvSpPr>
        <p:spPr>
          <a:xfrm>
            <a:off x="221043" y="4728041"/>
            <a:ext cx="11341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Time is money! we’re here to save your money</a:t>
            </a:r>
          </a:p>
        </p:txBody>
      </p:sp>
    </p:spTree>
    <p:extLst>
      <p:ext uri="{BB962C8B-B14F-4D97-AF65-F5344CB8AC3E}">
        <p14:creationId xmlns:p14="http://schemas.microsoft.com/office/powerpoint/2010/main" val="34196737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C 0.06901 7.40741E-7 0.125 0.05602 0.125 0.125 C 0.125 0.19398 0.06901 0.25 -2.29167E-6 0.25 C -0.06901 0.25 -0.125 0.19398 -0.125 0.125 C -0.125 0.05602 -0.06901 7.40741E-7 -2.29167E-6 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655F3D5-453B-457C-9849-9AFAA514BE18}"/>
              </a:ext>
            </a:extLst>
          </p:cNvPr>
          <p:cNvGrpSpPr/>
          <p:nvPr/>
        </p:nvGrpSpPr>
        <p:grpSpPr>
          <a:xfrm>
            <a:off x="9323897" y="1029774"/>
            <a:ext cx="3057909" cy="2443049"/>
            <a:chOff x="8907474" y="1628172"/>
            <a:chExt cx="3057909" cy="244304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E03C2CF-807F-4B68-B267-8E3DE6C09A0B}"/>
                </a:ext>
              </a:extLst>
            </p:cNvPr>
            <p:cNvGrpSpPr/>
            <p:nvPr/>
          </p:nvGrpSpPr>
          <p:grpSpPr>
            <a:xfrm>
              <a:off x="8907474" y="1628172"/>
              <a:ext cx="3057909" cy="2443049"/>
              <a:chOff x="8893448" y="1678345"/>
              <a:chExt cx="3057909" cy="244304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501974-6B30-41ED-9C3F-0E084BFF83E6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1BB4B338-84B9-439E-A886-D408C7BF8F3D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3FEF747-67BB-4FDF-8B5D-F0F3F81B005B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D8925E1-FF15-4AAE-A322-5CA4E605A558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פונקציונליות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ערכי גבול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5BC536A-04B0-4401-B414-55F0673C9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Graphic 63" descr="Gears">
              <a:extLst>
                <a:ext uri="{FF2B5EF4-FFF2-40B4-BE49-F238E27FC236}">
                  <a16:creationId xmlns:a16="http://schemas.microsoft.com/office/drawing/2014/main" id="{480DAEAA-8894-4861-9541-9A23856FC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10202" y="1742012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5A9146-22C3-455A-9195-DAB4D48EA964}"/>
              </a:ext>
            </a:extLst>
          </p:cNvPr>
          <p:cNvGrpSpPr/>
          <p:nvPr/>
        </p:nvGrpSpPr>
        <p:grpSpPr>
          <a:xfrm>
            <a:off x="6236613" y="543618"/>
            <a:ext cx="3057909" cy="2443049"/>
            <a:chOff x="6129609" y="1628172"/>
            <a:chExt cx="3057909" cy="24430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A153B7-49A4-4462-91F9-EB202BEB1709}"/>
                </a:ext>
              </a:extLst>
            </p:cNvPr>
            <p:cNvGrpSpPr/>
            <p:nvPr/>
          </p:nvGrpSpPr>
          <p:grpSpPr>
            <a:xfrm>
              <a:off x="6129609" y="1628172"/>
              <a:ext cx="3057909" cy="2443049"/>
              <a:chOff x="8893448" y="1678345"/>
              <a:chExt cx="3057909" cy="244304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363A806-2BBF-4DE9-A9F1-57E605529FD2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75E64C7-7509-4F3C-8D07-14C98AFAABF2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7B1D3BC-B67A-4840-814C-2409581FFA02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E35E2-7517-4097-A70A-90C61F8857D4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אבטחה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אימות/ הרשאות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2A9722F-FF0D-40C7-9EE4-8F0FC4A7B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phic 71" descr="Unlock">
              <a:extLst>
                <a:ext uri="{FF2B5EF4-FFF2-40B4-BE49-F238E27FC236}">
                  <a16:creationId xmlns:a16="http://schemas.microsoft.com/office/drawing/2014/main" id="{8BA4821A-EA75-4F84-85E8-716068E7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9923" y="1756198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3571339-22CF-4012-9986-ADA6C2B761D7}"/>
              </a:ext>
            </a:extLst>
          </p:cNvPr>
          <p:cNvGrpSpPr/>
          <p:nvPr/>
        </p:nvGrpSpPr>
        <p:grpSpPr>
          <a:xfrm>
            <a:off x="2856075" y="718029"/>
            <a:ext cx="3057909" cy="2443049"/>
            <a:chOff x="3351744" y="1628172"/>
            <a:chExt cx="3057909" cy="244304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5220D44-77D2-4C4F-BCC4-85E2CC69C615}"/>
                </a:ext>
              </a:extLst>
            </p:cNvPr>
            <p:cNvGrpSpPr/>
            <p:nvPr/>
          </p:nvGrpSpPr>
          <p:grpSpPr>
            <a:xfrm>
              <a:off x="3351744" y="1628172"/>
              <a:ext cx="3057909" cy="2443049"/>
              <a:chOff x="8893448" y="1678345"/>
              <a:chExt cx="3057909" cy="2443049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EAEFDA0-6F12-4A7F-97AE-7D5C42898492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D3DCE62-97CA-456D-AD59-6A2FC74EF61B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791DF742-43C6-470E-94F3-E8050BDFD054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EB2FEB5-9202-408F-AD42-B4B6BD1E899E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התאמה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התממשקות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11F57FA-DF29-4942-A7AA-8357A3FAC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Graphic 79" descr="Puzzle">
              <a:extLst>
                <a:ext uri="{FF2B5EF4-FFF2-40B4-BE49-F238E27FC236}">
                  <a16:creationId xmlns:a16="http://schemas.microsoft.com/office/drawing/2014/main" id="{80F3A4DD-26AD-4E61-A4EE-D0186C5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2142" y="1768997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13006FB-5EF3-4878-99B1-17A4152D98FA}"/>
              </a:ext>
            </a:extLst>
          </p:cNvPr>
          <p:cNvGrpSpPr/>
          <p:nvPr/>
        </p:nvGrpSpPr>
        <p:grpSpPr>
          <a:xfrm>
            <a:off x="-238304" y="1441329"/>
            <a:ext cx="3057909" cy="2012162"/>
            <a:chOff x="573879" y="1628172"/>
            <a:chExt cx="3057909" cy="201216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081549-2912-4847-A73B-F3CD16A49ADB}"/>
                </a:ext>
              </a:extLst>
            </p:cNvPr>
            <p:cNvGrpSpPr/>
            <p:nvPr/>
          </p:nvGrpSpPr>
          <p:grpSpPr>
            <a:xfrm>
              <a:off x="573879" y="1628172"/>
              <a:ext cx="3057909" cy="2012162"/>
              <a:chOff x="8893448" y="1678345"/>
              <a:chExt cx="3057909" cy="2012162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B8E3CE8-2383-4393-9B45-4E296B1AC7B4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49C8643-A360-4619-87E7-DD1E88790BAA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FA792DD-BD50-4828-A984-9296157A3DE6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E2CD839-67CE-46D0-8CFB-8ED5C23086A8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נגישות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838D52-7529-4027-A9CD-0CF316CB3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Graphic 87" descr="Person in wheelchair">
              <a:extLst>
                <a:ext uri="{FF2B5EF4-FFF2-40B4-BE49-F238E27FC236}">
                  <a16:creationId xmlns:a16="http://schemas.microsoft.com/office/drawing/2014/main" id="{22FC4ECD-B270-4E5E-85D3-BF0B01C2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86085" y="1742012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05DE4D-2240-4F08-B106-9DD966C33972}"/>
              </a:ext>
            </a:extLst>
          </p:cNvPr>
          <p:cNvGrpSpPr/>
          <p:nvPr/>
        </p:nvGrpSpPr>
        <p:grpSpPr>
          <a:xfrm>
            <a:off x="9134091" y="3605396"/>
            <a:ext cx="3057909" cy="2443049"/>
            <a:chOff x="8907474" y="4201668"/>
            <a:chExt cx="3057909" cy="244304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5412379-B5CB-4EF9-B30B-05A8DC9F7F08}"/>
                </a:ext>
              </a:extLst>
            </p:cNvPr>
            <p:cNvGrpSpPr/>
            <p:nvPr/>
          </p:nvGrpSpPr>
          <p:grpSpPr>
            <a:xfrm>
              <a:off x="8907474" y="4201668"/>
              <a:ext cx="3057909" cy="2443049"/>
              <a:chOff x="8893448" y="1678345"/>
              <a:chExt cx="3057909" cy="2443049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8C9F727-016A-48CD-A3FE-5837FC0EE456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44BFCCE5-F8C4-4975-8529-543724BF571E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79390D5-FDD7-435E-8E7A-5CB3E5158403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7784F6A-6006-4409-B9AC-ED1F5D13364A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ביצועים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עומס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1A96D00-251A-461E-B431-5A05AA430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6" name="Graphic 95" descr="Gauge">
              <a:extLst>
                <a:ext uri="{FF2B5EF4-FFF2-40B4-BE49-F238E27FC236}">
                  <a16:creationId xmlns:a16="http://schemas.microsoft.com/office/drawing/2014/main" id="{4349B853-A0C2-4131-B632-F8FC7439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87788" y="4274275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8914F7-71DA-40D7-AA3D-CD30316E5F2A}"/>
              </a:ext>
            </a:extLst>
          </p:cNvPr>
          <p:cNvGrpSpPr/>
          <p:nvPr/>
        </p:nvGrpSpPr>
        <p:grpSpPr>
          <a:xfrm>
            <a:off x="6141009" y="3453491"/>
            <a:ext cx="3057909" cy="2443049"/>
            <a:chOff x="6129609" y="4201668"/>
            <a:chExt cx="3057909" cy="244304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0AF5EF-F9C9-4430-AE82-770AD35C28AE}"/>
                </a:ext>
              </a:extLst>
            </p:cNvPr>
            <p:cNvGrpSpPr/>
            <p:nvPr/>
          </p:nvGrpSpPr>
          <p:grpSpPr>
            <a:xfrm>
              <a:off x="6129609" y="4201668"/>
              <a:ext cx="3057909" cy="2443049"/>
              <a:chOff x="8893448" y="1678345"/>
              <a:chExt cx="3057909" cy="244304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C9E80B5-D2E5-4763-879B-93EE2D248883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F1A513A-0870-48A7-B690-18F495608E1E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9AA54CF-74FB-49CC-8628-22AA71D31094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61850A-13CC-430A-BDE6-0155CDD19637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שרידות</a:t>
                </a:r>
              </a:p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התאוששות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682B221-B05C-42AB-8CEA-9C55B6836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4" name="Graphic 103" descr="Slippery">
              <a:extLst>
                <a:ext uri="{FF2B5EF4-FFF2-40B4-BE49-F238E27FC236}">
                  <a16:creationId xmlns:a16="http://schemas.microsoft.com/office/drawing/2014/main" id="{925A419B-F22F-422D-AB75-BC52E95B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18558" y="4278281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FA1940-554E-437D-847A-808AB8D6A8BE}"/>
              </a:ext>
            </a:extLst>
          </p:cNvPr>
          <p:cNvGrpSpPr/>
          <p:nvPr/>
        </p:nvGrpSpPr>
        <p:grpSpPr>
          <a:xfrm>
            <a:off x="3371099" y="3826340"/>
            <a:ext cx="3057909" cy="2012162"/>
            <a:chOff x="3351744" y="4201668"/>
            <a:chExt cx="3057909" cy="201216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746D897-EE83-4C54-8A33-6ED3B690B39C}"/>
                </a:ext>
              </a:extLst>
            </p:cNvPr>
            <p:cNvGrpSpPr/>
            <p:nvPr/>
          </p:nvGrpSpPr>
          <p:grpSpPr>
            <a:xfrm>
              <a:off x="3351744" y="4201668"/>
              <a:ext cx="3057909" cy="2012162"/>
              <a:chOff x="8893448" y="1678345"/>
              <a:chExt cx="3057909" cy="2012162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4B58F0E-7ECC-4D65-AEF2-7FE84AB4C96D}"/>
                  </a:ext>
                </a:extLst>
              </p:cNvPr>
              <p:cNvGrpSpPr/>
              <p:nvPr/>
            </p:nvGrpSpPr>
            <p:grpSpPr>
              <a:xfrm>
                <a:off x="9732941" y="1678345"/>
                <a:ext cx="1378932" cy="1378930"/>
                <a:chOff x="5090160" y="1412444"/>
                <a:chExt cx="1005842" cy="100584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7A2F246-6914-4618-9077-ABF39BB2B5E8}"/>
                    </a:ext>
                  </a:extLst>
                </p:cNvPr>
                <p:cNvSpPr/>
                <p:nvPr/>
              </p:nvSpPr>
              <p:spPr>
                <a:xfrm>
                  <a:off x="5090162" y="1412444"/>
                  <a:ext cx="1005840" cy="1005840"/>
                </a:xfrm>
                <a:prstGeom prst="ellipse">
                  <a:avLst/>
                </a:prstGeom>
                <a:solidFill>
                  <a:srgbClr val="E7E8ED"/>
                </a:solidFill>
                <a:ln>
                  <a:noFill/>
                </a:ln>
                <a:effectLst>
                  <a:outerShdw blurRad="254000" dist="190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FB87759-D6EF-431D-866D-F829ABD4D903}"/>
                    </a:ext>
                  </a:extLst>
                </p:cNvPr>
                <p:cNvSpPr/>
                <p:nvPr/>
              </p:nvSpPr>
              <p:spPr>
                <a:xfrm>
                  <a:off x="5090160" y="1412444"/>
                  <a:ext cx="1005840" cy="10058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2000">
                      <a:srgbClr val="E7E8ED"/>
                    </a:gs>
                    <a:gs pos="100000">
                      <a:srgbClr val="A1A5B9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254000" dist="190500" dir="13500000" algn="tl" rotWithShape="0">
                    <a:schemeClr val="bg1">
                      <a:alpha val="75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1735FB-FABA-4D25-8D43-41D6468F06AD}"/>
                  </a:ext>
                </a:extLst>
              </p:cNvPr>
              <p:cNvSpPr txBox="1"/>
              <p:nvPr/>
            </p:nvSpPr>
            <p:spPr>
              <a:xfrm>
                <a:off x="8893448" y="3167287"/>
                <a:ext cx="3057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 רגרסיה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09D6C99-E260-48E3-B188-7D0978976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0220" y="3198190"/>
                <a:ext cx="1624374" cy="0"/>
              </a:xfrm>
              <a:prstGeom prst="line">
                <a:avLst/>
              </a:prstGeom>
              <a:ln>
                <a:solidFill>
                  <a:srgbClr val="118AB2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Graphic 111" descr="Arrow circle">
              <a:extLst>
                <a:ext uri="{FF2B5EF4-FFF2-40B4-BE49-F238E27FC236}">
                  <a16:creationId xmlns:a16="http://schemas.microsoft.com/office/drawing/2014/main" id="{1AF11CEA-0E96-49E5-AF72-C42C057A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22142" y="4342493"/>
              <a:ext cx="1097280" cy="10972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550A5F9-F0EA-42BD-A57C-1E0E8BC56400}"/>
              </a:ext>
            </a:extLst>
          </p:cNvPr>
          <p:cNvGrpSpPr/>
          <p:nvPr/>
        </p:nvGrpSpPr>
        <p:grpSpPr>
          <a:xfrm>
            <a:off x="255293" y="3853475"/>
            <a:ext cx="3057909" cy="2043065"/>
            <a:chOff x="8753426" y="1678345"/>
            <a:chExt cx="3057909" cy="204306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9E31A4F-826B-40E4-A6C6-306E5F432187}"/>
                </a:ext>
              </a:extLst>
            </p:cNvPr>
            <p:cNvGrpSpPr/>
            <p:nvPr/>
          </p:nvGrpSpPr>
          <p:grpSpPr>
            <a:xfrm>
              <a:off x="9732941" y="1678345"/>
              <a:ext cx="1378932" cy="1378930"/>
              <a:chOff x="5090160" y="1412444"/>
              <a:chExt cx="1005842" cy="100584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D219270-CC02-4C76-99AE-111CE2CCF0C0}"/>
                  </a:ext>
                </a:extLst>
              </p:cNvPr>
              <p:cNvSpPr/>
              <p:nvPr/>
            </p:nvSpPr>
            <p:spPr>
              <a:xfrm>
                <a:off x="5090162" y="1412444"/>
                <a:ext cx="1005840" cy="1005840"/>
              </a:xfrm>
              <a:prstGeom prst="ellipse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267BCBC-314C-42B9-9BD0-6EAE3A2111FD}"/>
                  </a:ext>
                </a:extLst>
              </p:cNvPr>
              <p:cNvSpPr/>
              <p:nvPr/>
            </p:nvSpPr>
            <p:spPr>
              <a:xfrm>
                <a:off x="5090160" y="1412444"/>
                <a:ext cx="1005840" cy="10058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2000">
                    <a:srgbClr val="E7E8ED"/>
                  </a:gs>
                  <a:gs pos="100000">
                    <a:srgbClr val="A1A5B9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782959-D813-4B4D-B2AD-462B8DA9A983}"/>
                </a:ext>
              </a:extLst>
            </p:cNvPr>
            <p:cNvSpPr txBox="1"/>
            <p:nvPr/>
          </p:nvSpPr>
          <p:spPr>
            <a:xfrm>
              <a:off x="8753426" y="3198190"/>
              <a:ext cx="3057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זמנים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A2DA81B-A51B-452E-9B1A-8996E904C832}"/>
                </a:ext>
              </a:extLst>
            </p:cNvPr>
            <p:cNvCxnSpPr>
              <a:cxnSpLocks/>
            </p:cNvCxnSpPr>
            <p:nvPr/>
          </p:nvCxnSpPr>
          <p:spPr>
            <a:xfrm>
              <a:off x="9610220" y="3198190"/>
              <a:ext cx="1624374" cy="0"/>
            </a:xfrm>
            <a:prstGeom prst="line">
              <a:avLst/>
            </a:prstGeom>
            <a:ln>
              <a:solidFill>
                <a:srgbClr val="118AB2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Graphic 131" descr="Clock outline">
            <a:extLst>
              <a:ext uri="{FF2B5EF4-FFF2-40B4-BE49-F238E27FC236}">
                <a16:creationId xmlns:a16="http://schemas.microsoft.com/office/drawing/2014/main" id="{C3B2647F-A4A1-4C57-8752-46EA8AEB6A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052" y="3986823"/>
            <a:ext cx="1013317" cy="1013317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973DA16-2397-4943-A874-67A4249197D6}"/>
              </a:ext>
            </a:extLst>
          </p:cNvPr>
          <p:cNvSpPr/>
          <p:nvPr/>
        </p:nvSpPr>
        <p:spPr>
          <a:xfrm>
            <a:off x="132093" y="-185444"/>
            <a:ext cx="6521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על מה אנחנו מתחייבים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27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AB61D7-1028-4CB1-BFC0-5CD0318B3A7A}"/>
              </a:ext>
            </a:extLst>
          </p:cNvPr>
          <p:cNvSpPr/>
          <p:nvPr/>
        </p:nvSpPr>
        <p:spPr>
          <a:xfrm>
            <a:off x="1575884" y="1051071"/>
            <a:ext cx="8913017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תודה רבה</a:t>
            </a:r>
            <a:endParaRPr lang="en-US" sz="1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נשמח לשאלות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47250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237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ArialMT</vt:lpstr>
      <vt:lpstr>Calibri</vt:lpstr>
      <vt:lpstr>David</vt:lpstr>
      <vt:lpstr>Gill Sans MT</vt:lpstr>
      <vt:lpstr>Times New Roman</vt:lpstr>
      <vt:lpstr>Wingdings</vt:lpstr>
      <vt:lpstr>Gallery</vt:lpstr>
      <vt:lpstr>מערכת לניהול מחסן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לניהול מחסן</dc:title>
  <dc:creator>Kayam, Dov</dc:creator>
  <cp:lastModifiedBy>Sagi Gendelman</cp:lastModifiedBy>
  <cp:revision>10</cp:revision>
  <dcterms:created xsi:type="dcterms:W3CDTF">2022-03-21T07:47:41Z</dcterms:created>
  <dcterms:modified xsi:type="dcterms:W3CDTF">2022-03-27T19:26:37Z</dcterms:modified>
</cp:coreProperties>
</file>