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grandir Wide Medium" charset="1" panose="00000605000000000000"/>
      <p:regular r:id="rId15"/>
    </p:embeddedFont>
    <p:embeddedFont>
      <p:font typeface="Agrandir Wide Thin" charset="1" panose="00000205000000000000"/>
      <p:regular r:id="rId16"/>
    </p:embeddedFont>
    <p:embeddedFont>
      <p:font typeface="Agrandir Wide Bold" charset="1" panose="00000805000000000000"/>
      <p:regular r:id="rId17"/>
    </p:embeddedFont>
    <p:embeddedFont>
      <p:font typeface="Now Light" charset="1" panose="00000400000000000000"/>
      <p:regular r:id="rId18"/>
    </p:embeddedFont>
    <p:embeddedFont>
      <p:font typeface="Now"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Freeform 3" id="3"/>
          <p:cNvSpPr/>
          <p:nvPr/>
        </p:nvSpPr>
        <p:spPr>
          <a:xfrm flipH="false" flipV="false" rot="0">
            <a:off x="13067314" y="3567295"/>
            <a:ext cx="3152410" cy="3152410"/>
          </a:xfrm>
          <a:custGeom>
            <a:avLst/>
            <a:gdLst/>
            <a:ahLst/>
            <a:cxnLst/>
            <a:rect r="r" b="b" t="t" l="l"/>
            <a:pathLst>
              <a:path h="3152410" w="3152410">
                <a:moveTo>
                  <a:pt x="0" y="0"/>
                </a:moveTo>
                <a:lnTo>
                  <a:pt x="3152409" y="0"/>
                </a:lnTo>
                <a:lnTo>
                  <a:pt x="3152409" y="3152410"/>
                </a:lnTo>
                <a:lnTo>
                  <a:pt x="0" y="3152410"/>
                </a:lnTo>
                <a:lnTo>
                  <a:pt x="0" y="0"/>
                </a:lnTo>
                <a:close/>
              </a:path>
            </a:pathLst>
          </a:custGeom>
          <a:blipFill>
            <a:blip r:embed="rId3"/>
            <a:stretch>
              <a:fillRect l="0" t="0" r="0" b="0"/>
            </a:stretch>
          </a:blipFill>
        </p:spPr>
      </p:sp>
      <p:sp>
        <p:nvSpPr>
          <p:cNvPr name="TextBox 4" id="4"/>
          <p:cNvSpPr txBox="true"/>
          <p:nvPr/>
        </p:nvSpPr>
        <p:spPr>
          <a:xfrm rot="0">
            <a:off x="1343832" y="1530330"/>
            <a:ext cx="8834854" cy="3215724"/>
          </a:xfrm>
          <a:prstGeom prst="rect">
            <a:avLst/>
          </a:prstGeom>
        </p:spPr>
        <p:txBody>
          <a:bodyPr anchor="t" rtlCol="false" tIns="0" lIns="0" bIns="0" rIns="0">
            <a:spAutoFit/>
          </a:bodyPr>
          <a:lstStyle/>
          <a:p>
            <a:pPr algn="ctr">
              <a:lnSpc>
                <a:spcPts val="7728"/>
              </a:lnSpc>
            </a:pPr>
            <a:r>
              <a:rPr lang="en-US" sz="7728">
                <a:solidFill>
                  <a:srgbClr val="125B50"/>
                </a:solidFill>
                <a:latin typeface="Agrandir Wide Medium"/>
                <a:ea typeface="Agrandir Wide Medium"/>
                <a:cs typeface="Agrandir Wide Medium"/>
                <a:sym typeface="Agrandir Wide Medium"/>
              </a:rPr>
              <a:t>ANDROID DEVELOPMENT COURSE 1</a:t>
            </a:r>
          </a:p>
        </p:txBody>
      </p:sp>
      <p:sp>
        <p:nvSpPr>
          <p:cNvPr name="TextBox 5" id="5"/>
          <p:cNvSpPr txBox="true"/>
          <p:nvPr/>
        </p:nvSpPr>
        <p:spPr>
          <a:xfrm rot="0">
            <a:off x="1399525" y="8379092"/>
            <a:ext cx="5542958" cy="549288"/>
          </a:xfrm>
          <a:prstGeom prst="rect">
            <a:avLst/>
          </a:prstGeom>
        </p:spPr>
        <p:txBody>
          <a:bodyPr anchor="t" rtlCol="false" tIns="0" lIns="0" bIns="0" rIns="0">
            <a:spAutoFit/>
          </a:bodyPr>
          <a:lstStyle/>
          <a:p>
            <a:pPr algn="l">
              <a:lnSpc>
                <a:spcPts val="3849"/>
              </a:lnSpc>
            </a:pPr>
            <a:r>
              <a:rPr lang="en-US" sz="2749">
                <a:solidFill>
                  <a:srgbClr val="125B50"/>
                </a:solidFill>
                <a:latin typeface="Agrandir Wide Thin"/>
                <a:ea typeface="Agrandir Wide Thin"/>
                <a:cs typeface="Agrandir Wide Thin"/>
                <a:sym typeface="Agrandir Wide Thin"/>
              </a:rPr>
              <a:t>Full Name: Sagi Dahari</a:t>
            </a:r>
          </a:p>
        </p:txBody>
      </p:sp>
      <p:sp>
        <p:nvSpPr>
          <p:cNvPr name="TextBox 6" id="6"/>
          <p:cNvSpPr txBox="true"/>
          <p:nvPr/>
        </p:nvSpPr>
        <p:spPr>
          <a:xfrm rot="0">
            <a:off x="3792406" y="4924425"/>
            <a:ext cx="3536462" cy="870255"/>
          </a:xfrm>
          <a:prstGeom prst="rect">
            <a:avLst/>
          </a:prstGeom>
        </p:spPr>
        <p:txBody>
          <a:bodyPr anchor="t" rtlCol="false" tIns="0" lIns="0" bIns="0" rIns="0">
            <a:spAutoFit/>
          </a:bodyPr>
          <a:lstStyle/>
          <a:p>
            <a:pPr algn="ctr">
              <a:lnSpc>
                <a:spcPts val="6109"/>
              </a:lnSpc>
              <a:spcBef>
                <a:spcPct val="0"/>
              </a:spcBef>
            </a:pPr>
            <a:r>
              <a:rPr lang="en-US" sz="4363">
                <a:solidFill>
                  <a:srgbClr val="125B50"/>
                </a:solidFill>
                <a:latin typeface="Agrandir Wide Thin"/>
                <a:ea typeface="Agrandir Wide Thin"/>
                <a:cs typeface="Agrandir Wide Thin"/>
                <a:sym typeface="Agrandir Wide Thin"/>
              </a:rPr>
              <a:t>Final Project</a:t>
            </a:r>
          </a:p>
        </p:txBody>
      </p:sp>
      <p:sp>
        <p:nvSpPr>
          <p:cNvPr name="TextBox 7" id="7"/>
          <p:cNvSpPr txBox="true"/>
          <p:nvPr/>
        </p:nvSpPr>
        <p:spPr>
          <a:xfrm rot="0">
            <a:off x="1344286" y="6326092"/>
            <a:ext cx="7953733" cy="1471975"/>
          </a:xfrm>
          <a:prstGeom prst="rect">
            <a:avLst/>
          </a:prstGeom>
        </p:spPr>
        <p:txBody>
          <a:bodyPr anchor="t" rtlCol="false" tIns="0" lIns="0" bIns="0" rIns="0">
            <a:spAutoFit/>
          </a:bodyPr>
          <a:lstStyle/>
          <a:p>
            <a:pPr algn="ctr">
              <a:lnSpc>
                <a:spcPts val="5492"/>
              </a:lnSpc>
            </a:pPr>
            <a:r>
              <a:rPr lang="en-US" sz="3923" u="sng">
                <a:solidFill>
                  <a:srgbClr val="125B50"/>
                </a:solidFill>
                <a:latin typeface="Agrandir Wide Bold"/>
                <a:ea typeface="Agrandir Wide Bold"/>
                <a:cs typeface="Agrandir Wide Bold"/>
                <a:sym typeface="Agrandir Wide Bold"/>
              </a:rPr>
              <a:t>QuizApp</a:t>
            </a:r>
          </a:p>
          <a:p>
            <a:pPr algn="ctr">
              <a:lnSpc>
                <a:spcPts val="5492"/>
              </a:lnSpc>
              <a:spcBef>
                <a:spcPct val="0"/>
              </a:spcBef>
            </a:pPr>
            <a:r>
              <a:rPr lang="en-US" sz="3923">
                <a:solidFill>
                  <a:srgbClr val="125B50"/>
                </a:solidFill>
                <a:latin typeface="Agrandir Wide Thin"/>
                <a:ea typeface="Agrandir Wide Thin"/>
                <a:cs typeface="Agrandir Wide Thin"/>
                <a:sym typeface="Agrandir Wide Thin"/>
              </a:rPr>
              <a:t>A trivia application for android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ea typeface="Agrandir Wide Thin"/>
                <a:cs typeface="Agrandir Wide Thin"/>
                <a:sym typeface="Agrandir Wide Thin"/>
              </a:rPr>
              <a:t>2</a:t>
            </a:r>
          </a:p>
        </p:txBody>
      </p:sp>
      <p:sp>
        <p:nvSpPr>
          <p:cNvPr name="TextBox 3" id="3"/>
          <p:cNvSpPr txBox="true"/>
          <p:nvPr/>
        </p:nvSpPr>
        <p:spPr>
          <a:xfrm rot="0">
            <a:off x="4401365" y="1303628"/>
            <a:ext cx="6358901" cy="944880"/>
          </a:xfrm>
          <a:prstGeom prst="rect">
            <a:avLst/>
          </a:prstGeom>
        </p:spPr>
        <p:txBody>
          <a:bodyPr anchor="t" rtlCol="false" tIns="0" lIns="0" bIns="0" rIns="0">
            <a:spAutoFit/>
          </a:bodyPr>
          <a:lstStyle/>
          <a:p>
            <a:pPr algn="l">
              <a:lnSpc>
                <a:spcPts val="6719"/>
              </a:lnSpc>
            </a:pPr>
            <a:r>
              <a:rPr lang="en-US" sz="4800">
                <a:solidFill>
                  <a:srgbClr val="125B50"/>
                </a:solidFill>
                <a:latin typeface="Agrandir Wide Medium"/>
                <a:ea typeface="Agrandir Wide Medium"/>
                <a:cs typeface="Agrandir Wide Medium"/>
                <a:sym typeface="Agrandir Wide Medium"/>
              </a:rPr>
              <a:t>OVERVIEW</a:t>
            </a:r>
          </a:p>
        </p:txBody>
      </p:sp>
      <p:sp>
        <p:nvSpPr>
          <p:cNvPr name="TextBox 4" id="4"/>
          <p:cNvSpPr txBox="true"/>
          <p:nvPr/>
        </p:nvSpPr>
        <p:spPr>
          <a:xfrm rot="0">
            <a:off x="3483736" y="2782207"/>
            <a:ext cx="12825869" cy="4561921"/>
          </a:xfrm>
          <a:prstGeom prst="rect">
            <a:avLst/>
          </a:prstGeom>
        </p:spPr>
        <p:txBody>
          <a:bodyPr anchor="t" rtlCol="false" tIns="0" lIns="0" bIns="0" rIns="0">
            <a:spAutoFit/>
          </a:bodyPr>
          <a:lstStyle/>
          <a:p>
            <a:pPr algn="just">
              <a:lnSpc>
                <a:spcPts val="5251"/>
              </a:lnSpc>
            </a:pPr>
            <a:r>
              <a:rPr lang="en-US" sz="3501">
                <a:solidFill>
                  <a:srgbClr val="125B50"/>
                </a:solidFill>
                <a:latin typeface="Now Light"/>
                <a:ea typeface="Now Light"/>
                <a:cs typeface="Now Light"/>
                <a:sym typeface="Now Light"/>
              </a:rPr>
              <a:t>QuizApp is an interactive quiz application for Android designed to test users knowledge on various topics. It provides customizable quiz settings and an engaging user experience.</a:t>
            </a:r>
          </a:p>
          <a:p>
            <a:pPr algn="just">
              <a:lnSpc>
                <a:spcPts val="5251"/>
              </a:lnSpc>
            </a:pPr>
            <a:r>
              <a:rPr lang="en-US" sz="3501">
                <a:solidFill>
                  <a:srgbClr val="125B50"/>
                </a:solidFill>
                <a:latin typeface="Now Light"/>
                <a:ea typeface="Now Light"/>
                <a:cs typeface="Now Light"/>
                <a:sym typeface="Now Light"/>
              </a:rPr>
              <a:t>Users can make an educational gain by viewing the correct answers to a question that will be displayed in green and the incorrect answers will be displayed in red.</a:t>
            </a:r>
          </a:p>
        </p:txBody>
      </p:sp>
      <p:sp>
        <p:nvSpPr>
          <p:cNvPr name="Freeform 5" id="5"/>
          <p:cNvSpPr/>
          <p:nvPr/>
        </p:nvSpPr>
        <p:spPr>
          <a:xfrm flipH="false" flipV="false" rot="0">
            <a:off x="0" y="1522703"/>
            <a:ext cx="2273981" cy="7241595"/>
          </a:xfrm>
          <a:custGeom>
            <a:avLst/>
            <a:gdLst/>
            <a:ahLst/>
            <a:cxnLst/>
            <a:rect r="r" b="b" t="t" l="l"/>
            <a:pathLst>
              <a:path h="7241595" w="2273981">
                <a:moveTo>
                  <a:pt x="0" y="0"/>
                </a:moveTo>
                <a:lnTo>
                  <a:pt x="2273981" y="0"/>
                </a:lnTo>
                <a:lnTo>
                  <a:pt x="2273981" y="7241594"/>
                </a:lnTo>
                <a:lnTo>
                  <a:pt x="0" y="7241594"/>
                </a:lnTo>
                <a:lnTo>
                  <a:pt x="0" y="0"/>
                </a:lnTo>
                <a:close/>
              </a:path>
            </a:pathLst>
          </a:custGeom>
          <a:blipFill>
            <a:blip r:embed="rId2"/>
            <a:stretch>
              <a:fillRect l="-394961" t="-11173" r="-63500" b="-566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ea typeface="Agrandir Wide Thin"/>
                <a:cs typeface="Agrandir Wide Thin"/>
                <a:sym typeface="Agrandir Wide Thin"/>
              </a:rPr>
              <a:t>3</a:t>
            </a:r>
          </a:p>
        </p:txBody>
      </p:sp>
      <p:sp>
        <p:nvSpPr>
          <p:cNvPr name="TextBox 3" id="3"/>
          <p:cNvSpPr txBox="true"/>
          <p:nvPr/>
        </p:nvSpPr>
        <p:spPr>
          <a:xfrm rot="0">
            <a:off x="2204489" y="5175937"/>
            <a:ext cx="13879022" cy="1888742"/>
          </a:xfrm>
          <a:prstGeom prst="rect">
            <a:avLst/>
          </a:prstGeom>
        </p:spPr>
        <p:txBody>
          <a:bodyPr anchor="t" rtlCol="false" tIns="0" lIns="0" bIns="0" rIns="0">
            <a:spAutoFit/>
          </a:bodyPr>
          <a:lstStyle/>
          <a:p>
            <a:pPr algn="l">
              <a:lnSpc>
                <a:spcPts val="13284"/>
              </a:lnSpc>
            </a:pPr>
            <a:r>
              <a:rPr lang="en-US" sz="9489">
                <a:solidFill>
                  <a:srgbClr val="125B50"/>
                </a:solidFill>
                <a:latin typeface="Agrandir Wide Medium"/>
                <a:ea typeface="Agrandir Wide Medium"/>
                <a:cs typeface="Agrandir Wide Medium"/>
                <a:sym typeface="Agrandir Wide Medium"/>
              </a:rPr>
              <a:t>THE APP'S SCREENS</a:t>
            </a:r>
          </a:p>
        </p:txBody>
      </p:sp>
      <p:sp>
        <p:nvSpPr>
          <p:cNvPr name="Freeform 4" id="4"/>
          <p:cNvSpPr/>
          <p:nvPr/>
        </p:nvSpPr>
        <p:spPr>
          <a:xfrm flipH="false" flipV="false" rot="0">
            <a:off x="0" y="0"/>
            <a:ext cx="18288000" cy="3120284"/>
          </a:xfrm>
          <a:custGeom>
            <a:avLst/>
            <a:gdLst/>
            <a:ahLst/>
            <a:cxnLst/>
            <a:rect r="r" b="b" t="t" l="l"/>
            <a:pathLst>
              <a:path h="3120284" w="18288000">
                <a:moveTo>
                  <a:pt x="0" y="0"/>
                </a:moveTo>
                <a:lnTo>
                  <a:pt x="18288000" y="0"/>
                </a:lnTo>
                <a:lnTo>
                  <a:pt x="18288000" y="3120284"/>
                </a:lnTo>
                <a:lnTo>
                  <a:pt x="0" y="3120284"/>
                </a:lnTo>
                <a:lnTo>
                  <a:pt x="0" y="0"/>
                </a:lnTo>
                <a:close/>
              </a:path>
            </a:pathLst>
          </a:custGeom>
          <a:blipFill>
            <a:blip r:embed="rId2"/>
            <a:stretch>
              <a:fillRect l="0" t="-65125" r="0" b="-22536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1589193" y="1028700"/>
            <a:ext cx="5670107" cy="7865597"/>
          </a:xfrm>
          <a:custGeom>
            <a:avLst/>
            <a:gdLst/>
            <a:ahLst/>
            <a:cxnLst/>
            <a:rect r="r" b="b" t="t" l="l"/>
            <a:pathLst>
              <a:path h="7865597" w="5670107">
                <a:moveTo>
                  <a:pt x="0" y="0"/>
                </a:moveTo>
                <a:lnTo>
                  <a:pt x="5670107" y="0"/>
                </a:lnTo>
                <a:lnTo>
                  <a:pt x="5670107" y="7865597"/>
                </a:lnTo>
                <a:lnTo>
                  <a:pt x="0" y="7865597"/>
                </a:lnTo>
                <a:lnTo>
                  <a:pt x="0" y="0"/>
                </a:lnTo>
                <a:close/>
              </a:path>
            </a:pathLst>
          </a:custGeom>
          <a:blipFill>
            <a:blip r:embed="rId2"/>
            <a:stretch>
              <a:fillRect l="0" t="-25353" r="0" b="-30836"/>
            </a:stretch>
          </a:blipFill>
        </p:spPr>
      </p:sp>
      <p:sp>
        <p:nvSpPr>
          <p:cNvPr name="TextBox 3" id="3"/>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ea typeface="Agrandir Wide Thin"/>
                <a:cs typeface="Agrandir Wide Thin"/>
                <a:sym typeface="Agrandir Wide Thin"/>
              </a:rPr>
              <a:t>4</a:t>
            </a:r>
          </a:p>
        </p:txBody>
      </p:sp>
      <p:sp>
        <p:nvSpPr>
          <p:cNvPr name="TextBox 4" id="4"/>
          <p:cNvSpPr txBox="true"/>
          <p:nvPr/>
        </p:nvSpPr>
        <p:spPr>
          <a:xfrm rot="0">
            <a:off x="6304871" y="100329"/>
            <a:ext cx="4664035" cy="928371"/>
          </a:xfrm>
          <a:prstGeom prst="rect">
            <a:avLst/>
          </a:prstGeom>
        </p:spPr>
        <p:txBody>
          <a:bodyPr anchor="t" rtlCol="false" tIns="0" lIns="0" bIns="0" rIns="0">
            <a:spAutoFit/>
          </a:bodyPr>
          <a:lstStyle/>
          <a:p>
            <a:pPr algn="ctr">
              <a:lnSpc>
                <a:spcPts val="6579"/>
              </a:lnSpc>
              <a:spcBef>
                <a:spcPct val="0"/>
              </a:spcBef>
            </a:pPr>
            <a:r>
              <a:rPr lang="en-US" sz="4699">
                <a:solidFill>
                  <a:srgbClr val="125B50"/>
                </a:solidFill>
                <a:latin typeface="Agrandir Wide Bold"/>
                <a:ea typeface="Agrandir Wide Bold"/>
                <a:cs typeface="Agrandir Wide Bold"/>
                <a:sym typeface="Agrandir Wide Bold"/>
              </a:rPr>
              <a:t>Home Screen</a:t>
            </a:r>
          </a:p>
        </p:txBody>
      </p:sp>
      <p:sp>
        <p:nvSpPr>
          <p:cNvPr name="TextBox 5" id="5"/>
          <p:cNvSpPr txBox="true"/>
          <p:nvPr/>
        </p:nvSpPr>
        <p:spPr>
          <a:xfrm rot="0">
            <a:off x="1028700" y="2623837"/>
            <a:ext cx="10292758" cy="4311650"/>
          </a:xfrm>
          <a:prstGeom prst="rect">
            <a:avLst/>
          </a:prstGeom>
        </p:spPr>
        <p:txBody>
          <a:bodyPr anchor="t" rtlCol="false" tIns="0" lIns="0" bIns="0" rIns="0">
            <a:spAutoFit/>
          </a:bodyPr>
          <a:lstStyle/>
          <a:p>
            <a:pPr algn="l">
              <a:lnSpc>
                <a:spcPts val="4900"/>
              </a:lnSpc>
            </a:pPr>
            <a:r>
              <a:rPr lang="en-US" sz="3500">
                <a:solidFill>
                  <a:srgbClr val="125B50"/>
                </a:solidFill>
                <a:latin typeface="Now"/>
                <a:ea typeface="Now"/>
                <a:cs typeface="Now"/>
                <a:sym typeface="Now"/>
              </a:rPr>
              <a:t>The Home Screen is the opening screen for the app.</a:t>
            </a:r>
          </a:p>
          <a:p>
            <a:pPr algn="l">
              <a:lnSpc>
                <a:spcPts val="4900"/>
              </a:lnSpc>
            </a:pPr>
            <a:r>
              <a:rPr lang="en-US" sz="3500">
                <a:solidFill>
                  <a:srgbClr val="125B50"/>
                </a:solidFill>
                <a:latin typeface="Now"/>
                <a:ea typeface="Now"/>
                <a:cs typeface="Now"/>
                <a:sym typeface="Now"/>
              </a:rPr>
              <a:t>It allows the user to navigate to the quiz screen, and to the settings screen.</a:t>
            </a:r>
          </a:p>
          <a:p>
            <a:pPr algn="l">
              <a:lnSpc>
                <a:spcPts val="4900"/>
              </a:lnSpc>
              <a:spcBef>
                <a:spcPct val="0"/>
              </a:spcBef>
            </a:pPr>
            <a:r>
              <a:rPr lang="en-US" sz="3500">
                <a:solidFill>
                  <a:srgbClr val="125B50"/>
                </a:solidFill>
                <a:latin typeface="Now"/>
                <a:ea typeface="Now"/>
                <a:cs typeface="Now"/>
                <a:sym typeface="Now"/>
              </a:rPr>
              <a:t>once a user clicks on the quiz screen, an API call is been triggered and fetches the questions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1219179" y="1255194"/>
            <a:ext cx="6040121" cy="7776612"/>
          </a:xfrm>
          <a:custGeom>
            <a:avLst/>
            <a:gdLst/>
            <a:ahLst/>
            <a:cxnLst/>
            <a:rect r="r" b="b" t="t" l="l"/>
            <a:pathLst>
              <a:path h="7776612" w="6040121">
                <a:moveTo>
                  <a:pt x="0" y="0"/>
                </a:moveTo>
                <a:lnTo>
                  <a:pt x="6040121" y="0"/>
                </a:lnTo>
                <a:lnTo>
                  <a:pt x="6040121" y="7776612"/>
                </a:lnTo>
                <a:lnTo>
                  <a:pt x="0" y="7776612"/>
                </a:lnTo>
                <a:lnTo>
                  <a:pt x="0" y="0"/>
                </a:lnTo>
                <a:close/>
              </a:path>
            </a:pathLst>
          </a:custGeom>
          <a:blipFill>
            <a:blip r:embed="rId2"/>
            <a:stretch>
              <a:fillRect l="0" t="-33500" r="0" b="-34785"/>
            </a:stretch>
          </a:blipFill>
        </p:spPr>
      </p:sp>
      <p:sp>
        <p:nvSpPr>
          <p:cNvPr name="TextBox 3" id="3"/>
          <p:cNvSpPr txBox="true"/>
          <p:nvPr/>
        </p:nvSpPr>
        <p:spPr>
          <a:xfrm rot="0">
            <a:off x="6699553" y="100329"/>
            <a:ext cx="4164449" cy="928371"/>
          </a:xfrm>
          <a:prstGeom prst="rect">
            <a:avLst/>
          </a:prstGeom>
        </p:spPr>
        <p:txBody>
          <a:bodyPr anchor="t" rtlCol="false" tIns="0" lIns="0" bIns="0" rIns="0">
            <a:spAutoFit/>
          </a:bodyPr>
          <a:lstStyle/>
          <a:p>
            <a:pPr algn="ctr">
              <a:lnSpc>
                <a:spcPts val="6579"/>
              </a:lnSpc>
              <a:spcBef>
                <a:spcPct val="0"/>
              </a:spcBef>
            </a:pPr>
            <a:r>
              <a:rPr lang="en-US" sz="4699">
                <a:solidFill>
                  <a:srgbClr val="125B50"/>
                </a:solidFill>
                <a:latin typeface="Agrandir Wide Bold"/>
                <a:ea typeface="Agrandir Wide Bold"/>
                <a:cs typeface="Agrandir Wide Bold"/>
                <a:sym typeface="Agrandir Wide Bold"/>
              </a:rPr>
              <a:t>Quiz Screen</a:t>
            </a:r>
          </a:p>
        </p:txBody>
      </p:sp>
      <p:sp>
        <p:nvSpPr>
          <p:cNvPr name="TextBox 4" id="4"/>
          <p:cNvSpPr txBox="true"/>
          <p:nvPr/>
        </p:nvSpPr>
        <p:spPr>
          <a:xfrm rot="0">
            <a:off x="976893" y="2496040"/>
            <a:ext cx="7522554" cy="4311650"/>
          </a:xfrm>
          <a:prstGeom prst="rect">
            <a:avLst/>
          </a:prstGeom>
        </p:spPr>
        <p:txBody>
          <a:bodyPr anchor="t" rtlCol="false" tIns="0" lIns="0" bIns="0" rIns="0">
            <a:spAutoFit/>
          </a:bodyPr>
          <a:lstStyle/>
          <a:p>
            <a:pPr algn="l">
              <a:lnSpc>
                <a:spcPts val="4900"/>
              </a:lnSpc>
            </a:pPr>
            <a:r>
              <a:rPr lang="en-US" sz="3500">
                <a:solidFill>
                  <a:srgbClr val="125B50"/>
                </a:solidFill>
                <a:latin typeface="Now"/>
                <a:ea typeface="Now"/>
                <a:cs typeface="Now"/>
                <a:sym typeface="Now"/>
              </a:rPr>
              <a:t>The Quiz Screen is the app's main screen,</a:t>
            </a:r>
          </a:p>
          <a:p>
            <a:pPr algn="l">
              <a:lnSpc>
                <a:spcPts val="4900"/>
              </a:lnSpc>
            </a:pPr>
            <a:r>
              <a:rPr lang="en-US" sz="3500">
                <a:solidFill>
                  <a:srgbClr val="125B50"/>
                </a:solidFill>
                <a:latin typeface="Now"/>
                <a:ea typeface="Now"/>
                <a:cs typeface="Now"/>
                <a:sym typeface="Now"/>
              </a:rPr>
              <a:t>it allows the users to view the current question</a:t>
            </a:r>
          </a:p>
          <a:p>
            <a:pPr algn="l">
              <a:lnSpc>
                <a:spcPts val="4900"/>
              </a:lnSpc>
              <a:spcBef>
                <a:spcPct val="0"/>
              </a:spcBef>
            </a:pPr>
            <a:r>
              <a:rPr lang="en-US" sz="3500">
                <a:solidFill>
                  <a:srgbClr val="125B50"/>
                </a:solidFill>
                <a:latin typeface="Now"/>
                <a:ea typeface="Now"/>
                <a:cs typeface="Now"/>
                <a:sym typeface="Now"/>
              </a:rPr>
              <a:t>and it's answers, the user will click on the answer that he thinks is the correct 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1968993" y="1329681"/>
            <a:ext cx="5671839" cy="7627637"/>
          </a:xfrm>
          <a:custGeom>
            <a:avLst/>
            <a:gdLst/>
            <a:ahLst/>
            <a:cxnLst/>
            <a:rect r="r" b="b" t="t" l="l"/>
            <a:pathLst>
              <a:path h="7627637" w="5671839">
                <a:moveTo>
                  <a:pt x="0" y="0"/>
                </a:moveTo>
                <a:lnTo>
                  <a:pt x="5671839" y="0"/>
                </a:lnTo>
                <a:lnTo>
                  <a:pt x="5671839" y="7627638"/>
                </a:lnTo>
                <a:lnTo>
                  <a:pt x="0" y="7627638"/>
                </a:lnTo>
                <a:lnTo>
                  <a:pt x="0" y="0"/>
                </a:lnTo>
                <a:close/>
              </a:path>
            </a:pathLst>
          </a:custGeom>
          <a:blipFill>
            <a:blip r:embed="rId2"/>
            <a:stretch>
              <a:fillRect l="-6146" t="-35240" r="0" b="-35774"/>
            </a:stretch>
          </a:blipFill>
        </p:spPr>
      </p:sp>
      <p:sp>
        <p:nvSpPr>
          <p:cNvPr name="TextBox 3" id="3"/>
          <p:cNvSpPr txBox="true"/>
          <p:nvPr/>
        </p:nvSpPr>
        <p:spPr>
          <a:xfrm rot="0">
            <a:off x="6699553" y="100329"/>
            <a:ext cx="4164449" cy="928371"/>
          </a:xfrm>
          <a:prstGeom prst="rect">
            <a:avLst/>
          </a:prstGeom>
        </p:spPr>
        <p:txBody>
          <a:bodyPr anchor="t" rtlCol="false" tIns="0" lIns="0" bIns="0" rIns="0">
            <a:spAutoFit/>
          </a:bodyPr>
          <a:lstStyle/>
          <a:p>
            <a:pPr algn="ctr">
              <a:lnSpc>
                <a:spcPts val="6579"/>
              </a:lnSpc>
              <a:spcBef>
                <a:spcPct val="0"/>
              </a:spcBef>
            </a:pPr>
            <a:r>
              <a:rPr lang="en-US" sz="4699">
                <a:solidFill>
                  <a:srgbClr val="125B50"/>
                </a:solidFill>
                <a:latin typeface="Agrandir Wide Bold"/>
                <a:ea typeface="Agrandir Wide Bold"/>
                <a:cs typeface="Agrandir Wide Bold"/>
                <a:sym typeface="Agrandir Wide Bold"/>
              </a:rPr>
              <a:t>Quiz Screen</a:t>
            </a:r>
          </a:p>
        </p:txBody>
      </p:sp>
      <p:sp>
        <p:nvSpPr>
          <p:cNvPr name="TextBox 4" id="4"/>
          <p:cNvSpPr txBox="true"/>
          <p:nvPr/>
        </p:nvSpPr>
        <p:spPr>
          <a:xfrm rot="0">
            <a:off x="976893" y="2496040"/>
            <a:ext cx="8391888" cy="5549900"/>
          </a:xfrm>
          <a:prstGeom prst="rect">
            <a:avLst/>
          </a:prstGeom>
        </p:spPr>
        <p:txBody>
          <a:bodyPr anchor="t" rtlCol="false" tIns="0" lIns="0" bIns="0" rIns="0">
            <a:spAutoFit/>
          </a:bodyPr>
          <a:lstStyle/>
          <a:p>
            <a:pPr algn="l">
              <a:lnSpc>
                <a:spcPts val="4900"/>
              </a:lnSpc>
              <a:spcBef>
                <a:spcPct val="0"/>
              </a:spcBef>
            </a:pPr>
            <a:r>
              <a:rPr lang="en-US" sz="3500">
                <a:solidFill>
                  <a:srgbClr val="125B50"/>
                </a:solidFill>
                <a:latin typeface="Now"/>
                <a:ea typeface="Now"/>
                <a:cs typeface="Now"/>
                <a:sym typeface="Now"/>
              </a:rPr>
              <a:t>After an answer has been clicked, the correct answer will be highlighted in green and the incorrect answers will be highlighted in red, In addition the Next Question / Finish Quiz button will be enabled, also the app is keeping track of the number of questions that the user has answered correctly, and will display it in the Results Screen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1655190" y="1173589"/>
            <a:ext cx="6125699" cy="8229600"/>
          </a:xfrm>
          <a:custGeom>
            <a:avLst/>
            <a:gdLst/>
            <a:ahLst/>
            <a:cxnLst/>
            <a:rect r="r" b="b" t="t" l="l"/>
            <a:pathLst>
              <a:path h="8229600" w="6125699">
                <a:moveTo>
                  <a:pt x="0" y="0"/>
                </a:moveTo>
                <a:lnTo>
                  <a:pt x="6125699" y="0"/>
                </a:lnTo>
                <a:lnTo>
                  <a:pt x="6125699" y="8229600"/>
                </a:lnTo>
                <a:lnTo>
                  <a:pt x="0" y="8229600"/>
                </a:lnTo>
                <a:lnTo>
                  <a:pt x="0" y="0"/>
                </a:lnTo>
                <a:close/>
              </a:path>
            </a:pathLst>
          </a:custGeom>
          <a:blipFill>
            <a:blip r:embed="rId2"/>
            <a:stretch>
              <a:fillRect l="0" t="-35003" r="0" b="-26272"/>
            </a:stretch>
          </a:blipFill>
        </p:spPr>
      </p:sp>
      <p:sp>
        <p:nvSpPr>
          <p:cNvPr name="TextBox 3" id="3"/>
          <p:cNvSpPr txBox="true"/>
          <p:nvPr/>
        </p:nvSpPr>
        <p:spPr>
          <a:xfrm rot="0">
            <a:off x="6149246" y="100329"/>
            <a:ext cx="5265063" cy="928371"/>
          </a:xfrm>
          <a:prstGeom prst="rect">
            <a:avLst/>
          </a:prstGeom>
        </p:spPr>
        <p:txBody>
          <a:bodyPr anchor="t" rtlCol="false" tIns="0" lIns="0" bIns="0" rIns="0">
            <a:spAutoFit/>
          </a:bodyPr>
          <a:lstStyle/>
          <a:p>
            <a:pPr algn="ctr">
              <a:lnSpc>
                <a:spcPts val="6579"/>
              </a:lnSpc>
              <a:spcBef>
                <a:spcPct val="0"/>
              </a:spcBef>
            </a:pPr>
            <a:r>
              <a:rPr lang="en-US" sz="4699">
                <a:solidFill>
                  <a:srgbClr val="125B50"/>
                </a:solidFill>
                <a:latin typeface="Agrandir Wide Bold"/>
                <a:ea typeface="Agrandir Wide Bold"/>
                <a:cs typeface="Agrandir Wide Bold"/>
                <a:sym typeface="Agrandir Wide Bold"/>
              </a:rPr>
              <a:t>Results Screen</a:t>
            </a:r>
          </a:p>
        </p:txBody>
      </p:sp>
      <p:sp>
        <p:nvSpPr>
          <p:cNvPr name="TextBox 4" id="4"/>
          <p:cNvSpPr txBox="true"/>
          <p:nvPr/>
        </p:nvSpPr>
        <p:spPr>
          <a:xfrm rot="0">
            <a:off x="1554858" y="3172188"/>
            <a:ext cx="9188777" cy="3073400"/>
          </a:xfrm>
          <a:prstGeom prst="rect">
            <a:avLst/>
          </a:prstGeom>
        </p:spPr>
        <p:txBody>
          <a:bodyPr anchor="t" rtlCol="false" tIns="0" lIns="0" bIns="0" rIns="0">
            <a:spAutoFit/>
          </a:bodyPr>
          <a:lstStyle/>
          <a:p>
            <a:pPr algn="l">
              <a:lnSpc>
                <a:spcPts val="4900"/>
              </a:lnSpc>
              <a:spcBef>
                <a:spcPct val="0"/>
              </a:spcBef>
            </a:pPr>
            <a:r>
              <a:rPr lang="en-US" sz="3500">
                <a:solidFill>
                  <a:srgbClr val="125B50"/>
                </a:solidFill>
                <a:latin typeface="Now"/>
                <a:ea typeface="Now"/>
                <a:cs typeface="Now"/>
                <a:sym typeface="Now"/>
              </a:rPr>
              <a:t>The Results Screen gets as parameters from the Quiz Screen the score and the number of questions in order to display them, also there is a Go to Home button that navigates to the Home Screen.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1599630" y="1473037"/>
            <a:ext cx="5659670" cy="7785263"/>
          </a:xfrm>
          <a:custGeom>
            <a:avLst/>
            <a:gdLst/>
            <a:ahLst/>
            <a:cxnLst/>
            <a:rect r="r" b="b" t="t" l="l"/>
            <a:pathLst>
              <a:path h="7785263" w="5659670">
                <a:moveTo>
                  <a:pt x="0" y="0"/>
                </a:moveTo>
                <a:lnTo>
                  <a:pt x="5659670" y="0"/>
                </a:lnTo>
                <a:lnTo>
                  <a:pt x="5659670" y="7785263"/>
                </a:lnTo>
                <a:lnTo>
                  <a:pt x="0" y="7785263"/>
                </a:lnTo>
                <a:lnTo>
                  <a:pt x="0" y="0"/>
                </a:lnTo>
                <a:close/>
              </a:path>
            </a:pathLst>
          </a:custGeom>
          <a:blipFill>
            <a:blip r:embed="rId2"/>
            <a:stretch>
              <a:fillRect l="-601" t="-29070" r="0" b="-29387"/>
            </a:stretch>
          </a:blipFill>
        </p:spPr>
      </p:sp>
      <p:sp>
        <p:nvSpPr>
          <p:cNvPr name="TextBox 3" id="3"/>
          <p:cNvSpPr txBox="true"/>
          <p:nvPr/>
        </p:nvSpPr>
        <p:spPr>
          <a:xfrm rot="0">
            <a:off x="5963926" y="100329"/>
            <a:ext cx="5635704" cy="928371"/>
          </a:xfrm>
          <a:prstGeom prst="rect">
            <a:avLst/>
          </a:prstGeom>
        </p:spPr>
        <p:txBody>
          <a:bodyPr anchor="t" rtlCol="false" tIns="0" lIns="0" bIns="0" rIns="0">
            <a:spAutoFit/>
          </a:bodyPr>
          <a:lstStyle/>
          <a:p>
            <a:pPr algn="ctr">
              <a:lnSpc>
                <a:spcPts val="6579"/>
              </a:lnSpc>
              <a:spcBef>
                <a:spcPct val="0"/>
              </a:spcBef>
            </a:pPr>
            <a:r>
              <a:rPr lang="en-US" sz="4699">
                <a:solidFill>
                  <a:srgbClr val="125B50"/>
                </a:solidFill>
                <a:latin typeface="Agrandir Wide Bold"/>
                <a:ea typeface="Agrandir Wide Bold"/>
                <a:cs typeface="Agrandir Wide Bold"/>
                <a:sym typeface="Agrandir Wide Bold"/>
              </a:rPr>
              <a:t>Settings Screen</a:t>
            </a:r>
          </a:p>
        </p:txBody>
      </p:sp>
      <p:sp>
        <p:nvSpPr>
          <p:cNvPr name="TextBox 4" id="4"/>
          <p:cNvSpPr txBox="true"/>
          <p:nvPr/>
        </p:nvSpPr>
        <p:spPr>
          <a:xfrm rot="0">
            <a:off x="1028700" y="1938256"/>
            <a:ext cx="9529614" cy="6788150"/>
          </a:xfrm>
          <a:prstGeom prst="rect">
            <a:avLst/>
          </a:prstGeom>
        </p:spPr>
        <p:txBody>
          <a:bodyPr anchor="t" rtlCol="false" tIns="0" lIns="0" bIns="0" rIns="0">
            <a:spAutoFit/>
          </a:bodyPr>
          <a:lstStyle/>
          <a:p>
            <a:pPr algn="l">
              <a:lnSpc>
                <a:spcPts val="4900"/>
              </a:lnSpc>
            </a:pPr>
            <a:r>
              <a:rPr lang="en-US" sz="3500">
                <a:solidFill>
                  <a:srgbClr val="125B50"/>
                </a:solidFill>
                <a:latin typeface="Now"/>
                <a:ea typeface="Now"/>
                <a:cs typeface="Now"/>
                <a:sym typeface="Now"/>
              </a:rPr>
              <a:t>In the Settings Screen, the user can change the number of questions, select a category, and change the quiz's difficulty.</a:t>
            </a:r>
          </a:p>
          <a:p>
            <a:pPr algn="l">
              <a:lnSpc>
                <a:spcPts val="4900"/>
              </a:lnSpc>
            </a:pPr>
            <a:r>
              <a:rPr lang="en-US" sz="3500">
                <a:solidFill>
                  <a:srgbClr val="125B50"/>
                </a:solidFill>
                <a:latin typeface="Now"/>
                <a:ea typeface="Now"/>
                <a:cs typeface="Now"/>
                <a:sym typeface="Now"/>
              </a:rPr>
              <a:t>once the Save and Go Back button is clicked a function resets the states of those parameters in the View Model with the newly chosen parameters.</a:t>
            </a:r>
          </a:p>
          <a:p>
            <a:pPr algn="l">
              <a:lnSpc>
                <a:spcPts val="4900"/>
              </a:lnSpc>
              <a:spcBef>
                <a:spcPct val="0"/>
              </a:spcBef>
            </a:pPr>
            <a:r>
              <a:rPr lang="en-US" sz="3500">
                <a:solidFill>
                  <a:srgbClr val="125B50"/>
                </a:solidFill>
                <a:latin typeface="Now"/>
                <a:ea typeface="Now"/>
                <a:cs typeface="Now"/>
                <a:sym typeface="Now"/>
              </a:rPr>
              <a:t>Once a quiz will start from the Home Screen, The app will make an API call with the new settings, in order to fetch the new questions.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TextBox 3" id="3"/>
          <p:cNvSpPr txBox="true"/>
          <p:nvPr/>
        </p:nvSpPr>
        <p:spPr>
          <a:xfrm rot="0">
            <a:off x="1028700" y="4030352"/>
            <a:ext cx="7145690" cy="2308226"/>
          </a:xfrm>
          <a:prstGeom prst="rect">
            <a:avLst/>
          </a:prstGeom>
        </p:spPr>
        <p:txBody>
          <a:bodyPr anchor="t" rtlCol="false" tIns="0" lIns="0" bIns="0" rIns="0">
            <a:spAutoFit/>
          </a:bodyPr>
          <a:lstStyle/>
          <a:p>
            <a:pPr algn="l">
              <a:lnSpc>
                <a:spcPts val="8000"/>
              </a:lnSpc>
            </a:pPr>
            <a:r>
              <a:rPr lang="en-US" sz="8000">
                <a:solidFill>
                  <a:srgbClr val="125B50"/>
                </a:solidFill>
                <a:latin typeface="Agrandir Wide Medium"/>
                <a:ea typeface="Agrandir Wide Medium"/>
                <a:cs typeface="Agrandir Wide Medium"/>
                <a:sym typeface="Agrandir Wide Medium"/>
              </a:rPr>
              <a:t>ENJOY THE APP</a:t>
            </a:r>
          </a:p>
        </p:txBody>
      </p:sp>
      <p:sp>
        <p:nvSpPr>
          <p:cNvPr name="TextBox 4" id="4"/>
          <p:cNvSpPr txBox="true"/>
          <p:nvPr/>
        </p:nvSpPr>
        <p:spPr>
          <a:xfrm rot="0">
            <a:off x="1028700" y="3031138"/>
            <a:ext cx="5158409" cy="600075"/>
          </a:xfrm>
          <a:prstGeom prst="rect">
            <a:avLst/>
          </a:prstGeom>
        </p:spPr>
        <p:txBody>
          <a:bodyPr anchor="t" rtlCol="false" tIns="0" lIns="0" bIns="0" rIns="0">
            <a:spAutoFit/>
          </a:bodyPr>
          <a:lstStyle/>
          <a:p>
            <a:pPr algn="l">
              <a:lnSpc>
                <a:spcPts val="4200"/>
              </a:lnSpc>
            </a:pPr>
            <a:r>
              <a:rPr lang="en-US" sz="3000">
                <a:solidFill>
                  <a:srgbClr val="125B50"/>
                </a:solidFill>
                <a:latin typeface="Agrandir Wide Thin"/>
                <a:ea typeface="Agrandir Wide Thin"/>
                <a:cs typeface="Agrandir Wide Thin"/>
                <a:sym typeface="Agrandir Wide Thin"/>
              </a:rPr>
              <a:t>THANK YOU</a:t>
            </a:r>
          </a:p>
        </p:txBody>
      </p:sp>
      <p:sp>
        <p:nvSpPr>
          <p:cNvPr name="TextBox 5" id="5"/>
          <p:cNvSpPr txBox="true"/>
          <p:nvPr/>
        </p:nvSpPr>
        <p:spPr>
          <a:xfrm rot="0">
            <a:off x="14091936" y="546735"/>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ea typeface="Agrandir Wide Thin"/>
                <a:cs typeface="Agrandir Wide Thin"/>
                <a:sym typeface="Agrandir Wide Thin"/>
              </a:rPr>
              <a:t>For all purpose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DAGOfh-WrS0</dc:identifier>
  <dcterms:modified xsi:type="dcterms:W3CDTF">2011-08-01T06:04:30Z</dcterms:modified>
  <cp:revision>1</cp:revision>
  <dc:title>Minimalist Template</dc:title>
</cp:coreProperties>
</file>