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2" r:id="rId20"/>
    <p:sldId id="273" r:id="rId21"/>
  </p:sldIdLst>
  <p:sldSz cx="14630400" cy="8229600"/>
  <p:notesSz cx="8229600" cy="14630400"/>
  <p:embeddedFontLst>
    <p:embeddedFont>
      <p:font typeface="Raleway" pitchFamily="2" charset="0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3447" autoAdjust="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87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79846" y="346305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OPMCodeGenerator</a:t>
            </a:r>
            <a:endParaRPr lang="en-US" sz="4450" b="1" dirty="0"/>
          </a:p>
        </p:txBody>
      </p:sp>
      <p:sp>
        <p:nvSpPr>
          <p:cNvPr id="4" name="Text 1"/>
          <p:cNvSpPr/>
          <p:nvPr/>
        </p:nvSpPr>
        <p:spPr>
          <a:xfrm>
            <a:off x="793790" y="4511993"/>
            <a:ext cx="535590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Capstone Project Phase A – 61998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793790" y="5277445"/>
            <a:ext cx="3729276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Code: 25-2-D-15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93790" y="6042898"/>
            <a:ext cx="643520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Students: Sagi Yosofov, Liroy Ben Shimon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793790" y="6808351"/>
            <a:ext cx="395311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Supervisor: Dr. Natali Levi</a:t>
            </a:r>
            <a:endParaRPr lang="en-US" sz="2650" dirty="0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1EE53D95-2E92-B709-AEB1-2187B2FA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85" y="791111"/>
            <a:ext cx="8225909" cy="1940600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49264C9-F1B0-74AC-2D2A-B9D78677DB22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5" y="84025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Architecture</a:t>
            </a:r>
            <a:endParaRPr lang="en-US" sz="4450" dirty="0"/>
          </a:p>
        </p:txBody>
      </p:sp>
      <p:pic>
        <p:nvPicPr>
          <p:cNvPr id="5" name="תמונה 4" descr="תמונה שמכילה טקסט, צילום מסך, גופן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D9960F7-5E54-C551-D72B-62E58C6D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46" y="2337886"/>
            <a:ext cx="12721307" cy="486903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623B95D-2064-1212-BFDE-C3EDC2A6BB9E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58772" y="949285"/>
            <a:ext cx="57128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Flow Diagram</a:t>
            </a:r>
            <a:endParaRPr lang="en-US" sz="445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C1DCA85-D894-E37B-32E8-C3C6E261FC06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10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E5AF86C-0251-150D-5BFF-4BA29D026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70" y="1776328"/>
            <a:ext cx="12647459" cy="55039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39797" y="502087"/>
            <a:ext cx="4550807" cy="568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 Case</a:t>
            </a:r>
            <a:endParaRPr lang="en-US" sz="445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28829CF-D6AC-D14F-3737-3FFFF33DE75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11</a:t>
            </a:r>
            <a:endParaRPr lang="he-IL" dirty="0"/>
          </a:p>
        </p:txBody>
      </p:sp>
      <p:pic>
        <p:nvPicPr>
          <p:cNvPr id="6" name="תמונה 5" descr="תמונה שמכילה טקסט, תרשים, צילום מסך, קו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9F16E85-A271-751B-DA4B-7A61F00A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093" y="1511753"/>
            <a:ext cx="9380196" cy="58687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33443" y="5025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Testing Plan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11561"/>
            <a:ext cx="13042821" cy="5368766"/>
          </a:xfrm>
          <a:prstGeom prst="roundRect">
            <a:avLst>
              <a:gd name="adj" fmla="val 177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he-IL"/>
          </a:p>
        </p:txBody>
      </p:sp>
      <p:sp>
        <p:nvSpPr>
          <p:cNvPr id="4" name="Shape 2"/>
          <p:cNvSpPr/>
          <p:nvPr/>
        </p:nvSpPr>
        <p:spPr>
          <a:xfrm>
            <a:off x="801410" y="201918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5" name="Text 3"/>
          <p:cNvSpPr/>
          <p:nvPr/>
        </p:nvSpPr>
        <p:spPr>
          <a:xfrm>
            <a:off x="1028224" y="216288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 Description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216288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Expected Results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2669500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8" name="Text 6"/>
          <p:cNvSpPr/>
          <p:nvPr/>
        </p:nvSpPr>
        <p:spPr>
          <a:xfrm>
            <a:off x="1028224" y="2813209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generation accuracy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2813209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 least 80% of accuracy of the generated code representing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input diagram.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3682722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1" name="Text 9"/>
          <p:cNvSpPr/>
          <p:nvPr/>
        </p:nvSpPr>
        <p:spPr>
          <a:xfrm>
            <a:off x="1028224" y="3826431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ZIP file creation and download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382643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Downloadable ZIP file created that contains the code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files the system created.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4695944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4" name="Text 12"/>
          <p:cNvSpPr/>
          <p:nvPr/>
        </p:nvSpPr>
        <p:spPr>
          <a:xfrm>
            <a:off x="1028224" y="4839653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Invalid input – the image doesn't contain OPM diagram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4839653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error message explains that the system expects to get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OPM diagram as input.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709166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7" name="Text 15"/>
          <p:cNvSpPr/>
          <p:nvPr/>
        </p:nvSpPr>
        <p:spPr>
          <a:xfrm>
            <a:off x="1028224" y="5852874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Response time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45824" y="5852874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From the moment input was sent no more </a:t>
            </a:r>
            <a:r>
              <a:rPr lang="en-US" sz="17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than 3 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minutes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until response returned.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801410" y="6722388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20" name="Text 18"/>
          <p:cNvSpPr/>
          <p:nvPr/>
        </p:nvSpPr>
        <p:spPr>
          <a:xfrm>
            <a:off x="1028224" y="686609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Usability testing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545824" y="686609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SUS score&gt;=80.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FA30215D-9A65-A733-BC16-80A5031EB48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12</a:t>
            </a:r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41821" y="500063"/>
            <a:ext cx="4546640" cy="568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556" y="1431965"/>
            <a:ext cx="6115169" cy="6300073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A075B2A-E111-7EA8-0EAC-74564FA7EC60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13</a:t>
            </a:r>
            <a:endParaRPr lang="he-I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84896" y="535662"/>
            <a:ext cx="4860488" cy="607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53FBDA7-0FBD-C9E4-4A11-776A613495A7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14</a:t>
            </a:r>
            <a:endParaRPr lang="he-IL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F96F6C0D-F21E-2784-5A3E-8321FE6E4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4668" y="1518875"/>
            <a:ext cx="7621064" cy="5191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07950" y="398978"/>
            <a:ext cx="3614380" cy="4518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438" y="1206585"/>
            <a:ext cx="5233204" cy="4351444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B6864BD-E7BA-36B9-B025-8DDEC93E416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15</a:t>
            </a:r>
            <a:endParaRPr lang="he-IL" dirty="0"/>
          </a:p>
        </p:txBody>
      </p:sp>
      <p:pic>
        <p:nvPicPr>
          <p:cNvPr id="11" name="תמונה 10" descr="תמונה שמכילה טקסט, צילום מסך, גופן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966A746C-E72C-BFFB-BEE0-A92F2C363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686" y="5596607"/>
            <a:ext cx="3763380" cy="20751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788213A-9D06-E25A-75B5-C7B0FE79F297}"/>
              </a:ext>
            </a:extLst>
          </p:cNvPr>
          <p:cNvSpPr/>
          <p:nvPr/>
        </p:nvSpPr>
        <p:spPr>
          <a:xfrm>
            <a:off x="5507950" y="398978"/>
            <a:ext cx="3614380" cy="4518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4" name="תמונה 3" descr="תמונה שמכילה טקסט, צילום מסך, תוכנה, דף אינטרנט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430D0879-E0C3-0ABC-7B35-8E682290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241" y="1260149"/>
            <a:ext cx="8249798" cy="609453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FD759F8-813C-CA64-0734-01518CEB31C2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992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57734" y="917176"/>
            <a:ext cx="61149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Summary &amp; 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3224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Closed gap between requirements and development.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8" y="34014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AI-driven transformation of OPM to code.</a:t>
            </a:r>
            <a:endParaRPr lang="en-US" sz="265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5DCB911-DB5A-1FA8-4026-1356A28BF1E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17</a:t>
            </a:r>
            <a:endParaRPr lang="he-IL" dirty="0"/>
          </a:p>
        </p:txBody>
      </p:sp>
      <p:pic>
        <p:nvPicPr>
          <p:cNvPr id="7" name="תמונה 6" descr="תמונה שמכילה עיצוב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5DF6C42B-E0AD-2120-378F-C389AFC25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66" y="4417224"/>
            <a:ext cx="4350711" cy="289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עיצוב, טיפוגרפי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34BE51F3-2F07-CB7C-5F2D-01E77BF7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7" y="595563"/>
            <a:ext cx="11261558" cy="7038474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7049A84-07AC-0FC8-FEF8-F27F617938EF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18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88731" y="802447"/>
            <a:ext cx="82529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Definition &amp; Motivation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5637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Definition: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29779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Existing Gap Between System Specification and Software Implementation.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793790" y="392489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Motivation: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6903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 specification and development alignment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793790" y="5132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 errors</a:t>
            </a:r>
            <a:endParaRPr lang="en-US" sz="2600" dirty="0"/>
          </a:p>
        </p:txBody>
      </p:sp>
      <p:sp>
        <p:nvSpPr>
          <p:cNvPr id="9" name="Text 7"/>
          <p:cNvSpPr/>
          <p:nvPr/>
        </p:nvSpPr>
        <p:spPr>
          <a:xfrm>
            <a:off x="793787" y="557144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Save time</a:t>
            </a:r>
            <a:endParaRPr lang="en-US" sz="2600" dirty="0"/>
          </a:p>
        </p:txBody>
      </p:sp>
      <p:sp>
        <p:nvSpPr>
          <p:cNvPr id="10" name="Text 8"/>
          <p:cNvSpPr/>
          <p:nvPr/>
        </p:nvSpPr>
        <p:spPr>
          <a:xfrm>
            <a:off x="793788" y="60261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Lower costs</a:t>
            </a:r>
            <a:endParaRPr lang="en-US" sz="2600" dirty="0"/>
          </a:p>
        </p:txBody>
      </p:sp>
      <p:pic>
        <p:nvPicPr>
          <p:cNvPr id="12" name="תמונה 11" descr="תמונה שמכילה צעצוע, סרט מצוי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ECE8A4F-7751-0DC0-9BDC-4FCB6C951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480" y="4350186"/>
            <a:ext cx="3462087" cy="2569638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7C96B83-1043-E3D4-37F6-6CD6C437EFFE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5" y="9930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endParaRPr lang="en-US" sz="4450" dirty="0"/>
          </a:p>
        </p:txBody>
      </p:sp>
      <p:pic>
        <p:nvPicPr>
          <p:cNvPr id="6" name="תמונה 5" descr="תמונה שמכילה טקסט, כתב יד, אספקת משרד, מכשיר כתיב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D66D0C1-4FAD-34DF-E00A-9D822D0C5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8" y="289789"/>
            <a:ext cx="10876547" cy="7254491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8AF69EA-E4D8-BD42-5AD5-D82373C0898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19</a:t>
            </a:r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60DD01D-7EE6-A7E6-C545-4378398BE4D3}"/>
              </a:ext>
            </a:extLst>
          </p:cNvPr>
          <p:cNvSpPr/>
          <p:nvPr/>
        </p:nvSpPr>
        <p:spPr>
          <a:xfrm>
            <a:off x="3188731" y="802447"/>
            <a:ext cx="82529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OPM Overview</a:t>
            </a:r>
            <a:endParaRPr lang="en-US" sz="4450" dirty="0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4C12CA41-E3CF-8E4E-6B3B-09D9DB78446C}"/>
              </a:ext>
            </a:extLst>
          </p:cNvPr>
          <p:cNvSpPr/>
          <p:nvPr/>
        </p:nvSpPr>
        <p:spPr>
          <a:xfrm>
            <a:off x="793788" y="2253295"/>
            <a:ext cx="13042821" cy="2755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85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approach to systems modeling that represent the function,</a:t>
            </a:r>
            <a:b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structure, and the behavior of any system using only two things:</a:t>
            </a:r>
          </a:p>
          <a:p>
            <a:pPr marL="0" indent="0" algn="l" rtl="0">
              <a:lnSpc>
                <a:spcPts val="2850"/>
              </a:lnSpc>
              <a:buNone/>
            </a:pPr>
            <a:endParaRPr lang="he-IL" sz="26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457200" indent="-457200" algn="l" rtl="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Objects – things that exist.</a:t>
            </a:r>
            <a:b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endParaRPr lang="en-US" sz="26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457200" indent="-457200" algn="l" rtl="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Processes – things that affect objects.</a:t>
            </a:r>
          </a:p>
          <a:p>
            <a:pPr algn="l" rtl="0">
              <a:lnSpc>
                <a:spcPts val="2850"/>
              </a:lnSpc>
            </a:pPr>
            <a:endParaRPr lang="en-US" sz="26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algn="l" rtl="0">
              <a:lnSpc>
                <a:spcPts val="2850"/>
              </a:lnSpc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addition, there are relationships </a:t>
            </a:r>
            <a:b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that connect objects and processes.</a:t>
            </a:r>
            <a:endParaRPr lang="en-US" sz="2600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18BFB7B-71C0-2A58-29B2-D8D539A2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296448"/>
            <a:ext cx="7040025" cy="41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4" y="7949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7646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Teaching AI to understand OPM.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37060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AI comprehension of visual and textual input.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an AI-based system that converts OPM models into executable code.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57651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Minimize Interpretation Errors between specification and implementation.</a:t>
            </a:r>
            <a:endParaRPr lang="en-US" sz="265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9184CAF-3EF0-AC91-44CD-02F5E05F9E3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01186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Current Solutions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30" y="27806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lnSpc>
                <a:spcPts val="2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50" dirty="0"/>
              <a:t>xUML:</a:t>
            </a:r>
            <a:r>
              <a:rPr lang="he-IL" sz="2650" dirty="0"/>
              <a:t> </a:t>
            </a:r>
            <a:r>
              <a:rPr lang="en-US" sz="2650" dirty="0"/>
              <a:t> Executable UML profile for automatic code generation from standard UML diagrams.</a:t>
            </a:r>
          </a:p>
        </p:txBody>
      </p:sp>
      <p:sp>
        <p:nvSpPr>
          <p:cNvPr id="4" name="Text 2"/>
          <p:cNvSpPr/>
          <p:nvPr/>
        </p:nvSpPr>
        <p:spPr>
          <a:xfrm>
            <a:off x="793789" y="3945268"/>
            <a:ext cx="13042821" cy="749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lnSpc>
                <a:spcPts val="2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MAXIM: Integrating computational and executable capabilities into conceptual models.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30" y="5086050"/>
            <a:ext cx="12404853" cy="7491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lnSpc>
                <a:spcPts val="2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Umple: Model-driven tool embedding code directly within UML models for rapid </a:t>
            </a:r>
            <a:b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prototyping.</a:t>
            </a:r>
            <a:endParaRPr lang="en-US" sz="265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2AD7A56-3366-181F-726C-7A0E8B525604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9074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Proposed Solution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059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8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AI-based system that converts OPM diagrams into software.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1622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Input: OPM diagram, programming language.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0684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Process: AI-powered analysis and translation using Claude API.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9736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Output: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30" y="56111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Software written in the chosen programming language.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62096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Downloadable ZIP file.</a:t>
            </a:r>
            <a:endParaRPr lang="en-US" sz="265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73BCB01-916C-3B9A-FECB-5DC0CDC2805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01296" y="863085"/>
            <a:ext cx="72278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Innovation and Contribution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6661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Innovation:</a:t>
            </a:r>
            <a:endParaRPr lang="en-US" sz="2650" b="1" dirty="0"/>
          </a:p>
        </p:txBody>
      </p:sp>
      <p:sp>
        <p:nvSpPr>
          <p:cNvPr id="4" name="Text 2"/>
          <p:cNvSpPr/>
          <p:nvPr/>
        </p:nvSpPr>
        <p:spPr>
          <a:xfrm>
            <a:off x="793790" y="27320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AI-powered OPM-to-Code system.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33989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Direct translation from specification to implementation.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319500"/>
            <a:ext cx="510897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Impact on Software Engineering:</a:t>
            </a:r>
            <a:endParaRPr lang="en-US" sz="2650" b="1" dirty="0"/>
          </a:p>
        </p:txBody>
      </p:sp>
      <p:sp>
        <p:nvSpPr>
          <p:cNvPr id="7" name="Text 5"/>
          <p:cNvSpPr/>
          <p:nvPr/>
        </p:nvSpPr>
        <p:spPr>
          <a:xfrm>
            <a:off x="793790" y="508495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Faster Development: Start with working code base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580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Better Alignment: Specification-implementation consistency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93789" y="65262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Reduced Errors: Minimize human interpretation mistakes</a:t>
            </a:r>
            <a:endParaRPr lang="en-US" sz="265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637EFBA-7CAA-DF4C-6F63-4EB9CFB4B4A2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15884" y="996867"/>
            <a:ext cx="79659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Engineering Process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25657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Training: Teaching AI platforms to understand OPM methodology.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4885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Selection: Claude chosen for best comprehension and accuracy.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88" y="43898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 and Textual Analysis: Evaluate AI comprehension of visual and textual inputs.</a:t>
            </a:r>
            <a:endParaRPr lang="en-US" sz="2650" dirty="0"/>
          </a:p>
        </p:txBody>
      </p:sp>
      <p:pic>
        <p:nvPicPr>
          <p:cNvPr id="7" name="תמונה 6" descr="תמונה שמכילה גרפיקה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A201B66-2D9C-FF1B-1EFF-C5C2946EA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273" y="5585782"/>
            <a:ext cx="7796611" cy="167505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46A7106-6F81-A1EA-713A-58B5942545D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53358" y="1011868"/>
            <a:ext cx="97939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Engineering Process Overview Contd.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22272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Training: Teaching Claude how to transform OPM diagram to executable code.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32042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Technology stack decisions: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89" y="38279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Backend: Python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89" y="44647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Frontend: React.js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89" y="50752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Service: Claude API</a:t>
            </a:r>
            <a:endParaRPr lang="en-US" sz="2650" dirty="0"/>
          </a:p>
        </p:txBody>
      </p:sp>
      <p:pic>
        <p:nvPicPr>
          <p:cNvPr id="9" name="תמונה 8" descr="תמונה שמכילה לוגו, גופן, גרפיקה, אומנות קליפיפ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CCE1F104-14C5-106E-D1C5-FBA977BF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99" y="5805397"/>
            <a:ext cx="2857500" cy="1600200"/>
          </a:xfrm>
          <a:prstGeom prst="rect">
            <a:avLst/>
          </a:prstGeom>
        </p:spPr>
      </p:pic>
      <p:pic>
        <p:nvPicPr>
          <p:cNvPr id="11" name="תמונה 10" descr="תמונה שמכילה גרפיקה, לוגו, גופן, אומנות קליפיפ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5C560C6-0EB5-A19D-E727-CF450D569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366" y="5799660"/>
            <a:ext cx="2638425" cy="1733550"/>
          </a:xfrm>
          <a:prstGeom prst="rect">
            <a:avLst/>
          </a:prstGeom>
        </p:spPr>
      </p:pic>
      <p:pic>
        <p:nvPicPr>
          <p:cNvPr id="13" name="תמונה 12" descr="תמונה שמכילה גופן, גרפיקה, לוגו, עיצוב גרפ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EF278F3-C181-2D38-25A0-0EADB0D06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058" y="5329939"/>
            <a:ext cx="3004177" cy="2254867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DBD5FE9D-EEB9-F930-4EBE-904B281E1FE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424</TotalTime>
  <Words>516</Words>
  <Application>Microsoft Office PowerPoint</Application>
  <PresentationFormat>מותאם אישית</PresentationFormat>
  <Paragraphs>114</Paragraphs>
  <Slides>20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4" baseType="lpstr">
      <vt:lpstr>Arial</vt:lpstr>
      <vt:lpstr>Roboto</vt:lpstr>
      <vt:lpstr>Raleway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שגיא יוסופוב</cp:lastModifiedBy>
  <cp:revision>33</cp:revision>
  <dcterms:created xsi:type="dcterms:W3CDTF">2025-06-27T09:35:24Z</dcterms:created>
  <dcterms:modified xsi:type="dcterms:W3CDTF">2025-07-13T12:53:08Z</dcterms:modified>
</cp:coreProperties>
</file>