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3"/>
  </p:notes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8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979" autoAdjust="0"/>
    <p:restoredTop sz="87165" autoAdjust="0"/>
  </p:normalViewPr>
  <p:slideViewPr>
    <p:cSldViewPr snapToGrid="0">
      <p:cViewPr varScale="1">
        <p:scale>
          <a:sx n="81" d="100"/>
          <a:sy n="81" d="100"/>
        </p:scale>
        <p:origin x="114"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85E505F6-1491-402C-ADE2-C704F5E4BD0D}" type="datetimeFigureOut">
              <a:rPr lang="he-IL" smtClean="0"/>
              <a:t>ט'/שבט/תשפ"ה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2C92ABFA-1C62-40B6-9FFF-8F07944B74D3}" type="slidenum">
              <a:rPr lang="he-IL" smtClean="0"/>
              <a:t>‹#›</a:t>
            </a:fld>
            <a:endParaRPr lang="he-IL"/>
          </a:p>
        </p:txBody>
      </p:sp>
    </p:spTree>
    <p:extLst>
      <p:ext uri="{BB962C8B-B14F-4D97-AF65-F5344CB8AC3E}">
        <p14:creationId xmlns:p14="http://schemas.microsoft.com/office/powerpoint/2010/main" val="53498560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0" i="0" dirty="0">
                <a:effectLst/>
                <a:latin typeface="gg sans"/>
              </a:rPr>
              <a:t>שלום, אנחנו צוות </a:t>
            </a:r>
            <a:r>
              <a:rPr lang="en-US" b="0" i="0" dirty="0">
                <a:effectLst/>
                <a:latin typeface="gg sans"/>
              </a:rPr>
              <a:t>Wolf </a:t>
            </a:r>
            <a:r>
              <a:rPr lang="he-IL" b="0" i="0" dirty="0">
                <a:effectLst/>
                <a:latin typeface="gg sans"/>
              </a:rPr>
              <a:t>והאפליקציה שפיתחנו במסגרת הפרויקט נקראת </a:t>
            </a:r>
            <a:r>
              <a:rPr lang="en-US" b="0" i="0" dirty="0">
                <a:effectLst/>
                <a:latin typeface="gg sans"/>
              </a:rPr>
              <a:t>Cloud Access</a:t>
            </a:r>
            <a:endParaRPr lang="he-IL" dirty="0"/>
          </a:p>
        </p:txBody>
      </p:sp>
      <p:sp>
        <p:nvSpPr>
          <p:cNvPr id="4" name="מציין מיקום של מספר שקופית 3"/>
          <p:cNvSpPr>
            <a:spLocks noGrp="1"/>
          </p:cNvSpPr>
          <p:nvPr>
            <p:ph type="sldNum" sz="quarter" idx="5"/>
          </p:nvPr>
        </p:nvSpPr>
        <p:spPr/>
        <p:txBody>
          <a:bodyPr/>
          <a:lstStyle/>
          <a:p>
            <a:fld id="{2C92ABFA-1C62-40B6-9FFF-8F07944B74D3}" type="slidenum">
              <a:rPr lang="he-IL" smtClean="0"/>
              <a:t>1</a:t>
            </a:fld>
            <a:endParaRPr lang="he-IL"/>
          </a:p>
        </p:txBody>
      </p:sp>
    </p:spTree>
    <p:extLst>
      <p:ext uri="{BB962C8B-B14F-4D97-AF65-F5344CB8AC3E}">
        <p14:creationId xmlns:p14="http://schemas.microsoft.com/office/powerpoint/2010/main" val="3457610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0" i="0" dirty="0">
                <a:effectLst/>
                <a:latin typeface="gg sans"/>
              </a:rPr>
              <a:t>שקיפות אלגוריתמית אנחנו מפרטים על האלגוריתם שלנו באפליקציה בלשונית המידע לכולם לראות אלגוריתם שלנו מדרג את הדפים באופן הבא, לכל מילה </a:t>
            </a:r>
            <a:r>
              <a:rPr lang="he-IL" b="0" i="0" dirty="0" err="1">
                <a:effectLst/>
                <a:latin typeface="gg sans"/>
              </a:rPr>
              <a:t>בשיאלתא</a:t>
            </a:r>
            <a:r>
              <a:rPr lang="he-IL" b="0" i="0" dirty="0">
                <a:effectLst/>
                <a:latin typeface="gg sans"/>
              </a:rPr>
              <a:t>, נספור מופעים בדף, נחלק בכמות כל המילים בדף וננרמל את התוצאות. וככה נקבל את הדף עם הריכוז הכי גבוה, הדף הכי ממוקד. </a:t>
            </a:r>
          </a:p>
          <a:p>
            <a:r>
              <a:rPr lang="he-IL" b="0" i="0" dirty="0">
                <a:effectLst/>
                <a:latin typeface="gg sans"/>
              </a:rPr>
              <a:t>יש סקר שביעות רצון שאנו שומרים מידע לעצמינו לצורך שימור ושיפור השירות, שזה </a:t>
            </a:r>
            <a:r>
              <a:rPr lang="en-US" b="0" i="0" dirty="0">
                <a:effectLst/>
                <a:latin typeface="gg sans"/>
              </a:rPr>
              <a:t>KPI </a:t>
            </a:r>
            <a:r>
              <a:rPr lang="he-IL" b="0" i="0" dirty="0">
                <a:effectLst/>
                <a:latin typeface="gg sans"/>
              </a:rPr>
              <a:t>שלנו</a:t>
            </a:r>
            <a:endParaRPr lang="he-IL" b="1" dirty="0"/>
          </a:p>
        </p:txBody>
      </p:sp>
      <p:sp>
        <p:nvSpPr>
          <p:cNvPr id="4" name="מציין מיקום של מספר שקופית 3"/>
          <p:cNvSpPr>
            <a:spLocks noGrp="1"/>
          </p:cNvSpPr>
          <p:nvPr>
            <p:ph type="sldNum" sz="quarter" idx="5"/>
          </p:nvPr>
        </p:nvSpPr>
        <p:spPr/>
        <p:txBody>
          <a:bodyPr/>
          <a:lstStyle/>
          <a:p>
            <a:fld id="{2C92ABFA-1C62-40B6-9FFF-8F07944B74D3}" type="slidenum">
              <a:rPr lang="he-IL" smtClean="0"/>
              <a:t>10</a:t>
            </a:fld>
            <a:endParaRPr lang="he-IL"/>
          </a:p>
        </p:txBody>
      </p:sp>
    </p:spTree>
    <p:extLst>
      <p:ext uri="{BB962C8B-B14F-4D97-AF65-F5344CB8AC3E}">
        <p14:creationId xmlns:p14="http://schemas.microsoft.com/office/powerpoint/2010/main" val="3945577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br>
              <a:rPr lang="he-IL" b="0" i="0" dirty="0">
                <a:effectLst/>
                <a:latin typeface="gg sans"/>
              </a:rPr>
            </a:br>
            <a:r>
              <a:rPr lang="he-IL" b="0" i="0" dirty="0">
                <a:effectLst/>
                <a:latin typeface="gg sans"/>
              </a:rPr>
              <a:t>גודל האינדקס עיכב אותנו בגלל הגודל שלו, </a:t>
            </a:r>
            <a:r>
              <a:rPr lang="en-US" b="0" i="0" dirty="0">
                <a:effectLst/>
                <a:latin typeface="gg sans"/>
              </a:rPr>
              <a:t>V-Volume , </a:t>
            </a:r>
            <a:r>
              <a:rPr lang="he-IL" b="0" i="0" dirty="0">
                <a:effectLst/>
                <a:latin typeface="gg sans"/>
              </a:rPr>
              <a:t>היינו צריכים לחכות הרבה זמן לעיבוד שלו, </a:t>
            </a:r>
            <a:r>
              <a:rPr lang="en-US" b="0" i="0" dirty="0">
                <a:effectLst/>
                <a:latin typeface="gg sans"/>
              </a:rPr>
              <a:t>Velocity, </a:t>
            </a:r>
            <a:r>
              <a:rPr lang="en-US" b="0" i="0" dirty="0" err="1">
                <a:effectLst/>
                <a:latin typeface="gg sans"/>
              </a:rPr>
              <a:t>mapReduce</a:t>
            </a:r>
            <a:r>
              <a:rPr lang="en-US" b="0" i="0" dirty="0">
                <a:effectLst/>
                <a:latin typeface="gg sans"/>
              </a:rPr>
              <a:t>, </a:t>
            </a:r>
            <a:r>
              <a:rPr lang="he-IL" b="0" i="0" dirty="0">
                <a:effectLst/>
                <a:latin typeface="gg sans"/>
              </a:rPr>
              <a:t>חוסר התאמה בין התוכן המוצג בדף, לתוכן שיורד מה</a:t>
            </a:r>
            <a:r>
              <a:rPr lang="en-US" b="0" i="0" dirty="0">
                <a:effectLst/>
                <a:latin typeface="gg sans"/>
              </a:rPr>
              <a:t>html </a:t>
            </a:r>
            <a:r>
              <a:rPr lang="he-IL" b="0" i="0">
                <a:effectLst/>
                <a:latin typeface="gg sans"/>
              </a:rPr>
              <a:t>של הדף, זה ערער את האלגוריתם ולקח זמן להבין שאין באמת בעיה בקוד,</a:t>
            </a:r>
          </a:p>
          <a:p>
            <a:r>
              <a:rPr lang="he-IL" b="0" i="0">
                <a:effectLst/>
                <a:latin typeface="gg sans"/>
              </a:rPr>
              <a:t> אלא ככה זה עובד עבודה מקבילית, לא יכולנו לעבוד ביחד במקביל כפי שחילקנו את העבודה, כיוון שחלק החיפוש היה תלוי בבניית האינדקס</a:t>
            </a:r>
            <a:endParaRPr lang="he-IL"/>
          </a:p>
        </p:txBody>
      </p:sp>
      <p:sp>
        <p:nvSpPr>
          <p:cNvPr id="4" name="מציין מיקום של מספר שקופית 3"/>
          <p:cNvSpPr>
            <a:spLocks noGrp="1"/>
          </p:cNvSpPr>
          <p:nvPr>
            <p:ph type="sldNum" sz="quarter" idx="5"/>
          </p:nvPr>
        </p:nvSpPr>
        <p:spPr/>
        <p:txBody>
          <a:bodyPr/>
          <a:lstStyle/>
          <a:p>
            <a:fld id="{2C92ABFA-1C62-40B6-9FFF-8F07944B74D3}" type="slidenum">
              <a:rPr lang="he-IL" smtClean="0"/>
              <a:t>11</a:t>
            </a:fld>
            <a:endParaRPr lang="he-IL"/>
          </a:p>
        </p:txBody>
      </p:sp>
    </p:spTree>
    <p:extLst>
      <p:ext uri="{BB962C8B-B14F-4D97-AF65-F5344CB8AC3E}">
        <p14:creationId xmlns:p14="http://schemas.microsoft.com/office/powerpoint/2010/main" val="2840214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inherit"/>
              </a:rPr>
              <a:t> Cloud access </a:t>
            </a:r>
            <a:r>
              <a:rPr lang="he-IL" b="0" i="0" dirty="0">
                <a:solidFill>
                  <a:srgbClr val="000000"/>
                </a:solidFill>
                <a:effectLst/>
                <a:latin typeface="inherit"/>
              </a:rPr>
              <a:t>הוא בעצם מנוע החיפוש.</a:t>
            </a:r>
            <a:br>
              <a:rPr lang="he-IL" b="0" i="0" dirty="0">
                <a:solidFill>
                  <a:srgbClr val="000000"/>
                </a:solidFill>
                <a:effectLst/>
                <a:latin typeface="inherit"/>
              </a:rPr>
            </a:br>
            <a:r>
              <a:rPr lang="he-IL" b="0" i="0" dirty="0">
                <a:solidFill>
                  <a:srgbClr val="000000"/>
                </a:solidFill>
                <a:effectLst/>
                <a:latin typeface="inherit"/>
              </a:rPr>
              <a:t>הוא מתמקד במתן גישה מהירה וממוקדת למידע רלוונטי מהאתר של </a:t>
            </a:r>
            <a:r>
              <a:rPr lang="en-US" b="0" i="0" dirty="0">
                <a:solidFill>
                  <a:srgbClr val="000000"/>
                </a:solidFill>
                <a:effectLst/>
                <a:latin typeface="inherit"/>
              </a:rPr>
              <a:t>Microsoft Azure . </a:t>
            </a:r>
            <a:r>
              <a:rPr lang="he-IL" b="0" i="0" dirty="0">
                <a:solidFill>
                  <a:srgbClr val="000000"/>
                </a:solidFill>
                <a:effectLst/>
                <a:latin typeface="inherit"/>
              </a:rPr>
              <a:t> בהינתן שאילתה, מנוע החיפוש יחזיר כתוצאה קישורים לדפים של </a:t>
            </a:r>
            <a:r>
              <a:rPr lang="en-US" b="0" i="0" dirty="0">
                <a:solidFill>
                  <a:srgbClr val="000000"/>
                </a:solidFill>
                <a:effectLst/>
                <a:latin typeface="inherit"/>
              </a:rPr>
              <a:t>Microsoft azure </a:t>
            </a:r>
            <a:r>
              <a:rPr lang="he-IL" b="0" i="0" dirty="0">
                <a:solidFill>
                  <a:srgbClr val="000000"/>
                </a:solidFill>
                <a:effectLst/>
                <a:latin typeface="inherit"/>
              </a:rPr>
              <a:t>שעשויים להיות רלוונטיים לשאילתה. בנוסף תינתן אפשרות לצפות בסטטיסטיקות מעניינות, קיום שיחה צ'אט בוט, ניהול אינדקס ומתן דירוג לאפליקציה.</a:t>
            </a:r>
          </a:p>
          <a:p>
            <a:endParaRPr lang="he-IL" dirty="0"/>
          </a:p>
        </p:txBody>
      </p:sp>
      <p:sp>
        <p:nvSpPr>
          <p:cNvPr id="4" name="מציין מיקום של מספר שקופית 3"/>
          <p:cNvSpPr>
            <a:spLocks noGrp="1"/>
          </p:cNvSpPr>
          <p:nvPr>
            <p:ph type="sldNum" sz="quarter" idx="5"/>
          </p:nvPr>
        </p:nvSpPr>
        <p:spPr/>
        <p:txBody>
          <a:bodyPr/>
          <a:lstStyle/>
          <a:p>
            <a:fld id="{2C92ABFA-1C62-40B6-9FFF-8F07944B74D3}" type="slidenum">
              <a:rPr lang="he-IL" smtClean="0"/>
              <a:t>2</a:t>
            </a:fld>
            <a:endParaRPr lang="he-IL"/>
          </a:p>
        </p:txBody>
      </p:sp>
    </p:spTree>
    <p:extLst>
      <p:ext uri="{BB962C8B-B14F-4D97-AF65-F5344CB8AC3E}">
        <p14:creationId xmlns:p14="http://schemas.microsoft.com/office/powerpoint/2010/main" val="717837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0" i="0" dirty="0">
                <a:effectLst/>
                <a:latin typeface="gg sans"/>
              </a:rPr>
              <a:t>ישנן 3 סטטיסטיקות: 10 המלים המחופשות ביותר, 10 השאילתות המחופשות ביותר, 10 המלים הנפוצות ביותר במייקרוסופט </a:t>
            </a:r>
            <a:r>
              <a:rPr lang="he-IL" b="0" i="0" dirty="0" err="1">
                <a:effectLst/>
                <a:latin typeface="gg sans"/>
              </a:rPr>
              <a:t>אז'ור</a:t>
            </a:r>
            <a:r>
              <a:rPr lang="he-IL" b="0" i="0" dirty="0">
                <a:effectLst/>
                <a:latin typeface="gg sans"/>
              </a:rPr>
              <a:t> (בפועל באינדקס). כל אחת מהסטטיסטיקות הללו ניתן להראות בשלוש דרכים: </a:t>
            </a:r>
            <a:r>
              <a:rPr lang="en-US" b="0" i="0" dirty="0">
                <a:effectLst/>
                <a:latin typeface="gg sans"/>
              </a:rPr>
              <a:t>bar plot, pie chart, </a:t>
            </a:r>
            <a:r>
              <a:rPr lang="he-IL" b="0" i="0" dirty="0" err="1">
                <a:effectLst/>
                <a:latin typeface="gg sans"/>
              </a:rPr>
              <a:t>וכהיסטוגרמה</a:t>
            </a:r>
            <a:r>
              <a:rPr lang="he-IL" b="0" i="0" dirty="0">
                <a:effectLst/>
                <a:latin typeface="gg sans"/>
              </a:rPr>
              <a:t> מסך אינפורמציה, שם ניתן לראות כיצד מתבצע ה</a:t>
            </a:r>
            <a:r>
              <a:rPr lang="en-US" b="0" i="0" dirty="0">
                <a:effectLst/>
                <a:latin typeface="gg sans"/>
              </a:rPr>
              <a:t>ranking </a:t>
            </a:r>
            <a:r>
              <a:rPr lang="he-IL" b="0" i="0" dirty="0">
                <a:effectLst/>
                <a:latin typeface="gg sans"/>
              </a:rPr>
              <a:t>של תוצאות החיפוש (שקיפות אלגוריתמית) ובנוסף ישנה אופציה לתת משוב על האפליקציה.</a:t>
            </a:r>
            <a:br>
              <a:rPr lang="he-IL" b="0" i="0" dirty="0">
                <a:effectLst/>
                <a:latin typeface="gg sans"/>
              </a:rPr>
            </a:br>
            <a:r>
              <a:rPr lang="he-IL" b="0" i="0" dirty="0">
                <a:effectLst/>
                <a:latin typeface="gg sans"/>
              </a:rPr>
              <a:t>הדירוגים שניתן לתת במשוב: שביעות רצון , דיוק תוצאות חיפוש וזמן תגובה (כולם 1-10), בלחיצה על </a:t>
            </a:r>
            <a:r>
              <a:rPr lang="en-US" b="0" i="0" dirty="0">
                <a:effectLst/>
                <a:latin typeface="gg sans"/>
              </a:rPr>
              <a:t>submit </a:t>
            </a:r>
            <a:r>
              <a:rPr lang="he-IL" b="0" i="0" dirty="0">
                <a:effectLst/>
                <a:latin typeface="gg sans"/>
              </a:rPr>
              <a:t>הדירוג נשמר אצלנו ב- </a:t>
            </a:r>
            <a:r>
              <a:rPr lang="en-US" b="0" i="0" dirty="0">
                <a:effectLst/>
                <a:latin typeface="gg sans"/>
              </a:rPr>
              <a:t>db. </a:t>
            </a:r>
            <a:r>
              <a:rPr lang="he-IL" b="0" i="0" dirty="0">
                <a:effectLst/>
                <a:latin typeface="gg sans"/>
              </a:rPr>
              <a:t>תוצאות החיפוש שלנו מוצגות באופן מממוין, הכוונה הלינקים עבור שאילתה מוצגים לפי הדירוג שלהם מלמעלה למטה. </a:t>
            </a:r>
            <a:r>
              <a:rPr lang="he-IL" b="0" i="0" dirty="0" err="1">
                <a:effectLst/>
                <a:latin typeface="gg sans"/>
              </a:rPr>
              <a:t>הצ'אטבוט</a:t>
            </a:r>
            <a:r>
              <a:rPr lang="he-IL" b="0" i="0" dirty="0">
                <a:effectLst/>
                <a:latin typeface="gg sans"/>
              </a:rPr>
              <a:t> מקבל הודעות משתמש, שולח אותן למודל </a:t>
            </a:r>
            <a:r>
              <a:rPr lang="en-US" b="0" i="0" dirty="0">
                <a:effectLst/>
                <a:latin typeface="gg sans"/>
              </a:rPr>
              <a:t>Gemini </a:t>
            </a:r>
            <a:r>
              <a:rPr lang="he-IL" b="0" i="0" dirty="0">
                <a:effectLst/>
                <a:latin typeface="gg sans"/>
              </a:rPr>
              <a:t>ליצירת תגובות, ומציג למשתמש את תגובת </a:t>
            </a:r>
            <a:r>
              <a:rPr lang="he-IL" b="0" i="0" dirty="0" err="1">
                <a:effectLst/>
                <a:latin typeface="gg sans"/>
              </a:rPr>
              <a:t>הצאט</a:t>
            </a:r>
            <a:r>
              <a:rPr lang="he-IL" b="0" i="0" dirty="0">
                <a:effectLst/>
                <a:latin typeface="gg sans"/>
              </a:rPr>
              <a:t> בוט בפורמט דמוי צ'אט.</a:t>
            </a:r>
            <a:endParaRPr lang="he-IL" dirty="0"/>
          </a:p>
        </p:txBody>
      </p:sp>
      <p:sp>
        <p:nvSpPr>
          <p:cNvPr id="4" name="מציין מיקום של מספר שקופית 3"/>
          <p:cNvSpPr>
            <a:spLocks noGrp="1"/>
          </p:cNvSpPr>
          <p:nvPr>
            <p:ph type="sldNum" sz="quarter" idx="5"/>
          </p:nvPr>
        </p:nvSpPr>
        <p:spPr/>
        <p:txBody>
          <a:bodyPr/>
          <a:lstStyle/>
          <a:p>
            <a:fld id="{2C92ABFA-1C62-40B6-9FFF-8F07944B74D3}" type="slidenum">
              <a:rPr lang="he-IL" smtClean="0"/>
              <a:t>3</a:t>
            </a:fld>
            <a:endParaRPr lang="he-IL"/>
          </a:p>
        </p:txBody>
      </p:sp>
    </p:spTree>
    <p:extLst>
      <p:ext uri="{BB962C8B-B14F-4D97-AF65-F5344CB8AC3E}">
        <p14:creationId xmlns:p14="http://schemas.microsoft.com/office/powerpoint/2010/main" val="1733079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0" i="0" dirty="0">
                <a:effectLst/>
                <a:latin typeface="gg sans"/>
              </a:rPr>
              <a:t>מיקרו שירותים: אז שני המיקרו שירותים שהשתמשנו בהם בפרויקט שלנו הם </a:t>
            </a:r>
            <a:r>
              <a:rPr lang="he-IL" b="0" i="0" dirty="0" err="1">
                <a:effectLst/>
                <a:latin typeface="gg sans"/>
              </a:rPr>
              <a:t>רובוטס</a:t>
            </a:r>
            <a:r>
              <a:rPr lang="he-IL" b="0" i="0" dirty="0">
                <a:effectLst/>
                <a:latin typeface="gg sans"/>
              </a:rPr>
              <a:t> </a:t>
            </a:r>
            <a:r>
              <a:rPr lang="he-IL" b="0" i="0" dirty="0" err="1">
                <a:effectLst/>
                <a:latin typeface="gg sans"/>
              </a:rPr>
              <a:t>צ'קר</a:t>
            </a:r>
            <a:r>
              <a:rPr lang="he-IL" b="0" i="0" dirty="0">
                <a:effectLst/>
                <a:latin typeface="gg sans"/>
              </a:rPr>
              <a:t> ואינדקס סרוויס </a:t>
            </a:r>
            <a:r>
              <a:rPr lang="he-IL" b="0" i="0" dirty="0" err="1">
                <a:effectLst/>
                <a:latin typeface="gg sans"/>
              </a:rPr>
              <a:t>מהתירגול</a:t>
            </a:r>
            <a:r>
              <a:rPr lang="he-IL" b="0" i="0" dirty="0">
                <a:effectLst/>
                <a:latin typeface="gg sans"/>
              </a:rPr>
              <a:t>, </a:t>
            </a:r>
            <a:r>
              <a:rPr lang="he-IL" b="0" i="0" dirty="0" err="1">
                <a:effectLst/>
                <a:latin typeface="gg sans"/>
              </a:rPr>
              <a:t>רובוטס</a:t>
            </a:r>
            <a:r>
              <a:rPr lang="he-IL" b="0" i="0" dirty="0">
                <a:effectLst/>
                <a:latin typeface="gg sans"/>
              </a:rPr>
              <a:t> </a:t>
            </a:r>
            <a:r>
              <a:rPr lang="he-IL" b="0" i="0" dirty="0" err="1">
                <a:effectLst/>
                <a:latin typeface="gg sans"/>
              </a:rPr>
              <a:t>צ'קר</a:t>
            </a:r>
            <a:r>
              <a:rPr lang="he-IL" b="0" i="0" dirty="0">
                <a:effectLst/>
                <a:latin typeface="gg sans"/>
              </a:rPr>
              <a:t> הוא מיקרו שירות </a:t>
            </a:r>
            <a:r>
              <a:rPr lang="he-IL" b="0" i="0" dirty="0" err="1">
                <a:effectLst/>
                <a:latin typeface="gg sans"/>
              </a:rPr>
              <a:t>שממימשנו</a:t>
            </a:r>
            <a:r>
              <a:rPr lang="he-IL" b="0" i="0" dirty="0">
                <a:effectLst/>
                <a:latin typeface="gg sans"/>
              </a:rPr>
              <a:t> בעצמנו וכל המטרה שלו היא לוודא שלינק מסוים שנשלח אליו מוגדר כמותר לביצוע </a:t>
            </a:r>
            <a:r>
              <a:rPr lang="he-IL" b="0" i="0" dirty="0" err="1">
                <a:effectLst/>
                <a:latin typeface="gg sans"/>
              </a:rPr>
              <a:t>סקרייפינג</a:t>
            </a:r>
            <a:r>
              <a:rPr lang="he-IL" b="0" i="0" dirty="0">
                <a:effectLst/>
                <a:latin typeface="gg sans"/>
              </a:rPr>
              <a:t> על ידי </a:t>
            </a:r>
            <a:r>
              <a:rPr lang="he-IL" b="0" i="0" dirty="0" err="1">
                <a:effectLst/>
                <a:latin typeface="gg sans"/>
              </a:rPr>
              <a:t>מייקרוספט</a:t>
            </a:r>
            <a:r>
              <a:rPr lang="he-IL" b="0" i="0" dirty="0">
                <a:effectLst/>
                <a:latin typeface="gg sans"/>
              </a:rPr>
              <a:t>. באינדקס סרוויס השתמשנו כדי בעצם ליצור את האינדקס, כל המהות שלו היא לעבור על התוכן של הדפים של </a:t>
            </a:r>
            <a:r>
              <a:rPr lang="he-IL" b="0" i="0" dirty="0" err="1">
                <a:effectLst/>
                <a:latin typeface="gg sans"/>
              </a:rPr>
              <a:t>אז'ור</a:t>
            </a:r>
            <a:r>
              <a:rPr lang="he-IL" b="0" i="0" dirty="0">
                <a:effectLst/>
                <a:latin typeface="gg sans"/>
              </a:rPr>
              <a:t> להוציא מהם את המילים ולהכניס אותם למבני נתונים לוקליים שלאחר מכן השתמשנו בהם כדי להעלות את האינדקס למסד.</a:t>
            </a:r>
          </a:p>
          <a:p>
            <a:r>
              <a:rPr lang="he-IL" b="0" i="0" dirty="0">
                <a:effectLst/>
                <a:latin typeface="gg sans"/>
              </a:rPr>
              <a:t> </a:t>
            </a:r>
            <a:r>
              <a:rPr lang="he-IL" b="0" i="0" dirty="0" err="1">
                <a:effectLst/>
                <a:latin typeface="gg sans"/>
              </a:rPr>
              <a:t>בדטבייס</a:t>
            </a:r>
            <a:r>
              <a:rPr lang="he-IL" b="0" i="0" dirty="0">
                <a:effectLst/>
                <a:latin typeface="gg sans"/>
              </a:rPr>
              <a:t> סרוויס השתמשנו כדי לתקשר עם השרת, הוא במקרה גם </a:t>
            </a:r>
            <a:r>
              <a:rPr lang="he-IL" b="0" i="0" dirty="0" err="1">
                <a:effectLst/>
                <a:latin typeface="gg sans"/>
              </a:rPr>
              <a:t>סינגלטון</a:t>
            </a:r>
            <a:r>
              <a:rPr lang="he-IL" b="0" i="0" dirty="0">
                <a:effectLst/>
                <a:latin typeface="gg sans"/>
              </a:rPr>
              <a:t> כדי שנוכל להשתמש רק במופע אחד בכל החלקים במערכת.</a:t>
            </a:r>
            <a:endParaRPr lang="he-IL" dirty="0"/>
          </a:p>
        </p:txBody>
      </p:sp>
      <p:sp>
        <p:nvSpPr>
          <p:cNvPr id="4" name="מציין מיקום של מספר שקופית 3"/>
          <p:cNvSpPr>
            <a:spLocks noGrp="1"/>
          </p:cNvSpPr>
          <p:nvPr>
            <p:ph type="sldNum" sz="quarter" idx="5"/>
          </p:nvPr>
        </p:nvSpPr>
        <p:spPr/>
        <p:txBody>
          <a:bodyPr/>
          <a:lstStyle/>
          <a:p>
            <a:fld id="{2C92ABFA-1C62-40B6-9FFF-8F07944B74D3}" type="slidenum">
              <a:rPr lang="he-IL" smtClean="0"/>
              <a:t>4</a:t>
            </a:fld>
            <a:endParaRPr lang="he-IL"/>
          </a:p>
        </p:txBody>
      </p:sp>
    </p:spTree>
    <p:extLst>
      <p:ext uri="{BB962C8B-B14F-4D97-AF65-F5344CB8AC3E}">
        <p14:creationId xmlns:p14="http://schemas.microsoft.com/office/powerpoint/2010/main" val="917049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0" i="0" dirty="0">
                <a:effectLst/>
                <a:latin typeface="gg sans"/>
              </a:rPr>
              <a:t>ה</a:t>
            </a:r>
            <a:r>
              <a:rPr lang="en-US" b="0" i="0" dirty="0">
                <a:effectLst/>
                <a:latin typeface="gg sans"/>
              </a:rPr>
              <a:t>KPI’s </a:t>
            </a:r>
            <a:r>
              <a:rPr lang="he-IL" b="0" i="0" dirty="0">
                <a:effectLst/>
                <a:latin typeface="gg sans"/>
              </a:rPr>
              <a:t>שבחרנו הם: זמן תגובה, שיעור שגיאות ושביעות רצון הלקוח. אז </a:t>
            </a:r>
            <a:r>
              <a:rPr lang="he-IL" b="0" i="0" dirty="0" err="1">
                <a:effectLst/>
                <a:latin typeface="gg sans"/>
              </a:rPr>
              <a:t>מבחינתינו</a:t>
            </a:r>
            <a:r>
              <a:rPr lang="he-IL" b="0" i="0" dirty="0">
                <a:effectLst/>
                <a:latin typeface="gg sans"/>
              </a:rPr>
              <a:t>, תוכנה שמגיבה מהר היא תוכנה טובה, במיוחד בעידן של היום שהציפייה </a:t>
            </a:r>
            <a:r>
              <a:rPr lang="he-IL" b="0" i="0" dirty="0" err="1">
                <a:effectLst/>
                <a:latin typeface="gg sans"/>
              </a:rPr>
              <a:t>שהכל</a:t>
            </a:r>
            <a:r>
              <a:rPr lang="he-IL" b="0" i="0" dirty="0">
                <a:effectLst/>
                <a:latin typeface="gg sans"/>
              </a:rPr>
              <a:t> יקרה בשבריר שנייה, בשביל זה דאגנו כמה שיותר לחסוך בפעולות מיותרות ולבצע עדכונים מיידית, לדוגמא, כל שינוי שעשינו בדף מנהל, בחרנו להציג למשתמש במיידית, ולכן השאיפה שלנו הייתה שהשינויים יוצגו כמה שיותר מהר, בגלל זה בחרנו קודם להציג שינויים בעזרת מבני נתונים לוקליים שנמצאים בראם ולאחר מכן לעדכן נתונים בשרת את אותו הדבר עשינו גם בדף החיפוש כששמרנו את השאילתות שביצע המשתמש. </a:t>
            </a:r>
          </a:p>
          <a:p>
            <a:r>
              <a:rPr lang="he-IL" b="0" i="0" dirty="0">
                <a:effectLst/>
                <a:latin typeface="gg sans"/>
              </a:rPr>
              <a:t>שיעור שגיאות – מנוע חיפוש טוב לדעתנו הוא מנוע חיפוש שטועה כמה שפחות, ובגלל זה עבדנו קשה על דיוק התוצאות של החיפוש במידת הרלוונטיות שביעות רצון לקוח – </a:t>
            </a:r>
            <a:r>
              <a:rPr lang="he-IL" b="0" i="0" dirty="0" err="1">
                <a:effectLst/>
                <a:latin typeface="gg sans"/>
              </a:rPr>
              <a:t>מבחינתינו</a:t>
            </a:r>
            <a:r>
              <a:rPr lang="he-IL" b="0" i="0" dirty="0">
                <a:effectLst/>
                <a:latin typeface="gg sans"/>
              </a:rPr>
              <a:t> סך </a:t>
            </a:r>
            <a:r>
              <a:rPr lang="he-IL" b="0" i="0" dirty="0" err="1">
                <a:effectLst/>
                <a:latin typeface="gg sans"/>
              </a:rPr>
              <a:t>הכל</a:t>
            </a:r>
            <a:r>
              <a:rPr lang="he-IL" b="0" i="0" dirty="0">
                <a:effectLst/>
                <a:latin typeface="gg sans"/>
              </a:rPr>
              <a:t> הכי חשוב הוא הלקוח ובגלל זה בחרנו </a:t>
            </a:r>
            <a:r>
              <a:rPr lang="he-IL" b="0" i="0" dirty="0" err="1">
                <a:effectLst/>
                <a:latin typeface="gg sans"/>
              </a:rPr>
              <a:t>לתעדף</a:t>
            </a:r>
            <a:r>
              <a:rPr lang="he-IL" b="0" i="0" dirty="0">
                <a:effectLst/>
                <a:latin typeface="gg sans"/>
              </a:rPr>
              <a:t> את חווית המשתמש, עשינו את זה עם עיצוב פשוט שלא מעמיס קוגניטיבית, אפשר לראות את זה בדף החיפוש והצ'ט בוט </a:t>
            </a:r>
            <a:r>
              <a:rPr lang="he-IL" b="0" i="0" dirty="0" err="1">
                <a:effectLst/>
                <a:latin typeface="gg sans"/>
              </a:rPr>
              <a:t>ונוויגציה</a:t>
            </a:r>
            <a:r>
              <a:rPr lang="he-IL" b="0" i="0" dirty="0">
                <a:effectLst/>
                <a:latin typeface="gg sans"/>
              </a:rPr>
              <a:t> קלה בין הדפים השונים. את כל ה</a:t>
            </a:r>
            <a:r>
              <a:rPr lang="en-US" b="0" i="0" dirty="0">
                <a:effectLst/>
                <a:latin typeface="gg sans"/>
              </a:rPr>
              <a:t>KPI’s </a:t>
            </a:r>
            <a:r>
              <a:rPr lang="he-IL" b="0" i="0" dirty="0">
                <a:effectLst/>
                <a:latin typeface="gg sans"/>
              </a:rPr>
              <a:t>בחרנו למדוד על ידי סקר למשתמש, בו הוא יכול לדרג את כל אחד מהמדדים שבחרנו.</a:t>
            </a:r>
            <a:endParaRPr lang="he-IL" dirty="0"/>
          </a:p>
        </p:txBody>
      </p:sp>
      <p:sp>
        <p:nvSpPr>
          <p:cNvPr id="4" name="מציין מיקום של מספר שקופית 3"/>
          <p:cNvSpPr>
            <a:spLocks noGrp="1"/>
          </p:cNvSpPr>
          <p:nvPr>
            <p:ph type="sldNum" sz="quarter" idx="5"/>
          </p:nvPr>
        </p:nvSpPr>
        <p:spPr/>
        <p:txBody>
          <a:bodyPr/>
          <a:lstStyle/>
          <a:p>
            <a:fld id="{2C92ABFA-1C62-40B6-9FFF-8F07944B74D3}" type="slidenum">
              <a:rPr lang="he-IL" smtClean="0"/>
              <a:t>5</a:t>
            </a:fld>
            <a:endParaRPr lang="he-IL"/>
          </a:p>
        </p:txBody>
      </p:sp>
    </p:spTree>
    <p:extLst>
      <p:ext uri="{BB962C8B-B14F-4D97-AF65-F5344CB8AC3E}">
        <p14:creationId xmlns:p14="http://schemas.microsoft.com/office/powerpoint/2010/main" val="3282801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הארכיטקטורה הזו עוקבת אחר </a:t>
            </a:r>
            <a:r>
              <a:rPr lang="en-US" dirty="0"/>
              <a:t>Service-Oriented Architecture (SOA), </a:t>
            </a:r>
            <a:r>
              <a:rPr lang="he-IL" dirty="0"/>
              <a:t>שבה כל רכיב הוא שירות מודולרי </a:t>
            </a:r>
            <a:r>
              <a:rPr lang="he-IL" dirty="0" err="1"/>
              <a:t>ובר־שימוש</a:t>
            </a:r>
            <a:r>
              <a:rPr lang="he-IL" dirty="0"/>
              <a:t> שמתקשר עם אחרים כדי לספק פונקציונליות. </a:t>
            </a:r>
            <a:r>
              <a:rPr lang="en-US" dirty="0"/>
              <a:t>SOA </a:t>
            </a:r>
            <a:r>
              <a:rPr lang="he-IL" dirty="0"/>
              <a:t>מבטיחה גמישות, יכולת הרחבה (</a:t>
            </a:r>
            <a:r>
              <a:rPr lang="en-US" dirty="0"/>
              <a:t>scalability), </a:t>
            </a:r>
            <a:r>
              <a:rPr lang="he-IL" dirty="0"/>
              <a:t>ותחזוקה קלה יותר, מה שהופך אותה להתאמה מושלמת לרעיון הכללי ולדרישות הפרויקט. זו הסיבה שבחרנו בה.</a:t>
            </a:r>
          </a:p>
          <a:p>
            <a:pPr algn="r" rtl="1"/>
            <a:endParaRPr lang="he-IL" dirty="0"/>
          </a:p>
          <a:p>
            <a:pPr algn="r" rtl="1"/>
            <a:r>
              <a:rPr lang="he-IL" dirty="0"/>
              <a:t>בתרשים הזה, משתמשים מתקשרים עם </a:t>
            </a:r>
            <a:r>
              <a:rPr lang="en-US" dirty="0"/>
              <a:t>UI Service, </a:t>
            </a:r>
            <a:r>
              <a:rPr lang="he-IL" dirty="0"/>
              <a:t>שם הם יכולים להזין שאילתות, לשאול שאלות </a:t>
            </a:r>
            <a:r>
              <a:rPr lang="he-IL" dirty="0" err="1"/>
              <a:t>בצ'אטבוט</a:t>
            </a:r>
            <a:r>
              <a:rPr lang="he-IL" dirty="0"/>
              <a:t> (</a:t>
            </a:r>
            <a:r>
              <a:rPr lang="en-US" dirty="0" err="1"/>
              <a:t>ChatBot</a:t>
            </a:r>
            <a:r>
              <a:rPr lang="en-US" dirty="0"/>
              <a:t>), </a:t>
            </a:r>
            <a:r>
              <a:rPr lang="he-IL" dirty="0"/>
              <a:t>לבקש סטטיסטיקות ספציפיות, או לבצע שינויים במסד הנתונים (</a:t>
            </a:r>
            <a:r>
              <a:rPr lang="en-US" dirty="0"/>
              <a:t>database). </a:t>
            </a:r>
            <a:r>
              <a:rPr lang="he-IL" dirty="0"/>
              <a:t>ה-</a:t>
            </a:r>
            <a:r>
              <a:rPr lang="en-US" dirty="0"/>
              <a:t>UI Service </a:t>
            </a:r>
            <a:r>
              <a:rPr lang="he-IL" dirty="0"/>
              <a:t>מנתב את </a:t>
            </a:r>
            <a:r>
              <a:rPr lang="he-IL" dirty="0" err="1"/>
              <a:t>הקלטים</a:t>
            </a:r>
            <a:r>
              <a:rPr lang="he-IL" dirty="0"/>
              <a:t> הללו לשירות המתאים: </a:t>
            </a:r>
            <a:r>
              <a:rPr lang="en-US" dirty="0"/>
              <a:t>Search Service, Statistics Service, </a:t>
            </a:r>
            <a:r>
              <a:rPr lang="en-US" dirty="0" err="1"/>
              <a:t>ChatBot</a:t>
            </a:r>
            <a:r>
              <a:rPr lang="en-US" dirty="0"/>
              <a:t>, </a:t>
            </a:r>
            <a:r>
              <a:rPr lang="he-IL" dirty="0"/>
              <a:t>או </a:t>
            </a:r>
            <a:r>
              <a:rPr lang="en-US" dirty="0"/>
              <a:t>Management Service. </a:t>
            </a:r>
            <a:r>
              <a:rPr lang="he-IL" dirty="0"/>
              <a:t>השירותים הללו מעבדים את הקלט ומחזירים תוצאות ל-</a:t>
            </a:r>
            <a:r>
              <a:rPr lang="en-US" dirty="0"/>
              <a:t>UI, </a:t>
            </a:r>
            <a:r>
              <a:rPr lang="he-IL" dirty="0"/>
              <a:t>וזו הסיבה שאנחנו רואים חצים </a:t>
            </a:r>
            <a:r>
              <a:rPr lang="he-IL" dirty="0" err="1"/>
              <a:t>דו־כיווניים</a:t>
            </a:r>
            <a:r>
              <a:rPr lang="he-IL" dirty="0"/>
              <a:t> ביניהם.</a:t>
            </a:r>
          </a:p>
          <a:p>
            <a:pPr algn="r" rtl="1"/>
            <a:endParaRPr lang="he-IL" dirty="0"/>
          </a:p>
          <a:p>
            <a:pPr algn="r" rtl="1"/>
            <a:r>
              <a:rPr lang="he-IL" dirty="0"/>
              <a:t>ה-</a:t>
            </a:r>
            <a:r>
              <a:rPr lang="en-US" dirty="0"/>
              <a:t>Database Service </a:t>
            </a:r>
            <a:r>
              <a:rPr lang="he-IL" dirty="0"/>
              <a:t>ממלא כאן תפקיד מרכזי. הוא משתמש ב-</a:t>
            </a:r>
            <a:r>
              <a:rPr lang="en-US" dirty="0"/>
              <a:t>Web Scraper Service </a:t>
            </a:r>
            <a:r>
              <a:rPr lang="he-IL" dirty="0"/>
              <a:t>כדי לאסוף ולעדכן נתונים. ה-</a:t>
            </a:r>
            <a:r>
              <a:rPr lang="en-US" dirty="0"/>
              <a:t>Web Scraper </a:t>
            </a:r>
            <a:r>
              <a:rPr lang="he-IL" dirty="0"/>
              <a:t>שולף מידע מ-</a:t>
            </a:r>
            <a:r>
              <a:rPr lang="en-US" dirty="0"/>
              <a:t>Azure, </a:t>
            </a:r>
            <a:r>
              <a:rPr lang="he-IL" dirty="0"/>
              <a:t>כמו תדירות מילים ולינקים, אבל </a:t>
            </a:r>
            <a:r>
              <a:rPr lang="en-US" dirty="0"/>
              <a:t>Azure </a:t>
            </a:r>
            <a:r>
              <a:rPr lang="he-IL" dirty="0"/>
              <a:t>לא מתקשר עם ה-</a:t>
            </a:r>
            <a:r>
              <a:rPr lang="en-US" dirty="0"/>
              <a:t>scraper—</a:t>
            </a:r>
            <a:r>
              <a:rPr lang="he-IL" dirty="0"/>
              <a:t>ומכאן החץ </a:t>
            </a:r>
            <a:r>
              <a:rPr lang="he-IL" dirty="0" err="1"/>
              <a:t>החד־כיווני</a:t>
            </a:r>
            <a:r>
              <a:rPr lang="he-IL" dirty="0"/>
              <a:t>. לאחר שהנתונים נאספים, ה-</a:t>
            </a:r>
            <a:r>
              <a:rPr lang="en-US" dirty="0"/>
              <a:t>Database Service </a:t>
            </a:r>
            <a:r>
              <a:rPr lang="he-IL" dirty="0"/>
              <a:t>שומר אותם ב-</a:t>
            </a:r>
            <a:r>
              <a:rPr lang="en-US" dirty="0"/>
              <a:t>Firebase, </a:t>
            </a:r>
            <a:r>
              <a:rPr lang="he-IL" dirty="0"/>
              <a:t>כדי להבטיח עמידות ואמינות. לאחר מכן, ה-</a:t>
            </a:r>
            <a:r>
              <a:rPr lang="en-US" dirty="0"/>
              <a:t>Search </a:t>
            </a:r>
            <a:r>
              <a:rPr lang="he-IL" dirty="0"/>
              <a:t>וה-</a:t>
            </a:r>
            <a:r>
              <a:rPr lang="en-US" dirty="0"/>
              <a:t>Statistics Services </a:t>
            </a:r>
            <a:r>
              <a:rPr lang="he-IL" dirty="0"/>
              <a:t>מסתמכים על ה-</a:t>
            </a:r>
            <a:r>
              <a:rPr lang="en-US" dirty="0"/>
              <a:t>Database Service </a:t>
            </a:r>
            <a:r>
              <a:rPr lang="he-IL" dirty="0"/>
              <a:t>כדי לגשת לנתונים הללו, בין אם מדובר בספירת מילים, כתובות </a:t>
            </a:r>
            <a:r>
              <a:rPr lang="en-US" dirty="0"/>
              <a:t>URL, </a:t>
            </a:r>
            <a:r>
              <a:rPr lang="he-IL" dirty="0"/>
              <a:t>או מגמות חיפוש.</a:t>
            </a:r>
          </a:p>
          <a:p>
            <a:pPr algn="r" rtl="1"/>
            <a:endParaRPr lang="he-IL" dirty="0"/>
          </a:p>
          <a:p>
            <a:pPr algn="r" rtl="1"/>
            <a:r>
              <a:rPr lang="he-IL" dirty="0"/>
              <a:t>לבסוף, יש לנו את האפליקציות הראשיות שמציגות את כל השירותים הזמינים למשתמש. העיצוב המודולרי הזה מאפשר לנו להוסיף בצורה חלקה שירותים חדשים, כמו ה-</a:t>
            </a:r>
            <a:r>
              <a:rPr lang="en-US" dirty="0" err="1"/>
              <a:t>ChatBot</a:t>
            </a:r>
            <a:r>
              <a:rPr lang="en-US" dirty="0"/>
              <a:t>, </a:t>
            </a:r>
            <a:r>
              <a:rPr lang="he-IL" dirty="0"/>
              <a:t>בלי להפריע לשירותים הקיימים, מה שהופך את הארכיטקטורה גם </a:t>
            </a:r>
            <a:r>
              <a:rPr lang="he-IL" dirty="0" err="1"/>
              <a:t>לרובוסטית</a:t>
            </a:r>
            <a:r>
              <a:rPr lang="he-IL" dirty="0"/>
              <a:t> וגם ל-</a:t>
            </a:r>
            <a:r>
              <a:rPr lang="en-US" dirty="0"/>
              <a:t>scalable.</a:t>
            </a:r>
          </a:p>
          <a:p>
            <a:pPr algn="r" rtl="1"/>
            <a:endParaRPr lang="en-IL" dirty="0"/>
          </a:p>
          <a:p>
            <a:endParaRPr lang="he-IL" dirty="0"/>
          </a:p>
        </p:txBody>
      </p:sp>
      <p:sp>
        <p:nvSpPr>
          <p:cNvPr id="4" name="מציין מיקום של מספר שקופית 3"/>
          <p:cNvSpPr>
            <a:spLocks noGrp="1"/>
          </p:cNvSpPr>
          <p:nvPr>
            <p:ph type="sldNum" sz="quarter" idx="5"/>
          </p:nvPr>
        </p:nvSpPr>
        <p:spPr/>
        <p:txBody>
          <a:bodyPr/>
          <a:lstStyle/>
          <a:p>
            <a:fld id="{2C92ABFA-1C62-40B6-9FFF-8F07944B74D3}" type="slidenum">
              <a:rPr lang="he-IL" smtClean="0"/>
              <a:t>6</a:t>
            </a:fld>
            <a:endParaRPr lang="he-IL"/>
          </a:p>
        </p:txBody>
      </p:sp>
    </p:spTree>
    <p:extLst>
      <p:ext uri="{BB962C8B-B14F-4D97-AF65-F5344CB8AC3E}">
        <p14:creationId xmlns:p14="http://schemas.microsoft.com/office/powerpoint/2010/main" val="3709388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במערכת שלנו, כל משתמש יכול לבצע מספר פעולות מרכזיות:  </a:t>
            </a:r>
          </a:p>
          <a:p>
            <a:pPr algn="r" rtl="1"/>
            <a:r>
              <a:rPr lang="he-IL" dirty="0"/>
              <a:t>1. לחפש באתר באמצעות המודל שלנו.</a:t>
            </a:r>
          </a:p>
          <a:p>
            <a:pPr algn="r" rtl="1"/>
            <a:r>
              <a:rPr lang="he-IL" dirty="0"/>
              <a:t>2. לשוחח עם </a:t>
            </a:r>
            <a:r>
              <a:rPr lang="he-IL" dirty="0" err="1"/>
              <a:t>הצ'אטפוט</a:t>
            </a:r>
            <a:r>
              <a:rPr lang="he-IL" dirty="0"/>
              <a:t> לקבלת מידע או תמיכה.</a:t>
            </a:r>
          </a:p>
          <a:p>
            <a:pPr algn="r" rtl="1"/>
            <a:r>
              <a:rPr lang="he-IL" dirty="0"/>
              <a:t>3. לצפות בסטטיסטיקות עם אפשרויות מתקדמות (</a:t>
            </a:r>
            <a:r>
              <a:rPr lang="he-IL" dirty="0" err="1"/>
              <a:t>אקסטנד</a:t>
            </a:r>
            <a:r>
              <a:rPr lang="he-IL" dirty="0"/>
              <a:t>):</a:t>
            </a:r>
          </a:p>
          <a:p>
            <a:pPr algn="r" rtl="1"/>
            <a:r>
              <a:rPr lang="he-IL" dirty="0"/>
              <a:t>3.1. הצגת הנתונים ב-</a:t>
            </a:r>
            <a:r>
              <a:rPr lang="he-IL" dirty="0" err="1"/>
              <a:t>פיי</a:t>
            </a:r>
            <a:r>
              <a:rPr lang="he-IL" dirty="0"/>
              <a:t> </a:t>
            </a:r>
            <a:r>
              <a:rPr lang="he-IL" dirty="0" err="1"/>
              <a:t>צ'ארט</a:t>
            </a:r>
            <a:r>
              <a:rPr lang="he-IL" dirty="0"/>
              <a:t>, </a:t>
            </a:r>
            <a:r>
              <a:rPr lang="he-IL" dirty="0" err="1"/>
              <a:t>היסטוגרם</a:t>
            </a:r>
            <a:r>
              <a:rPr lang="he-IL" dirty="0"/>
              <a:t>, או גרף עמודות לפי העדפת המשתמש.</a:t>
            </a:r>
          </a:p>
          <a:p>
            <a:pPr algn="r" rtl="1"/>
            <a:r>
              <a:rPr lang="he-IL" dirty="0"/>
              <a:t>3.2. בחירה לראות מילים נפוצות ב-</a:t>
            </a:r>
            <a:r>
              <a:rPr lang="en-US" dirty="0"/>
              <a:t> Microsoft Azure, </a:t>
            </a:r>
            <a:r>
              <a:rPr lang="he-IL" dirty="0"/>
              <a:t>שאילתות חיפוש מובילות, או מילות חיפוש מובילות.</a:t>
            </a:r>
            <a:br>
              <a:rPr lang="he-IL" dirty="0"/>
            </a:br>
            <a:r>
              <a:rPr lang="he-IL" dirty="0"/>
              <a:t>4. לנהל את מסד הנתונים והאינדקס, כולל אפשרויות מתקדמות כמו:</a:t>
            </a:r>
          </a:p>
          <a:p>
            <a:pPr algn="r" rtl="1"/>
            <a:r>
              <a:rPr lang="he-IL" dirty="0"/>
              <a:t>4.1 הוספת לינק עם מספר ההופעות של מילה.</a:t>
            </a:r>
          </a:p>
          <a:p>
            <a:pPr algn="r" rtl="1"/>
            <a:r>
              <a:rPr lang="he-IL" dirty="0"/>
              <a:t>4.2 עריכת מספר ההופעות של מילה בלינק ספציפי.</a:t>
            </a:r>
          </a:p>
          <a:p>
            <a:pPr algn="r" rtl="1"/>
            <a:r>
              <a:rPr lang="he-IL" dirty="0"/>
              <a:t>4.3 הוספה או מחיקה של מילה מהאינדקס, כולל כל הלינקים הקשורים אליה.</a:t>
            </a:r>
          </a:p>
          <a:p>
            <a:pPr algn="r" rtl="1"/>
            <a:r>
              <a:rPr lang="he-IL" dirty="0"/>
              <a:t>4.4 מחיקה של לינק ספציפי מרשימת הלינקים של מילה מסוימת.</a:t>
            </a:r>
          </a:p>
          <a:p>
            <a:pPr algn="r" rtl="1"/>
            <a:endParaRPr lang="en-IL" dirty="0"/>
          </a:p>
          <a:p>
            <a:endParaRPr lang="he-IL" dirty="0"/>
          </a:p>
        </p:txBody>
      </p:sp>
      <p:sp>
        <p:nvSpPr>
          <p:cNvPr id="4" name="מציין מיקום של מספר שקופית 3"/>
          <p:cNvSpPr>
            <a:spLocks noGrp="1"/>
          </p:cNvSpPr>
          <p:nvPr>
            <p:ph type="sldNum" sz="quarter" idx="5"/>
          </p:nvPr>
        </p:nvSpPr>
        <p:spPr/>
        <p:txBody>
          <a:bodyPr/>
          <a:lstStyle/>
          <a:p>
            <a:fld id="{2C92ABFA-1C62-40B6-9FFF-8F07944B74D3}" type="slidenum">
              <a:rPr lang="he-IL" smtClean="0"/>
              <a:t>7</a:t>
            </a:fld>
            <a:endParaRPr lang="he-IL"/>
          </a:p>
        </p:txBody>
      </p:sp>
    </p:spTree>
    <p:extLst>
      <p:ext uri="{BB962C8B-B14F-4D97-AF65-F5344CB8AC3E}">
        <p14:creationId xmlns:p14="http://schemas.microsoft.com/office/powerpoint/2010/main" val="461229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נבחן את הדרישות:</a:t>
            </a:r>
            <a:br>
              <a:rPr lang="en-US" dirty="0"/>
            </a:br>
            <a:r>
              <a:rPr lang="he-IL" dirty="0"/>
              <a:t>הדרישות הפונקציונליות העיקריות הם: לאפשר גישה מהירה לשליפת מידע מהענן, לצד חיפוש מתקדם שמבטיח תוצאות מדויקות,</a:t>
            </a:r>
          </a:p>
          <a:p>
            <a:r>
              <a:rPr lang="he-IL" dirty="0"/>
              <a:t>בנוסף, היא תציג נתונים בצורה גרפית של סטטיסטיקות ותאפשר קיום שיחה עם צ'אט בוט חכם.</a:t>
            </a:r>
          </a:p>
          <a:p>
            <a:endParaRPr lang="he-IL" dirty="0"/>
          </a:p>
          <a:p>
            <a:r>
              <a:rPr lang="he-IL" dirty="0"/>
              <a:t>בנוגע לדרישות הלא פונקציונליות:</a:t>
            </a:r>
          </a:p>
          <a:p>
            <a:r>
              <a:rPr lang="he-IL" dirty="0"/>
              <a:t>המערכת שמה דגש על שקיפות מלאה, מותאמת לפעול בצורה חלקה בדפדפנים מודרניים, מתועדת באופן יסודי לתמיכה בצוותי הפיתוח,</a:t>
            </a:r>
          </a:p>
          <a:p>
            <a:r>
              <a:rPr lang="he-IL" dirty="0"/>
              <a:t> ומספקת משוב </a:t>
            </a:r>
            <a:r>
              <a:rPr lang="he-IL" dirty="0" err="1"/>
              <a:t>מיידי</a:t>
            </a:r>
            <a:r>
              <a:rPr lang="he-IL" dirty="0"/>
              <a:t> למשתמשים במהלך החיפוש. כמו כן הצ'אט בוט יספק הודעת שגיאה במקרים חריגים.</a:t>
            </a:r>
          </a:p>
        </p:txBody>
      </p:sp>
      <p:sp>
        <p:nvSpPr>
          <p:cNvPr id="4" name="מציין מיקום של מספר שקופית 3"/>
          <p:cNvSpPr>
            <a:spLocks noGrp="1"/>
          </p:cNvSpPr>
          <p:nvPr>
            <p:ph type="sldNum" sz="quarter" idx="5"/>
          </p:nvPr>
        </p:nvSpPr>
        <p:spPr/>
        <p:txBody>
          <a:bodyPr/>
          <a:lstStyle/>
          <a:p>
            <a:fld id="{2C92ABFA-1C62-40B6-9FFF-8F07944B74D3}" type="slidenum">
              <a:rPr lang="he-IL" smtClean="0"/>
              <a:t>8</a:t>
            </a:fld>
            <a:endParaRPr lang="he-IL"/>
          </a:p>
        </p:txBody>
      </p:sp>
    </p:spTree>
    <p:extLst>
      <p:ext uri="{BB962C8B-B14F-4D97-AF65-F5344CB8AC3E}">
        <p14:creationId xmlns:p14="http://schemas.microsoft.com/office/powerpoint/2010/main" val="422324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במעבר לביקורות שקיבלנו:</a:t>
            </a:r>
            <a:br>
              <a:rPr lang="he-IL" dirty="0"/>
            </a:br>
            <a:r>
              <a:rPr lang="he-IL" dirty="0"/>
              <a:t>ציון ה-</a:t>
            </a:r>
            <a:r>
              <a:rPr lang="en-US" dirty="0"/>
              <a:t>SUS </a:t>
            </a:r>
            <a:r>
              <a:rPr lang="he-IL" dirty="0"/>
              <a:t> הממוצע שפרויקט זה קיבל היה 81.67, מה שמסמן שביעות רצון כללית טובה מצד המשתמשים.</a:t>
            </a:r>
          </a:p>
          <a:p>
            <a:r>
              <a:rPr lang="he-IL" dirty="0"/>
              <a:t>עם זאת, הועלו כמה נקודות לשיפור, כמו הצורך בהוספת מסך בית שיאפשר ניווט קל יותר,</a:t>
            </a:r>
          </a:p>
          <a:p>
            <a:r>
              <a:rPr lang="he-IL" dirty="0"/>
              <a:t> שיפור עיצוב הממשק עם צבעים נוספים ושיפורים ויזואליים, וכמו כן, חיזוק היכולות של הצ'אט בוט שלנו.</a:t>
            </a:r>
          </a:p>
          <a:p>
            <a:r>
              <a:rPr lang="he-IL" dirty="0"/>
              <a:t>בעבודה על הפרויקט בחרנו להתמקד בפיתוח התוכנה עצמה ובמימוש הפונקציונליות המרכזית שלה,</a:t>
            </a:r>
          </a:p>
          <a:p>
            <a:r>
              <a:rPr lang="he-IL" dirty="0"/>
              <a:t>לכן לא הוספנו מסך בית או ניסינו לשפר </a:t>
            </a:r>
            <a:r>
              <a:rPr lang="he-IL"/>
              <a:t>את העיצוב אבל </a:t>
            </a:r>
            <a:r>
              <a:rPr lang="he-IL" dirty="0"/>
              <a:t>כן הכנסנו את </a:t>
            </a:r>
            <a:r>
              <a:rPr lang="en-US" dirty="0" err="1"/>
              <a:t>gemini</a:t>
            </a:r>
            <a:r>
              <a:rPr lang="he-IL" dirty="0"/>
              <a:t> לשיפור הצ'אט בוט</a:t>
            </a:r>
          </a:p>
        </p:txBody>
      </p:sp>
      <p:sp>
        <p:nvSpPr>
          <p:cNvPr id="4" name="מציין מיקום של מספר שקופית 3"/>
          <p:cNvSpPr>
            <a:spLocks noGrp="1"/>
          </p:cNvSpPr>
          <p:nvPr>
            <p:ph type="sldNum" sz="quarter" idx="5"/>
          </p:nvPr>
        </p:nvSpPr>
        <p:spPr/>
        <p:txBody>
          <a:bodyPr/>
          <a:lstStyle/>
          <a:p>
            <a:fld id="{2C92ABFA-1C62-40B6-9FFF-8F07944B74D3}" type="slidenum">
              <a:rPr lang="he-IL" smtClean="0"/>
              <a:t>9</a:t>
            </a:fld>
            <a:endParaRPr lang="he-IL"/>
          </a:p>
        </p:txBody>
      </p:sp>
    </p:spTree>
    <p:extLst>
      <p:ext uri="{BB962C8B-B14F-4D97-AF65-F5344CB8AC3E}">
        <p14:creationId xmlns:p14="http://schemas.microsoft.com/office/powerpoint/2010/main" val="3877882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E719B4D-9505-81C4-84B7-EC1EBE3923C6}"/>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88BACCCB-85A9-42EF-60CB-6EBADC3FC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D9269B68-F995-CAFC-C5AA-F740B2CE28A6}"/>
              </a:ext>
            </a:extLst>
          </p:cNvPr>
          <p:cNvSpPr>
            <a:spLocks noGrp="1"/>
          </p:cNvSpPr>
          <p:nvPr>
            <p:ph type="dt" sz="half" idx="10"/>
          </p:nvPr>
        </p:nvSpPr>
        <p:spPr/>
        <p:txBody>
          <a:bodyPr/>
          <a:lstStyle/>
          <a:p>
            <a:fld id="{7EA4831D-9336-40B4-AE60-CAB3C1105E78}" type="datetimeFigureOut">
              <a:rPr lang="he-IL" smtClean="0"/>
              <a:t>ט'/שבט/תשפ"ה</a:t>
            </a:fld>
            <a:endParaRPr lang="he-IL"/>
          </a:p>
        </p:txBody>
      </p:sp>
      <p:sp>
        <p:nvSpPr>
          <p:cNvPr id="5" name="מציין מיקום של כותרת תחתונה 4">
            <a:extLst>
              <a:ext uri="{FF2B5EF4-FFF2-40B4-BE49-F238E27FC236}">
                <a16:creationId xmlns:a16="http://schemas.microsoft.com/office/drawing/2014/main" id="{B4C29149-8F6F-0DB6-7693-6586B93D15D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A31AC5E-22B6-7D90-5EC4-8957648C37F3}"/>
              </a:ext>
            </a:extLst>
          </p:cNvPr>
          <p:cNvSpPr>
            <a:spLocks noGrp="1"/>
          </p:cNvSpPr>
          <p:nvPr>
            <p:ph type="sldNum" sz="quarter" idx="12"/>
          </p:nvPr>
        </p:nvSpPr>
        <p:spPr/>
        <p:txBody>
          <a:bodyPr/>
          <a:lstStyle/>
          <a:p>
            <a:fld id="{E209674F-E522-4D4A-9BB8-0FBBA866E581}" type="slidenum">
              <a:rPr lang="he-IL" smtClean="0"/>
              <a:t>‹#›</a:t>
            </a:fld>
            <a:endParaRPr lang="he-IL"/>
          </a:p>
        </p:txBody>
      </p:sp>
    </p:spTree>
    <p:extLst>
      <p:ext uri="{BB962C8B-B14F-4D97-AF65-F5344CB8AC3E}">
        <p14:creationId xmlns:p14="http://schemas.microsoft.com/office/powerpoint/2010/main" val="533274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6B20973-5894-39CD-94CC-BCA4FC02B35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BA0AD6C8-1ABF-2060-8D18-B634AD38FF8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0C50F4D-1CE8-DF58-A5D8-36BEDF3DEBB9}"/>
              </a:ext>
            </a:extLst>
          </p:cNvPr>
          <p:cNvSpPr>
            <a:spLocks noGrp="1"/>
          </p:cNvSpPr>
          <p:nvPr>
            <p:ph type="dt" sz="half" idx="10"/>
          </p:nvPr>
        </p:nvSpPr>
        <p:spPr/>
        <p:txBody>
          <a:bodyPr/>
          <a:lstStyle/>
          <a:p>
            <a:fld id="{7EA4831D-9336-40B4-AE60-CAB3C1105E78}" type="datetimeFigureOut">
              <a:rPr lang="he-IL" smtClean="0"/>
              <a:t>ט'/שבט/תשפ"ה</a:t>
            </a:fld>
            <a:endParaRPr lang="he-IL"/>
          </a:p>
        </p:txBody>
      </p:sp>
      <p:sp>
        <p:nvSpPr>
          <p:cNvPr id="5" name="מציין מיקום של כותרת תחתונה 4">
            <a:extLst>
              <a:ext uri="{FF2B5EF4-FFF2-40B4-BE49-F238E27FC236}">
                <a16:creationId xmlns:a16="http://schemas.microsoft.com/office/drawing/2014/main" id="{1BAA0970-A9C4-6A4F-4DE4-587B7A5629F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0D3786B-24E6-B022-0F4F-08B560E0B743}"/>
              </a:ext>
            </a:extLst>
          </p:cNvPr>
          <p:cNvSpPr>
            <a:spLocks noGrp="1"/>
          </p:cNvSpPr>
          <p:nvPr>
            <p:ph type="sldNum" sz="quarter" idx="12"/>
          </p:nvPr>
        </p:nvSpPr>
        <p:spPr/>
        <p:txBody>
          <a:bodyPr/>
          <a:lstStyle/>
          <a:p>
            <a:fld id="{E209674F-E522-4D4A-9BB8-0FBBA866E581}" type="slidenum">
              <a:rPr lang="he-IL" smtClean="0"/>
              <a:t>‹#›</a:t>
            </a:fld>
            <a:endParaRPr lang="he-IL"/>
          </a:p>
        </p:txBody>
      </p:sp>
    </p:spTree>
    <p:extLst>
      <p:ext uri="{BB962C8B-B14F-4D97-AF65-F5344CB8AC3E}">
        <p14:creationId xmlns:p14="http://schemas.microsoft.com/office/powerpoint/2010/main" val="2261183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53D5DB7-CB4C-8CE5-C0CF-802D0D8453BC}"/>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74517F6-7A0C-2863-9919-6B1754422937}"/>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AF6A74F-3E6C-10E2-F0F3-9E33F1C8F4B8}"/>
              </a:ext>
            </a:extLst>
          </p:cNvPr>
          <p:cNvSpPr>
            <a:spLocks noGrp="1"/>
          </p:cNvSpPr>
          <p:nvPr>
            <p:ph type="dt" sz="half" idx="10"/>
          </p:nvPr>
        </p:nvSpPr>
        <p:spPr/>
        <p:txBody>
          <a:bodyPr/>
          <a:lstStyle/>
          <a:p>
            <a:fld id="{7EA4831D-9336-40B4-AE60-CAB3C1105E78}" type="datetimeFigureOut">
              <a:rPr lang="he-IL" smtClean="0"/>
              <a:t>ט'/שבט/תשפ"ה</a:t>
            </a:fld>
            <a:endParaRPr lang="he-IL"/>
          </a:p>
        </p:txBody>
      </p:sp>
      <p:sp>
        <p:nvSpPr>
          <p:cNvPr id="5" name="מציין מיקום של כותרת תחתונה 4">
            <a:extLst>
              <a:ext uri="{FF2B5EF4-FFF2-40B4-BE49-F238E27FC236}">
                <a16:creationId xmlns:a16="http://schemas.microsoft.com/office/drawing/2014/main" id="{E8877C81-FF3E-E38C-E68B-BD21D132A3B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7C44366-FD77-C900-4088-E97E243E74CD}"/>
              </a:ext>
            </a:extLst>
          </p:cNvPr>
          <p:cNvSpPr>
            <a:spLocks noGrp="1"/>
          </p:cNvSpPr>
          <p:nvPr>
            <p:ph type="sldNum" sz="quarter" idx="12"/>
          </p:nvPr>
        </p:nvSpPr>
        <p:spPr/>
        <p:txBody>
          <a:bodyPr/>
          <a:lstStyle/>
          <a:p>
            <a:fld id="{E209674F-E522-4D4A-9BB8-0FBBA866E581}" type="slidenum">
              <a:rPr lang="he-IL" smtClean="0"/>
              <a:t>‹#›</a:t>
            </a:fld>
            <a:endParaRPr lang="he-IL"/>
          </a:p>
        </p:txBody>
      </p:sp>
    </p:spTree>
    <p:extLst>
      <p:ext uri="{BB962C8B-B14F-4D97-AF65-F5344CB8AC3E}">
        <p14:creationId xmlns:p14="http://schemas.microsoft.com/office/powerpoint/2010/main" val="317972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E6C7F1-4E48-8C63-329A-516ECAB0C5E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7DACB5E-4A93-1A92-37F6-76257D8A2FD5}"/>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EF8F9965-4FAA-088E-BEDA-3FDBC0CE432F}"/>
              </a:ext>
            </a:extLst>
          </p:cNvPr>
          <p:cNvSpPr>
            <a:spLocks noGrp="1"/>
          </p:cNvSpPr>
          <p:nvPr>
            <p:ph type="dt" sz="half" idx="10"/>
          </p:nvPr>
        </p:nvSpPr>
        <p:spPr/>
        <p:txBody>
          <a:bodyPr/>
          <a:lstStyle/>
          <a:p>
            <a:fld id="{7EA4831D-9336-40B4-AE60-CAB3C1105E78}" type="datetimeFigureOut">
              <a:rPr lang="he-IL" smtClean="0"/>
              <a:t>ט'/שבט/תשפ"ה</a:t>
            </a:fld>
            <a:endParaRPr lang="he-IL"/>
          </a:p>
        </p:txBody>
      </p:sp>
      <p:sp>
        <p:nvSpPr>
          <p:cNvPr id="5" name="מציין מיקום של כותרת תחתונה 4">
            <a:extLst>
              <a:ext uri="{FF2B5EF4-FFF2-40B4-BE49-F238E27FC236}">
                <a16:creationId xmlns:a16="http://schemas.microsoft.com/office/drawing/2014/main" id="{589BF973-5AE7-C180-1010-34D6FBC9D30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860AA59-FFA0-5267-CA54-64A1F25ACB8B}"/>
              </a:ext>
            </a:extLst>
          </p:cNvPr>
          <p:cNvSpPr>
            <a:spLocks noGrp="1"/>
          </p:cNvSpPr>
          <p:nvPr>
            <p:ph type="sldNum" sz="quarter" idx="12"/>
          </p:nvPr>
        </p:nvSpPr>
        <p:spPr/>
        <p:txBody>
          <a:bodyPr/>
          <a:lstStyle/>
          <a:p>
            <a:fld id="{E209674F-E522-4D4A-9BB8-0FBBA866E581}" type="slidenum">
              <a:rPr lang="he-IL" smtClean="0"/>
              <a:t>‹#›</a:t>
            </a:fld>
            <a:endParaRPr lang="he-IL"/>
          </a:p>
        </p:txBody>
      </p:sp>
    </p:spTree>
    <p:extLst>
      <p:ext uri="{BB962C8B-B14F-4D97-AF65-F5344CB8AC3E}">
        <p14:creationId xmlns:p14="http://schemas.microsoft.com/office/powerpoint/2010/main" val="3368120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AA1683A-2848-E48B-525B-04F5170556BE}"/>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1791AE35-F3BC-4F31-7B49-3C8506722F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135668E4-6D6C-2F4A-1423-0DEE3EF5E78D}"/>
              </a:ext>
            </a:extLst>
          </p:cNvPr>
          <p:cNvSpPr>
            <a:spLocks noGrp="1"/>
          </p:cNvSpPr>
          <p:nvPr>
            <p:ph type="dt" sz="half" idx="10"/>
          </p:nvPr>
        </p:nvSpPr>
        <p:spPr/>
        <p:txBody>
          <a:bodyPr/>
          <a:lstStyle/>
          <a:p>
            <a:fld id="{7EA4831D-9336-40B4-AE60-CAB3C1105E78}" type="datetimeFigureOut">
              <a:rPr lang="he-IL" smtClean="0"/>
              <a:t>ט'/שבט/תשפ"ה</a:t>
            </a:fld>
            <a:endParaRPr lang="he-IL"/>
          </a:p>
        </p:txBody>
      </p:sp>
      <p:sp>
        <p:nvSpPr>
          <p:cNvPr id="5" name="מציין מיקום של כותרת תחתונה 4">
            <a:extLst>
              <a:ext uri="{FF2B5EF4-FFF2-40B4-BE49-F238E27FC236}">
                <a16:creationId xmlns:a16="http://schemas.microsoft.com/office/drawing/2014/main" id="{DBE99B6C-6F8D-363F-F76B-BFEED8CFEC3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3D56392-CC74-B85D-AB4E-383F4F2B71F0}"/>
              </a:ext>
            </a:extLst>
          </p:cNvPr>
          <p:cNvSpPr>
            <a:spLocks noGrp="1"/>
          </p:cNvSpPr>
          <p:nvPr>
            <p:ph type="sldNum" sz="quarter" idx="12"/>
          </p:nvPr>
        </p:nvSpPr>
        <p:spPr/>
        <p:txBody>
          <a:bodyPr/>
          <a:lstStyle/>
          <a:p>
            <a:fld id="{E209674F-E522-4D4A-9BB8-0FBBA866E581}" type="slidenum">
              <a:rPr lang="he-IL" smtClean="0"/>
              <a:t>‹#›</a:t>
            </a:fld>
            <a:endParaRPr lang="he-IL"/>
          </a:p>
        </p:txBody>
      </p:sp>
    </p:spTree>
    <p:extLst>
      <p:ext uri="{BB962C8B-B14F-4D97-AF65-F5344CB8AC3E}">
        <p14:creationId xmlns:p14="http://schemas.microsoft.com/office/powerpoint/2010/main" val="716293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F9E8A34-01F2-8296-9C55-F2A933CF334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7116147-0585-2631-DDFC-1A92EC7DB1B0}"/>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1EC36678-B7D6-86BA-714B-8858170AA358}"/>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66416761-14CE-E340-DE75-18A5871730EC}"/>
              </a:ext>
            </a:extLst>
          </p:cNvPr>
          <p:cNvSpPr>
            <a:spLocks noGrp="1"/>
          </p:cNvSpPr>
          <p:nvPr>
            <p:ph type="dt" sz="half" idx="10"/>
          </p:nvPr>
        </p:nvSpPr>
        <p:spPr/>
        <p:txBody>
          <a:bodyPr/>
          <a:lstStyle/>
          <a:p>
            <a:fld id="{7EA4831D-9336-40B4-AE60-CAB3C1105E78}" type="datetimeFigureOut">
              <a:rPr lang="he-IL" smtClean="0"/>
              <a:t>ט'/שבט/תשפ"ה</a:t>
            </a:fld>
            <a:endParaRPr lang="he-IL"/>
          </a:p>
        </p:txBody>
      </p:sp>
      <p:sp>
        <p:nvSpPr>
          <p:cNvPr id="6" name="מציין מיקום של כותרת תחתונה 5">
            <a:extLst>
              <a:ext uri="{FF2B5EF4-FFF2-40B4-BE49-F238E27FC236}">
                <a16:creationId xmlns:a16="http://schemas.microsoft.com/office/drawing/2014/main" id="{AB8596A1-40C7-4E68-5E9B-DD4CFFB7556F}"/>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740DDFE8-6C6F-FD3E-5371-C2A66C47D6A2}"/>
              </a:ext>
            </a:extLst>
          </p:cNvPr>
          <p:cNvSpPr>
            <a:spLocks noGrp="1"/>
          </p:cNvSpPr>
          <p:nvPr>
            <p:ph type="sldNum" sz="quarter" idx="12"/>
          </p:nvPr>
        </p:nvSpPr>
        <p:spPr/>
        <p:txBody>
          <a:bodyPr/>
          <a:lstStyle/>
          <a:p>
            <a:fld id="{E209674F-E522-4D4A-9BB8-0FBBA866E581}" type="slidenum">
              <a:rPr lang="he-IL" smtClean="0"/>
              <a:t>‹#›</a:t>
            </a:fld>
            <a:endParaRPr lang="he-IL"/>
          </a:p>
        </p:txBody>
      </p:sp>
    </p:spTree>
    <p:extLst>
      <p:ext uri="{BB962C8B-B14F-4D97-AF65-F5344CB8AC3E}">
        <p14:creationId xmlns:p14="http://schemas.microsoft.com/office/powerpoint/2010/main" val="946650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8ED49B5-12DD-747E-5E04-264A65459BC2}"/>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F48C393-EC33-E0CD-5988-B0A5C980CC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A4B0BF6F-22F1-AA82-3E8D-B592CBD660E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D4929E49-A296-6439-5A5D-DB55F9D345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29B387DA-0275-DF75-3DAE-DA51993FF99A}"/>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FBF9E31B-AB07-0AF7-457C-FB7965B98126}"/>
              </a:ext>
            </a:extLst>
          </p:cNvPr>
          <p:cNvSpPr>
            <a:spLocks noGrp="1"/>
          </p:cNvSpPr>
          <p:nvPr>
            <p:ph type="dt" sz="half" idx="10"/>
          </p:nvPr>
        </p:nvSpPr>
        <p:spPr/>
        <p:txBody>
          <a:bodyPr/>
          <a:lstStyle/>
          <a:p>
            <a:fld id="{7EA4831D-9336-40B4-AE60-CAB3C1105E78}" type="datetimeFigureOut">
              <a:rPr lang="he-IL" smtClean="0"/>
              <a:t>ט'/שבט/תשפ"ה</a:t>
            </a:fld>
            <a:endParaRPr lang="he-IL"/>
          </a:p>
        </p:txBody>
      </p:sp>
      <p:sp>
        <p:nvSpPr>
          <p:cNvPr id="8" name="מציין מיקום של כותרת תחתונה 7">
            <a:extLst>
              <a:ext uri="{FF2B5EF4-FFF2-40B4-BE49-F238E27FC236}">
                <a16:creationId xmlns:a16="http://schemas.microsoft.com/office/drawing/2014/main" id="{D80FB5F0-063A-6538-F0A0-F3333791C4E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7EB34CAB-A219-3401-2BC3-43804DC150B0}"/>
              </a:ext>
            </a:extLst>
          </p:cNvPr>
          <p:cNvSpPr>
            <a:spLocks noGrp="1"/>
          </p:cNvSpPr>
          <p:nvPr>
            <p:ph type="sldNum" sz="quarter" idx="12"/>
          </p:nvPr>
        </p:nvSpPr>
        <p:spPr/>
        <p:txBody>
          <a:bodyPr/>
          <a:lstStyle/>
          <a:p>
            <a:fld id="{E209674F-E522-4D4A-9BB8-0FBBA866E581}" type="slidenum">
              <a:rPr lang="he-IL" smtClean="0"/>
              <a:t>‹#›</a:t>
            </a:fld>
            <a:endParaRPr lang="he-IL"/>
          </a:p>
        </p:txBody>
      </p:sp>
    </p:spTree>
    <p:extLst>
      <p:ext uri="{BB962C8B-B14F-4D97-AF65-F5344CB8AC3E}">
        <p14:creationId xmlns:p14="http://schemas.microsoft.com/office/powerpoint/2010/main" val="329110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A3DF6F1-41E6-5B5D-0E2E-6E9A9A2E55A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53F24A5B-959F-70FD-2B14-BB8854E471F3}"/>
              </a:ext>
            </a:extLst>
          </p:cNvPr>
          <p:cNvSpPr>
            <a:spLocks noGrp="1"/>
          </p:cNvSpPr>
          <p:nvPr>
            <p:ph type="dt" sz="half" idx="10"/>
          </p:nvPr>
        </p:nvSpPr>
        <p:spPr/>
        <p:txBody>
          <a:bodyPr/>
          <a:lstStyle/>
          <a:p>
            <a:fld id="{7EA4831D-9336-40B4-AE60-CAB3C1105E78}" type="datetimeFigureOut">
              <a:rPr lang="he-IL" smtClean="0"/>
              <a:t>ט'/שבט/תשפ"ה</a:t>
            </a:fld>
            <a:endParaRPr lang="he-IL"/>
          </a:p>
        </p:txBody>
      </p:sp>
      <p:sp>
        <p:nvSpPr>
          <p:cNvPr id="4" name="מציין מיקום של כותרת תחתונה 3">
            <a:extLst>
              <a:ext uri="{FF2B5EF4-FFF2-40B4-BE49-F238E27FC236}">
                <a16:creationId xmlns:a16="http://schemas.microsoft.com/office/drawing/2014/main" id="{ADAD1ED3-983A-7A46-C721-3A1451C27ACB}"/>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ECDCB78F-F1C4-7338-86E9-94EC50B94530}"/>
              </a:ext>
            </a:extLst>
          </p:cNvPr>
          <p:cNvSpPr>
            <a:spLocks noGrp="1"/>
          </p:cNvSpPr>
          <p:nvPr>
            <p:ph type="sldNum" sz="quarter" idx="12"/>
          </p:nvPr>
        </p:nvSpPr>
        <p:spPr/>
        <p:txBody>
          <a:bodyPr/>
          <a:lstStyle/>
          <a:p>
            <a:fld id="{E209674F-E522-4D4A-9BB8-0FBBA866E581}" type="slidenum">
              <a:rPr lang="he-IL" smtClean="0"/>
              <a:t>‹#›</a:t>
            </a:fld>
            <a:endParaRPr lang="he-IL"/>
          </a:p>
        </p:txBody>
      </p:sp>
    </p:spTree>
    <p:extLst>
      <p:ext uri="{BB962C8B-B14F-4D97-AF65-F5344CB8AC3E}">
        <p14:creationId xmlns:p14="http://schemas.microsoft.com/office/powerpoint/2010/main" val="173607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2A81132-33CB-1469-04C4-691A2C80C6A2}"/>
              </a:ext>
            </a:extLst>
          </p:cNvPr>
          <p:cNvSpPr>
            <a:spLocks noGrp="1"/>
          </p:cNvSpPr>
          <p:nvPr>
            <p:ph type="dt" sz="half" idx="10"/>
          </p:nvPr>
        </p:nvSpPr>
        <p:spPr/>
        <p:txBody>
          <a:bodyPr/>
          <a:lstStyle/>
          <a:p>
            <a:fld id="{7EA4831D-9336-40B4-AE60-CAB3C1105E78}" type="datetimeFigureOut">
              <a:rPr lang="he-IL" smtClean="0"/>
              <a:t>ט'/שבט/תשפ"ה</a:t>
            </a:fld>
            <a:endParaRPr lang="he-IL"/>
          </a:p>
        </p:txBody>
      </p:sp>
      <p:sp>
        <p:nvSpPr>
          <p:cNvPr id="3" name="מציין מיקום של כותרת תחתונה 2">
            <a:extLst>
              <a:ext uri="{FF2B5EF4-FFF2-40B4-BE49-F238E27FC236}">
                <a16:creationId xmlns:a16="http://schemas.microsoft.com/office/drawing/2014/main" id="{39B57F2F-C8A6-4743-4FF8-64C6C21F5B66}"/>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77F25119-DA3A-AE86-0744-71724DBBDCF0}"/>
              </a:ext>
            </a:extLst>
          </p:cNvPr>
          <p:cNvSpPr>
            <a:spLocks noGrp="1"/>
          </p:cNvSpPr>
          <p:nvPr>
            <p:ph type="sldNum" sz="quarter" idx="12"/>
          </p:nvPr>
        </p:nvSpPr>
        <p:spPr/>
        <p:txBody>
          <a:bodyPr/>
          <a:lstStyle/>
          <a:p>
            <a:fld id="{E209674F-E522-4D4A-9BB8-0FBBA866E581}" type="slidenum">
              <a:rPr lang="he-IL" smtClean="0"/>
              <a:t>‹#›</a:t>
            </a:fld>
            <a:endParaRPr lang="he-IL"/>
          </a:p>
        </p:txBody>
      </p:sp>
    </p:spTree>
    <p:extLst>
      <p:ext uri="{BB962C8B-B14F-4D97-AF65-F5344CB8AC3E}">
        <p14:creationId xmlns:p14="http://schemas.microsoft.com/office/powerpoint/2010/main" val="351576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D7B866C-B12B-A14C-2EF9-5D01665886B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CFF9779-07F7-F7B1-0B3B-4DD6CA0752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E3BF3861-E41C-EA09-96CF-86357D777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52A7B58-6A2D-8E06-174E-0A11ACACFA92}"/>
              </a:ext>
            </a:extLst>
          </p:cNvPr>
          <p:cNvSpPr>
            <a:spLocks noGrp="1"/>
          </p:cNvSpPr>
          <p:nvPr>
            <p:ph type="dt" sz="half" idx="10"/>
          </p:nvPr>
        </p:nvSpPr>
        <p:spPr/>
        <p:txBody>
          <a:bodyPr/>
          <a:lstStyle/>
          <a:p>
            <a:fld id="{7EA4831D-9336-40B4-AE60-CAB3C1105E78}" type="datetimeFigureOut">
              <a:rPr lang="he-IL" smtClean="0"/>
              <a:t>ט'/שבט/תשפ"ה</a:t>
            </a:fld>
            <a:endParaRPr lang="he-IL"/>
          </a:p>
        </p:txBody>
      </p:sp>
      <p:sp>
        <p:nvSpPr>
          <p:cNvPr id="6" name="מציין מיקום של כותרת תחתונה 5">
            <a:extLst>
              <a:ext uri="{FF2B5EF4-FFF2-40B4-BE49-F238E27FC236}">
                <a16:creationId xmlns:a16="http://schemas.microsoft.com/office/drawing/2014/main" id="{95701E08-71C0-24AD-F817-80E894FC46CF}"/>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176EB66-CF88-EB7D-BDDF-80E9527CCC72}"/>
              </a:ext>
            </a:extLst>
          </p:cNvPr>
          <p:cNvSpPr>
            <a:spLocks noGrp="1"/>
          </p:cNvSpPr>
          <p:nvPr>
            <p:ph type="sldNum" sz="quarter" idx="12"/>
          </p:nvPr>
        </p:nvSpPr>
        <p:spPr/>
        <p:txBody>
          <a:bodyPr/>
          <a:lstStyle/>
          <a:p>
            <a:fld id="{E209674F-E522-4D4A-9BB8-0FBBA866E581}" type="slidenum">
              <a:rPr lang="he-IL" smtClean="0"/>
              <a:t>‹#›</a:t>
            </a:fld>
            <a:endParaRPr lang="he-IL"/>
          </a:p>
        </p:txBody>
      </p:sp>
    </p:spTree>
    <p:extLst>
      <p:ext uri="{BB962C8B-B14F-4D97-AF65-F5344CB8AC3E}">
        <p14:creationId xmlns:p14="http://schemas.microsoft.com/office/powerpoint/2010/main" val="346714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55580A9-7C73-8A48-9AA5-3B74EDA4691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4A53A41-51DE-CF6E-C816-781A4BF77F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B73A648F-C596-BC46-0D84-765F6A9A2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5CCFA15-2C85-B505-A43B-E0AAE8F58B36}"/>
              </a:ext>
            </a:extLst>
          </p:cNvPr>
          <p:cNvSpPr>
            <a:spLocks noGrp="1"/>
          </p:cNvSpPr>
          <p:nvPr>
            <p:ph type="dt" sz="half" idx="10"/>
          </p:nvPr>
        </p:nvSpPr>
        <p:spPr/>
        <p:txBody>
          <a:bodyPr/>
          <a:lstStyle/>
          <a:p>
            <a:fld id="{7EA4831D-9336-40B4-AE60-CAB3C1105E78}" type="datetimeFigureOut">
              <a:rPr lang="he-IL" smtClean="0"/>
              <a:t>ט'/שבט/תשפ"ה</a:t>
            </a:fld>
            <a:endParaRPr lang="he-IL"/>
          </a:p>
        </p:txBody>
      </p:sp>
      <p:sp>
        <p:nvSpPr>
          <p:cNvPr id="6" name="מציין מיקום של כותרת תחתונה 5">
            <a:extLst>
              <a:ext uri="{FF2B5EF4-FFF2-40B4-BE49-F238E27FC236}">
                <a16:creationId xmlns:a16="http://schemas.microsoft.com/office/drawing/2014/main" id="{18D0BBC1-C18C-70C8-DF3B-FC6441F421D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0D47548-F6AA-1EA5-CA9F-521558AE200A}"/>
              </a:ext>
            </a:extLst>
          </p:cNvPr>
          <p:cNvSpPr>
            <a:spLocks noGrp="1"/>
          </p:cNvSpPr>
          <p:nvPr>
            <p:ph type="sldNum" sz="quarter" idx="12"/>
          </p:nvPr>
        </p:nvSpPr>
        <p:spPr/>
        <p:txBody>
          <a:bodyPr/>
          <a:lstStyle/>
          <a:p>
            <a:fld id="{E209674F-E522-4D4A-9BB8-0FBBA866E581}" type="slidenum">
              <a:rPr lang="he-IL" smtClean="0"/>
              <a:t>‹#›</a:t>
            </a:fld>
            <a:endParaRPr lang="he-IL"/>
          </a:p>
        </p:txBody>
      </p:sp>
    </p:spTree>
    <p:extLst>
      <p:ext uri="{BB962C8B-B14F-4D97-AF65-F5344CB8AC3E}">
        <p14:creationId xmlns:p14="http://schemas.microsoft.com/office/powerpoint/2010/main" val="271801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6E59C000-5F2E-A5C0-5BBB-8AACE0BD8112}"/>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32E00A58-29DD-364E-155B-F942BA818C57}"/>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75374A7-C917-BCB4-214E-DE70CD18BAAB}"/>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7EA4831D-9336-40B4-AE60-CAB3C1105E78}" type="datetimeFigureOut">
              <a:rPr lang="he-IL" smtClean="0"/>
              <a:t>ט'/שבט/תשפ"ה</a:t>
            </a:fld>
            <a:endParaRPr lang="he-IL"/>
          </a:p>
        </p:txBody>
      </p:sp>
      <p:sp>
        <p:nvSpPr>
          <p:cNvPr id="5" name="מציין מיקום של כותרת תחתונה 4">
            <a:extLst>
              <a:ext uri="{FF2B5EF4-FFF2-40B4-BE49-F238E27FC236}">
                <a16:creationId xmlns:a16="http://schemas.microsoft.com/office/drawing/2014/main" id="{91EA014B-9DF7-9F13-57B8-FEFED4F45B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592D6BBB-CC19-1084-A8C4-7FC8770B84B1}"/>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E209674F-E522-4D4A-9BB8-0FBBA866E581}" type="slidenum">
              <a:rPr lang="he-IL" smtClean="0"/>
              <a:t>‹#›</a:t>
            </a:fld>
            <a:endParaRPr lang="he-IL"/>
          </a:p>
        </p:txBody>
      </p:sp>
    </p:spTree>
    <p:extLst>
      <p:ext uri="{BB962C8B-B14F-4D97-AF65-F5344CB8AC3E}">
        <p14:creationId xmlns:p14="http://schemas.microsoft.com/office/powerpoint/2010/main" val="81791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תמונה 3" descr="תמונה שמכילה טקסט, גרפיקה, גופן, עיצוב גרפי&#10;&#10;התיאור נוצר באופן אוטומטי">
            <a:extLst>
              <a:ext uri="{FF2B5EF4-FFF2-40B4-BE49-F238E27FC236}">
                <a16:creationId xmlns:a16="http://schemas.microsoft.com/office/drawing/2014/main" id="{55E37A72-BAB3-92BE-EBC9-D566B8233921}"/>
              </a:ext>
            </a:extLst>
          </p:cNvPr>
          <p:cNvPicPr>
            <a:picLocks noChangeAspect="1"/>
          </p:cNvPicPr>
          <p:nvPr/>
        </p:nvPicPr>
        <p:blipFill>
          <a:blip r:embed="rId3"/>
          <a:srcRect b="7042"/>
          <a:stretch/>
        </p:blipFill>
        <p:spPr>
          <a:xfrm>
            <a:off x="20" y="1282"/>
            <a:ext cx="12191980" cy="6856718"/>
          </a:xfrm>
          <a:prstGeom prst="rect">
            <a:avLst/>
          </a:prstGeom>
        </p:spPr>
      </p:pic>
    </p:spTree>
    <p:extLst>
      <p:ext uri="{BB962C8B-B14F-4D97-AF65-F5344CB8AC3E}">
        <p14:creationId xmlns:p14="http://schemas.microsoft.com/office/powerpoint/2010/main" val="3902348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74B0B678-CD10-4371-96E5-2706F4579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63" name="Rectangle 62">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776674D5-5C3E-A963-1A25-F4C4B24BEEFC}"/>
              </a:ext>
            </a:extLst>
          </p:cNvPr>
          <p:cNvSpPr>
            <a:spLocks noGrp="1"/>
          </p:cNvSpPr>
          <p:nvPr>
            <p:ph type="title"/>
          </p:nvPr>
        </p:nvSpPr>
        <p:spPr>
          <a:xfrm>
            <a:off x="5867475" y="847827"/>
            <a:ext cx="5408813" cy="1169585"/>
          </a:xfrm>
        </p:spPr>
        <p:txBody>
          <a:bodyPr anchor="b">
            <a:normAutofit/>
          </a:bodyPr>
          <a:lstStyle/>
          <a:p>
            <a:r>
              <a:rPr lang="he-IL" sz="4000">
                <a:cs typeface="+mn-cs"/>
              </a:rPr>
              <a:t>שקיפות אלגוריתמית</a:t>
            </a:r>
          </a:p>
        </p:txBody>
      </p:sp>
      <p:pic>
        <p:nvPicPr>
          <p:cNvPr id="6" name="תמונה 5" descr="תמונה שמכילה טקסט, צילום מסך, גופן, מספר&#10;&#10;התיאור נוצר באופן אוטומטי">
            <a:extLst>
              <a:ext uri="{FF2B5EF4-FFF2-40B4-BE49-F238E27FC236}">
                <a16:creationId xmlns:a16="http://schemas.microsoft.com/office/drawing/2014/main" id="{7D98D607-5F35-0E7D-B11E-325E1C7F576B}"/>
              </a:ext>
            </a:extLst>
          </p:cNvPr>
          <p:cNvPicPr>
            <a:picLocks noChangeAspect="1"/>
          </p:cNvPicPr>
          <p:nvPr/>
        </p:nvPicPr>
        <p:blipFill>
          <a:blip r:embed="rId3"/>
          <a:stretch>
            <a:fillRect/>
          </a:stretch>
        </p:blipFill>
        <p:spPr>
          <a:xfrm>
            <a:off x="914401" y="865179"/>
            <a:ext cx="4389120" cy="2399385"/>
          </a:xfrm>
          <a:prstGeom prst="rect">
            <a:avLst/>
          </a:prstGeom>
        </p:spPr>
      </p:pic>
      <p:sp>
        <p:nvSpPr>
          <p:cNvPr id="68" name="Rectangle 67">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57331" y="2188548"/>
            <a:ext cx="5041025"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תמונה 4" descr="תמונה שמכילה טקסט, צילום מסך, גופן, מספר&#10;&#10;התיאור נוצר באופן אוטומטי">
            <a:extLst>
              <a:ext uri="{FF2B5EF4-FFF2-40B4-BE49-F238E27FC236}">
                <a16:creationId xmlns:a16="http://schemas.microsoft.com/office/drawing/2014/main" id="{DC077CBD-ACC9-C07D-10D4-32F3EDA40A1B}"/>
              </a:ext>
            </a:extLst>
          </p:cNvPr>
          <p:cNvPicPr>
            <a:picLocks noChangeAspect="1"/>
          </p:cNvPicPr>
          <p:nvPr/>
        </p:nvPicPr>
        <p:blipFill>
          <a:blip r:embed="rId4"/>
          <a:stretch>
            <a:fillRect/>
          </a:stretch>
        </p:blipFill>
        <p:spPr>
          <a:xfrm>
            <a:off x="914401" y="3724489"/>
            <a:ext cx="4389120" cy="2282342"/>
          </a:xfrm>
          <a:prstGeom prst="rect">
            <a:avLst/>
          </a:prstGeom>
        </p:spPr>
      </p:pic>
      <p:sp>
        <p:nvSpPr>
          <p:cNvPr id="3" name="מציין מיקום תוכן 2">
            <a:extLst>
              <a:ext uri="{FF2B5EF4-FFF2-40B4-BE49-F238E27FC236}">
                <a16:creationId xmlns:a16="http://schemas.microsoft.com/office/drawing/2014/main" id="{76E3AD59-9837-09BE-EDDB-B861050B6C76}"/>
              </a:ext>
            </a:extLst>
          </p:cNvPr>
          <p:cNvSpPr>
            <a:spLocks noGrp="1"/>
          </p:cNvSpPr>
          <p:nvPr>
            <p:ph idx="1"/>
          </p:nvPr>
        </p:nvSpPr>
        <p:spPr>
          <a:xfrm>
            <a:off x="5868786" y="2508105"/>
            <a:ext cx="5408813" cy="3632493"/>
          </a:xfrm>
        </p:spPr>
        <p:txBody>
          <a:bodyPr anchor="ctr">
            <a:normAutofit/>
          </a:bodyPr>
          <a:lstStyle/>
          <a:p>
            <a:r>
              <a:rPr lang="he-IL" sz="2000"/>
              <a:t>דירוג דפים</a:t>
            </a:r>
          </a:p>
          <a:p>
            <a:endParaRPr lang="he-IL" sz="2000"/>
          </a:p>
          <a:p>
            <a:r>
              <a:rPr lang="he-IL" sz="2000"/>
              <a:t>שיפור חווית המשתמש</a:t>
            </a:r>
          </a:p>
        </p:txBody>
      </p:sp>
    </p:spTree>
    <p:extLst>
      <p:ext uri="{BB962C8B-B14F-4D97-AF65-F5344CB8AC3E}">
        <p14:creationId xmlns:p14="http://schemas.microsoft.com/office/powerpoint/2010/main" val="3012621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9D1716C-65DD-8482-7E56-9B66209A15C7}"/>
              </a:ext>
            </a:extLst>
          </p:cNvPr>
          <p:cNvSpPr>
            <a:spLocks noGrp="1"/>
          </p:cNvSpPr>
          <p:nvPr>
            <p:ph type="title"/>
          </p:nvPr>
        </p:nvSpPr>
        <p:spPr>
          <a:xfrm>
            <a:off x="1043631" y="809898"/>
            <a:ext cx="9942716" cy="1554480"/>
          </a:xfrm>
        </p:spPr>
        <p:txBody>
          <a:bodyPr anchor="ctr">
            <a:normAutofit/>
          </a:bodyPr>
          <a:lstStyle/>
          <a:p>
            <a:r>
              <a:rPr lang="he-IL" sz="5400" dirty="0">
                <a:cs typeface="+mn-cs"/>
              </a:rPr>
              <a:t>אתגרים מרכזיים</a:t>
            </a:r>
          </a:p>
        </p:txBody>
      </p:sp>
      <p:sp>
        <p:nvSpPr>
          <p:cNvPr id="3" name="מציין מיקום תוכן 2">
            <a:extLst>
              <a:ext uri="{FF2B5EF4-FFF2-40B4-BE49-F238E27FC236}">
                <a16:creationId xmlns:a16="http://schemas.microsoft.com/office/drawing/2014/main" id="{707E4D0A-196D-479D-DBC6-96253B9362F6}"/>
              </a:ext>
            </a:extLst>
          </p:cNvPr>
          <p:cNvSpPr>
            <a:spLocks noGrp="1"/>
          </p:cNvSpPr>
          <p:nvPr>
            <p:ph idx="1"/>
          </p:nvPr>
        </p:nvSpPr>
        <p:spPr>
          <a:xfrm>
            <a:off x="1045028" y="3017522"/>
            <a:ext cx="9941319" cy="3124658"/>
          </a:xfrm>
        </p:spPr>
        <p:txBody>
          <a:bodyPr anchor="ctr">
            <a:normAutofit/>
          </a:bodyPr>
          <a:lstStyle/>
          <a:p>
            <a:r>
              <a:rPr lang="he-IL" sz="2400" dirty="0"/>
              <a:t>גודל האינדקס ושמירה במסד נתונים</a:t>
            </a:r>
          </a:p>
          <a:p>
            <a:endParaRPr lang="he-IL" sz="2400" dirty="0"/>
          </a:p>
          <a:p>
            <a:r>
              <a:rPr lang="he-IL" sz="2400" dirty="0"/>
              <a:t>חוסר דיוק בכמות ההופעות בדפים</a:t>
            </a:r>
          </a:p>
          <a:p>
            <a:endParaRPr lang="he-IL" sz="2400" dirty="0"/>
          </a:p>
          <a:p>
            <a:r>
              <a:rPr lang="he-IL" sz="2400" dirty="0"/>
              <a:t>אופן חלוקת העבודה</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617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כותרת 7">
            <a:extLst>
              <a:ext uri="{FF2B5EF4-FFF2-40B4-BE49-F238E27FC236}">
                <a16:creationId xmlns:a16="http://schemas.microsoft.com/office/drawing/2014/main" id="{B883D013-A8FC-D5F0-27DC-C24C73F93EF6}"/>
              </a:ext>
            </a:extLst>
          </p:cNvPr>
          <p:cNvSpPr>
            <a:spLocks noGrp="1"/>
          </p:cNvSpPr>
          <p:nvPr>
            <p:ph type="title"/>
          </p:nvPr>
        </p:nvSpPr>
        <p:spPr>
          <a:xfrm>
            <a:off x="589560" y="856180"/>
            <a:ext cx="5279408" cy="1128068"/>
          </a:xfrm>
        </p:spPr>
        <p:txBody>
          <a:bodyPr anchor="ctr" anchorCtr="0">
            <a:noAutofit/>
          </a:bodyPr>
          <a:lstStyle/>
          <a:p>
            <a:r>
              <a:rPr lang="he-IL" sz="5400" dirty="0">
                <a:cs typeface="+mn-cs"/>
              </a:rPr>
              <a:t>תיאור המוצר ומרכיביו</a:t>
            </a:r>
          </a:p>
        </p:txBody>
      </p:sp>
      <p:grpSp>
        <p:nvGrpSpPr>
          <p:cNvPr id="20" name="Group 1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מציין מיקום תוכן 12">
            <a:extLst>
              <a:ext uri="{FF2B5EF4-FFF2-40B4-BE49-F238E27FC236}">
                <a16:creationId xmlns:a16="http://schemas.microsoft.com/office/drawing/2014/main" id="{561807A7-87DD-9B43-10D7-0CFD17C82E46}"/>
              </a:ext>
            </a:extLst>
          </p:cNvPr>
          <p:cNvSpPr>
            <a:spLocks noGrp="1"/>
          </p:cNvSpPr>
          <p:nvPr>
            <p:ph idx="1"/>
          </p:nvPr>
        </p:nvSpPr>
        <p:spPr>
          <a:xfrm>
            <a:off x="590718" y="2330505"/>
            <a:ext cx="5921841" cy="3979585"/>
          </a:xfrm>
        </p:spPr>
        <p:txBody>
          <a:bodyPr anchor="ctr">
            <a:normAutofit/>
          </a:bodyPr>
          <a:lstStyle/>
          <a:p>
            <a:pPr marL="0" indent="0">
              <a:buNone/>
            </a:pPr>
            <a:r>
              <a:rPr lang="he-IL" sz="2400" dirty="0"/>
              <a:t>מערכת </a:t>
            </a:r>
            <a:r>
              <a:rPr lang="he-IL" sz="2400" b="1" dirty="0"/>
              <a:t>חיפוש מתקדמת </a:t>
            </a:r>
            <a:r>
              <a:rPr lang="he-IL" sz="2400" dirty="0"/>
              <a:t>מתוך </a:t>
            </a:r>
            <a:r>
              <a:rPr lang="en-US" sz="2400" dirty="0"/>
              <a:t>Microsoft Azure</a:t>
            </a:r>
            <a:br>
              <a:rPr lang="he-IL" sz="2400" dirty="0"/>
            </a:br>
            <a:endParaRPr lang="he-IL" sz="2400" dirty="0"/>
          </a:p>
        </p:txBody>
      </p:sp>
      <p:sp>
        <p:nvSpPr>
          <p:cNvPr id="26" name="Rectangle 2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תמונה 5">
            <a:extLst>
              <a:ext uri="{FF2B5EF4-FFF2-40B4-BE49-F238E27FC236}">
                <a16:creationId xmlns:a16="http://schemas.microsoft.com/office/drawing/2014/main" id="{FCE44893-CB8C-80C4-F070-56E45AA8A7CA}"/>
              </a:ext>
            </a:extLst>
          </p:cNvPr>
          <p:cNvPicPr>
            <a:picLocks noChangeAspect="1"/>
          </p:cNvPicPr>
          <p:nvPr/>
        </p:nvPicPr>
        <p:blipFill>
          <a:blip r:embed="rId3"/>
          <a:stretch>
            <a:fillRect/>
          </a:stretch>
        </p:blipFill>
        <p:spPr>
          <a:xfrm>
            <a:off x="7083423" y="1236623"/>
            <a:ext cx="4397433" cy="1209293"/>
          </a:xfrm>
          <a:prstGeom prst="rect">
            <a:avLst/>
          </a:prstGeom>
        </p:spPr>
      </p:pic>
      <p:sp>
        <p:nvSpPr>
          <p:cNvPr id="30" name="Rectangle 2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3">
            <a:extLst>
              <a:ext uri="{FF2B5EF4-FFF2-40B4-BE49-F238E27FC236}">
                <a16:creationId xmlns:a16="http://schemas.microsoft.com/office/drawing/2014/main" id="{9BFCD817-DD21-AC7E-B1D5-E1FAD94647ED}"/>
              </a:ext>
            </a:extLst>
          </p:cNvPr>
          <p:cNvPicPr>
            <a:picLocks noChangeAspect="1"/>
          </p:cNvPicPr>
          <p:nvPr/>
        </p:nvPicPr>
        <p:blipFill>
          <a:blip r:embed="rId4"/>
          <a:stretch>
            <a:fillRect/>
          </a:stretch>
        </p:blipFill>
        <p:spPr>
          <a:xfrm>
            <a:off x="7083423" y="3736513"/>
            <a:ext cx="4395569" cy="2461518"/>
          </a:xfrm>
          <a:prstGeom prst="rect">
            <a:avLst/>
          </a:prstGeom>
        </p:spPr>
      </p:pic>
    </p:spTree>
    <p:extLst>
      <p:ext uri="{BB962C8B-B14F-4D97-AF65-F5344CB8AC3E}">
        <p14:creationId xmlns:p14="http://schemas.microsoft.com/office/powerpoint/2010/main" val="3460929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B7412B8E-484B-4452-8644-AD263F593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35" name="Rectangle 2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כותרת 4">
            <a:extLst>
              <a:ext uri="{FF2B5EF4-FFF2-40B4-BE49-F238E27FC236}">
                <a16:creationId xmlns:a16="http://schemas.microsoft.com/office/drawing/2014/main" id="{5BC123C5-BF56-4003-F5D5-8BBC5ADDAE7D}"/>
              </a:ext>
            </a:extLst>
          </p:cNvPr>
          <p:cNvSpPr>
            <a:spLocks noGrp="1"/>
          </p:cNvSpPr>
          <p:nvPr>
            <p:ph type="title"/>
          </p:nvPr>
        </p:nvSpPr>
        <p:spPr>
          <a:xfrm>
            <a:off x="1043631" y="873940"/>
            <a:ext cx="4928291" cy="1035781"/>
          </a:xfrm>
        </p:spPr>
        <p:txBody>
          <a:bodyPr anchor="ctr">
            <a:noAutofit/>
          </a:bodyPr>
          <a:lstStyle/>
          <a:p>
            <a:r>
              <a:rPr lang="he-IL" dirty="0">
                <a:cs typeface="+mn-cs"/>
              </a:rPr>
              <a:t>מודולים ופיצ'רים מעניינים</a:t>
            </a:r>
          </a:p>
        </p:txBody>
      </p:sp>
      <p:sp>
        <p:nvSpPr>
          <p:cNvPr id="6" name="מציין מיקום תוכן 5">
            <a:extLst>
              <a:ext uri="{FF2B5EF4-FFF2-40B4-BE49-F238E27FC236}">
                <a16:creationId xmlns:a16="http://schemas.microsoft.com/office/drawing/2014/main" id="{D27AEDDA-68E1-E284-0BAB-5395201EA468}"/>
              </a:ext>
            </a:extLst>
          </p:cNvPr>
          <p:cNvSpPr>
            <a:spLocks noGrp="1"/>
          </p:cNvSpPr>
          <p:nvPr>
            <p:ph idx="1"/>
          </p:nvPr>
        </p:nvSpPr>
        <p:spPr>
          <a:xfrm>
            <a:off x="1045029" y="2524721"/>
            <a:ext cx="4991629" cy="3677123"/>
          </a:xfrm>
        </p:spPr>
        <p:txBody>
          <a:bodyPr anchor="ctr">
            <a:normAutofit/>
          </a:bodyPr>
          <a:lstStyle/>
          <a:p>
            <a:r>
              <a:rPr lang="he-IL" sz="2400" dirty="0"/>
              <a:t>מסך סטטיסטיקות</a:t>
            </a:r>
          </a:p>
          <a:p>
            <a:r>
              <a:rPr lang="he-IL" sz="2400" dirty="0"/>
              <a:t>מסך אינפורמציה</a:t>
            </a:r>
          </a:p>
          <a:p>
            <a:r>
              <a:rPr lang="he-IL" sz="2400" dirty="0"/>
              <a:t>תוצאות חיפוש מוצגות באופן ממוין</a:t>
            </a:r>
          </a:p>
          <a:p>
            <a:r>
              <a:rPr lang="he-IL" sz="2400" dirty="0"/>
              <a:t>צ'אט בוט אינטראקטיבי</a:t>
            </a:r>
          </a:p>
        </p:txBody>
      </p:sp>
      <p:sp>
        <p:nvSpPr>
          <p:cNvPr id="31" name="Rectangle 30">
            <a:extLst>
              <a:ext uri="{FF2B5EF4-FFF2-40B4-BE49-F238E27FC236}">
                <a16:creationId xmlns:a16="http://schemas.microsoft.com/office/drawing/2014/main" id="{0FD95D09-2666-454C-AE57-F5C7D8660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9" y="650054"/>
            <a:ext cx="4719382" cy="55964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תמונה 11">
            <a:extLst>
              <a:ext uri="{FF2B5EF4-FFF2-40B4-BE49-F238E27FC236}">
                <a16:creationId xmlns:a16="http://schemas.microsoft.com/office/drawing/2014/main" id="{3DE8FCF3-818C-225E-923A-491A9EAB8961}"/>
              </a:ext>
            </a:extLst>
          </p:cNvPr>
          <p:cNvPicPr>
            <a:picLocks noChangeAspect="1"/>
          </p:cNvPicPr>
          <p:nvPr/>
        </p:nvPicPr>
        <p:blipFill>
          <a:blip r:embed="rId3"/>
          <a:stretch>
            <a:fillRect/>
          </a:stretch>
        </p:blipFill>
        <p:spPr>
          <a:xfrm>
            <a:off x="6920322" y="873941"/>
            <a:ext cx="1986852" cy="1986852"/>
          </a:xfrm>
          <a:prstGeom prst="rect">
            <a:avLst/>
          </a:prstGeom>
        </p:spPr>
      </p:pic>
      <p:pic>
        <p:nvPicPr>
          <p:cNvPr id="16" name="תמונה 15">
            <a:extLst>
              <a:ext uri="{FF2B5EF4-FFF2-40B4-BE49-F238E27FC236}">
                <a16:creationId xmlns:a16="http://schemas.microsoft.com/office/drawing/2014/main" id="{5050E99E-FFF5-2F4B-B8CB-39FAF6DE8EF5}"/>
              </a:ext>
            </a:extLst>
          </p:cNvPr>
          <p:cNvPicPr>
            <a:picLocks noChangeAspect="1"/>
          </p:cNvPicPr>
          <p:nvPr/>
        </p:nvPicPr>
        <p:blipFill>
          <a:blip r:embed="rId4"/>
          <a:stretch>
            <a:fillRect/>
          </a:stretch>
        </p:blipFill>
        <p:spPr>
          <a:xfrm>
            <a:off x="9114731" y="873940"/>
            <a:ext cx="1986852" cy="1986852"/>
          </a:xfrm>
          <a:prstGeom prst="rect">
            <a:avLst/>
          </a:prstGeom>
        </p:spPr>
      </p:pic>
      <p:pic>
        <p:nvPicPr>
          <p:cNvPr id="10" name="תמונה 9">
            <a:extLst>
              <a:ext uri="{FF2B5EF4-FFF2-40B4-BE49-F238E27FC236}">
                <a16:creationId xmlns:a16="http://schemas.microsoft.com/office/drawing/2014/main" id="{E730573B-7FDF-7591-C7CC-13802AD8C77E}"/>
              </a:ext>
            </a:extLst>
          </p:cNvPr>
          <p:cNvPicPr>
            <a:picLocks noChangeAspect="1"/>
          </p:cNvPicPr>
          <p:nvPr/>
        </p:nvPicPr>
        <p:blipFill>
          <a:blip r:embed="rId5"/>
          <a:stretch>
            <a:fillRect/>
          </a:stretch>
        </p:blipFill>
        <p:spPr>
          <a:xfrm>
            <a:off x="6881706" y="2992610"/>
            <a:ext cx="4258492" cy="2395401"/>
          </a:xfrm>
          <a:prstGeom prst="rect">
            <a:avLst/>
          </a:prstGeom>
        </p:spPr>
      </p:pic>
      <p:cxnSp>
        <p:nvCxnSpPr>
          <p:cNvPr id="33" name="Straight Connector 3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96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1C5C975-2C24-4DCF-D3CE-6AED002415A0}"/>
              </a:ext>
            </a:extLst>
          </p:cNvPr>
          <p:cNvSpPr>
            <a:spLocks noGrp="1"/>
          </p:cNvSpPr>
          <p:nvPr>
            <p:ph type="title"/>
          </p:nvPr>
        </p:nvSpPr>
        <p:spPr>
          <a:xfrm>
            <a:off x="808638" y="386930"/>
            <a:ext cx="9236700" cy="1188950"/>
          </a:xfrm>
        </p:spPr>
        <p:txBody>
          <a:bodyPr anchor="b">
            <a:normAutofit/>
          </a:bodyPr>
          <a:lstStyle/>
          <a:p>
            <a:pPr algn="l"/>
            <a:r>
              <a:rPr lang="en-US" sz="5400" dirty="0">
                <a:effectLst/>
                <a:latin typeface="Arial" panose="020B0604020202020204" pitchFamily="34" charset="0"/>
                <a:ea typeface="Calibri" panose="020F0502020204030204" pitchFamily="34" charset="0"/>
              </a:rPr>
              <a:t>microservices </a:t>
            </a:r>
            <a:endParaRPr lang="he-IL"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747AE6D3-12D3-510E-FF7B-9EB716A6C8E3}"/>
              </a:ext>
            </a:extLst>
          </p:cNvPr>
          <p:cNvSpPr>
            <a:spLocks noGrp="1"/>
          </p:cNvSpPr>
          <p:nvPr>
            <p:ph idx="1"/>
          </p:nvPr>
        </p:nvSpPr>
        <p:spPr>
          <a:xfrm>
            <a:off x="793660" y="2599509"/>
            <a:ext cx="10143668" cy="3435531"/>
          </a:xfrm>
        </p:spPr>
        <p:txBody>
          <a:bodyPr anchor="ctr">
            <a:normAutofit/>
          </a:bodyPr>
          <a:lstStyle/>
          <a:p>
            <a:pPr algn="l" rtl="0"/>
            <a:r>
              <a:rPr lang="en-US" sz="2400" dirty="0"/>
              <a:t>Robots Checker</a:t>
            </a:r>
          </a:p>
          <a:p>
            <a:pPr marL="0" indent="0" algn="l" rtl="0">
              <a:buNone/>
            </a:pPr>
            <a:endParaRPr lang="en-US" sz="2400" dirty="0"/>
          </a:p>
          <a:p>
            <a:pPr algn="l" rtl="0"/>
            <a:r>
              <a:rPr lang="en-US" sz="2400" dirty="0"/>
              <a:t>Index Service</a:t>
            </a:r>
          </a:p>
          <a:p>
            <a:pPr algn="l" rtl="0"/>
            <a:endParaRPr lang="en-US" sz="2400" dirty="0"/>
          </a:p>
          <a:p>
            <a:pPr algn="l" rtl="0"/>
            <a:r>
              <a:rPr lang="en-US" sz="2400" dirty="0"/>
              <a:t>Database Service</a:t>
            </a:r>
            <a:endParaRPr lang="he-IL" sz="2400" dirty="0"/>
          </a:p>
        </p:txBody>
      </p:sp>
      <p:pic>
        <p:nvPicPr>
          <p:cNvPr id="4" name="תמונה 3">
            <a:extLst>
              <a:ext uri="{FF2B5EF4-FFF2-40B4-BE49-F238E27FC236}">
                <a16:creationId xmlns:a16="http://schemas.microsoft.com/office/drawing/2014/main" id="{42FDE721-F3CF-87C7-E866-16BFD3958732}"/>
              </a:ext>
            </a:extLst>
          </p:cNvPr>
          <p:cNvPicPr>
            <a:picLocks noChangeAspect="1"/>
          </p:cNvPicPr>
          <p:nvPr/>
        </p:nvPicPr>
        <p:blipFill>
          <a:blip r:embed="rId3"/>
          <a:stretch>
            <a:fillRect/>
          </a:stretch>
        </p:blipFill>
        <p:spPr>
          <a:xfrm>
            <a:off x="9200329" y="3058590"/>
            <a:ext cx="2143125" cy="2143125"/>
          </a:xfrm>
          <a:prstGeom prst="rect">
            <a:avLst/>
          </a:prstGeom>
        </p:spPr>
      </p:pic>
    </p:spTree>
    <p:extLst>
      <p:ext uri="{BB962C8B-B14F-4D97-AF65-F5344CB8AC3E}">
        <p14:creationId xmlns:p14="http://schemas.microsoft.com/office/powerpoint/2010/main" val="2964934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33FEEABC-B2D3-059F-4308-88F4D47DB563}"/>
              </a:ext>
            </a:extLst>
          </p:cNvPr>
          <p:cNvSpPr>
            <a:spLocks noGrp="1"/>
          </p:cNvSpPr>
          <p:nvPr>
            <p:ph type="title"/>
          </p:nvPr>
        </p:nvSpPr>
        <p:spPr>
          <a:xfrm>
            <a:off x="1043631" y="809898"/>
            <a:ext cx="9942716" cy="1554480"/>
          </a:xfrm>
        </p:spPr>
        <p:txBody>
          <a:bodyPr anchor="ctr">
            <a:normAutofit/>
          </a:bodyPr>
          <a:lstStyle/>
          <a:p>
            <a:r>
              <a:rPr lang="he-IL" sz="5400" dirty="0">
                <a:cs typeface="+mn-cs"/>
              </a:rPr>
              <a:t>ה-</a:t>
            </a:r>
            <a:r>
              <a:rPr lang="en-US" sz="5400" dirty="0">
                <a:cs typeface="+mn-cs"/>
              </a:rPr>
              <a:t>KPI</a:t>
            </a:r>
            <a:r>
              <a:rPr lang="he-IL" sz="5400" dirty="0">
                <a:cs typeface="+mn-cs"/>
              </a:rPr>
              <a:t> שלנו</a:t>
            </a:r>
          </a:p>
        </p:txBody>
      </p:sp>
      <p:sp>
        <p:nvSpPr>
          <p:cNvPr id="3" name="מציין מיקום תוכן 2">
            <a:extLst>
              <a:ext uri="{FF2B5EF4-FFF2-40B4-BE49-F238E27FC236}">
                <a16:creationId xmlns:a16="http://schemas.microsoft.com/office/drawing/2014/main" id="{F02BE422-A8B0-9C65-7EBB-ABD431819230}"/>
              </a:ext>
            </a:extLst>
          </p:cNvPr>
          <p:cNvSpPr>
            <a:spLocks noGrp="1"/>
          </p:cNvSpPr>
          <p:nvPr>
            <p:ph idx="1"/>
          </p:nvPr>
        </p:nvSpPr>
        <p:spPr>
          <a:xfrm>
            <a:off x="1045028" y="3017522"/>
            <a:ext cx="9941319" cy="3124658"/>
          </a:xfrm>
        </p:spPr>
        <p:txBody>
          <a:bodyPr anchor="ctr">
            <a:normAutofit/>
          </a:bodyPr>
          <a:lstStyle/>
          <a:p>
            <a:r>
              <a:rPr lang="he-IL" sz="2400" dirty="0"/>
              <a:t>זמן תגובה</a:t>
            </a:r>
          </a:p>
          <a:p>
            <a:endParaRPr lang="he-IL" sz="2400" dirty="0"/>
          </a:p>
          <a:p>
            <a:r>
              <a:rPr lang="he-IL" sz="2400" dirty="0"/>
              <a:t>שיעור שגיאות</a:t>
            </a:r>
          </a:p>
          <a:p>
            <a:endParaRPr lang="he-IL" sz="2400" dirty="0"/>
          </a:p>
          <a:p>
            <a:r>
              <a:rPr lang="he-IL" sz="2400" dirty="0"/>
              <a:t>שביעות רצון הלקוח</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395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872DAA23-B6AE-9CD5-E1E5-0808E09C89B5}"/>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rtl="0"/>
            <a:r>
              <a:rPr lang="en-US" sz="5200" kern="1200">
                <a:solidFill>
                  <a:schemeClr val="tx1"/>
                </a:solidFill>
                <a:effectLst/>
                <a:latin typeface="+mj-lt"/>
                <a:ea typeface="+mj-ea"/>
                <a:cs typeface="+mj-cs"/>
              </a:rPr>
              <a:t> ארכיטקטורת המערכת </a:t>
            </a:r>
            <a:endParaRPr lang="en-US" sz="5200" kern="1200">
              <a:solidFill>
                <a:schemeClr val="tx1"/>
              </a:solidFill>
              <a:latin typeface="+mj-lt"/>
              <a:ea typeface="+mj-ea"/>
              <a:cs typeface="+mj-cs"/>
            </a:endParaRPr>
          </a:p>
        </p:txBody>
      </p:sp>
      <p:pic>
        <p:nvPicPr>
          <p:cNvPr id="4" name="תמונה 3" descr="תמונה שמכילה טקסט, צילום מסך, תרשים, קו&#10;&#10;התיאור נוצר באופן אוטומטי">
            <a:extLst>
              <a:ext uri="{FF2B5EF4-FFF2-40B4-BE49-F238E27FC236}">
                <a16:creationId xmlns:a16="http://schemas.microsoft.com/office/drawing/2014/main" id="{43013F16-0592-E6C8-AB78-14AA3C228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592" y="557189"/>
            <a:ext cx="9544816" cy="4629236"/>
          </a:xfrm>
          <a:prstGeom prst="rect">
            <a:avLst/>
          </a:prstGeom>
        </p:spPr>
      </p:pic>
    </p:spTree>
    <p:extLst>
      <p:ext uri="{BB962C8B-B14F-4D97-AF65-F5344CB8AC3E}">
        <p14:creationId xmlns:p14="http://schemas.microsoft.com/office/powerpoint/2010/main" val="420807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כותרת 4">
            <a:extLst>
              <a:ext uri="{FF2B5EF4-FFF2-40B4-BE49-F238E27FC236}">
                <a16:creationId xmlns:a16="http://schemas.microsoft.com/office/drawing/2014/main" id="{554E1792-6291-A075-0BD0-B57F7F913C01}"/>
              </a:ext>
            </a:extLst>
          </p:cNvPr>
          <p:cNvSpPr>
            <a:spLocks noGrp="1"/>
          </p:cNvSpPr>
          <p:nvPr>
            <p:ph type="title"/>
          </p:nvPr>
        </p:nvSpPr>
        <p:spPr>
          <a:xfrm>
            <a:off x="795528" y="386930"/>
            <a:ext cx="10141799" cy="1300554"/>
          </a:xfrm>
        </p:spPr>
        <p:txBody>
          <a:bodyPr vert="horz" lIns="91440" tIns="45720" rIns="91440" bIns="45720" rtlCol="0" anchor="b">
            <a:normAutofit/>
          </a:bodyPr>
          <a:lstStyle/>
          <a:p>
            <a:pPr algn="l" rtl="0"/>
            <a:r>
              <a:rPr lang="en-US" sz="4800" kern="1200" dirty="0">
                <a:latin typeface="+mj-lt"/>
                <a:ea typeface="+mj-ea"/>
                <a:cs typeface="+mn-cs"/>
              </a:rPr>
              <a:t>Use Case</a:t>
            </a:r>
          </a:p>
        </p:txBody>
      </p:sp>
      <p:sp>
        <p:nvSpPr>
          <p:cNvPr id="28" name="Rectangle 27">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תמונה 2" descr="תמונה שמכילה טקסט, צילום מסך, תרשים, קו&#10;&#10;התיאור נוצר באופן אוטומטי">
            <a:extLst>
              <a:ext uri="{FF2B5EF4-FFF2-40B4-BE49-F238E27FC236}">
                <a16:creationId xmlns:a16="http://schemas.microsoft.com/office/drawing/2014/main" id="{5327A220-388E-D2DE-B457-A0DC0CAC8C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4640" y="2389218"/>
            <a:ext cx="9222740" cy="3987354"/>
          </a:xfrm>
          <a:prstGeom prst="rect">
            <a:avLst/>
          </a:prstGeom>
        </p:spPr>
      </p:pic>
    </p:spTree>
    <p:extLst>
      <p:ext uri="{BB962C8B-B14F-4D97-AF65-F5344CB8AC3E}">
        <p14:creationId xmlns:p14="http://schemas.microsoft.com/office/powerpoint/2010/main" val="294646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641A2F-093F-FE45-20ED-8A5D00742B3A}"/>
              </a:ext>
            </a:extLst>
          </p:cNvPr>
          <p:cNvSpPr>
            <a:spLocks noGrp="1"/>
          </p:cNvSpPr>
          <p:nvPr>
            <p:ph type="title"/>
          </p:nvPr>
        </p:nvSpPr>
        <p:spPr/>
        <p:txBody>
          <a:bodyPr>
            <a:normAutofit/>
          </a:bodyPr>
          <a:lstStyle/>
          <a:p>
            <a:pPr algn="ctr"/>
            <a:r>
              <a:rPr lang="en-US" sz="5400" dirty="0">
                <a:cs typeface="+mn-cs"/>
              </a:rPr>
              <a:t>Requirements</a:t>
            </a:r>
            <a:endParaRPr lang="he-IL" sz="5400" dirty="0">
              <a:cs typeface="+mn-cs"/>
            </a:endParaRPr>
          </a:p>
        </p:txBody>
      </p:sp>
      <p:graphicFrame>
        <p:nvGraphicFramePr>
          <p:cNvPr id="6" name="טבלה 5">
            <a:extLst>
              <a:ext uri="{FF2B5EF4-FFF2-40B4-BE49-F238E27FC236}">
                <a16:creationId xmlns:a16="http://schemas.microsoft.com/office/drawing/2014/main" id="{155B253B-96CE-E239-E974-ABB620481C90}"/>
              </a:ext>
            </a:extLst>
          </p:cNvPr>
          <p:cNvGraphicFramePr>
            <a:graphicFrameLocks noGrp="1"/>
          </p:cNvGraphicFramePr>
          <p:nvPr>
            <p:extLst>
              <p:ext uri="{D42A27DB-BD31-4B8C-83A1-F6EECF244321}">
                <p14:modId xmlns:p14="http://schemas.microsoft.com/office/powerpoint/2010/main" val="729431554"/>
              </p:ext>
            </p:extLst>
          </p:nvPr>
        </p:nvGraphicFramePr>
        <p:xfrm>
          <a:off x="254001" y="2009520"/>
          <a:ext cx="5841999" cy="4569414"/>
        </p:xfrm>
        <a:graphic>
          <a:graphicData uri="http://schemas.openxmlformats.org/drawingml/2006/table">
            <a:tbl>
              <a:tblPr rtl="1" firstRow="1" bandRow="1">
                <a:tableStyleId>{5C22544A-7EE6-4342-B048-85BDC9FD1C3A}</a:tableStyleId>
              </a:tblPr>
              <a:tblGrid>
                <a:gridCol w="835810">
                  <a:extLst>
                    <a:ext uri="{9D8B030D-6E8A-4147-A177-3AD203B41FA5}">
                      <a16:colId xmlns:a16="http://schemas.microsoft.com/office/drawing/2014/main" val="3555649047"/>
                    </a:ext>
                  </a:extLst>
                </a:gridCol>
                <a:gridCol w="3350110">
                  <a:extLst>
                    <a:ext uri="{9D8B030D-6E8A-4147-A177-3AD203B41FA5}">
                      <a16:colId xmlns:a16="http://schemas.microsoft.com/office/drawing/2014/main" val="3724994863"/>
                    </a:ext>
                  </a:extLst>
                </a:gridCol>
                <a:gridCol w="1656079">
                  <a:extLst>
                    <a:ext uri="{9D8B030D-6E8A-4147-A177-3AD203B41FA5}">
                      <a16:colId xmlns:a16="http://schemas.microsoft.com/office/drawing/2014/main" val="1260600759"/>
                    </a:ext>
                  </a:extLst>
                </a:gridCol>
              </a:tblGrid>
              <a:tr h="472612">
                <a:tc>
                  <a:txBody>
                    <a:bodyPr/>
                    <a:lstStyle/>
                    <a:p>
                      <a:pPr algn="ctr" rtl="1"/>
                      <a:r>
                        <a:rPr lang="he-IL" sz="1800" dirty="0"/>
                        <a:t>מספר</a:t>
                      </a:r>
                    </a:p>
                  </a:txBody>
                  <a:tcPr/>
                </a:tc>
                <a:tc>
                  <a:txBody>
                    <a:bodyPr/>
                    <a:lstStyle/>
                    <a:p>
                      <a:pPr algn="ctr" rtl="1"/>
                      <a:r>
                        <a:rPr lang="he-IL" sz="1800" dirty="0"/>
                        <a:t>דרישה</a:t>
                      </a:r>
                    </a:p>
                  </a:txBody>
                  <a:tcPr/>
                </a:tc>
                <a:tc>
                  <a:txBody>
                    <a:bodyPr/>
                    <a:lstStyle/>
                    <a:p>
                      <a:pPr algn="ctr" rtl="1"/>
                      <a:r>
                        <a:rPr lang="he-IL" sz="1800" dirty="0"/>
                        <a:t>קטגוריה</a:t>
                      </a:r>
                    </a:p>
                  </a:txBody>
                  <a:tcPr/>
                </a:tc>
                <a:extLst>
                  <a:ext uri="{0D108BD9-81ED-4DB2-BD59-A6C34878D82A}">
                    <a16:rowId xmlns:a16="http://schemas.microsoft.com/office/drawing/2014/main" val="236514359"/>
                  </a:ext>
                </a:extLst>
              </a:tr>
              <a:tr h="817211">
                <a:tc>
                  <a:txBody>
                    <a:bodyPr/>
                    <a:lstStyle/>
                    <a:p>
                      <a:pPr algn="ctr" rtl="1"/>
                      <a:r>
                        <a:rPr lang="he-IL" sz="1600" dirty="0"/>
                        <a:t>1.</a:t>
                      </a:r>
                    </a:p>
                  </a:txBody>
                  <a:tcPr/>
                </a:tc>
                <a:tc>
                  <a:txBody>
                    <a:bodyPr/>
                    <a:lstStyle/>
                    <a:p>
                      <a:pPr algn="r" rtl="1">
                        <a:lnSpc>
                          <a:spcPct val="100000"/>
                        </a:lnSpc>
                        <a:spcBef>
                          <a:spcPts val="1200"/>
                        </a:spcBef>
                        <a:spcAft>
                          <a:spcPts val="800"/>
                        </a:spcAft>
                      </a:pPr>
                      <a:r>
                        <a:rPr lang="he-IL" sz="1600" dirty="0"/>
                        <a:t>המערכת תספק למשתמשים שקיפות מלאה בנוגע לפעולת האלגוריתמים ולנתונים הנאספים</a:t>
                      </a:r>
                      <a:endParaRPr lang="en-US" sz="1600" dirty="0">
                        <a:effectLst/>
                        <a:latin typeface="Calibri" panose="020F0502020204030204" pitchFamily="34" charset="0"/>
                        <a:ea typeface="Calibri" panose="020F0502020204030204" pitchFamily="34" charset="0"/>
                      </a:endParaRPr>
                    </a:p>
                  </a:txBody>
                  <a:tcPr marL="68580" marR="68580" marT="0" marB="0"/>
                </a:tc>
                <a:tc>
                  <a:txBody>
                    <a:bodyPr/>
                    <a:lstStyle/>
                    <a:p>
                      <a:pPr algn="ctr" rtl="1">
                        <a:lnSpc>
                          <a:spcPct val="200000"/>
                        </a:lnSpc>
                        <a:spcBef>
                          <a:spcPts val="1200"/>
                        </a:spcBef>
                        <a:spcAft>
                          <a:spcPts val="800"/>
                        </a:spcAft>
                      </a:pPr>
                      <a:r>
                        <a:rPr lang="en-US" sz="1600" b="0" dirty="0">
                          <a:effectLst/>
                          <a:latin typeface="Calibri" panose="020F0502020204030204" pitchFamily="34" charset="0"/>
                          <a:ea typeface="Calibri" panose="020F0502020204030204" pitchFamily="34" charset="0"/>
                        </a:rPr>
                        <a:t>Auditability</a:t>
                      </a:r>
                    </a:p>
                  </a:txBody>
                  <a:tcPr marL="68580" marR="68580" marT="0" marB="0"/>
                </a:tc>
                <a:extLst>
                  <a:ext uri="{0D108BD9-81ED-4DB2-BD59-A6C34878D82A}">
                    <a16:rowId xmlns:a16="http://schemas.microsoft.com/office/drawing/2014/main" val="723274504"/>
                  </a:ext>
                </a:extLst>
              </a:tr>
              <a:tr h="817211">
                <a:tc>
                  <a:txBody>
                    <a:bodyPr/>
                    <a:lstStyle/>
                    <a:p>
                      <a:pPr algn="ctr" rtl="1"/>
                      <a:r>
                        <a:rPr lang="he-IL" sz="1600" dirty="0"/>
                        <a:t>2.</a:t>
                      </a:r>
                    </a:p>
                  </a:txBody>
                  <a:tcPr/>
                </a:tc>
                <a:tc>
                  <a:txBody>
                    <a:bodyPr/>
                    <a:lstStyle/>
                    <a:p>
                      <a:pPr algn="r" rtl="1">
                        <a:lnSpc>
                          <a:spcPct val="100000"/>
                        </a:lnSpc>
                        <a:spcBef>
                          <a:spcPts val="1200"/>
                        </a:spcBef>
                        <a:spcAft>
                          <a:spcPts val="800"/>
                        </a:spcAft>
                      </a:pPr>
                      <a:r>
                        <a:rPr lang="he-IL" sz="1600" dirty="0">
                          <a:effectLst/>
                          <a:latin typeface="Calibri" panose="020F0502020204030204" pitchFamily="34" charset="0"/>
                          <a:ea typeface="Calibri" panose="020F0502020204030204" pitchFamily="34" charset="0"/>
                        </a:rPr>
                        <a:t>המערכת חייבת להיות תואמת לדפדפנים מודרניים (</a:t>
                      </a:r>
                      <a:r>
                        <a:rPr lang="en-US" sz="1600" dirty="0">
                          <a:effectLst/>
                          <a:latin typeface="Calibri" panose="020F0502020204030204" pitchFamily="34" charset="0"/>
                          <a:ea typeface="Calibri" panose="020F0502020204030204" pitchFamily="34" charset="0"/>
                        </a:rPr>
                        <a:t>Chrome, Firefox, Safari, Edge</a:t>
                      </a:r>
                      <a:r>
                        <a:rPr lang="he-IL" sz="1600" dirty="0">
                          <a:effectLst/>
                          <a:latin typeface="Calibri" panose="020F0502020204030204" pitchFamily="34" charset="0"/>
                          <a:ea typeface="Calibri" panose="020F0502020204030204" pitchFamily="34" charset="0"/>
                        </a:rPr>
                        <a:t>) בשתי הגרסאות האחרונות שלהם</a:t>
                      </a:r>
                      <a:endParaRPr lang="en-US" sz="1600" dirty="0">
                        <a:effectLst/>
                        <a:latin typeface="Calibri" panose="020F0502020204030204" pitchFamily="34" charset="0"/>
                        <a:ea typeface="Calibri" panose="020F0502020204030204" pitchFamily="34" charset="0"/>
                      </a:endParaRPr>
                    </a:p>
                  </a:txBody>
                  <a:tcPr marL="68580" marR="68580" marT="0" marB="0"/>
                </a:tc>
                <a:tc>
                  <a:txBody>
                    <a:bodyPr/>
                    <a:lstStyle/>
                    <a:p>
                      <a:pPr algn="ctr" rtl="1">
                        <a:lnSpc>
                          <a:spcPct val="200000"/>
                        </a:lnSpc>
                        <a:spcBef>
                          <a:spcPts val="1200"/>
                        </a:spcBef>
                        <a:spcAft>
                          <a:spcPts val="800"/>
                        </a:spcAft>
                      </a:pPr>
                      <a:r>
                        <a:rPr lang="en-US" sz="1600" b="0" dirty="0">
                          <a:effectLst/>
                          <a:latin typeface="Calibri" panose="020F0502020204030204" pitchFamily="34" charset="0"/>
                          <a:ea typeface="Calibri" panose="020F0502020204030204" pitchFamily="34" charset="0"/>
                        </a:rPr>
                        <a:t>Compatibility</a:t>
                      </a:r>
                    </a:p>
                  </a:txBody>
                  <a:tcPr marL="68580" marR="68580" marT="0" marB="0"/>
                </a:tc>
                <a:extLst>
                  <a:ext uri="{0D108BD9-81ED-4DB2-BD59-A6C34878D82A}">
                    <a16:rowId xmlns:a16="http://schemas.microsoft.com/office/drawing/2014/main" val="2779245792"/>
                  </a:ext>
                </a:extLst>
              </a:tr>
              <a:tr h="817211">
                <a:tc>
                  <a:txBody>
                    <a:bodyPr/>
                    <a:lstStyle/>
                    <a:p>
                      <a:pPr algn="ctr" rtl="1"/>
                      <a:r>
                        <a:rPr lang="he-IL" sz="1600" dirty="0"/>
                        <a:t>3.</a:t>
                      </a:r>
                    </a:p>
                  </a:txBody>
                  <a:tcPr/>
                </a:tc>
                <a:tc>
                  <a:txBody>
                    <a:bodyPr/>
                    <a:lstStyle/>
                    <a:p>
                      <a:pPr marL="228600" marR="0" lvl="0" indent="0" algn="r" defTabSz="914400" rtl="1" eaLnBrk="1" fontAlgn="auto" latinLnBrk="0" hangingPunct="1">
                        <a:lnSpc>
                          <a:spcPct val="100000"/>
                        </a:lnSpc>
                        <a:spcBef>
                          <a:spcPts val="1200"/>
                        </a:spcBef>
                        <a:spcAft>
                          <a:spcPts val="800"/>
                        </a:spcAft>
                        <a:buClrTx/>
                        <a:buSzTx/>
                        <a:buFontTx/>
                        <a:buNone/>
                        <a:tabLst/>
                        <a:defRPr/>
                      </a:pPr>
                      <a:r>
                        <a:rPr lang="he-IL" sz="1600" dirty="0"/>
                        <a:t>המערכת תכלול תיעוד קוד מלא, מפורט וברור, כדי לתמוך בצוותי הפיתוח והתחזוקה</a:t>
                      </a:r>
                      <a:endParaRPr lang="en-US" sz="1600" dirty="0">
                        <a:effectLst/>
                        <a:latin typeface="Calibri" panose="020F0502020204030204" pitchFamily="34" charset="0"/>
                        <a:ea typeface="Calibri" panose="020F0502020204030204" pitchFamily="34" charset="0"/>
                      </a:endParaRPr>
                    </a:p>
                  </a:txBody>
                  <a:tcPr marL="68580" marR="68580" marT="0" marB="0"/>
                </a:tc>
                <a:tc>
                  <a:txBody>
                    <a:bodyPr/>
                    <a:lstStyle/>
                    <a:p>
                      <a:pPr algn="ctr" rtl="1">
                        <a:lnSpc>
                          <a:spcPct val="200000"/>
                        </a:lnSpc>
                        <a:spcBef>
                          <a:spcPts val="1200"/>
                        </a:spcBef>
                        <a:spcAft>
                          <a:spcPts val="800"/>
                        </a:spcAft>
                      </a:pPr>
                      <a:r>
                        <a:rPr lang="en-US" sz="1600" b="0" dirty="0">
                          <a:effectLst/>
                          <a:latin typeface="Calibri" panose="020F0502020204030204" pitchFamily="34" charset="0"/>
                          <a:ea typeface="Calibri" panose="020F0502020204030204" pitchFamily="34" charset="0"/>
                        </a:rPr>
                        <a:t>Maintainability</a:t>
                      </a:r>
                    </a:p>
                  </a:txBody>
                  <a:tcPr marL="68580" marR="68580" marT="0" marB="0"/>
                </a:tc>
                <a:extLst>
                  <a:ext uri="{0D108BD9-81ED-4DB2-BD59-A6C34878D82A}">
                    <a16:rowId xmlns:a16="http://schemas.microsoft.com/office/drawing/2014/main" val="3038567259"/>
                  </a:ext>
                </a:extLst>
              </a:tr>
              <a:tr h="1089614">
                <a:tc>
                  <a:txBody>
                    <a:bodyPr/>
                    <a:lstStyle/>
                    <a:p>
                      <a:pPr algn="ctr" rtl="1"/>
                      <a:r>
                        <a:rPr lang="he-IL" sz="1600" dirty="0"/>
                        <a:t>4.</a:t>
                      </a:r>
                    </a:p>
                  </a:txBody>
                  <a:tcPr/>
                </a:tc>
                <a:tc>
                  <a:txBody>
                    <a:bodyPr/>
                    <a:lstStyle/>
                    <a:p>
                      <a:pPr algn="r" rtl="1">
                        <a:lnSpc>
                          <a:spcPct val="100000"/>
                        </a:lnSpc>
                        <a:spcBef>
                          <a:spcPts val="1200"/>
                        </a:spcBef>
                        <a:spcAft>
                          <a:spcPts val="800"/>
                        </a:spcAft>
                      </a:pPr>
                      <a:r>
                        <a:rPr lang="he-IL" sz="1600" dirty="0"/>
                        <a:t>מנגנון החיפוש יספק למשתמש משוב </a:t>
                      </a:r>
                      <a:r>
                        <a:rPr lang="he-IL" sz="1600" dirty="0" err="1"/>
                        <a:t>מיידי</a:t>
                      </a:r>
                      <a:r>
                        <a:rPr lang="he-IL" sz="1600" dirty="0"/>
                        <a:t>, כגון הצגת אינדיקטור עיבוד (לדוגמה, אנימציית טעינה), כדי להראות שהמערכת מבצעת את החיפוש.</a:t>
                      </a:r>
                      <a:endParaRPr lang="en-US" sz="1600" dirty="0">
                        <a:effectLst/>
                        <a:latin typeface="Calibri" panose="020F0502020204030204" pitchFamily="34" charset="0"/>
                        <a:ea typeface="Calibri" panose="020F0502020204030204" pitchFamily="34" charset="0"/>
                      </a:endParaRPr>
                    </a:p>
                  </a:txBody>
                  <a:tcPr marL="68580" marR="68580" marT="0" marB="0"/>
                </a:tc>
                <a:tc>
                  <a:txBody>
                    <a:bodyPr/>
                    <a:lstStyle/>
                    <a:p>
                      <a:pPr algn="ctr" rtl="1">
                        <a:lnSpc>
                          <a:spcPct val="200000"/>
                        </a:lnSpc>
                        <a:spcBef>
                          <a:spcPts val="1200"/>
                        </a:spcBef>
                        <a:spcAft>
                          <a:spcPts val="800"/>
                        </a:spcAft>
                      </a:pPr>
                      <a:r>
                        <a:rPr lang="en-US" sz="1600" b="0" dirty="0">
                          <a:effectLst/>
                          <a:latin typeface="Calibri" panose="020F0502020204030204" pitchFamily="34" charset="0"/>
                          <a:ea typeface="Calibri" panose="020F0502020204030204" pitchFamily="34" charset="0"/>
                        </a:rPr>
                        <a:t>Usability</a:t>
                      </a:r>
                    </a:p>
                  </a:txBody>
                  <a:tcPr marL="68580" marR="68580" marT="0" marB="0"/>
                </a:tc>
                <a:extLst>
                  <a:ext uri="{0D108BD9-81ED-4DB2-BD59-A6C34878D82A}">
                    <a16:rowId xmlns:a16="http://schemas.microsoft.com/office/drawing/2014/main" val="2044728012"/>
                  </a:ext>
                </a:extLst>
              </a:tr>
              <a:tr h="555555">
                <a:tc>
                  <a:txBody>
                    <a:bodyPr/>
                    <a:lstStyle/>
                    <a:p>
                      <a:pPr algn="ctr" rtl="1"/>
                      <a:r>
                        <a:rPr lang="he-IL" sz="1600" dirty="0"/>
                        <a:t>5.</a:t>
                      </a:r>
                    </a:p>
                  </a:txBody>
                  <a:tcPr/>
                </a:tc>
                <a:tc>
                  <a:txBody>
                    <a:bodyPr/>
                    <a:lstStyle/>
                    <a:p>
                      <a:pPr algn="r" rtl="1">
                        <a:lnSpc>
                          <a:spcPct val="100000"/>
                        </a:lnSpc>
                        <a:spcBef>
                          <a:spcPts val="1200"/>
                        </a:spcBef>
                        <a:spcAft>
                          <a:spcPts val="800"/>
                        </a:spcAft>
                      </a:pPr>
                      <a:r>
                        <a:rPr lang="he-IL" sz="1600" dirty="0">
                          <a:effectLst/>
                          <a:latin typeface="Calibri" panose="020F0502020204030204" pitchFamily="34" charset="0"/>
                          <a:ea typeface="Calibri" panose="020F0502020204030204" pitchFamily="34" charset="0"/>
                        </a:rPr>
                        <a:t>במקרה של שגיאה או אי יכולת לענות, המערכת תספק הודעת שגיאה ברורה</a:t>
                      </a:r>
                      <a:endParaRPr lang="en-US" sz="1600" dirty="0">
                        <a:effectLst/>
                        <a:latin typeface="Calibri" panose="020F0502020204030204" pitchFamily="34" charset="0"/>
                        <a:ea typeface="Calibri" panose="020F0502020204030204" pitchFamily="34" charset="0"/>
                      </a:endParaRPr>
                    </a:p>
                  </a:txBody>
                  <a:tcPr marL="68580" marR="68580" marT="0" marB="0"/>
                </a:tc>
                <a:tc>
                  <a:txBody>
                    <a:bodyPr/>
                    <a:lstStyle/>
                    <a:p>
                      <a:pPr algn="ctr" rtl="1">
                        <a:lnSpc>
                          <a:spcPct val="200000"/>
                        </a:lnSpc>
                        <a:spcBef>
                          <a:spcPts val="1200"/>
                        </a:spcBef>
                        <a:spcAft>
                          <a:spcPts val="800"/>
                        </a:spcAft>
                      </a:pPr>
                      <a:r>
                        <a:rPr lang="en-US" sz="1600" b="0" dirty="0">
                          <a:effectLst/>
                          <a:latin typeface="Calibri" panose="020F0502020204030204" pitchFamily="34" charset="0"/>
                          <a:ea typeface="Calibri" panose="020F0502020204030204" pitchFamily="34" charset="0"/>
                        </a:rPr>
                        <a:t>Usability</a:t>
                      </a:r>
                    </a:p>
                  </a:txBody>
                  <a:tcPr marL="68580" marR="68580" marT="0" marB="0"/>
                </a:tc>
                <a:extLst>
                  <a:ext uri="{0D108BD9-81ED-4DB2-BD59-A6C34878D82A}">
                    <a16:rowId xmlns:a16="http://schemas.microsoft.com/office/drawing/2014/main" val="657840316"/>
                  </a:ext>
                </a:extLst>
              </a:tr>
            </a:tbl>
          </a:graphicData>
        </a:graphic>
      </p:graphicFrame>
      <p:sp>
        <p:nvSpPr>
          <p:cNvPr id="7" name="תיבת טקסט 6">
            <a:extLst>
              <a:ext uri="{FF2B5EF4-FFF2-40B4-BE49-F238E27FC236}">
                <a16:creationId xmlns:a16="http://schemas.microsoft.com/office/drawing/2014/main" id="{1D0116E8-6B35-DB8A-F2C4-EC5882480FB2}"/>
              </a:ext>
            </a:extLst>
          </p:cNvPr>
          <p:cNvSpPr txBox="1"/>
          <p:nvPr/>
        </p:nvSpPr>
        <p:spPr>
          <a:xfrm>
            <a:off x="8955785" y="1532652"/>
            <a:ext cx="722885" cy="584775"/>
          </a:xfrm>
          <a:prstGeom prst="rect">
            <a:avLst/>
          </a:prstGeom>
          <a:noFill/>
        </p:spPr>
        <p:txBody>
          <a:bodyPr wrap="square" rtlCol="1">
            <a:spAutoFit/>
          </a:bodyPr>
          <a:lstStyle/>
          <a:p>
            <a:pPr algn="l"/>
            <a:r>
              <a:rPr lang="en-US" sz="3200" b="1" dirty="0"/>
              <a:t>FR</a:t>
            </a:r>
            <a:endParaRPr lang="he-IL" sz="3200" b="1" dirty="0"/>
          </a:p>
        </p:txBody>
      </p:sp>
      <p:sp>
        <p:nvSpPr>
          <p:cNvPr id="9" name="תיבת טקסט 8">
            <a:extLst>
              <a:ext uri="{FF2B5EF4-FFF2-40B4-BE49-F238E27FC236}">
                <a16:creationId xmlns:a16="http://schemas.microsoft.com/office/drawing/2014/main" id="{331D4554-793A-5F89-53D4-CDD09DDC7438}"/>
              </a:ext>
            </a:extLst>
          </p:cNvPr>
          <p:cNvSpPr txBox="1"/>
          <p:nvPr/>
        </p:nvSpPr>
        <p:spPr>
          <a:xfrm>
            <a:off x="2725928" y="1533406"/>
            <a:ext cx="1060704" cy="584775"/>
          </a:xfrm>
          <a:prstGeom prst="rect">
            <a:avLst/>
          </a:prstGeom>
          <a:noFill/>
        </p:spPr>
        <p:txBody>
          <a:bodyPr wrap="square" rtlCol="1">
            <a:spAutoFit/>
          </a:bodyPr>
          <a:lstStyle/>
          <a:p>
            <a:r>
              <a:rPr lang="en-US" sz="3200" b="1" dirty="0"/>
              <a:t>NFR</a:t>
            </a:r>
            <a:endParaRPr lang="he-IL" sz="3200" b="1" dirty="0"/>
          </a:p>
        </p:txBody>
      </p:sp>
      <p:graphicFrame>
        <p:nvGraphicFramePr>
          <p:cNvPr id="5" name="טבלה 4">
            <a:extLst>
              <a:ext uri="{FF2B5EF4-FFF2-40B4-BE49-F238E27FC236}">
                <a16:creationId xmlns:a16="http://schemas.microsoft.com/office/drawing/2014/main" id="{B61E97A8-508D-24E2-73B4-56E00B69A211}"/>
              </a:ext>
            </a:extLst>
          </p:cNvPr>
          <p:cNvGraphicFramePr>
            <a:graphicFrameLocks noGrp="1"/>
          </p:cNvGraphicFramePr>
          <p:nvPr>
            <p:extLst>
              <p:ext uri="{D42A27DB-BD31-4B8C-83A1-F6EECF244321}">
                <p14:modId xmlns:p14="http://schemas.microsoft.com/office/powerpoint/2010/main" val="528366574"/>
              </p:ext>
            </p:extLst>
          </p:nvPr>
        </p:nvGraphicFramePr>
        <p:xfrm>
          <a:off x="6696457" y="2009517"/>
          <a:ext cx="5241542" cy="4599548"/>
        </p:xfrm>
        <a:graphic>
          <a:graphicData uri="http://schemas.openxmlformats.org/drawingml/2006/table">
            <a:tbl>
              <a:tblPr rtl="1" firstRow="1" bandRow="1">
                <a:tableStyleId>{5C22544A-7EE6-4342-B048-85BDC9FD1C3A}</a:tableStyleId>
              </a:tblPr>
              <a:tblGrid>
                <a:gridCol w="763122">
                  <a:extLst>
                    <a:ext uri="{9D8B030D-6E8A-4147-A177-3AD203B41FA5}">
                      <a16:colId xmlns:a16="http://schemas.microsoft.com/office/drawing/2014/main" val="2163641011"/>
                    </a:ext>
                  </a:extLst>
                </a:gridCol>
                <a:gridCol w="4478420">
                  <a:extLst>
                    <a:ext uri="{9D8B030D-6E8A-4147-A177-3AD203B41FA5}">
                      <a16:colId xmlns:a16="http://schemas.microsoft.com/office/drawing/2014/main" val="528739569"/>
                    </a:ext>
                  </a:extLst>
                </a:gridCol>
              </a:tblGrid>
              <a:tr h="437900">
                <a:tc>
                  <a:txBody>
                    <a:bodyPr/>
                    <a:lstStyle/>
                    <a:p>
                      <a:pPr algn="ctr" rtl="1"/>
                      <a:r>
                        <a:rPr lang="he-IL" dirty="0"/>
                        <a:t>מספר</a:t>
                      </a:r>
                    </a:p>
                  </a:txBody>
                  <a:tcPr/>
                </a:tc>
                <a:tc>
                  <a:txBody>
                    <a:bodyPr/>
                    <a:lstStyle/>
                    <a:p>
                      <a:pPr algn="ctr" rtl="1"/>
                      <a:r>
                        <a:rPr lang="he-IL" dirty="0"/>
                        <a:t>דרישה</a:t>
                      </a:r>
                    </a:p>
                  </a:txBody>
                  <a:tcPr/>
                </a:tc>
                <a:extLst>
                  <a:ext uri="{0D108BD9-81ED-4DB2-BD59-A6C34878D82A}">
                    <a16:rowId xmlns:a16="http://schemas.microsoft.com/office/drawing/2014/main" val="3728865525"/>
                  </a:ext>
                </a:extLst>
              </a:tr>
              <a:tr h="705074">
                <a:tc>
                  <a:txBody>
                    <a:bodyPr/>
                    <a:lstStyle/>
                    <a:p>
                      <a:pPr algn="ctr" rtl="1">
                        <a:lnSpc>
                          <a:spcPct val="200000"/>
                        </a:lnSpc>
                      </a:pPr>
                      <a:r>
                        <a:rPr lang="he-IL" sz="1600" dirty="0"/>
                        <a:t>1.</a:t>
                      </a:r>
                    </a:p>
                  </a:txBody>
                  <a:tcPr/>
                </a:tc>
                <a:tc>
                  <a:txBody>
                    <a:bodyPr/>
                    <a:lstStyle/>
                    <a:p>
                      <a:pPr marL="0" marR="0" lvl="0" indent="0" algn="r" defTabSz="914400" rtl="1" eaLnBrk="1" fontAlgn="auto" latinLnBrk="0" hangingPunct="1">
                        <a:lnSpc>
                          <a:spcPct val="200000"/>
                        </a:lnSpc>
                        <a:spcBef>
                          <a:spcPts val="0"/>
                        </a:spcBef>
                        <a:spcAft>
                          <a:spcPts val="0"/>
                        </a:spcAft>
                        <a:buClrTx/>
                        <a:buSzTx/>
                        <a:buFontTx/>
                        <a:buNone/>
                        <a:tabLst/>
                        <a:defRPr/>
                      </a:pPr>
                      <a:r>
                        <a:rPr lang="he-IL" sz="1600" u="none" strike="noStrike" kern="1200" dirty="0">
                          <a:solidFill>
                            <a:schemeClr val="dk1"/>
                          </a:solidFill>
                          <a:effectLst/>
                          <a:latin typeface="+mn-lt"/>
                          <a:ea typeface="+mn-ea"/>
                          <a:cs typeface="+mn-cs"/>
                        </a:rPr>
                        <a:t>המערכת תאפשר חיפוש.</a:t>
                      </a:r>
                      <a:endParaRPr lang="en-US" sz="160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1791152640"/>
                  </a:ext>
                </a:extLst>
              </a:tr>
              <a:tr h="705074">
                <a:tc>
                  <a:txBody>
                    <a:bodyPr/>
                    <a:lstStyle/>
                    <a:p>
                      <a:pPr algn="ctr" rtl="1">
                        <a:lnSpc>
                          <a:spcPct val="200000"/>
                        </a:lnSpc>
                      </a:pPr>
                      <a:r>
                        <a:rPr lang="he-IL" sz="1600" dirty="0"/>
                        <a:t>2.</a:t>
                      </a:r>
                    </a:p>
                  </a:txBody>
                  <a:tcPr/>
                </a:tc>
                <a:tc>
                  <a:txBody>
                    <a:bodyPr/>
                    <a:lstStyle/>
                    <a:p>
                      <a:pPr marL="0" marR="0" lvl="0" indent="0" algn="r" defTabSz="914400" rtl="1" eaLnBrk="1" fontAlgn="auto" latinLnBrk="0" hangingPunct="1">
                        <a:lnSpc>
                          <a:spcPct val="200000"/>
                        </a:lnSpc>
                        <a:spcBef>
                          <a:spcPts val="0"/>
                        </a:spcBef>
                        <a:spcAft>
                          <a:spcPts val="0"/>
                        </a:spcAft>
                        <a:buClrTx/>
                        <a:buSzTx/>
                        <a:buFontTx/>
                        <a:buNone/>
                        <a:tabLst/>
                        <a:defRPr/>
                      </a:pPr>
                      <a:r>
                        <a:rPr lang="he-IL" sz="1600" u="none" strike="noStrike" kern="1200" dirty="0">
                          <a:solidFill>
                            <a:schemeClr val="dk1"/>
                          </a:solidFill>
                          <a:effectLst/>
                          <a:latin typeface="+mn-lt"/>
                          <a:ea typeface="+mn-ea"/>
                          <a:cs typeface="+mn-cs"/>
                        </a:rPr>
                        <a:t>המערכת תאפשר קיום שיחה עם צ'אט בוט.</a:t>
                      </a:r>
                      <a:endParaRPr lang="en-US" sz="160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2915415557"/>
                  </a:ext>
                </a:extLst>
              </a:tr>
              <a:tr h="968846">
                <a:tc>
                  <a:txBody>
                    <a:bodyPr/>
                    <a:lstStyle/>
                    <a:p>
                      <a:pPr algn="ctr" rtl="1">
                        <a:lnSpc>
                          <a:spcPct val="200000"/>
                        </a:lnSpc>
                      </a:pPr>
                      <a:r>
                        <a:rPr lang="he-IL" sz="1600" dirty="0"/>
                        <a:t>3.</a:t>
                      </a:r>
                    </a:p>
                  </a:txBody>
                  <a:tcPr/>
                </a:tc>
                <a:tc>
                  <a:txBody>
                    <a:bodyPr/>
                    <a:lstStyle/>
                    <a:p>
                      <a:pPr marL="0" marR="0" lvl="0" indent="0" algn="r" defTabSz="914400" rtl="1" eaLnBrk="1" fontAlgn="auto" latinLnBrk="0" hangingPunct="1">
                        <a:lnSpc>
                          <a:spcPct val="200000"/>
                        </a:lnSpc>
                        <a:spcBef>
                          <a:spcPts val="0"/>
                        </a:spcBef>
                        <a:spcAft>
                          <a:spcPts val="0"/>
                        </a:spcAft>
                        <a:buClrTx/>
                        <a:buSzTx/>
                        <a:buFontTx/>
                        <a:buNone/>
                        <a:tabLst/>
                        <a:defRPr/>
                      </a:pPr>
                      <a:r>
                        <a:rPr lang="he-IL" sz="1600" u="none" strike="noStrike" kern="1200" dirty="0">
                          <a:solidFill>
                            <a:schemeClr val="dk1"/>
                          </a:solidFill>
                          <a:effectLst/>
                          <a:latin typeface="+mn-lt"/>
                          <a:ea typeface="+mn-ea"/>
                          <a:cs typeface="+mn-cs"/>
                        </a:rPr>
                        <a:t>המערכת תאפשר צפייה בגרפים של סטטיסטיקות שונות.</a:t>
                      </a:r>
                      <a:endParaRPr lang="en-US" sz="160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383964145"/>
                  </a:ext>
                </a:extLst>
              </a:tr>
              <a:tr h="1047444">
                <a:tc>
                  <a:txBody>
                    <a:bodyPr/>
                    <a:lstStyle/>
                    <a:p>
                      <a:pPr algn="ctr" rtl="1">
                        <a:lnSpc>
                          <a:spcPct val="200000"/>
                        </a:lnSpc>
                      </a:pPr>
                      <a:r>
                        <a:rPr lang="he-IL" sz="1600" dirty="0"/>
                        <a:t>4.</a:t>
                      </a:r>
                    </a:p>
                  </a:txBody>
                  <a:tcPr/>
                </a:tc>
                <a:tc>
                  <a:txBody>
                    <a:bodyPr/>
                    <a:lstStyle/>
                    <a:p>
                      <a:pPr marL="0" marR="0" lvl="0" indent="0" algn="r" defTabSz="914400" rtl="1" eaLnBrk="1" fontAlgn="auto" latinLnBrk="0" hangingPunct="1">
                        <a:lnSpc>
                          <a:spcPct val="200000"/>
                        </a:lnSpc>
                        <a:spcBef>
                          <a:spcPts val="0"/>
                        </a:spcBef>
                        <a:spcAft>
                          <a:spcPts val="0"/>
                        </a:spcAft>
                        <a:buClrTx/>
                        <a:buSzTx/>
                        <a:buFontTx/>
                        <a:buNone/>
                        <a:tabLst/>
                        <a:defRPr/>
                      </a:pPr>
                      <a:r>
                        <a:rPr lang="he-IL" sz="1600" u="none" strike="noStrike" kern="1200" dirty="0">
                          <a:solidFill>
                            <a:schemeClr val="dk1"/>
                          </a:solidFill>
                          <a:effectLst/>
                          <a:latin typeface="+mn-lt"/>
                          <a:ea typeface="+mn-ea"/>
                          <a:cs typeface="+mn-cs"/>
                        </a:rPr>
                        <a:t>המערכת תאפשר ביצוע שינויים באינדקס ההפוך (הוספה, מחיקה ועריכה).</a:t>
                      </a:r>
                      <a:endParaRPr lang="en-US" sz="160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3455595697"/>
                  </a:ext>
                </a:extLst>
              </a:tr>
              <a:tr h="705074">
                <a:tc>
                  <a:txBody>
                    <a:bodyPr/>
                    <a:lstStyle/>
                    <a:p>
                      <a:pPr algn="ctr" rtl="1">
                        <a:lnSpc>
                          <a:spcPct val="200000"/>
                        </a:lnSpc>
                      </a:pPr>
                      <a:r>
                        <a:rPr lang="he-IL" sz="1600" dirty="0"/>
                        <a:t>5.</a:t>
                      </a:r>
                    </a:p>
                  </a:txBody>
                  <a:tcPr/>
                </a:tc>
                <a:tc>
                  <a:txBody>
                    <a:bodyPr/>
                    <a:lstStyle/>
                    <a:p>
                      <a:pPr marL="0" marR="0" lvl="0" indent="0" algn="r" defTabSz="914400" rtl="1" eaLnBrk="1" fontAlgn="auto" latinLnBrk="0" hangingPunct="1">
                        <a:lnSpc>
                          <a:spcPct val="200000"/>
                        </a:lnSpc>
                        <a:spcBef>
                          <a:spcPts val="0"/>
                        </a:spcBef>
                        <a:spcAft>
                          <a:spcPts val="0"/>
                        </a:spcAft>
                        <a:buClrTx/>
                        <a:buSzTx/>
                        <a:buFontTx/>
                        <a:buNone/>
                        <a:tabLst/>
                        <a:defRPr/>
                      </a:pPr>
                      <a:r>
                        <a:rPr lang="he-IL" sz="1600" u="none" strike="noStrike" kern="1200" dirty="0">
                          <a:solidFill>
                            <a:schemeClr val="dk1"/>
                          </a:solidFill>
                          <a:effectLst/>
                          <a:latin typeface="+mn-lt"/>
                          <a:ea typeface="+mn-ea"/>
                          <a:cs typeface="+mn-cs"/>
                        </a:rPr>
                        <a:t>המערכת תאפשר לשלוח משוב למפתחי האפליקציה.</a:t>
                      </a:r>
                      <a:endParaRPr lang="en-US" sz="160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732879510"/>
                  </a:ext>
                </a:extLst>
              </a:tr>
            </a:tbl>
          </a:graphicData>
        </a:graphic>
      </p:graphicFrame>
    </p:spTree>
    <p:extLst>
      <p:ext uri="{BB962C8B-B14F-4D97-AF65-F5344CB8AC3E}">
        <p14:creationId xmlns:p14="http://schemas.microsoft.com/office/powerpoint/2010/main" val="2809692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8C02100-A60C-4AEA-36C9-4902C62627D4}"/>
              </a:ext>
            </a:extLst>
          </p:cNvPr>
          <p:cNvSpPr>
            <a:spLocks noGrp="1"/>
          </p:cNvSpPr>
          <p:nvPr>
            <p:ph type="title"/>
          </p:nvPr>
        </p:nvSpPr>
        <p:spPr>
          <a:xfrm>
            <a:off x="1043631" y="809898"/>
            <a:ext cx="9942716" cy="1554480"/>
          </a:xfrm>
        </p:spPr>
        <p:txBody>
          <a:bodyPr anchor="ctr">
            <a:normAutofit/>
          </a:bodyPr>
          <a:lstStyle/>
          <a:p>
            <a:r>
              <a:rPr lang="he-IL" sz="5400" dirty="0">
                <a:cs typeface="+mn-cs"/>
              </a:rPr>
              <a:t>הביקורות שלכם</a:t>
            </a:r>
          </a:p>
        </p:txBody>
      </p:sp>
      <p:sp>
        <p:nvSpPr>
          <p:cNvPr id="3" name="מציין מיקום תוכן 2">
            <a:extLst>
              <a:ext uri="{FF2B5EF4-FFF2-40B4-BE49-F238E27FC236}">
                <a16:creationId xmlns:a16="http://schemas.microsoft.com/office/drawing/2014/main" id="{403F0F02-2E5E-96F9-2059-54430E185322}"/>
              </a:ext>
            </a:extLst>
          </p:cNvPr>
          <p:cNvSpPr>
            <a:spLocks noGrp="1"/>
          </p:cNvSpPr>
          <p:nvPr>
            <p:ph idx="1"/>
          </p:nvPr>
        </p:nvSpPr>
        <p:spPr>
          <a:xfrm>
            <a:off x="1045028" y="3017522"/>
            <a:ext cx="9941319" cy="3124658"/>
          </a:xfrm>
        </p:spPr>
        <p:txBody>
          <a:bodyPr anchor="ctr">
            <a:normAutofit/>
          </a:bodyPr>
          <a:lstStyle/>
          <a:p>
            <a:r>
              <a:rPr lang="he-IL" sz="2400" dirty="0"/>
              <a:t>ציון </a:t>
            </a:r>
            <a:r>
              <a:rPr lang="en-US" sz="2400" dirty="0"/>
              <a:t>SUS</a:t>
            </a:r>
            <a:r>
              <a:rPr lang="he-IL" sz="2400" dirty="0"/>
              <a:t> ממוצע : </a:t>
            </a:r>
            <a:r>
              <a:rPr lang="en-US" sz="2400" dirty="0">
                <a:effectLst/>
                <a:ea typeface="Calibri" panose="020F0502020204030204" pitchFamily="34" charset="0"/>
              </a:rPr>
              <a:t>87.5</a:t>
            </a:r>
            <a:r>
              <a:rPr lang="he-IL" sz="2400" dirty="0">
                <a:effectLst/>
                <a:ea typeface="Calibri" panose="020F0502020204030204" pitchFamily="34" charset="0"/>
              </a:rPr>
              <a:t> </a:t>
            </a:r>
          </a:p>
          <a:p>
            <a:endParaRPr lang="he-IL" sz="2400" dirty="0">
              <a:ea typeface="Calibri" panose="020F0502020204030204" pitchFamily="34" charset="0"/>
            </a:endParaRPr>
          </a:p>
          <a:p>
            <a:r>
              <a:rPr lang="he-IL" sz="2400" b="1" u="sng" dirty="0">
                <a:ea typeface="Calibri" panose="020F0502020204030204" pitchFamily="34" charset="0"/>
              </a:rPr>
              <a:t>אלמנטים לשיפור:</a:t>
            </a:r>
          </a:p>
          <a:p>
            <a:r>
              <a:rPr lang="he-IL" sz="2400" dirty="0"/>
              <a:t>הוספת מסך בית</a:t>
            </a:r>
          </a:p>
          <a:p>
            <a:r>
              <a:rPr lang="he-IL" sz="2400" dirty="0"/>
              <a:t>שיפור העיצוב – הוספת צבעים או שיפורים ויזואליים נוספים.</a:t>
            </a:r>
          </a:p>
          <a:p>
            <a:r>
              <a:rPr lang="he-IL" sz="2400" dirty="0">
                <a:ea typeface="Calibri" panose="020F0502020204030204" pitchFamily="34" charset="0"/>
              </a:rPr>
              <a:t>שיפור הצ'אט בוט</a:t>
            </a:r>
          </a:p>
          <a:p>
            <a:endParaRPr lang="he-IL"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818017"/>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861</TotalTime>
  <Words>1466</Words>
  <Application>Microsoft Office PowerPoint</Application>
  <PresentationFormat>Widescreen</PresentationFormat>
  <Paragraphs>121</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Calibri</vt:lpstr>
      <vt:lpstr>gg sans</vt:lpstr>
      <vt:lpstr>inherit</vt:lpstr>
      <vt:lpstr>ערכת נושא Office</vt:lpstr>
      <vt:lpstr>PowerPoint Presentation</vt:lpstr>
      <vt:lpstr>תיאור המוצר ומרכיביו</vt:lpstr>
      <vt:lpstr>מודולים ופיצ'רים מעניינים</vt:lpstr>
      <vt:lpstr>microservices </vt:lpstr>
      <vt:lpstr>ה-KPI שלנו</vt:lpstr>
      <vt:lpstr> ארכיטקטורת המערכת </vt:lpstr>
      <vt:lpstr>Use Case</vt:lpstr>
      <vt:lpstr>Requirements</vt:lpstr>
      <vt:lpstr>הביקורות שלכם</vt:lpstr>
      <vt:lpstr>שקיפות אלגוריתמית</vt:lpstr>
      <vt:lpstr>אתגרים מרכזיים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אביב רז</dc:creator>
  <cp:lastModifiedBy>דניאל פלדמן</cp:lastModifiedBy>
  <cp:revision>33</cp:revision>
  <dcterms:created xsi:type="dcterms:W3CDTF">2025-01-16T16:04:31Z</dcterms:created>
  <dcterms:modified xsi:type="dcterms:W3CDTF">2025-02-07T09:41:11Z</dcterms:modified>
</cp:coreProperties>
</file>