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 Muchtar" initials="RM" lastIdx="1" clrIdx="0">
    <p:extLst>
      <p:ext uri="{19B8F6BF-5375-455C-9EA6-DF929625EA0E}">
        <p15:presenceInfo xmlns:p15="http://schemas.microsoft.com/office/powerpoint/2012/main" userId="504a05cdf01a83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01:17:56.883" idx="1">
    <p:pos x="0" y="2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07E8B8-1609-4D5C-AE65-956E57564DA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825D508-777A-4294-8F73-3619361C942F}">
      <dgm:prSet phldrT="[טקסט]"/>
      <dgm:spPr/>
      <dgm:t>
        <a:bodyPr/>
        <a:lstStyle/>
        <a:p>
          <a:pPr rtl="1"/>
          <a:r>
            <a:rPr lang="he-IL" dirty="0"/>
            <a:t>הכנסות </a:t>
          </a:r>
        </a:p>
      </dgm:t>
    </dgm:pt>
    <dgm:pt modelId="{145CC0C1-4E44-42C6-AD85-F7BA4FDCC9E1}" type="parTrans" cxnId="{C6BC7EB5-719A-4EED-876C-29B0701DAE72}">
      <dgm:prSet/>
      <dgm:spPr/>
      <dgm:t>
        <a:bodyPr/>
        <a:lstStyle/>
        <a:p>
          <a:pPr rtl="1"/>
          <a:endParaRPr lang="he-IL"/>
        </a:p>
      </dgm:t>
    </dgm:pt>
    <dgm:pt modelId="{53819208-3F79-4D15-9C04-19A30E210BE7}" type="sibTrans" cxnId="{C6BC7EB5-719A-4EED-876C-29B0701DAE72}">
      <dgm:prSet/>
      <dgm:spPr/>
      <dgm:t>
        <a:bodyPr/>
        <a:lstStyle/>
        <a:p>
          <a:pPr rtl="1"/>
          <a:endParaRPr lang="he-IL"/>
        </a:p>
      </dgm:t>
    </dgm:pt>
    <dgm:pt modelId="{032FF333-8971-4E7D-9CBA-6284D674319E}">
      <dgm:prSet phldrT="[טקסט]"/>
      <dgm:spPr/>
      <dgm:t>
        <a:bodyPr/>
        <a:lstStyle/>
        <a:p>
          <a:pPr rtl="1"/>
          <a:r>
            <a:rPr lang="he-IL" dirty="0"/>
            <a:t>לקוחות משלמים חדשים</a:t>
          </a:r>
        </a:p>
      </dgm:t>
    </dgm:pt>
    <dgm:pt modelId="{96C58A52-DAF2-4E0E-B63E-1F2911AE0911}" type="parTrans" cxnId="{CDC69292-4082-4CFB-8026-D91273ABBCDF}">
      <dgm:prSet/>
      <dgm:spPr/>
      <dgm:t>
        <a:bodyPr/>
        <a:lstStyle/>
        <a:p>
          <a:pPr rtl="1"/>
          <a:endParaRPr lang="he-IL"/>
        </a:p>
      </dgm:t>
    </dgm:pt>
    <dgm:pt modelId="{6EF83A22-1109-4949-94D8-44106536B2DA}" type="sibTrans" cxnId="{CDC69292-4082-4CFB-8026-D91273ABBCDF}">
      <dgm:prSet/>
      <dgm:spPr/>
      <dgm:t>
        <a:bodyPr/>
        <a:lstStyle/>
        <a:p>
          <a:pPr rtl="1"/>
          <a:endParaRPr lang="he-IL"/>
        </a:p>
      </dgm:t>
    </dgm:pt>
    <dgm:pt modelId="{3C6D1C9C-953D-41A0-8539-30E3D2E0C140}">
      <dgm:prSet phldrT="[טקסט]"/>
      <dgm:spPr/>
      <dgm:t>
        <a:bodyPr/>
        <a:lstStyle/>
        <a:p>
          <a:pPr rtl="1"/>
          <a:r>
            <a:rPr lang="he-IL" dirty="0"/>
            <a:t>זמן משחק</a:t>
          </a:r>
        </a:p>
      </dgm:t>
    </dgm:pt>
    <dgm:pt modelId="{F8A7F8B7-B3A2-4683-AD35-EEF9154D60D9}" type="parTrans" cxnId="{853605B7-0F7A-44C9-845D-05EEDF3C31F5}">
      <dgm:prSet/>
      <dgm:spPr/>
      <dgm:t>
        <a:bodyPr/>
        <a:lstStyle/>
        <a:p>
          <a:pPr rtl="1"/>
          <a:endParaRPr lang="he-IL"/>
        </a:p>
      </dgm:t>
    </dgm:pt>
    <dgm:pt modelId="{6AB512AA-CBEA-4DA5-8A43-3D16459AE1CF}" type="sibTrans" cxnId="{853605B7-0F7A-44C9-845D-05EEDF3C31F5}">
      <dgm:prSet/>
      <dgm:spPr/>
      <dgm:t>
        <a:bodyPr/>
        <a:lstStyle/>
        <a:p>
          <a:pPr rtl="1"/>
          <a:endParaRPr lang="he-IL"/>
        </a:p>
      </dgm:t>
    </dgm:pt>
    <dgm:pt modelId="{D102DFFB-399F-4277-8ACE-DF8AD5BF62AE}" type="pres">
      <dgm:prSet presAssocID="{3007E8B8-1609-4D5C-AE65-956E57564DA1}" presName="Name0" presStyleCnt="0">
        <dgm:presLayoutVars>
          <dgm:dir/>
          <dgm:resizeHandles val="exact"/>
        </dgm:presLayoutVars>
      </dgm:prSet>
      <dgm:spPr/>
    </dgm:pt>
    <dgm:pt modelId="{FBBF0701-BC28-4F69-ABFD-4731568DFBAC}" type="pres">
      <dgm:prSet presAssocID="{0825D508-777A-4294-8F73-3619361C942F}" presName="parTxOnly" presStyleLbl="node1" presStyleIdx="0" presStyleCnt="3">
        <dgm:presLayoutVars>
          <dgm:bulletEnabled val="1"/>
        </dgm:presLayoutVars>
      </dgm:prSet>
      <dgm:spPr/>
    </dgm:pt>
    <dgm:pt modelId="{811A638D-2225-47B5-95ED-FA4D723BF5BF}" type="pres">
      <dgm:prSet presAssocID="{53819208-3F79-4D15-9C04-19A30E210BE7}" presName="parSpace" presStyleCnt="0"/>
      <dgm:spPr/>
    </dgm:pt>
    <dgm:pt modelId="{135E9CB2-3B6D-442F-B587-3B28834C7F00}" type="pres">
      <dgm:prSet presAssocID="{032FF333-8971-4E7D-9CBA-6284D674319E}" presName="parTxOnly" presStyleLbl="node1" presStyleIdx="1" presStyleCnt="3">
        <dgm:presLayoutVars>
          <dgm:bulletEnabled val="1"/>
        </dgm:presLayoutVars>
      </dgm:prSet>
      <dgm:spPr/>
    </dgm:pt>
    <dgm:pt modelId="{2BC384CB-C2A6-43EA-AFD5-904968E01469}" type="pres">
      <dgm:prSet presAssocID="{6EF83A22-1109-4949-94D8-44106536B2DA}" presName="parSpace" presStyleCnt="0"/>
      <dgm:spPr/>
    </dgm:pt>
    <dgm:pt modelId="{798C0AFA-5D0F-4DEE-A0C9-1602F08A3211}" type="pres">
      <dgm:prSet presAssocID="{3C6D1C9C-953D-41A0-8539-30E3D2E0C140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1888B120-3E4B-47E0-BCA2-6DC0BC763C44}" type="presOf" srcId="{0825D508-777A-4294-8F73-3619361C942F}" destId="{FBBF0701-BC28-4F69-ABFD-4731568DFBAC}" srcOrd="0" destOrd="0" presId="urn:microsoft.com/office/officeart/2005/8/layout/hChevron3"/>
    <dgm:cxn modelId="{71499C23-1860-40DE-B570-802A8ACAFAF0}" type="presOf" srcId="{3007E8B8-1609-4D5C-AE65-956E57564DA1}" destId="{D102DFFB-399F-4277-8ACE-DF8AD5BF62AE}" srcOrd="0" destOrd="0" presId="urn:microsoft.com/office/officeart/2005/8/layout/hChevron3"/>
    <dgm:cxn modelId="{6135CC5F-6B79-4CE5-8B2F-26AB01D28DBF}" type="presOf" srcId="{3C6D1C9C-953D-41A0-8539-30E3D2E0C140}" destId="{798C0AFA-5D0F-4DEE-A0C9-1602F08A3211}" srcOrd="0" destOrd="0" presId="urn:microsoft.com/office/officeart/2005/8/layout/hChevron3"/>
    <dgm:cxn modelId="{CDC69292-4082-4CFB-8026-D91273ABBCDF}" srcId="{3007E8B8-1609-4D5C-AE65-956E57564DA1}" destId="{032FF333-8971-4E7D-9CBA-6284D674319E}" srcOrd="1" destOrd="0" parTransId="{96C58A52-DAF2-4E0E-B63E-1F2911AE0911}" sibTransId="{6EF83A22-1109-4949-94D8-44106536B2DA}"/>
    <dgm:cxn modelId="{C6BC7EB5-719A-4EED-876C-29B0701DAE72}" srcId="{3007E8B8-1609-4D5C-AE65-956E57564DA1}" destId="{0825D508-777A-4294-8F73-3619361C942F}" srcOrd="0" destOrd="0" parTransId="{145CC0C1-4E44-42C6-AD85-F7BA4FDCC9E1}" sibTransId="{53819208-3F79-4D15-9C04-19A30E210BE7}"/>
    <dgm:cxn modelId="{853605B7-0F7A-44C9-845D-05EEDF3C31F5}" srcId="{3007E8B8-1609-4D5C-AE65-956E57564DA1}" destId="{3C6D1C9C-953D-41A0-8539-30E3D2E0C140}" srcOrd="2" destOrd="0" parTransId="{F8A7F8B7-B3A2-4683-AD35-EEF9154D60D9}" sibTransId="{6AB512AA-CBEA-4DA5-8A43-3D16459AE1CF}"/>
    <dgm:cxn modelId="{105714D0-5DD4-4223-B0CD-E5396E2996EA}" type="presOf" srcId="{032FF333-8971-4E7D-9CBA-6284D674319E}" destId="{135E9CB2-3B6D-442F-B587-3B28834C7F00}" srcOrd="0" destOrd="0" presId="urn:microsoft.com/office/officeart/2005/8/layout/hChevron3"/>
    <dgm:cxn modelId="{A18FFBB6-ACEE-4B79-8E1C-23A68956A67C}" type="presParOf" srcId="{D102DFFB-399F-4277-8ACE-DF8AD5BF62AE}" destId="{FBBF0701-BC28-4F69-ABFD-4731568DFBAC}" srcOrd="0" destOrd="0" presId="urn:microsoft.com/office/officeart/2005/8/layout/hChevron3"/>
    <dgm:cxn modelId="{30D40BD7-769A-4F23-9881-EEACB407A33F}" type="presParOf" srcId="{D102DFFB-399F-4277-8ACE-DF8AD5BF62AE}" destId="{811A638D-2225-47B5-95ED-FA4D723BF5BF}" srcOrd="1" destOrd="0" presId="urn:microsoft.com/office/officeart/2005/8/layout/hChevron3"/>
    <dgm:cxn modelId="{DB5FCA7B-6005-4AA4-BCAD-BB6C2C560BBE}" type="presParOf" srcId="{D102DFFB-399F-4277-8ACE-DF8AD5BF62AE}" destId="{135E9CB2-3B6D-442F-B587-3B28834C7F00}" srcOrd="2" destOrd="0" presId="urn:microsoft.com/office/officeart/2005/8/layout/hChevron3"/>
    <dgm:cxn modelId="{36E0E346-7153-444B-9501-05E7038CCB21}" type="presParOf" srcId="{D102DFFB-399F-4277-8ACE-DF8AD5BF62AE}" destId="{2BC384CB-C2A6-43EA-AFD5-904968E01469}" srcOrd="3" destOrd="0" presId="urn:microsoft.com/office/officeart/2005/8/layout/hChevron3"/>
    <dgm:cxn modelId="{CA66936F-AF6F-4413-8611-68577CA1E3A4}" type="presParOf" srcId="{D102DFFB-399F-4277-8ACE-DF8AD5BF62AE}" destId="{798C0AFA-5D0F-4DEE-A0C9-1602F08A321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9A01BD-1C4B-4482-9FFC-4CAADD120B0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92A83F8C-ABFE-451C-A21D-C73D1B9D9B2F}">
      <dgm:prSet phldrT="[טקסט]" custT="1"/>
      <dgm:spPr/>
      <dgm:t>
        <a:bodyPr/>
        <a:lstStyle/>
        <a:p>
          <a:pPr rtl="1"/>
          <a:r>
            <a:rPr lang="he-IL" sz="2800" baseline="0" dirty="0">
              <a:solidFill>
                <a:schemeClr val="bg1"/>
              </a:solidFill>
              <a:highlight>
                <a:srgbClr val="C0C0C0"/>
              </a:highlight>
            </a:rPr>
            <a:t>1. קבוצת ה</a:t>
          </a:r>
          <a:r>
            <a:rPr lang="en-US" sz="2800" baseline="0" dirty="0">
              <a:solidFill>
                <a:schemeClr val="bg1"/>
              </a:solidFill>
              <a:highlight>
                <a:srgbClr val="C0C0C0"/>
              </a:highlight>
            </a:rPr>
            <a:t>TEST-</a:t>
          </a:r>
          <a:r>
            <a:rPr lang="he-IL" sz="2800" baseline="0" dirty="0">
              <a:solidFill>
                <a:schemeClr val="bg1"/>
              </a:solidFill>
              <a:highlight>
                <a:srgbClr val="C0C0C0"/>
              </a:highlight>
            </a:rPr>
            <a:t> רשמה עליה בהכנסות יחד עם מגמת עליה שנמשכה גם כאשר הפיצ'ר הופסק.</a:t>
          </a:r>
        </a:p>
        <a:p>
          <a:pPr rtl="1"/>
          <a:r>
            <a:rPr lang="he-IL" sz="2800" baseline="0" dirty="0">
              <a:solidFill>
                <a:schemeClr val="bg1"/>
              </a:solidFill>
              <a:highlight>
                <a:srgbClr val="C0C0C0"/>
              </a:highlight>
            </a:rPr>
            <a:t>2. </a:t>
          </a:r>
          <a:r>
            <a:rPr lang="he-IL" sz="2800" dirty="0">
              <a:solidFill>
                <a:schemeClr val="bg1"/>
              </a:solidFill>
              <a:highlight>
                <a:srgbClr val="C0C0C0"/>
              </a:highlight>
            </a:rPr>
            <a:t>בחלוקה</a:t>
          </a:r>
          <a:r>
            <a:rPr lang="he-IL" sz="2800" baseline="0" dirty="0">
              <a:solidFill>
                <a:schemeClr val="bg1"/>
              </a:solidFill>
              <a:highlight>
                <a:srgbClr val="C0C0C0"/>
              </a:highlight>
            </a:rPr>
            <a:t> לקבוצות ניתן לראות שבתאריכים בהם הוסיפו את הפיצ'ר החדש, בקבוצה שהשתמשה בו הייתה עלייה בהכנסות לעומת הקבוצה ללא הפיצ'ר החדש.</a:t>
          </a:r>
        </a:p>
        <a:p>
          <a:pPr rtl="1"/>
          <a:r>
            <a:rPr lang="he-IL" sz="2800" baseline="0" dirty="0">
              <a:solidFill>
                <a:schemeClr val="bg1"/>
              </a:solidFill>
              <a:highlight>
                <a:srgbClr val="C0C0C0"/>
              </a:highlight>
            </a:rPr>
            <a:t>3. בתאריכים אלו נרשמה עליה גבוהה בהכנסות מקבוצת ה</a:t>
          </a:r>
          <a:r>
            <a:rPr lang="en-US" sz="2800" baseline="0" dirty="0">
              <a:solidFill>
                <a:schemeClr val="bg1"/>
              </a:solidFill>
              <a:highlight>
                <a:srgbClr val="C0C0C0"/>
              </a:highlight>
            </a:rPr>
            <a:t>TEST</a:t>
          </a:r>
          <a:r>
            <a:rPr lang="he-IL" sz="2800" baseline="0" dirty="0">
              <a:solidFill>
                <a:schemeClr val="bg1"/>
              </a:solidFill>
              <a:highlight>
                <a:srgbClr val="C0C0C0"/>
              </a:highlight>
            </a:rPr>
            <a:t> .</a:t>
          </a:r>
        </a:p>
        <a:p>
          <a:pPr rtl="1"/>
          <a:r>
            <a:rPr lang="he-IL" sz="2800" baseline="0" dirty="0">
              <a:solidFill>
                <a:schemeClr val="bg1"/>
              </a:solidFill>
              <a:highlight>
                <a:srgbClr val="C0C0C0"/>
              </a:highlight>
            </a:rPr>
            <a:t>4. ניתן לראות שמיד לאחר ה18 לחודש, היום בו הפסיקו את הפיצ'ר, נרשמה ירידה בחזרה.</a:t>
          </a:r>
          <a:r>
            <a:rPr lang="he-IL" sz="3200" baseline="0" dirty="0">
              <a:solidFill>
                <a:schemeClr val="bg1"/>
              </a:solidFill>
              <a:highlight>
                <a:srgbClr val="C0C0C0"/>
              </a:highlight>
            </a:rPr>
            <a:t> </a:t>
          </a:r>
          <a:r>
            <a:rPr lang="he-IL" sz="3200" baseline="0" dirty="0">
              <a:solidFill>
                <a:schemeClr val="bg1"/>
              </a:solidFill>
            </a:rPr>
            <a:t> </a:t>
          </a:r>
          <a:endParaRPr lang="he-IL" sz="3200" dirty="0">
            <a:solidFill>
              <a:schemeClr val="bg1"/>
            </a:solidFill>
          </a:endParaRPr>
        </a:p>
      </dgm:t>
    </dgm:pt>
    <dgm:pt modelId="{841ECB28-CB35-4E64-A697-F8D7EAB84F35}" type="parTrans" cxnId="{D7AD958F-70F2-45EA-8FDD-1BF6E17ED446}">
      <dgm:prSet/>
      <dgm:spPr/>
      <dgm:t>
        <a:bodyPr/>
        <a:lstStyle/>
        <a:p>
          <a:pPr rtl="1"/>
          <a:endParaRPr lang="he-IL"/>
        </a:p>
      </dgm:t>
    </dgm:pt>
    <dgm:pt modelId="{5EB3EB39-0EA6-484D-9448-97CC28CAD2DE}" type="sibTrans" cxnId="{D7AD958F-70F2-45EA-8FDD-1BF6E17ED446}">
      <dgm:prSet/>
      <dgm:spPr/>
      <dgm:t>
        <a:bodyPr/>
        <a:lstStyle/>
        <a:p>
          <a:pPr rtl="1"/>
          <a:endParaRPr lang="he-IL"/>
        </a:p>
      </dgm:t>
    </dgm:pt>
    <dgm:pt modelId="{745732F9-584E-4FF9-9E8A-38F3008AC61E}" type="pres">
      <dgm:prSet presAssocID="{EE9A01BD-1C4B-4482-9FFC-4CAADD120B05}" presName="vert0" presStyleCnt="0">
        <dgm:presLayoutVars>
          <dgm:dir/>
          <dgm:animOne val="branch"/>
          <dgm:animLvl val="lvl"/>
        </dgm:presLayoutVars>
      </dgm:prSet>
      <dgm:spPr/>
    </dgm:pt>
    <dgm:pt modelId="{217CBAD5-EF5A-4607-A488-25843CB37CE5}" type="pres">
      <dgm:prSet presAssocID="{92A83F8C-ABFE-451C-A21D-C73D1B9D9B2F}" presName="thickLine" presStyleLbl="alignNode1" presStyleIdx="0" presStyleCnt="1"/>
      <dgm:spPr/>
    </dgm:pt>
    <dgm:pt modelId="{87972B3E-697C-4E72-AA9F-22A4C3EC7643}" type="pres">
      <dgm:prSet presAssocID="{92A83F8C-ABFE-451C-A21D-C73D1B9D9B2F}" presName="horz1" presStyleCnt="0"/>
      <dgm:spPr/>
    </dgm:pt>
    <dgm:pt modelId="{B75CA861-E79C-4E36-AB97-364BB96A1C11}" type="pres">
      <dgm:prSet presAssocID="{92A83F8C-ABFE-451C-A21D-C73D1B9D9B2F}" presName="tx1" presStyleLbl="revTx" presStyleIdx="0" presStyleCnt="1"/>
      <dgm:spPr/>
    </dgm:pt>
    <dgm:pt modelId="{949EF6DD-E7E3-49D5-85AA-6449121AF58A}" type="pres">
      <dgm:prSet presAssocID="{92A83F8C-ABFE-451C-A21D-C73D1B9D9B2F}" presName="vert1" presStyleCnt="0"/>
      <dgm:spPr/>
    </dgm:pt>
  </dgm:ptLst>
  <dgm:cxnLst>
    <dgm:cxn modelId="{BA111100-FA14-4C58-B0A8-259B18C7D47C}" type="presOf" srcId="{92A83F8C-ABFE-451C-A21D-C73D1B9D9B2F}" destId="{B75CA861-E79C-4E36-AB97-364BB96A1C11}" srcOrd="0" destOrd="0" presId="urn:microsoft.com/office/officeart/2008/layout/LinedList"/>
    <dgm:cxn modelId="{011A4E6D-0AD8-4FBE-BA98-6B9CC6B71044}" type="presOf" srcId="{EE9A01BD-1C4B-4482-9FFC-4CAADD120B05}" destId="{745732F9-584E-4FF9-9E8A-38F3008AC61E}" srcOrd="0" destOrd="0" presId="urn:microsoft.com/office/officeart/2008/layout/LinedList"/>
    <dgm:cxn modelId="{D7AD958F-70F2-45EA-8FDD-1BF6E17ED446}" srcId="{EE9A01BD-1C4B-4482-9FFC-4CAADD120B05}" destId="{92A83F8C-ABFE-451C-A21D-C73D1B9D9B2F}" srcOrd="0" destOrd="0" parTransId="{841ECB28-CB35-4E64-A697-F8D7EAB84F35}" sibTransId="{5EB3EB39-0EA6-484D-9448-97CC28CAD2DE}"/>
    <dgm:cxn modelId="{2C442F98-724B-4984-89B4-1F06AD3F6871}" type="presParOf" srcId="{745732F9-584E-4FF9-9E8A-38F3008AC61E}" destId="{217CBAD5-EF5A-4607-A488-25843CB37CE5}" srcOrd="0" destOrd="0" presId="urn:microsoft.com/office/officeart/2008/layout/LinedList"/>
    <dgm:cxn modelId="{D5886EDB-0879-4DBE-A068-0142EC45D25C}" type="presParOf" srcId="{745732F9-584E-4FF9-9E8A-38F3008AC61E}" destId="{87972B3E-697C-4E72-AA9F-22A4C3EC7643}" srcOrd="1" destOrd="0" presId="urn:microsoft.com/office/officeart/2008/layout/LinedList"/>
    <dgm:cxn modelId="{0F9AC7E7-802B-4BED-917B-C69EE43B840D}" type="presParOf" srcId="{87972B3E-697C-4E72-AA9F-22A4C3EC7643}" destId="{B75CA861-E79C-4E36-AB97-364BB96A1C11}" srcOrd="0" destOrd="0" presId="urn:microsoft.com/office/officeart/2008/layout/LinedList"/>
    <dgm:cxn modelId="{4899E540-EA30-43D7-8D81-010D67417132}" type="presParOf" srcId="{87972B3E-697C-4E72-AA9F-22A4C3EC7643}" destId="{949EF6DD-E7E3-49D5-85AA-6449121AF5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4CA5EF-B2F3-410A-81E9-76F3E345D541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05E01616-15B6-4579-B26A-B94FC686F652}">
      <dgm:prSet phldrT="[טקסט]"/>
      <dgm:spPr/>
      <dgm:t>
        <a:bodyPr/>
        <a:lstStyle/>
        <a:p>
          <a:pPr rtl="1"/>
          <a:r>
            <a:rPr lang="he-IL" dirty="0"/>
            <a:t>מספר לקוחות משלמים חדשים קבוע ,קטן וללא זעזועים חדים</a:t>
          </a:r>
        </a:p>
      </dgm:t>
    </dgm:pt>
    <dgm:pt modelId="{37B8BC52-13C0-4F96-ABAE-1BB660941C37}" type="parTrans" cxnId="{D6956DE4-0339-4637-94B6-F464F2A3F41D}">
      <dgm:prSet/>
      <dgm:spPr/>
      <dgm:t>
        <a:bodyPr/>
        <a:lstStyle/>
        <a:p>
          <a:pPr rtl="1"/>
          <a:endParaRPr lang="he-IL"/>
        </a:p>
      </dgm:t>
    </dgm:pt>
    <dgm:pt modelId="{18442A70-A0B7-4C66-BBA9-65B62EFFFFEB}" type="sibTrans" cxnId="{D6956DE4-0339-4637-94B6-F464F2A3F41D}">
      <dgm:prSet/>
      <dgm:spPr/>
      <dgm:t>
        <a:bodyPr/>
        <a:lstStyle/>
        <a:p>
          <a:pPr rtl="1"/>
          <a:endParaRPr lang="he-IL"/>
        </a:p>
      </dgm:t>
    </dgm:pt>
    <dgm:pt modelId="{6AE826E7-3E54-475E-81C2-EAEC7DDECCA8}">
      <dgm:prSet phldrT="[טקסט]"/>
      <dgm:spPr/>
      <dgm:t>
        <a:bodyPr/>
        <a:lstStyle/>
        <a:p>
          <a:pPr rtl="1"/>
          <a:r>
            <a:rPr lang="he-IL" dirty="0"/>
            <a:t>5/8/2021 כניסת הפיצ'ר</a:t>
          </a:r>
        </a:p>
      </dgm:t>
    </dgm:pt>
    <dgm:pt modelId="{DCEC5D10-AB25-4576-9C24-0F1F88BCD108}" type="parTrans" cxnId="{8CBF1D02-BCA5-4698-A77A-BA1A090FECE8}">
      <dgm:prSet/>
      <dgm:spPr/>
      <dgm:t>
        <a:bodyPr/>
        <a:lstStyle/>
        <a:p>
          <a:pPr rtl="1"/>
          <a:endParaRPr lang="he-IL"/>
        </a:p>
      </dgm:t>
    </dgm:pt>
    <dgm:pt modelId="{3BE2D0FE-415A-49C3-B1EC-3F5D6A729341}" type="sibTrans" cxnId="{8CBF1D02-BCA5-4698-A77A-BA1A090FECE8}">
      <dgm:prSet/>
      <dgm:spPr/>
      <dgm:t>
        <a:bodyPr/>
        <a:lstStyle/>
        <a:p>
          <a:pPr rtl="1"/>
          <a:endParaRPr lang="he-IL"/>
        </a:p>
      </dgm:t>
    </dgm:pt>
    <dgm:pt modelId="{1D0D7BD7-B4A5-422B-944C-532B87A0895C}">
      <dgm:prSet phldrT="[טקסט]"/>
      <dgm:spPr/>
      <dgm:t>
        <a:bodyPr/>
        <a:lstStyle/>
        <a:p>
          <a:pPr rtl="1"/>
          <a:r>
            <a:rPr lang="he-IL" dirty="0"/>
            <a:t>זינוק חד בלקוחות המשלמים החדשים ,קפיצה חדה של כ600%</a:t>
          </a:r>
        </a:p>
      </dgm:t>
    </dgm:pt>
    <dgm:pt modelId="{2A178843-7641-4E26-BF2D-06D18937BA44}" type="parTrans" cxnId="{ED1CBD98-E1B4-4B98-97E3-6C49C2CCAB47}">
      <dgm:prSet/>
      <dgm:spPr/>
      <dgm:t>
        <a:bodyPr/>
        <a:lstStyle/>
        <a:p>
          <a:pPr rtl="1"/>
          <a:endParaRPr lang="he-IL"/>
        </a:p>
      </dgm:t>
    </dgm:pt>
    <dgm:pt modelId="{58A57ED8-73DC-4CB7-A5A4-384EB198AF26}" type="sibTrans" cxnId="{ED1CBD98-E1B4-4B98-97E3-6C49C2CCAB47}">
      <dgm:prSet/>
      <dgm:spPr/>
      <dgm:t>
        <a:bodyPr/>
        <a:lstStyle/>
        <a:p>
          <a:pPr rtl="1"/>
          <a:endParaRPr lang="he-IL"/>
        </a:p>
      </dgm:t>
    </dgm:pt>
    <dgm:pt modelId="{27DE250B-8FB3-4CB3-85F6-6038FE770CF1}">
      <dgm:prSet phldrT="[טקסט]"/>
      <dgm:spPr/>
      <dgm:t>
        <a:bodyPr/>
        <a:lstStyle/>
        <a:p>
          <a:pPr rtl="1"/>
          <a:r>
            <a:rPr lang="he-IL" dirty="0"/>
            <a:t>תקופת </a:t>
          </a:r>
          <a:r>
            <a:rPr lang="he-IL" dirty="0" err="1"/>
            <a:t>העליה</a:t>
          </a:r>
          <a:r>
            <a:rPr lang="he-IL" dirty="0"/>
            <a:t> נמשכת בימי הפיצ'ר ויותר לקוחות רוכשים בפעם הראשונה במחשק</a:t>
          </a:r>
        </a:p>
      </dgm:t>
    </dgm:pt>
    <dgm:pt modelId="{55FBF192-987B-4A4A-9DCD-7BD92744802A}" type="parTrans" cxnId="{C6B7720B-869C-406D-ADB7-F8DBD77CE487}">
      <dgm:prSet/>
      <dgm:spPr/>
      <dgm:t>
        <a:bodyPr/>
        <a:lstStyle/>
        <a:p>
          <a:pPr rtl="1"/>
          <a:endParaRPr lang="he-IL"/>
        </a:p>
      </dgm:t>
    </dgm:pt>
    <dgm:pt modelId="{7B46B93A-E1A2-4C7D-B184-ED5DBE395CA7}" type="sibTrans" cxnId="{C6B7720B-869C-406D-ADB7-F8DBD77CE487}">
      <dgm:prSet/>
      <dgm:spPr/>
      <dgm:t>
        <a:bodyPr/>
        <a:lstStyle/>
        <a:p>
          <a:pPr rtl="1"/>
          <a:endParaRPr lang="he-IL"/>
        </a:p>
      </dgm:t>
    </dgm:pt>
    <dgm:pt modelId="{8578A252-2DB1-47DF-B330-797F1F03057F}">
      <dgm:prSet phldrT="[טקסט]"/>
      <dgm:spPr/>
      <dgm:t>
        <a:bodyPr/>
        <a:lstStyle/>
        <a:p>
          <a:pPr rtl="1"/>
          <a:r>
            <a:rPr lang="he-IL" dirty="0"/>
            <a:t>18/1/2021 הסרת הפיצ'ר</a:t>
          </a:r>
        </a:p>
      </dgm:t>
    </dgm:pt>
    <dgm:pt modelId="{C7BD13D6-90FF-49A9-8DA1-9558B122FD5B}" type="parTrans" cxnId="{3C838F2C-BB68-4D72-845B-7DF7FE1722C9}">
      <dgm:prSet/>
      <dgm:spPr/>
      <dgm:t>
        <a:bodyPr/>
        <a:lstStyle/>
        <a:p>
          <a:pPr rtl="1"/>
          <a:endParaRPr lang="he-IL"/>
        </a:p>
      </dgm:t>
    </dgm:pt>
    <dgm:pt modelId="{1EDB4093-0B54-494E-9A16-510C94A64D8A}" type="sibTrans" cxnId="{3C838F2C-BB68-4D72-845B-7DF7FE1722C9}">
      <dgm:prSet/>
      <dgm:spPr/>
      <dgm:t>
        <a:bodyPr/>
        <a:lstStyle/>
        <a:p>
          <a:pPr rtl="1"/>
          <a:endParaRPr lang="he-IL"/>
        </a:p>
      </dgm:t>
    </dgm:pt>
    <dgm:pt modelId="{DE57BD15-65AE-497A-A3CA-B77458BC8D8F}" type="pres">
      <dgm:prSet presAssocID="{994CA5EF-B2F3-410A-81E9-76F3E345D541}" presName="Name0" presStyleCnt="0">
        <dgm:presLayoutVars>
          <dgm:dir/>
          <dgm:resizeHandles val="exact"/>
        </dgm:presLayoutVars>
      </dgm:prSet>
      <dgm:spPr/>
    </dgm:pt>
    <dgm:pt modelId="{D873B8E4-A6E9-440B-93A0-51124976277F}" type="pres">
      <dgm:prSet presAssocID="{994CA5EF-B2F3-410A-81E9-76F3E345D541}" presName="cycle" presStyleCnt="0"/>
      <dgm:spPr/>
    </dgm:pt>
    <dgm:pt modelId="{9C56642B-749A-45D0-A79E-8495F0B4C013}" type="pres">
      <dgm:prSet presAssocID="{05E01616-15B6-4579-B26A-B94FC686F652}" presName="nodeFirstNode" presStyleLbl="node1" presStyleIdx="0" presStyleCnt="5">
        <dgm:presLayoutVars>
          <dgm:bulletEnabled val="1"/>
        </dgm:presLayoutVars>
      </dgm:prSet>
      <dgm:spPr/>
    </dgm:pt>
    <dgm:pt modelId="{8E8E4A98-6AB9-4458-99B6-2D19DC766E6B}" type="pres">
      <dgm:prSet presAssocID="{18442A70-A0B7-4C66-BBA9-65B62EFFFFEB}" presName="sibTransFirstNode" presStyleLbl="bgShp" presStyleIdx="0" presStyleCnt="1"/>
      <dgm:spPr/>
    </dgm:pt>
    <dgm:pt modelId="{2D3C255C-6DBE-4A7A-AFF9-32395A440C89}" type="pres">
      <dgm:prSet presAssocID="{6AE826E7-3E54-475E-81C2-EAEC7DDECCA8}" presName="nodeFollowingNodes" presStyleLbl="node1" presStyleIdx="1" presStyleCnt="5">
        <dgm:presLayoutVars>
          <dgm:bulletEnabled val="1"/>
        </dgm:presLayoutVars>
      </dgm:prSet>
      <dgm:spPr/>
    </dgm:pt>
    <dgm:pt modelId="{124E0813-F464-4940-8376-FC53C1947734}" type="pres">
      <dgm:prSet presAssocID="{1D0D7BD7-B4A5-422B-944C-532B87A0895C}" presName="nodeFollowingNodes" presStyleLbl="node1" presStyleIdx="2" presStyleCnt="5">
        <dgm:presLayoutVars>
          <dgm:bulletEnabled val="1"/>
        </dgm:presLayoutVars>
      </dgm:prSet>
      <dgm:spPr/>
    </dgm:pt>
    <dgm:pt modelId="{0881022A-C624-45AE-8073-E702DE41A618}" type="pres">
      <dgm:prSet presAssocID="{27DE250B-8FB3-4CB3-85F6-6038FE770CF1}" presName="nodeFollowingNodes" presStyleLbl="node1" presStyleIdx="3" presStyleCnt="5">
        <dgm:presLayoutVars>
          <dgm:bulletEnabled val="1"/>
        </dgm:presLayoutVars>
      </dgm:prSet>
      <dgm:spPr/>
    </dgm:pt>
    <dgm:pt modelId="{20665E1B-F969-4B6E-BFB2-54CA2A4C55DD}" type="pres">
      <dgm:prSet presAssocID="{8578A252-2DB1-47DF-B330-797F1F03057F}" presName="nodeFollowingNodes" presStyleLbl="node1" presStyleIdx="4" presStyleCnt="5" custRadScaleRad="98514" custRadScaleInc="-735">
        <dgm:presLayoutVars>
          <dgm:bulletEnabled val="1"/>
        </dgm:presLayoutVars>
      </dgm:prSet>
      <dgm:spPr/>
    </dgm:pt>
  </dgm:ptLst>
  <dgm:cxnLst>
    <dgm:cxn modelId="{8CBF1D02-BCA5-4698-A77A-BA1A090FECE8}" srcId="{994CA5EF-B2F3-410A-81E9-76F3E345D541}" destId="{6AE826E7-3E54-475E-81C2-EAEC7DDECCA8}" srcOrd="1" destOrd="0" parTransId="{DCEC5D10-AB25-4576-9C24-0F1F88BCD108}" sibTransId="{3BE2D0FE-415A-49C3-B1EC-3F5D6A729341}"/>
    <dgm:cxn modelId="{C6B7720B-869C-406D-ADB7-F8DBD77CE487}" srcId="{994CA5EF-B2F3-410A-81E9-76F3E345D541}" destId="{27DE250B-8FB3-4CB3-85F6-6038FE770CF1}" srcOrd="3" destOrd="0" parTransId="{55FBF192-987B-4A4A-9DCD-7BD92744802A}" sibTransId="{7B46B93A-E1A2-4C7D-B184-ED5DBE395CA7}"/>
    <dgm:cxn modelId="{492A001B-5BA9-4DDC-9139-9448B6F833F6}" type="presOf" srcId="{18442A70-A0B7-4C66-BBA9-65B62EFFFFEB}" destId="{8E8E4A98-6AB9-4458-99B6-2D19DC766E6B}" srcOrd="0" destOrd="0" presId="urn:microsoft.com/office/officeart/2005/8/layout/cycle3"/>
    <dgm:cxn modelId="{3C838F2C-BB68-4D72-845B-7DF7FE1722C9}" srcId="{994CA5EF-B2F3-410A-81E9-76F3E345D541}" destId="{8578A252-2DB1-47DF-B330-797F1F03057F}" srcOrd="4" destOrd="0" parTransId="{C7BD13D6-90FF-49A9-8DA1-9558B122FD5B}" sibTransId="{1EDB4093-0B54-494E-9A16-510C94A64D8A}"/>
    <dgm:cxn modelId="{9211645A-A1D1-4A41-A409-86DE93F04204}" type="presOf" srcId="{05E01616-15B6-4579-B26A-B94FC686F652}" destId="{9C56642B-749A-45D0-A79E-8495F0B4C013}" srcOrd="0" destOrd="0" presId="urn:microsoft.com/office/officeart/2005/8/layout/cycle3"/>
    <dgm:cxn modelId="{3F841686-6024-4DBA-B37F-F395D67C870E}" type="presOf" srcId="{994CA5EF-B2F3-410A-81E9-76F3E345D541}" destId="{DE57BD15-65AE-497A-A3CA-B77458BC8D8F}" srcOrd="0" destOrd="0" presId="urn:microsoft.com/office/officeart/2005/8/layout/cycle3"/>
    <dgm:cxn modelId="{F2860F87-3A4C-45A5-A086-0BE74B78940B}" type="presOf" srcId="{27DE250B-8FB3-4CB3-85F6-6038FE770CF1}" destId="{0881022A-C624-45AE-8073-E702DE41A618}" srcOrd="0" destOrd="0" presId="urn:microsoft.com/office/officeart/2005/8/layout/cycle3"/>
    <dgm:cxn modelId="{ED1CBD98-E1B4-4B98-97E3-6C49C2CCAB47}" srcId="{994CA5EF-B2F3-410A-81E9-76F3E345D541}" destId="{1D0D7BD7-B4A5-422B-944C-532B87A0895C}" srcOrd="2" destOrd="0" parTransId="{2A178843-7641-4E26-BF2D-06D18937BA44}" sibTransId="{58A57ED8-73DC-4CB7-A5A4-384EB198AF26}"/>
    <dgm:cxn modelId="{B40E6FA5-6D6C-4DC9-A1E1-8CD4B745DAEB}" type="presOf" srcId="{8578A252-2DB1-47DF-B330-797F1F03057F}" destId="{20665E1B-F969-4B6E-BFB2-54CA2A4C55DD}" srcOrd="0" destOrd="0" presId="urn:microsoft.com/office/officeart/2005/8/layout/cycle3"/>
    <dgm:cxn modelId="{5F135BBA-DF4C-4325-9A9D-031D96D17E5F}" type="presOf" srcId="{6AE826E7-3E54-475E-81C2-EAEC7DDECCA8}" destId="{2D3C255C-6DBE-4A7A-AFF9-32395A440C89}" srcOrd="0" destOrd="0" presId="urn:microsoft.com/office/officeart/2005/8/layout/cycle3"/>
    <dgm:cxn modelId="{D6956DE4-0339-4637-94B6-F464F2A3F41D}" srcId="{994CA5EF-B2F3-410A-81E9-76F3E345D541}" destId="{05E01616-15B6-4579-B26A-B94FC686F652}" srcOrd="0" destOrd="0" parTransId="{37B8BC52-13C0-4F96-ABAE-1BB660941C37}" sibTransId="{18442A70-A0B7-4C66-BBA9-65B62EFFFFEB}"/>
    <dgm:cxn modelId="{B7936AE7-8987-4E97-829F-8501640FED2F}" type="presOf" srcId="{1D0D7BD7-B4A5-422B-944C-532B87A0895C}" destId="{124E0813-F464-4940-8376-FC53C1947734}" srcOrd="0" destOrd="0" presId="urn:microsoft.com/office/officeart/2005/8/layout/cycle3"/>
    <dgm:cxn modelId="{883E96BC-3A5A-47B3-80AD-AFA19D69F4B4}" type="presParOf" srcId="{DE57BD15-65AE-497A-A3CA-B77458BC8D8F}" destId="{D873B8E4-A6E9-440B-93A0-51124976277F}" srcOrd="0" destOrd="0" presId="urn:microsoft.com/office/officeart/2005/8/layout/cycle3"/>
    <dgm:cxn modelId="{02265B25-DBE0-449B-91BB-107826E65CD5}" type="presParOf" srcId="{D873B8E4-A6E9-440B-93A0-51124976277F}" destId="{9C56642B-749A-45D0-A79E-8495F0B4C013}" srcOrd="0" destOrd="0" presId="urn:microsoft.com/office/officeart/2005/8/layout/cycle3"/>
    <dgm:cxn modelId="{E8F83AAE-DB6B-4DE1-9F7B-08C0E2D6B325}" type="presParOf" srcId="{D873B8E4-A6E9-440B-93A0-51124976277F}" destId="{8E8E4A98-6AB9-4458-99B6-2D19DC766E6B}" srcOrd="1" destOrd="0" presId="urn:microsoft.com/office/officeart/2005/8/layout/cycle3"/>
    <dgm:cxn modelId="{08A6D2A3-47A3-406E-B3C6-C659B27B227C}" type="presParOf" srcId="{D873B8E4-A6E9-440B-93A0-51124976277F}" destId="{2D3C255C-6DBE-4A7A-AFF9-32395A440C89}" srcOrd="2" destOrd="0" presId="urn:microsoft.com/office/officeart/2005/8/layout/cycle3"/>
    <dgm:cxn modelId="{E979096C-D55A-40D1-9A26-AE234CB4AD5D}" type="presParOf" srcId="{D873B8E4-A6E9-440B-93A0-51124976277F}" destId="{124E0813-F464-4940-8376-FC53C1947734}" srcOrd="3" destOrd="0" presId="urn:microsoft.com/office/officeart/2005/8/layout/cycle3"/>
    <dgm:cxn modelId="{948F750C-0FC2-49BD-ABDF-6AB50EA598BE}" type="presParOf" srcId="{D873B8E4-A6E9-440B-93A0-51124976277F}" destId="{0881022A-C624-45AE-8073-E702DE41A618}" srcOrd="4" destOrd="0" presId="urn:microsoft.com/office/officeart/2005/8/layout/cycle3"/>
    <dgm:cxn modelId="{A18F1DC1-2102-4804-AB6F-796B843A9534}" type="presParOf" srcId="{D873B8E4-A6E9-440B-93A0-51124976277F}" destId="{20665E1B-F969-4B6E-BFB2-54CA2A4C55DD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F0701-BC28-4F69-ABFD-4731568DFBAC}">
      <dsp:nvSpPr>
        <dsp:cNvPr id="0" name=""/>
        <dsp:cNvSpPr/>
      </dsp:nvSpPr>
      <dsp:spPr>
        <a:xfrm>
          <a:off x="3597" y="1324878"/>
          <a:ext cx="3145946" cy="125837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dirty="0"/>
            <a:t>הכנסות </a:t>
          </a:r>
        </a:p>
      </dsp:txBody>
      <dsp:txXfrm>
        <a:off x="3597" y="1324878"/>
        <a:ext cx="2831352" cy="1258378"/>
      </dsp:txXfrm>
    </dsp:sp>
    <dsp:sp modelId="{135E9CB2-3B6D-442F-B587-3B28834C7F00}">
      <dsp:nvSpPr>
        <dsp:cNvPr id="0" name=""/>
        <dsp:cNvSpPr/>
      </dsp:nvSpPr>
      <dsp:spPr>
        <a:xfrm>
          <a:off x="2520354" y="1324878"/>
          <a:ext cx="3145946" cy="12583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dirty="0"/>
            <a:t>לקוחות משלמים חדשים</a:t>
          </a:r>
        </a:p>
      </dsp:txBody>
      <dsp:txXfrm>
        <a:off x="3149543" y="1324878"/>
        <a:ext cx="1887568" cy="1258378"/>
      </dsp:txXfrm>
    </dsp:sp>
    <dsp:sp modelId="{798C0AFA-5D0F-4DEE-A0C9-1602F08A3211}">
      <dsp:nvSpPr>
        <dsp:cNvPr id="0" name=""/>
        <dsp:cNvSpPr/>
      </dsp:nvSpPr>
      <dsp:spPr>
        <a:xfrm>
          <a:off x="5037111" y="1324878"/>
          <a:ext cx="3145946" cy="12583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dirty="0"/>
            <a:t>זמן משחק</a:t>
          </a:r>
        </a:p>
      </dsp:txBody>
      <dsp:txXfrm>
        <a:off x="5666300" y="1324878"/>
        <a:ext cx="1887568" cy="1258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CBAD5-EF5A-4607-A488-25843CB37CE5}">
      <dsp:nvSpPr>
        <dsp:cNvPr id="0" name=""/>
        <dsp:cNvSpPr/>
      </dsp:nvSpPr>
      <dsp:spPr>
        <a:xfrm>
          <a:off x="0" y="0"/>
          <a:ext cx="81209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CA861-E79C-4E36-AB97-364BB96A1C11}">
      <dsp:nvSpPr>
        <dsp:cNvPr id="0" name=""/>
        <dsp:cNvSpPr/>
      </dsp:nvSpPr>
      <dsp:spPr>
        <a:xfrm>
          <a:off x="0" y="0"/>
          <a:ext cx="8120927" cy="5111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baseline="0" dirty="0">
              <a:solidFill>
                <a:schemeClr val="bg1"/>
              </a:solidFill>
              <a:highlight>
                <a:srgbClr val="C0C0C0"/>
              </a:highlight>
            </a:rPr>
            <a:t>1. קבוצת ה</a:t>
          </a:r>
          <a:r>
            <a:rPr lang="en-US" sz="2800" kern="1200" baseline="0" dirty="0">
              <a:solidFill>
                <a:schemeClr val="bg1"/>
              </a:solidFill>
              <a:highlight>
                <a:srgbClr val="C0C0C0"/>
              </a:highlight>
            </a:rPr>
            <a:t>TEST-</a:t>
          </a:r>
          <a:r>
            <a:rPr lang="he-IL" sz="2800" kern="1200" baseline="0" dirty="0">
              <a:solidFill>
                <a:schemeClr val="bg1"/>
              </a:solidFill>
              <a:highlight>
                <a:srgbClr val="C0C0C0"/>
              </a:highlight>
            </a:rPr>
            <a:t> רשמה עליה בהכנסות יחד עם מגמת עליה שנמשכה גם כאשר הפיצ'ר הופסק.</a:t>
          </a:r>
        </a:p>
        <a:p>
          <a:pPr marL="0" lvl="0" indent="0" algn="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baseline="0" dirty="0">
              <a:solidFill>
                <a:schemeClr val="bg1"/>
              </a:solidFill>
              <a:highlight>
                <a:srgbClr val="C0C0C0"/>
              </a:highlight>
            </a:rPr>
            <a:t>2. </a:t>
          </a:r>
          <a:r>
            <a:rPr lang="he-IL" sz="2800" kern="1200" dirty="0">
              <a:solidFill>
                <a:schemeClr val="bg1"/>
              </a:solidFill>
              <a:highlight>
                <a:srgbClr val="C0C0C0"/>
              </a:highlight>
            </a:rPr>
            <a:t>בחלוקה</a:t>
          </a:r>
          <a:r>
            <a:rPr lang="he-IL" sz="2800" kern="1200" baseline="0" dirty="0">
              <a:solidFill>
                <a:schemeClr val="bg1"/>
              </a:solidFill>
              <a:highlight>
                <a:srgbClr val="C0C0C0"/>
              </a:highlight>
            </a:rPr>
            <a:t> לקבוצות ניתן לראות שבתאריכים בהם הוסיפו את הפיצ'ר החדש, בקבוצה שהשתמשה בו הייתה עלייה בהכנסות לעומת הקבוצה ללא הפיצ'ר החדש.</a:t>
          </a:r>
        </a:p>
        <a:p>
          <a:pPr marL="0" lvl="0" indent="0" algn="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baseline="0" dirty="0">
              <a:solidFill>
                <a:schemeClr val="bg1"/>
              </a:solidFill>
              <a:highlight>
                <a:srgbClr val="C0C0C0"/>
              </a:highlight>
            </a:rPr>
            <a:t>3. בתאריכים אלו נרשמה עליה גבוהה בהכנסות מקבוצת ה</a:t>
          </a:r>
          <a:r>
            <a:rPr lang="en-US" sz="2800" kern="1200" baseline="0" dirty="0">
              <a:solidFill>
                <a:schemeClr val="bg1"/>
              </a:solidFill>
              <a:highlight>
                <a:srgbClr val="C0C0C0"/>
              </a:highlight>
            </a:rPr>
            <a:t>TEST</a:t>
          </a:r>
          <a:r>
            <a:rPr lang="he-IL" sz="2800" kern="1200" baseline="0" dirty="0">
              <a:solidFill>
                <a:schemeClr val="bg1"/>
              </a:solidFill>
              <a:highlight>
                <a:srgbClr val="C0C0C0"/>
              </a:highlight>
            </a:rPr>
            <a:t> .</a:t>
          </a:r>
        </a:p>
        <a:p>
          <a:pPr marL="0" lvl="0" indent="0" algn="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baseline="0" dirty="0">
              <a:solidFill>
                <a:schemeClr val="bg1"/>
              </a:solidFill>
              <a:highlight>
                <a:srgbClr val="C0C0C0"/>
              </a:highlight>
            </a:rPr>
            <a:t>4. ניתן לראות שמיד לאחר ה18 לחודש, היום בו הפסיקו את הפיצ'ר, נרשמה ירידה בחזרה.</a:t>
          </a:r>
          <a:r>
            <a:rPr lang="he-IL" sz="3200" kern="1200" baseline="0" dirty="0">
              <a:solidFill>
                <a:schemeClr val="bg1"/>
              </a:solidFill>
              <a:highlight>
                <a:srgbClr val="C0C0C0"/>
              </a:highlight>
            </a:rPr>
            <a:t> </a:t>
          </a:r>
          <a:r>
            <a:rPr lang="he-IL" sz="3200" kern="1200" baseline="0" dirty="0">
              <a:solidFill>
                <a:schemeClr val="bg1"/>
              </a:solidFill>
            </a:rPr>
            <a:t> </a:t>
          </a:r>
          <a:endParaRPr lang="he-IL" sz="3200" kern="1200" dirty="0">
            <a:solidFill>
              <a:schemeClr val="bg1"/>
            </a:solidFill>
          </a:endParaRPr>
        </a:p>
      </dsp:txBody>
      <dsp:txXfrm>
        <a:off x="0" y="0"/>
        <a:ext cx="8120927" cy="5111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E4A98-6AB9-4458-99B6-2D19DC766E6B}">
      <dsp:nvSpPr>
        <dsp:cNvPr id="0" name=""/>
        <dsp:cNvSpPr/>
      </dsp:nvSpPr>
      <dsp:spPr>
        <a:xfrm>
          <a:off x="3776221" y="-24772"/>
          <a:ext cx="3741032" cy="3741032"/>
        </a:xfrm>
        <a:prstGeom prst="circularArrow">
          <a:avLst>
            <a:gd name="adj1" fmla="val 5544"/>
            <a:gd name="adj2" fmla="val 330680"/>
            <a:gd name="adj3" fmla="val 13725928"/>
            <a:gd name="adj4" fmla="val 17416468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6642B-749A-45D0-A79E-8495F0B4C013}">
      <dsp:nvSpPr>
        <dsp:cNvPr id="0" name=""/>
        <dsp:cNvSpPr/>
      </dsp:nvSpPr>
      <dsp:spPr>
        <a:xfrm>
          <a:off x="4752027" y="1167"/>
          <a:ext cx="1789420" cy="894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kern="1200" dirty="0"/>
            <a:t>מספר לקוחות משלמים חדשים קבוע ,קטן וללא זעזועים חדים</a:t>
          </a:r>
        </a:p>
      </dsp:txBody>
      <dsp:txXfrm>
        <a:off x="4795703" y="44843"/>
        <a:ext cx="1702068" cy="807358"/>
      </dsp:txXfrm>
    </dsp:sp>
    <dsp:sp modelId="{2D3C255C-6DBE-4A7A-AFF9-32395A440C89}">
      <dsp:nvSpPr>
        <dsp:cNvPr id="0" name=""/>
        <dsp:cNvSpPr/>
      </dsp:nvSpPr>
      <dsp:spPr>
        <a:xfrm>
          <a:off x="6269269" y="1103508"/>
          <a:ext cx="1789420" cy="894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kern="1200" dirty="0"/>
            <a:t>5/8/2021 כניסת הפיצ'ר</a:t>
          </a:r>
        </a:p>
      </dsp:txBody>
      <dsp:txXfrm>
        <a:off x="6312945" y="1147184"/>
        <a:ext cx="1702068" cy="807358"/>
      </dsp:txXfrm>
    </dsp:sp>
    <dsp:sp modelId="{124E0813-F464-4940-8376-FC53C1947734}">
      <dsp:nvSpPr>
        <dsp:cNvPr id="0" name=""/>
        <dsp:cNvSpPr/>
      </dsp:nvSpPr>
      <dsp:spPr>
        <a:xfrm>
          <a:off x="5689734" y="2887134"/>
          <a:ext cx="1789420" cy="894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kern="1200" dirty="0"/>
            <a:t>זינוק חד בלקוחות המשלמים החדשים ,קפיצה חדה של כ600%</a:t>
          </a:r>
        </a:p>
      </dsp:txBody>
      <dsp:txXfrm>
        <a:off x="5733410" y="2930810"/>
        <a:ext cx="1702068" cy="807358"/>
      </dsp:txXfrm>
    </dsp:sp>
    <dsp:sp modelId="{0881022A-C624-45AE-8073-E702DE41A618}">
      <dsp:nvSpPr>
        <dsp:cNvPr id="0" name=""/>
        <dsp:cNvSpPr/>
      </dsp:nvSpPr>
      <dsp:spPr>
        <a:xfrm>
          <a:off x="3814319" y="2887134"/>
          <a:ext cx="1789420" cy="894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kern="1200" dirty="0"/>
            <a:t>תקופת </a:t>
          </a:r>
          <a:r>
            <a:rPr lang="he-IL" sz="1300" kern="1200" dirty="0" err="1"/>
            <a:t>העליה</a:t>
          </a:r>
          <a:r>
            <a:rPr lang="he-IL" sz="1300" kern="1200" dirty="0"/>
            <a:t> נמשכת בימי הפיצ'ר ויותר לקוחות רוכשים בפעם הראשונה במחשק</a:t>
          </a:r>
        </a:p>
      </dsp:txBody>
      <dsp:txXfrm>
        <a:off x="3857995" y="2930810"/>
        <a:ext cx="1702068" cy="807358"/>
      </dsp:txXfrm>
    </dsp:sp>
    <dsp:sp modelId="{20665E1B-F969-4B6E-BFB2-54CA2A4C55DD}">
      <dsp:nvSpPr>
        <dsp:cNvPr id="0" name=""/>
        <dsp:cNvSpPr/>
      </dsp:nvSpPr>
      <dsp:spPr>
        <a:xfrm>
          <a:off x="3253637" y="1122353"/>
          <a:ext cx="1789420" cy="894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kern="1200" dirty="0"/>
            <a:t>18/1/2021 הסרת הפיצ'ר</a:t>
          </a:r>
        </a:p>
      </dsp:txBody>
      <dsp:txXfrm>
        <a:off x="3297313" y="1166029"/>
        <a:ext cx="1702068" cy="807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/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August 30,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2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Monday, August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4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Monday, August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4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August 30,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Monday, August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06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Monday, August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6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Monday, August 30,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5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Monday, August 30,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1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Monday, August 30,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3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Monday, August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3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Monday, August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2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lIns="0" tIns="0" rIns="9144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lIns="0" tIns="0" rIns="91440" bIns="0" anchor="ctr"/>
          <a:lstStyle>
            <a:lvl1pPr algn="l">
              <a:defRPr sz="900" cap="none" spc="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900" cap="none" spc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900" cap="none" spc="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August 30,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94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20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20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20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20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20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6A67E0B-18E7-451C-A241-C6BDA82E5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/>
          </a:bodyPr>
          <a:lstStyle/>
          <a:p>
            <a:pPr algn="ctr"/>
            <a:r>
              <a:rPr lang="he-IL" dirty="0"/>
              <a:t>ניתוח פיצ'ר למשחק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ECAC063-6724-4651-B125-441A2D234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 fontScale="62500" lnSpcReduction="20000"/>
          </a:bodyPr>
          <a:lstStyle/>
          <a:p>
            <a:pPr algn="ctr"/>
            <a:r>
              <a:rPr lang="he-IL" sz="9600" dirty="0"/>
              <a:t>5-18/1/2021</a:t>
            </a:r>
            <a:endParaRPr lang="he-IL" sz="6400" dirty="0"/>
          </a:p>
        </p:txBody>
      </p:sp>
      <p:cxnSp>
        <p:nvCxnSpPr>
          <p:cNvPr id="47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3" descr="חץ במפת שורה">
            <a:extLst>
              <a:ext uri="{FF2B5EF4-FFF2-40B4-BE49-F238E27FC236}">
                <a16:creationId xmlns:a16="http://schemas.microsoft.com/office/drawing/2014/main" id="{7F2FDEF9-7302-4A52-A401-A66916DEA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21" b="2471"/>
          <a:stretch/>
        </p:blipFill>
        <p:spPr>
          <a:xfrm>
            <a:off x="20" y="2959198"/>
            <a:ext cx="12191980" cy="3898801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F697A01-84D7-4810-8203-545D321E6C8B}"/>
              </a:ext>
            </a:extLst>
          </p:cNvPr>
          <p:cNvSpPr txBox="1"/>
          <p:nvPr/>
        </p:nvSpPr>
        <p:spPr>
          <a:xfrm>
            <a:off x="8322067" y="5473005"/>
            <a:ext cx="312208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מגישים:</a:t>
            </a:r>
          </a:p>
          <a:p>
            <a:r>
              <a:rPr lang="he-IL" dirty="0">
                <a:solidFill>
                  <a:schemeClr val="bg1"/>
                </a:solidFill>
              </a:rPr>
              <a:t>רון מוכתר-208950956</a:t>
            </a:r>
          </a:p>
          <a:p>
            <a:r>
              <a:rPr lang="he-IL" dirty="0">
                <a:solidFill>
                  <a:schemeClr val="bg1"/>
                </a:solidFill>
              </a:rPr>
              <a:t>שגיא לוי – 205972664</a:t>
            </a:r>
          </a:p>
          <a:p>
            <a:r>
              <a:rPr lang="he-IL" dirty="0" err="1">
                <a:solidFill>
                  <a:schemeClr val="bg1"/>
                </a:solidFill>
              </a:rPr>
              <a:t>פבל</a:t>
            </a:r>
            <a:r>
              <a:rPr lang="he-IL" dirty="0">
                <a:solidFill>
                  <a:schemeClr val="bg1"/>
                </a:solidFill>
              </a:rPr>
              <a:t> מילר - 306029372</a:t>
            </a:r>
          </a:p>
        </p:txBody>
      </p:sp>
    </p:spTree>
    <p:extLst>
      <p:ext uri="{BB962C8B-B14F-4D97-AF65-F5344CB8AC3E}">
        <p14:creationId xmlns:p14="http://schemas.microsoft.com/office/powerpoint/2010/main" val="400352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5FAFC6-1EE3-4D3F-B68C-EC0CA895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מטרת המצגת ורקע כללי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BE5843-512F-4252-A76E-FAF2877C6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44" indent="0" algn="r">
              <a:buNone/>
            </a:pPr>
            <a:r>
              <a:rPr lang="he-IL" dirty="0"/>
              <a:t>בתאריך ה - 5/1/2021 הוכנס למשחק פיצ'ר חדש.</a:t>
            </a:r>
          </a:p>
          <a:p>
            <a:pPr marL="1944" indent="0" algn="r">
              <a:buNone/>
            </a:pPr>
            <a:r>
              <a:rPr lang="he-IL" dirty="0"/>
              <a:t>תקופת הפיילוט שבו נכנס הפיצ'ר למשחק נמשכה כשבועיים והסתיימה ב18/1/2021.</a:t>
            </a:r>
          </a:p>
          <a:p>
            <a:pPr marL="1944" indent="0" algn="r">
              <a:buNone/>
            </a:pPr>
            <a:r>
              <a:rPr lang="he-IL" dirty="0"/>
              <a:t>כחלק מהפיילוט, קבוצת משתמשים ממאגר נתוני החברה קיבלה את הפיצ'ר ("קבוצת הטסט") ומנגד קבוצה שלא קיבלה אותו ("קבוצת הקונטרול").</a:t>
            </a:r>
          </a:p>
          <a:p>
            <a:pPr marL="1944" indent="0" algn="r">
              <a:buNone/>
            </a:pPr>
            <a:r>
              <a:rPr lang="he-IL" dirty="0"/>
              <a:t>מצגת זו תנתח את השינוי שהפיצ'ר גרם ואת טיב השימוש בו כדרך קבע להמשך.</a:t>
            </a:r>
          </a:p>
          <a:p>
            <a:pPr marL="1944" indent="0" algn="r">
              <a:buNone/>
            </a:pPr>
            <a:r>
              <a:rPr lang="he-IL" dirty="0"/>
              <a:t>למעשה ממאגר הנתונים ניתן לראות את התנהגות המשתמש בלי ועם הפיצ'ר , לפני ואחרי.</a:t>
            </a:r>
          </a:p>
        </p:txBody>
      </p:sp>
    </p:spTree>
    <p:extLst>
      <p:ext uri="{BB962C8B-B14F-4D97-AF65-F5344CB8AC3E}">
        <p14:creationId xmlns:p14="http://schemas.microsoft.com/office/powerpoint/2010/main" val="182818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מציין מיקום תוכן 6" descr="איש עסקים מעביר הודעות טקסט">
            <a:extLst>
              <a:ext uri="{FF2B5EF4-FFF2-40B4-BE49-F238E27FC236}">
                <a16:creationId xmlns:a16="http://schemas.microsoft.com/office/drawing/2014/main" id="{9E0A0E02-F724-43C2-8ED5-4459BE448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773"/>
            <a:ext cx="12191999" cy="7105941"/>
          </a:xfr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83CF4292-1C0E-4396-AA4B-4F533F20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השפעת הפיצ'ר על קבוצת המדגם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86AFF9F-D0F3-4509-ACB9-6EAC905F2837}"/>
              </a:ext>
            </a:extLst>
          </p:cNvPr>
          <p:cNvSpPr txBox="1"/>
          <p:nvPr/>
        </p:nvSpPr>
        <p:spPr>
          <a:xfrm>
            <a:off x="3657808" y="1860866"/>
            <a:ext cx="487344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אופן הניתוח בא לידי ביטוי ב – 3 רבדים שונים :</a:t>
            </a:r>
          </a:p>
        </p:txBody>
      </p:sp>
      <p:graphicFrame>
        <p:nvGraphicFramePr>
          <p:cNvPr id="10" name="דיאגרמה 9">
            <a:extLst>
              <a:ext uri="{FF2B5EF4-FFF2-40B4-BE49-F238E27FC236}">
                <a16:creationId xmlns:a16="http://schemas.microsoft.com/office/drawing/2014/main" id="{C3186081-1550-4713-917B-1F2358070C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7606971"/>
              </p:ext>
            </p:extLst>
          </p:nvPr>
        </p:nvGraphicFramePr>
        <p:xfrm>
          <a:off x="2032000" y="2230198"/>
          <a:ext cx="8186656" cy="3908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153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מציין מיקום תוכן 8" descr="תרשים מניות עם גרפי כחול">
            <a:extLst>
              <a:ext uri="{FF2B5EF4-FFF2-40B4-BE49-F238E27FC236}">
                <a16:creationId xmlns:a16="http://schemas.microsoft.com/office/drawing/2014/main" id="{4A6B8CCA-9673-4432-906D-BE998AC9F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94" y="13826"/>
            <a:ext cx="12191999" cy="6844174"/>
          </a:xfr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1086EEE-7C4F-497C-A66E-FA0AF8FF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הכנסות </a:t>
            </a:r>
          </a:p>
        </p:txBody>
      </p:sp>
      <p:graphicFrame>
        <p:nvGraphicFramePr>
          <p:cNvPr id="16" name="דיאגרמה 15">
            <a:extLst>
              <a:ext uri="{FF2B5EF4-FFF2-40B4-BE49-F238E27FC236}">
                <a16:creationId xmlns:a16="http://schemas.microsoft.com/office/drawing/2014/main" id="{2A199947-27AE-4988-957C-CB41ACFDE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5626039"/>
              </p:ext>
            </p:extLst>
          </p:nvPr>
        </p:nvGraphicFramePr>
        <p:xfrm>
          <a:off x="2003461" y="1121790"/>
          <a:ext cx="8120927" cy="5111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531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98ADA2-5D7E-4D82-BF97-D348C0F9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לקוחות משלמים חדשים </a:t>
            </a:r>
          </a:p>
        </p:txBody>
      </p:sp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9DFAD3E7-44D4-422F-8A9B-543D9766D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462601"/>
              </p:ext>
            </p:extLst>
          </p:nvPr>
        </p:nvGraphicFramePr>
        <p:xfrm>
          <a:off x="447675" y="1735138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065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אחים בישון">
            <a:extLst>
              <a:ext uri="{FF2B5EF4-FFF2-40B4-BE49-F238E27FC236}">
                <a16:creationId xmlns:a16="http://schemas.microsoft.com/office/drawing/2014/main" id="{CC143E03-7C27-4F8C-86DB-695F98E27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1870" cy="6857999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6416DF6D-1EEA-4DB5-95A4-5D31204BC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1481328"/>
          </a:xfr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highlight>
                  <a:srgbClr val="C0C0C0"/>
                </a:highlight>
              </a:rPr>
              <a:t>זמן שימוש במשחק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FC83C68-ECF0-406B-8554-094A4A8E6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2763749"/>
            <a:ext cx="11743944" cy="3188996"/>
          </a:xfrm>
        </p:spPr>
        <p:txBody>
          <a:bodyPr/>
          <a:lstStyle/>
          <a:p>
            <a:pPr algn="r"/>
            <a:r>
              <a:rPr lang="he-IL" sz="2400" b="1" dirty="0">
                <a:solidFill>
                  <a:srgbClr val="000000">
                    <a:alpha val="55000"/>
                  </a:srgbClr>
                </a:solidFill>
                <a:highlight>
                  <a:srgbClr val="C0C0C0"/>
                </a:highlight>
              </a:rPr>
              <a:t>ניתן לראות שבתאריכים</a:t>
            </a:r>
            <a:r>
              <a:rPr lang="he-IL" sz="2400" b="1" baseline="0" dirty="0">
                <a:solidFill>
                  <a:srgbClr val="000000">
                    <a:alpha val="55000"/>
                  </a:srgbClr>
                </a:solidFill>
                <a:highlight>
                  <a:srgbClr val="C0C0C0"/>
                </a:highlight>
              </a:rPr>
              <a:t> שבהם הוסיפו את הפיצ'ר החדש נרשמה עליה קטנה בכמות המשחקים היומית של קבוצת ה</a:t>
            </a:r>
            <a:r>
              <a:rPr lang="en-US" sz="2400" b="1" baseline="0" dirty="0">
                <a:solidFill>
                  <a:srgbClr val="000000">
                    <a:alpha val="55000"/>
                  </a:srgbClr>
                </a:solidFill>
                <a:highlight>
                  <a:srgbClr val="C0C0C0"/>
                </a:highlight>
              </a:rPr>
              <a:t>TEST</a:t>
            </a:r>
            <a:r>
              <a:rPr lang="he-IL" sz="2400" b="1" baseline="0" dirty="0">
                <a:solidFill>
                  <a:srgbClr val="000000">
                    <a:alpha val="55000"/>
                  </a:srgbClr>
                </a:solidFill>
                <a:highlight>
                  <a:srgbClr val="C0C0C0"/>
                </a:highlight>
              </a:rPr>
              <a:t>מיד לאחר העלייה בתאריכים אלו, כאשר הפיצ'ר הורד , ירדה גם כמות המשחקים היומית בהתאמה</a:t>
            </a:r>
            <a:endParaRPr lang="he-IL" sz="2400" b="1" dirty="0">
              <a:solidFill>
                <a:schemeClr val="tx1">
                  <a:alpha val="55000"/>
                </a:schemeClr>
              </a:solidFill>
              <a:highlight>
                <a:srgbClr val="C0C0C0"/>
              </a:highlight>
            </a:endParaRPr>
          </a:p>
          <a:p>
            <a:endParaRPr lang="he-IL" b="1" dirty="0">
              <a:solidFill>
                <a:schemeClr val="bg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25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566E25-F481-463D-ACA3-2D0D46EE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סיכום ומסקנות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D569DBA-0BEE-4ECD-A00D-CE6C9A0C0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194260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he-IL" dirty="0">
                <a:solidFill>
                  <a:schemeClr val="tx1">
                    <a:alpha val="5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במדגם ניתן לראות התנהגות שונה לפני ואחרי המדגם, בקבוצת הפיצ'ר ובקבוצה שלא קיבלה אותו.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he-IL" dirty="0">
                <a:solidFill>
                  <a:schemeClr val="tx1">
                    <a:alpha val="5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הכנסות המשחק עלו בתאריכי הפיצ'ר בקבוצת הפיצ'ר, לעומת הקבוצה ללא הפיצ'ר ששם לא נראה שינוי בהכנסות.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he-IL" dirty="0">
                <a:solidFill>
                  <a:schemeClr val="tx1">
                    <a:alpha val="5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לפני הפיצ'ר היה מספר קטן וקבוע של לקוחות משלמים חדשים, עם כניסתו נרשמה עליה חדה והביאה לכניסת הרבה לקוחות משלמים חדשים בקבוצת הפיצ'ר.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he-IL" dirty="0">
                <a:solidFill>
                  <a:schemeClr val="tx1">
                    <a:alpha val="5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זמן המשחק למשתמש לא עלה כצפוי מהסתכלות בשתי היבטי ההכנסה האחרים אך גם הוא רשם עליה קלה בזמן הפיצ'ר.</a:t>
            </a:r>
          </a:p>
          <a:p>
            <a:pPr marL="1944" indent="0" algn="ctr" rtl="1">
              <a:buNone/>
            </a:pPr>
            <a:r>
              <a:rPr lang="he-IL" b="1" u="sng" dirty="0">
                <a:solidFill>
                  <a:srgbClr val="00B050">
                    <a:alpha val="5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נמליץ למנהל המוצר להכניס את הפיצ'ר ולאורך זמן רווחיו מהמשחק יעלו.</a:t>
            </a:r>
          </a:p>
        </p:txBody>
      </p:sp>
    </p:spTree>
    <p:extLst>
      <p:ext uri="{BB962C8B-B14F-4D97-AF65-F5344CB8AC3E}">
        <p14:creationId xmlns:p14="http://schemas.microsoft.com/office/powerpoint/2010/main" val="1550535438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7E2E8"/>
      </a:lt2>
      <a:accent1>
        <a:srgbClr val="86AC7C"/>
      </a:accent1>
      <a:accent2>
        <a:srgbClr val="6FAF7C"/>
      </a:accent2>
      <a:accent3>
        <a:srgbClr val="7CAC99"/>
      </a:accent3>
      <a:accent4>
        <a:srgbClr val="6EAAAD"/>
      </a:accent4>
      <a:accent5>
        <a:srgbClr val="82A6C3"/>
      </a:accent5>
      <a:accent6>
        <a:srgbClr val="7A83BF"/>
      </a:accent6>
      <a:hlink>
        <a:srgbClr val="A069AE"/>
      </a:hlink>
      <a:folHlink>
        <a:srgbClr val="7F7F7F"/>
      </a:folHlink>
    </a:clrScheme>
    <a:fontScheme name="Custom 3">
      <a:majorFont>
        <a:latin typeface="Narkisim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362</Words>
  <Application>Microsoft Office PowerPoint</Application>
  <PresentationFormat>מסך רחב</PresentationFormat>
  <Paragraphs>36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Narkisim</vt:lpstr>
      <vt:lpstr>Wingdings</vt:lpstr>
      <vt:lpstr>ThinLineVTI</vt:lpstr>
      <vt:lpstr>ניתוח פיצ'ר למשחק</vt:lpstr>
      <vt:lpstr>מטרת המצגת ורקע כללי</vt:lpstr>
      <vt:lpstr>השפעת הפיצ'ר על קבוצת המדגם</vt:lpstr>
      <vt:lpstr>הכנסות </vt:lpstr>
      <vt:lpstr>לקוחות משלמים חדשים </vt:lpstr>
      <vt:lpstr>זמן שימוש במשחק</vt:lpstr>
      <vt:lpstr>סיכום ומסקנות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ניתוח פיצ'ר למשחק</dc:title>
  <dc:creator>Ron Muchtar</dc:creator>
  <cp:lastModifiedBy>sagilevi@outlook.co.il</cp:lastModifiedBy>
  <cp:revision>7</cp:revision>
  <dcterms:created xsi:type="dcterms:W3CDTF">2021-08-19T21:43:01Z</dcterms:created>
  <dcterms:modified xsi:type="dcterms:W3CDTF">2021-08-30T17:34:56Z</dcterms:modified>
</cp:coreProperties>
</file>