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63" r:id="rId3"/>
    <p:sldId id="287"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288"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7" r:id="rId35"/>
    <p:sldId id="328" r:id="rId36"/>
    <p:sldId id="329" r:id="rId37"/>
    <p:sldId id="331" r:id="rId38"/>
    <p:sldId id="332" r:id="rId39"/>
    <p:sldId id="286" r:id="rId40"/>
    <p:sldId id="330" r:id="rId41"/>
    <p:sldId id="26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73F"/>
    <a:srgbClr val="FF5B50"/>
    <a:srgbClr val="FF57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117"/>
    <p:restoredTop sz="86531"/>
  </p:normalViewPr>
  <p:slideViewPr>
    <p:cSldViewPr snapToGrid="0" snapToObjects="1">
      <p:cViewPr varScale="1">
        <p:scale>
          <a:sx n="78" d="100"/>
          <a:sy n="78" d="100"/>
        </p:scale>
        <p:origin x="208" y="8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01:47:14.141"/>
    </inkml:context>
    <inkml:brush xml:id="br0">
      <inkml:brushProperty name="width" value="0.05" units="cm"/>
      <inkml:brushProperty name="height" value="0.05" units="cm"/>
      <inkml:brushProperty name="color" value="#E71224"/>
    </inkml:brush>
  </inkml:definitions>
  <inkml:trace contextRef="#ctx0" brushRef="#br0">1 10 24575,'0'-6'0,"0"2"0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01:47:15.093"/>
    </inkml:context>
    <inkml:brush xml:id="br0">
      <inkml:brushProperty name="width" value="0.05" units="cm"/>
      <inkml:brushProperty name="height" value="0.05" units="cm"/>
      <inkml:brushProperty name="color" value="#E71224"/>
    </inkml:brush>
  </inkml:definitions>
  <inkml:trace contextRef="#ctx0" brushRef="#br0">1 1 24575,'5'5'0,"-1"-1"0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01:47:20.298"/>
    </inkml:context>
    <inkml:brush xml:id="br0">
      <inkml:brushProperty name="width" value="0.05" units="cm"/>
      <inkml:brushProperty name="height" value="0.05" units="cm"/>
      <inkml:brushProperty name="color" value="#E71224"/>
    </inkml:brush>
  </inkml:definitions>
  <inkml:trace contextRef="#ctx0" brushRef="#br0">1 10 24575,'0'-5'0,"0"1"0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01:47:26.089"/>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01:47:28.710"/>
    </inkml:context>
    <inkml:brush xml:id="br0">
      <inkml:brushProperty name="width" value="0.05" units="cm"/>
      <inkml:brushProperty name="height" value="0.05" units="cm"/>
      <inkml:brushProperty name="color" value="#E71224"/>
    </inkml:brush>
  </inkml:definitions>
  <inkml:trace contextRef="#ctx0" brushRef="#br0">0 1 24575,'5'0'0,"-1"0"0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F2F40-05F7-FE4E-9B90-ACC4A5F95C2C}" type="datetimeFigureOut">
              <a:rPr lang="en-US" smtClean="0"/>
              <a:t>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65361-148B-8E4A-B32B-CD6A07271143}" type="slidenum">
              <a:rPr lang="en-US" smtClean="0"/>
              <a:t>‹#›</a:t>
            </a:fld>
            <a:endParaRPr lang="en-US"/>
          </a:p>
        </p:txBody>
      </p:sp>
    </p:spTree>
    <p:extLst>
      <p:ext uri="{BB962C8B-B14F-4D97-AF65-F5344CB8AC3E}">
        <p14:creationId xmlns:p14="http://schemas.microsoft.com/office/powerpoint/2010/main" val="109214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65361-148B-8E4A-B32B-CD6A07271143}" type="slidenum">
              <a:rPr lang="en-US" smtClean="0"/>
              <a:t>23</a:t>
            </a:fld>
            <a:endParaRPr lang="en-US"/>
          </a:p>
        </p:txBody>
      </p:sp>
    </p:spTree>
    <p:extLst>
      <p:ext uri="{BB962C8B-B14F-4D97-AF65-F5344CB8AC3E}">
        <p14:creationId xmlns:p14="http://schemas.microsoft.com/office/powerpoint/2010/main" val="17973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65361-148B-8E4A-B32B-CD6A07271143}" type="slidenum">
              <a:rPr lang="en-US" smtClean="0"/>
              <a:t>32</a:t>
            </a:fld>
            <a:endParaRPr lang="en-US"/>
          </a:p>
        </p:txBody>
      </p:sp>
    </p:spTree>
    <p:extLst>
      <p:ext uri="{BB962C8B-B14F-4D97-AF65-F5344CB8AC3E}">
        <p14:creationId xmlns:p14="http://schemas.microsoft.com/office/powerpoint/2010/main" val="68259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65361-148B-8E4A-B32B-CD6A07271143}" type="slidenum">
              <a:rPr lang="en-US" smtClean="0"/>
              <a:t>33</a:t>
            </a:fld>
            <a:endParaRPr lang="en-US"/>
          </a:p>
        </p:txBody>
      </p:sp>
    </p:spTree>
    <p:extLst>
      <p:ext uri="{BB962C8B-B14F-4D97-AF65-F5344CB8AC3E}">
        <p14:creationId xmlns:p14="http://schemas.microsoft.com/office/powerpoint/2010/main" val="749372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65361-148B-8E4A-B32B-CD6A07271143}" type="slidenum">
              <a:rPr lang="en-US" smtClean="0"/>
              <a:t>34</a:t>
            </a:fld>
            <a:endParaRPr lang="en-US"/>
          </a:p>
        </p:txBody>
      </p:sp>
    </p:spTree>
    <p:extLst>
      <p:ext uri="{BB962C8B-B14F-4D97-AF65-F5344CB8AC3E}">
        <p14:creationId xmlns:p14="http://schemas.microsoft.com/office/powerpoint/2010/main" val="50179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65361-148B-8E4A-B32B-CD6A07271143}" type="slidenum">
              <a:rPr lang="en-US" smtClean="0"/>
              <a:t>35</a:t>
            </a:fld>
            <a:endParaRPr lang="en-US"/>
          </a:p>
        </p:txBody>
      </p:sp>
    </p:spTree>
    <p:extLst>
      <p:ext uri="{BB962C8B-B14F-4D97-AF65-F5344CB8AC3E}">
        <p14:creationId xmlns:p14="http://schemas.microsoft.com/office/powerpoint/2010/main" val="172586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65361-148B-8E4A-B32B-CD6A07271143}" type="slidenum">
              <a:rPr lang="en-US" smtClean="0"/>
              <a:t>36</a:t>
            </a:fld>
            <a:endParaRPr lang="en-US"/>
          </a:p>
        </p:txBody>
      </p:sp>
    </p:spTree>
    <p:extLst>
      <p:ext uri="{BB962C8B-B14F-4D97-AF65-F5344CB8AC3E}">
        <p14:creationId xmlns:p14="http://schemas.microsoft.com/office/powerpoint/2010/main" val="3996681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65361-148B-8E4A-B32B-CD6A07271143}" type="slidenum">
              <a:rPr lang="en-US" smtClean="0"/>
              <a:t>37</a:t>
            </a:fld>
            <a:endParaRPr lang="en-US"/>
          </a:p>
        </p:txBody>
      </p:sp>
    </p:spTree>
    <p:extLst>
      <p:ext uri="{BB962C8B-B14F-4D97-AF65-F5344CB8AC3E}">
        <p14:creationId xmlns:p14="http://schemas.microsoft.com/office/powerpoint/2010/main" val="121237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F539-EFFE-4545-8560-8B85D420C5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A27E099-A4CF-C148-8D5A-DC7DCE6EA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614F13F-321A-6C44-A529-3C63949C72C6}"/>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5" name="Footer Placeholder 4">
            <a:extLst>
              <a:ext uri="{FF2B5EF4-FFF2-40B4-BE49-F238E27FC236}">
                <a16:creationId xmlns:a16="http://schemas.microsoft.com/office/drawing/2014/main" id="{97777D4B-E972-3F48-8AB6-BC30D35A4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37F83-FC1F-964D-9D14-71EC1C06AE71}"/>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263798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4E04-9F9F-AB48-88B1-E1883CD331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657EA1-F037-8B4E-9A3A-2DE41A3DEF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DB8C3C-2D4F-BE41-8BC7-084B83BEFA84}"/>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5" name="Footer Placeholder 4">
            <a:extLst>
              <a:ext uri="{FF2B5EF4-FFF2-40B4-BE49-F238E27FC236}">
                <a16:creationId xmlns:a16="http://schemas.microsoft.com/office/drawing/2014/main" id="{D612D0DE-14FE-1D40-BE53-A452852B6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1D8C1-DBB4-6047-9F3A-27574BE70FD2}"/>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318189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564D8-A2EB-6040-A321-450F2B3B531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E19CC6-DE46-8941-A1E0-A043207418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4B8749-56EB-B24A-9291-4EBB8B556CFA}"/>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5" name="Footer Placeholder 4">
            <a:extLst>
              <a:ext uri="{FF2B5EF4-FFF2-40B4-BE49-F238E27FC236}">
                <a16:creationId xmlns:a16="http://schemas.microsoft.com/office/drawing/2014/main" id="{527ABE29-13B7-C144-9FE6-C43F1BC65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9BD64-DA0B-7445-BB80-5A502968ADB6}"/>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68931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8E1E-8C7B-BF49-ADDF-0DBF11C19E5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196981E-8F9B-D64C-9D10-A1DF590341E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020193-341C-E347-A42A-A1A21E43FF77}"/>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5" name="Footer Placeholder 4">
            <a:extLst>
              <a:ext uri="{FF2B5EF4-FFF2-40B4-BE49-F238E27FC236}">
                <a16:creationId xmlns:a16="http://schemas.microsoft.com/office/drawing/2014/main" id="{2B618F1D-D2AE-3E45-9684-41082CDD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77C00-9FE2-D644-877F-E440C7FDB266}"/>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112644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FB7A-866B-8144-B7A1-B3D2CE8B4D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EA9333F-7620-324C-821F-9AD4629D80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41DDB4-466A-D142-8FFA-437B8B3B2108}"/>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5" name="Footer Placeholder 4">
            <a:extLst>
              <a:ext uri="{FF2B5EF4-FFF2-40B4-BE49-F238E27FC236}">
                <a16:creationId xmlns:a16="http://schemas.microsoft.com/office/drawing/2014/main" id="{0E5B42E0-284F-5746-B82C-C36E036E5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C5C72-09E6-E047-BEF5-956CDC65F70E}"/>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63278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2E35-2AE7-6F47-B4DA-83DE0DF474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FCAD58-35EE-E345-9223-93C0D708CAE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4EF8E7-11C7-6E44-9C23-E6F8B255FA0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588C67-D211-A347-94D3-2566B042CEAC}"/>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6" name="Footer Placeholder 5">
            <a:extLst>
              <a:ext uri="{FF2B5EF4-FFF2-40B4-BE49-F238E27FC236}">
                <a16:creationId xmlns:a16="http://schemas.microsoft.com/office/drawing/2014/main" id="{BF3FAA6E-E7CE-1B4F-A78D-8055C20FF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079D9-12B3-A149-9192-6D6EE5E58F8C}"/>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169610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7B05-85DB-5A4D-931F-231EBBA1129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F10373-280F-CA46-BE02-633860BE99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0A25CD-D56D-9749-8FA7-012A6FFB1AD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1940AEA-A232-8E45-B81D-24868FB2C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DB3D5C-B45E-294F-899C-37B8ABB445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F43D68E-FDF7-C045-8CAA-189B56B2E697}"/>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8" name="Footer Placeholder 7">
            <a:extLst>
              <a:ext uri="{FF2B5EF4-FFF2-40B4-BE49-F238E27FC236}">
                <a16:creationId xmlns:a16="http://schemas.microsoft.com/office/drawing/2014/main" id="{7C413D46-B78B-B34E-A26D-1E905B740B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8BDADF-5108-CD45-9618-15BBE06090DB}"/>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99492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9E0C-142B-1A4D-89C5-B127E3184B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8F2823E-3DFF-BC40-A52F-4043983FB2DD}"/>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4" name="Footer Placeholder 3">
            <a:extLst>
              <a:ext uri="{FF2B5EF4-FFF2-40B4-BE49-F238E27FC236}">
                <a16:creationId xmlns:a16="http://schemas.microsoft.com/office/drawing/2014/main" id="{124D8986-40E4-9C4C-9000-D7F27294F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6A2C31-69A8-2541-8800-BF6093390D32}"/>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280514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6F4BA-B7C3-0B40-A517-3063895B03DF}"/>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3" name="Footer Placeholder 2">
            <a:extLst>
              <a:ext uri="{FF2B5EF4-FFF2-40B4-BE49-F238E27FC236}">
                <a16:creationId xmlns:a16="http://schemas.microsoft.com/office/drawing/2014/main" id="{4797E2D8-25FE-5D4E-AA84-54C5D96B6F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3C8086-56AB-5846-9B21-24E9FACF9EE6}"/>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356485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128B-CB7D-4949-BDCD-CEA57AD653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4C22BEB-180F-2C4F-AD00-7398A27FF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D449D24-1922-914E-8AE1-EDB93293A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CC72B2-DD18-5848-8941-A617E3E7920F}"/>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6" name="Footer Placeholder 5">
            <a:extLst>
              <a:ext uri="{FF2B5EF4-FFF2-40B4-BE49-F238E27FC236}">
                <a16:creationId xmlns:a16="http://schemas.microsoft.com/office/drawing/2014/main" id="{688227D4-8A18-8847-B7F4-B294D0E21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41A7C-E471-BB41-A5AE-D7F2A5EF5242}"/>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301206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BA7A-65F6-804A-9941-BCE8970B95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A38F054-1226-C841-8344-D63DBC021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11DC94-414C-3F41-B393-D969AAC6A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DE8132-7D31-F647-A931-5987A506D35F}"/>
              </a:ext>
            </a:extLst>
          </p:cNvPr>
          <p:cNvSpPr>
            <a:spLocks noGrp="1"/>
          </p:cNvSpPr>
          <p:nvPr>
            <p:ph type="dt" sz="half" idx="10"/>
          </p:nvPr>
        </p:nvSpPr>
        <p:spPr/>
        <p:txBody>
          <a:bodyPr/>
          <a:lstStyle/>
          <a:p>
            <a:fld id="{BDE38E33-E634-164E-9160-E9D257145221}" type="datetimeFigureOut">
              <a:rPr lang="en-US" smtClean="0"/>
              <a:t>3/1/24</a:t>
            </a:fld>
            <a:endParaRPr lang="en-US"/>
          </a:p>
        </p:txBody>
      </p:sp>
      <p:sp>
        <p:nvSpPr>
          <p:cNvPr id="6" name="Footer Placeholder 5">
            <a:extLst>
              <a:ext uri="{FF2B5EF4-FFF2-40B4-BE49-F238E27FC236}">
                <a16:creationId xmlns:a16="http://schemas.microsoft.com/office/drawing/2014/main" id="{59DF137E-B2CD-DD4D-BF38-E08630C9F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F7E92-EA36-7B48-A10F-1F43EE78FE1D}"/>
              </a:ext>
            </a:extLst>
          </p:cNvPr>
          <p:cNvSpPr>
            <a:spLocks noGrp="1"/>
          </p:cNvSpPr>
          <p:nvPr>
            <p:ph type="sldNum" sz="quarter" idx="12"/>
          </p:nvPr>
        </p:nvSpPr>
        <p:spPr/>
        <p:txBody>
          <a:bodyPr/>
          <a:lstStyle/>
          <a:p>
            <a:fld id="{C68301A9-E266-4A4D-81C0-23C5428F31B4}" type="slidenum">
              <a:rPr lang="en-US" smtClean="0"/>
              <a:t>‹#›</a:t>
            </a:fld>
            <a:endParaRPr lang="en-US"/>
          </a:p>
        </p:txBody>
      </p:sp>
    </p:spTree>
    <p:extLst>
      <p:ext uri="{BB962C8B-B14F-4D97-AF65-F5344CB8AC3E}">
        <p14:creationId xmlns:p14="http://schemas.microsoft.com/office/powerpoint/2010/main" val="338456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0518A-80A7-B946-A2C0-357FF80B4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066F8D-B95D-3748-A8C1-B613B61AC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01E4AA-0008-E746-A8C3-917D9ECC1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38E33-E634-164E-9160-E9D257145221}" type="datetimeFigureOut">
              <a:rPr lang="en-US" smtClean="0"/>
              <a:t>3/1/24</a:t>
            </a:fld>
            <a:endParaRPr lang="en-US"/>
          </a:p>
        </p:txBody>
      </p:sp>
      <p:sp>
        <p:nvSpPr>
          <p:cNvPr id="5" name="Footer Placeholder 4">
            <a:extLst>
              <a:ext uri="{FF2B5EF4-FFF2-40B4-BE49-F238E27FC236}">
                <a16:creationId xmlns:a16="http://schemas.microsoft.com/office/drawing/2014/main" id="{32A644B1-065E-4C4F-8DD6-AB21405884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71CFFB-C884-9249-B66F-52213D9049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301A9-E266-4A4D-81C0-23C5428F31B4}" type="slidenum">
              <a:rPr lang="en-US" smtClean="0"/>
              <a:t>‹#›</a:t>
            </a:fld>
            <a:endParaRPr lang="en-US"/>
          </a:p>
        </p:txBody>
      </p:sp>
    </p:spTree>
    <p:extLst>
      <p:ext uri="{BB962C8B-B14F-4D97-AF65-F5344CB8AC3E}">
        <p14:creationId xmlns:p14="http://schemas.microsoft.com/office/powerpoint/2010/main" val="1832146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customXml" Target="../ink/ink2.xml"/><Relationship Id="rId9" Type="http://schemas.openxmlformats.org/officeDocument/2006/relationships/customXml" Target="../ink/ink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Ryan_Dah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npmjs.com/downloading-and-installing-node-js-and-np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n.wikipedia.org/wiki/RTF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ss-tricks.com/front-of-the-front-back-of-the-fron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npmjs.com/downloading-and-installing-node-js-and-np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npmjs.com/downloading-and-installing-node-js-and-npm" TargetMode="External"/><Relationship Id="rId2" Type="http://schemas.openxmlformats.org/officeDocument/2006/relationships/hyperlink" Target="https://css-tricks.com/a-complete-beginners-guide-to-npm/" TargetMode="External"/><Relationship Id="rId1" Type="http://schemas.openxmlformats.org/officeDocument/2006/relationships/slideLayout" Target="../slideLayouts/slideLayout2.xml"/><Relationship Id="rId4" Type="http://schemas.openxmlformats.org/officeDocument/2006/relationships/hyperlink" Target="https://www.w3schools.com/nodejs/default.as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uglasadams.com/"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slint.org/" TargetMode="External"/><Relationship Id="rId3" Type="http://schemas.openxmlformats.org/officeDocument/2006/relationships/hyperlink" Target="https://webpack.js.org/" TargetMode="External"/><Relationship Id="rId7" Type="http://schemas.openxmlformats.org/officeDocument/2006/relationships/hyperlink" Target="https://www.typescriptlang.org/" TargetMode="External"/><Relationship Id="rId2" Type="http://schemas.openxmlformats.org/officeDocument/2006/relationships/hyperlink" Target="https://babeljs.io/" TargetMode="External"/><Relationship Id="rId1" Type="http://schemas.openxmlformats.org/officeDocument/2006/relationships/slideLayout" Target="../slideLayouts/slideLayout2.xml"/><Relationship Id="rId6" Type="http://schemas.openxmlformats.org/officeDocument/2006/relationships/hyperlink" Target="https://autoprefixer.github.io/" TargetMode="External"/><Relationship Id="rId11" Type="http://schemas.openxmlformats.org/officeDocument/2006/relationships/hyperlink" Target="https://www.cypress.io/" TargetMode="External"/><Relationship Id="rId5" Type="http://schemas.openxmlformats.org/officeDocument/2006/relationships/hyperlink" Target="https://postcss.org/" TargetMode="External"/><Relationship Id="rId10" Type="http://schemas.openxmlformats.org/officeDocument/2006/relationships/hyperlink" Target="https://jestjs.io/" TargetMode="External"/><Relationship Id="rId4" Type="http://schemas.openxmlformats.org/officeDocument/2006/relationships/hyperlink" Target="https://vitejs.dev/" TargetMode="External"/><Relationship Id="rId9" Type="http://schemas.openxmlformats.org/officeDocument/2006/relationships/hyperlink" Target="https://prettier.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7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8B91-A0EF-6441-AC27-9667FD447C0F}"/>
              </a:ext>
            </a:extLst>
          </p:cNvPr>
          <p:cNvSpPr>
            <a:spLocks noGrp="1"/>
          </p:cNvSpPr>
          <p:nvPr>
            <p:ph type="ctrTitle"/>
          </p:nvPr>
        </p:nvSpPr>
        <p:spPr>
          <a:xfrm>
            <a:off x="0" y="1374113"/>
            <a:ext cx="12192000" cy="2472633"/>
          </a:xfrm>
          <a:ln>
            <a:noFill/>
          </a:ln>
          <a:effectLst>
            <a:outerShdw blurRad="165100" dist="101600" dir="5400000" algn="t" rotWithShape="0">
              <a:prstClr val="black">
                <a:alpha val="40000"/>
              </a:prstClr>
            </a:outerShdw>
          </a:effectLst>
        </p:spPr>
        <p:txBody>
          <a:bodyPr>
            <a:noAutofit/>
          </a:bodyPr>
          <a:lstStyle/>
          <a:p>
            <a:r>
              <a:rPr lang="en-US" sz="15000" dirty="0">
                <a:solidFill>
                  <a:schemeClr val="bg1"/>
                </a:solidFill>
                <a:latin typeface="Helvetica Neue Thin" panose="020B0403020202020204" pitchFamily="34" charset="0"/>
                <a:ea typeface="Helvetica Neue Thin" panose="020B0403020202020204" pitchFamily="34" charset="0"/>
                <a:cs typeface="Helvetica Neue" panose="02000503000000020004" pitchFamily="2" charset="0"/>
              </a:rPr>
              <a:t>COMP 1842</a:t>
            </a:r>
          </a:p>
        </p:txBody>
      </p:sp>
      <p:sp>
        <p:nvSpPr>
          <p:cNvPr id="3" name="Subtitle 2">
            <a:extLst>
              <a:ext uri="{FF2B5EF4-FFF2-40B4-BE49-F238E27FC236}">
                <a16:creationId xmlns:a16="http://schemas.microsoft.com/office/drawing/2014/main" id="{7CC15634-394B-C140-BAEF-ABAB8B4926C9}"/>
              </a:ext>
            </a:extLst>
          </p:cNvPr>
          <p:cNvSpPr>
            <a:spLocks noGrp="1"/>
          </p:cNvSpPr>
          <p:nvPr>
            <p:ph type="subTitle" idx="1"/>
          </p:nvPr>
        </p:nvSpPr>
        <p:spPr>
          <a:xfrm>
            <a:off x="0" y="4310871"/>
            <a:ext cx="12192000" cy="1614441"/>
          </a:xfrm>
        </p:spPr>
        <p:txBody>
          <a:bodyPr>
            <a:normAutofit/>
          </a:bodyPr>
          <a:lstStyle/>
          <a:p>
            <a:r>
              <a:rPr lang="en-US" dirty="0">
                <a:solidFill>
                  <a:schemeClr val="bg1"/>
                </a:solidFill>
                <a:latin typeface="Helvetica Neue Thin" panose="020B0403020202020204" pitchFamily="34" charset="0"/>
                <a:ea typeface="Helvetica Neue Thin" panose="020B0403020202020204" pitchFamily="34" charset="0"/>
              </a:rPr>
              <a:t>Week 5 Intro to </a:t>
            </a:r>
            <a:r>
              <a:rPr lang="en-US" dirty="0" err="1">
                <a:solidFill>
                  <a:schemeClr val="bg1"/>
                </a:solidFill>
                <a:latin typeface="Helvetica Neue Thin" panose="020B0403020202020204" pitchFamily="34" charset="0"/>
                <a:ea typeface="Helvetica Neue Thin" panose="020B0403020202020204" pitchFamily="34" charset="0"/>
              </a:rPr>
              <a:t>npm</a:t>
            </a:r>
            <a:endParaRPr lang="en-US" dirty="0">
              <a:solidFill>
                <a:schemeClr val="bg1"/>
              </a:solidFill>
              <a:latin typeface="Helvetica Neue Thin" panose="020B0403020202020204" pitchFamily="34" charset="0"/>
              <a:ea typeface="Helvetica Neue Thin" panose="020B0403020202020204" pitchFamily="34" charset="0"/>
            </a:endParaRPr>
          </a:p>
          <a:p>
            <a:endParaRPr lang="en-US" dirty="0">
              <a:solidFill>
                <a:schemeClr val="bg1"/>
              </a:solidFill>
              <a:latin typeface="Helvetica Neue Thin" panose="020B0403020202020204" pitchFamily="34" charset="0"/>
              <a:ea typeface="Helvetica Neue Thin" panose="020B0403020202020204" pitchFamily="34" charset="0"/>
            </a:endParaRPr>
          </a:p>
          <a:p>
            <a:r>
              <a:rPr lang="en-US" dirty="0">
                <a:solidFill>
                  <a:schemeClr val="bg1"/>
                </a:solidFill>
                <a:latin typeface="Helvetica Neue Thin" panose="020B0403020202020204" pitchFamily="34" charset="0"/>
                <a:ea typeface="Helvetica Neue Thin" panose="020B0403020202020204" pitchFamily="34" charset="0"/>
              </a:rPr>
              <a:t>Matt Prichard</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D7C0677-BBE1-414B-814E-FB526796BABE}"/>
                  </a:ext>
                </a:extLst>
              </p14:cNvPr>
              <p14:cNvContentPartPr/>
              <p14:nvPr/>
            </p14:nvContentPartPr>
            <p14:xfrm>
              <a:off x="8651014" y="2840692"/>
              <a:ext cx="360" cy="3600"/>
            </p14:xfrm>
          </p:contentPart>
        </mc:Choice>
        <mc:Fallback xmlns="">
          <p:pic>
            <p:nvPicPr>
              <p:cNvPr id="5" name="Ink 4">
                <a:extLst>
                  <a:ext uri="{FF2B5EF4-FFF2-40B4-BE49-F238E27FC236}">
                    <a16:creationId xmlns:a16="http://schemas.microsoft.com/office/drawing/2014/main" id="{DD7C0677-BBE1-414B-814E-FB526796BABE}"/>
                  </a:ext>
                </a:extLst>
              </p:cNvPr>
              <p:cNvPicPr/>
              <p:nvPr/>
            </p:nvPicPr>
            <p:blipFill>
              <a:blip r:embed="rId3"/>
              <a:stretch>
                <a:fillRect/>
              </a:stretch>
            </p:blipFill>
            <p:spPr>
              <a:xfrm>
                <a:off x="8642374" y="2831692"/>
                <a:ext cx="180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50E275-2940-D64F-8F9D-8FEA90F263CD}"/>
                  </a:ext>
                </a:extLst>
              </p14:cNvPr>
              <p14:cNvContentPartPr/>
              <p14:nvPr/>
            </p14:nvContentPartPr>
            <p14:xfrm>
              <a:off x="7568494" y="1355692"/>
              <a:ext cx="3600" cy="3600"/>
            </p14:xfrm>
          </p:contentPart>
        </mc:Choice>
        <mc:Fallback xmlns="">
          <p:pic>
            <p:nvPicPr>
              <p:cNvPr id="6" name="Ink 5">
                <a:extLst>
                  <a:ext uri="{FF2B5EF4-FFF2-40B4-BE49-F238E27FC236}">
                    <a16:creationId xmlns:a16="http://schemas.microsoft.com/office/drawing/2014/main" id="{2850E275-2940-D64F-8F9D-8FEA90F263CD}"/>
                  </a:ext>
                </a:extLst>
              </p:cNvPr>
              <p:cNvPicPr/>
              <p:nvPr/>
            </p:nvPicPr>
            <p:blipFill>
              <a:blip r:embed="rId5"/>
              <a:stretch>
                <a:fillRect/>
              </a:stretch>
            </p:blipFill>
            <p:spPr>
              <a:xfrm>
                <a:off x="7559854" y="1347052"/>
                <a:ext cx="212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C9CF2D3-71F9-664F-83A1-4ACBF7039607}"/>
                  </a:ext>
                </a:extLst>
              </p14:cNvPr>
              <p14:cNvContentPartPr/>
              <p14:nvPr/>
            </p14:nvContentPartPr>
            <p14:xfrm>
              <a:off x="5078734" y="3049852"/>
              <a:ext cx="360" cy="3600"/>
            </p14:xfrm>
          </p:contentPart>
        </mc:Choice>
        <mc:Fallback xmlns="">
          <p:pic>
            <p:nvPicPr>
              <p:cNvPr id="7" name="Ink 6">
                <a:extLst>
                  <a:ext uri="{FF2B5EF4-FFF2-40B4-BE49-F238E27FC236}">
                    <a16:creationId xmlns:a16="http://schemas.microsoft.com/office/drawing/2014/main" id="{3C9CF2D3-71F9-664F-83A1-4ACBF7039607}"/>
                  </a:ext>
                </a:extLst>
              </p:cNvPr>
              <p:cNvPicPr/>
              <p:nvPr/>
            </p:nvPicPr>
            <p:blipFill>
              <a:blip r:embed="rId3"/>
              <a:stretch>
                <a:fillRect/>
              </a:stretch>
            </p:blipFill>
            <p:spPr>
              <a:xfrm>
                <a:off x="5070094" y="3041212"/>
                <a:ext cx="180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FDACCB0-A54B-354A-A3EC-60B7525CDF0A}"/>
                  </a:ext>
                </a:extLst>
              </p14:cNvPr>
              <p14:cNvContentPartPr/>
              <p14:nvPr/>
            </p14:nvContentPartPr>
            <p14:xfrm>
              <a:off x="5525854" y="1776532"/>
              <a:ext cx="360" cy="360"/>
            </p14:xfrm>
          </p:contentPart>
        </mc:Choice>
        <mc:Fallback xmlns="">
          <p:pic>
            <p:nvPicPr>
              <p:cNvPr id="8" name="Ink 7">
                <a:extLst>
                  <a:ext uri="{FF2B5EF4-FFF2-40B4-BE49-F238E27FC236}">
                    <a16:creationId xmlns:a16="http://schemas.microsoft.com/office/drawing/2014/main" id="{8FDACCB0-A54B-354A-A3EC-60B7525CDF0A}"/>
                  </a:ext>
                </a:extLst>
              </p:cNvPr>
              <p:cNvPicPr/>
              <p:nvPr/>
            </p:nvPicPr>
            <p:blipFill>
              <a:blip r:embed="rId8"/>
              <a:stretch>
                <a:fillRect/>
              </a:stretch>
            </p:blipFill>
            <p:spPr>
              <a:xfrm>
                <a:off x="5517214" y="17675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465448C-44AF-1340-8608-65DF607A0667}"/>
                  </a:ext>
                </a:extLst>
              </p14:cNvPr>
              <p14:cNvContentPartPr/>
              <p14:nvPr/>
            </p14:nvContentPartPr>
            <p14:xfrm>
              <a:off x="768814" y="1290172"/>
              <a:ext cx="3600" cy="360"/>
            </p14:xfrm>
          </p:contentPart>
        </mc:Choice>
        <mc:Fallback xmlns="">
          <p:pic>
            <p:nvPicPr>
              <p:cNvPr id="9" name="Ink 8">
                <a:extLst>
                  <a:ext uri="{FF2B5EF4-FFF2-40B4-BE49-F238E27FC236}">
                    <a16:creationId xmlns:a16="http://schemas.microsoft.com/office/drawing/2014/main" id="{6465448C-44AF-1340-8608-65DF607A0667}"/>
                  </a:ext>
                </a:extLst>
              </p:cNvPr>
              <p:cNvPicPr/>
              <p:nvPr/>
            </p:nvPicPr>
            <p:blipFill>
              <a:blip r:embed="rId10"/>
              <a:stretch>
                <a:fillRect/>
              </a:stretch>
            </p:blipFill>
            <p:spPr>
              <a:xfrm>
                <a:off x="759814" y="1281532"/>
                <a:ext cx="21240" cy="18000"/>
              </a:xfrm>
              <a:prstGeom prst="rect">
                <a:avLst/>
              </a:prstGeom>
            </p:spPr>
          </p:pic>
        </mc:Fallback>
      </mc:AlternateContent>
    </p:spTree>
    <p:extLst>
      <p:ext uri="{BB962C8B-B14F-4D97-AF65-F5344CB8AC3E}">
        <p14:creationId xmlns:p14="http://schemas.microsoft.com/office/powerpoint/2010/main" val="163420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What’s it for…2 </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690689"/>
            <a:ext cx="10515600" cy="4077066"/>
          </a:xfrm>
        </p:spPr>
        <p:txBody>
          <a:bodyPr>
            <a:noAutofit/>
          </a:bodyPr>
          <a:lstStyle/>
          <a:p>
            <a:pPr>
              <a:lnSpc>
                <a:spcPct val="150000"/>
              </a:lnSpc>
            </a:pPr>
            <a:r>
              <a:rPr lang="en-GB" sz="2200" b="1" dirty="0">
                <a:latin typeface="Helvetica Neue Light" panose="02000403000000020004" pitchFamily="2" charset="0"/>
                <a:ea typeface="Helvetica Neue Light" panose="02000403000000020004" pitchFamily="2" charset="0"/>
              </a:rPr>
              <a:t>It grants you god-like system privileges</a:t>
            </a:r>
          </a:p>
          <a:p>
            <a:pPr>
              <a:lnSpc>
                <a:spcPct val="150000"/>
              </a:lnSpc>
            </a:pPr>
            <a:r>
              <a:rPr lang="en-GB" sz="2100" dirty="0">
                <a:latin typeface="Helvetica Neue Light" panose="02000403000000020004" pitchFamily="2" charset="0"/>
                <a:ea typeface="Helvetica Neue Light" panose="02000403000000020004" pitchFamily="2" charset="0"/>
              </a:rPr>
              <a:t>The command line is what is referred to as a “privileged environment.” it just means it’s a place where there are very few restrictions on what you are allowed to do.</a:t>
            </a:r>
          </a:p>
          <a:p>
            <a:pPr>
              <a:lnSpc>
                <a:spcPct val="150000"/>
              </a:lnSpc>
            </a:pPr>
            <a:r>
              <a:rPr lang="en-GB" sz="2100" dirty="0">
                <a:latin typeface="Helvetica Neue Light" panose="02000403000000020004" pitchFamily="2" charset="0"/>
                <a:ea typeface="Helvetica Neue Light" panose="02000403000000020004" pitchFamily="2" charset="0"/>
              </a:rPr>
              <a:t>Whatever command you type, as far as it’s valid, is executed immediately and, often, irreversibly.</a:t>
            </a:r>
          </a:p>
          <a:p>
            <a:pPr>
              <a:lnSpc>
                <a:spcPct val="150000"/>
              </a:lnSpc>
            </a:pPr>
            <a:r>
              <a:rPr lang="en-GB" sz="2100" dirty="0">
                <a:latin typeface="Helvetica Neue Light" panose="02000403000000020004" pitchFamily="2" charset="0"/>
                <a:ea typeface="Helvetica Neue Light" panose="02000403000000020004" pitchFamily="2" charset="0"/>
              </a:rPr>
              <a:t>It’s capable of interacting with the hidden files your operating system tries to prevent you from editing.</a:t>
            </a:r>
          </a:p>
          <a:p>
            <a:pPr>
              <a:lnSpc>
                <a:spcPct val="150000"/>
              </a:lnSpc>
            </a:pPr>
            <a:r>
              <a:rPr lang="en-GB" sz="2100" dirty="0">
                <a:latin typeface="Helvetica Neue Light" panose="02000403000000020004" pitchFamily="2" charset="0"/>
                <a:ea typeface="Helvetica Neue Light" panose="02000403000000020004" pitchFamily="2" charset="0"/>
              </a:rPr>
              <a:t>That makes it a bit risky, yes, but it also makes it very powerful, and the perfect choice for certain tasks and projects.</a:t>
            </a:r>
          </a:p>
        </p:txBody>
      </p:sp>
    </p:spTree>
    <p:extLst>
      <p:ext uri="{BB962C8B-B14F-4D97-AF65-F5344CB8AC3E}">
        <p14:creationId xmlns:p14="http://schemas.microsoft.com/office/powerpoint/2010/main" val="259771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Speed</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690689"/>
            <a:ext cx="10515600" cy="4077066"/>
          </a:xfrm>
        </p:spPr>
        <p:txBody>
          <a:bodyPr>
            <a:noAutofit/>
          </a:bodyPr>
          <a:lstStyle/>
          <a:p>
            <a:pPr>
              <a:lnSpc>
                <a:spcPct val="150000"/>
              </a:lnSpc>
            </a:pPr>
            <a:r>
              <a:rPr lang="en-GB" sz="2400" dirty="0">
                <a:latin typeface="Helvetica Neue Light" panose="02000403000000020004" pitchFamily="2" charset="0"/>
                <a:ea typeface="Helvetica Neue Light" panose="02000403000000020004" pitchFamily="2" charset="0"/>
              </a:rPr>
              <a:t>The command line enables </a:t>
            </a:r>
            <a:r>
              <a:rPr lang="en-GB" sz="2400" dirty="0" err="1">
                <a:latin typeface="Helvetica Neue Light" panose="02000403000000020004" pitchFamily="2" charset="0"/>
                <a:ea typeface="Helvetica Neue Light" panose="02000403000000020004" pitchFamily="2" charset="0"/>
              </a:rPr>
              <a:t>npm</a:t>
            </a:r>
            <a:r>
              <a:rPr lang="en-GB" sz="2400" dirty="0">
                <a:latin typeface="Helvetica Neue Light" panose="02000403000000020004" pitchFamily="2" charset="0"/>
                <a:ea typeface="Helvetica Neue Light" panose="02000403000000020004" pitchFamily="2" charset="0"/>
              </a:rPr>
              <a:t> to generate tons of files with incredible speed. The ability to run a single command that installs, updates, or deletes those files together in one fell swoop at high speed makes the terminal the fastest, most efficient tool for many jobs.</a:t>
            </a:r>
          </a:p>
          <a:p>
            <a:pPr>
              <a:lnSpc>
                <a:spcPct val="150000"/>
              </a:lnSpc>
            </a:pPr>
            <a:r>
              <a:rPr lang="en-GB" sz="2400" dirty="0">
                <a:latin typeface="Helvetica Neue Light" panose="02000403000000020004" pitchFamily="2" charset="0"/>
                <a:ea typeface="Helvetica Neue Light" panose="02000403000000020004" pitchFamily="2" charset="0"/>
              </a:rPr>
              <a:t>it downloads and transmits files between computers—generally much, much faster than, say, using a browser to do it.</a:t>
            </a:r>
          </a:p>
        </p:txBody>
      </p:sp>
    </p:spTree>
    <p:extLst>
      <p:ext uri="{BB962C8B-B14F-4D97-AF65-F5344CB8AC3E}">
        <p14:creationId xmlns:p14="http://schemas.microsoft.com/office/powerpoint/2010/main" val="212694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48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Node and how it relates to </a:t>
            </a:r>
            <a:r>
              <a:rPr lang="en-US" sz="4800" spc="60" dirty="0" err="1">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npm</a:t>
            </a:r>
            <a:endParaRPr lang="en-US" sz="48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endParaRP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690689"/>
            <a:ext cx="10515600" cy="4077066"/>
          </a:xfrm>
        </p:spPr>
        <p:txBody>
          <a:bodyPr>
            <a:noAutofit/>
          </a:bodyPr>
          <a:lstStyle/>
          <a:p>
            <a:pPr>
              <a:lnSpc>
                <a:spcPct val="150000"/>
              </a:lnSpc>
            </a:pPr>
            <a:r>
              <a:rPr lang="en-GB" sz="2400" dirty="0">
                <a:latin typeface="Helvetica Neue Light" panose="02000403000000020004" pitchFamily="2" charset="0"/>
                <a:ea typeface="Helvetica Neue Light" panose="02000403000000020004" pitchFamily="2" charset="0"/>
              </a:rPr>
              <a:t>Node is JavaScript, but as a server-side language.</a:t>
            </a:r>
          </a:p>
          <a:p>
            <a:pPr>
              <a:lnSpc>
                <a:spcPct val="150000"/>
              </a:lnSpc>
            </a:pPr>
            <a:r>
              <a:rPr lang="en-GB" sz="2400" dirty="0">
                <a:latin typeface="Helvetica Neue Light" panose="02000403000000020004" pitchFamily="2" charset="0"/>
                <a:ea typeface="Helvetica Neue Light" panose="02000403000000020004" pitchFamily="2" charset="0"/>
              </a:rPr>
              <a:t>This is possible because of V8, Chromium’s JavaScript engine, which can run on its own, outside the confines of the browser.</a:t>
            </a:r>
          </a:p>
          <a:p>
            <a:pPr>
              <a:lnSpc>
                <a:spcPct val="150000"/>
              </a:lnSpc>
            </a:pPr>
            <a:r>
              <a:rPr lang="en-GB" sz="2400" dirty="0">
                <a:latin typeface="Helvetica Neue Light" panose="02000403000000020004" pitchFamily="2" charset="0"/>
                <a:ea typeface="Helvetica Neue Light" panose="02000403000000020004" pitchFamily="2" charset="0"/>
              </a:rPr>
              <a:t>Node and browser-based JavaScript can be very different, and have different capabilities, though both are JavaScript at their core.</a:t>
            </a:r>
          </a:p>
          <a:p>
            <a:pPr>
              <a:lnSpc>
                <a:spcPct val="150000"/>
              </a:lnSpc>
            </a:pPr>
            <a:r>
              <a:rPr lang="en-GB" sz="2400" dirty="0">
                <a:latin typeface="Helvetica Neue Light" panose="02000403000000020004" pitchFamily="2" charset="0"/>
                <a:ea typeface="Helvetica Neue Light" panose="02000403000000020004" pitchFamily="2" charset="0"/>
              </a:rPr>
              <a:t>You don’t need to know Node to use </a:t>
            </a:r>
            <a:r>
              <a:rPr lang="en-GB" sz="2400" dirty="0" err="1">
                <a:latin typeface="Helvetica Neue Light" panose="02000403000000020004" pitchFamily="2" charset="0"/>
                <a:ea typeface="Helvetica Neue Light" panose="02000403000000020004" pitchFamily="2" charset="0"/>
              </a:rPr>
              <a:t>npm</a:t>
            </a:r>
            <a:r>
              <a:rPr lang="en-GB" sz="2400" dirty="0">
                <a:latin typeface="Helvetica Neue Light" panose="02000403000000020004" pitchFamily="2" charset="0"/>
                <a:ea typeface="Helvetica Neue Light" panose="02000403000000020004" pitchFamily="2" charset="0"/>
              </a:rPr>
              <a:t>. (TFFT) </a:t>
            </a:r>
            <a:r>
              <a:rPr lang="en-GB" sz="2400" dirty="0">
                <a:latin typeface="Helvetica Neue Light" panose="02000403000000020004" pitchFamily="2" charset="0"/>
                <a:ea typeface="Helvetica Neue Light" panose="02000403000000020004" pitchFamily="2" charset="0"/>
                <a:sym typeface="Wingdings" pitchFamily="2" charset="2"/>
              </a:rPr>
              <a:t></a:t>
            </a:r>
            <a:endParaRPr lang="en-GB" sz="2400" dirty="0">
              <a:latin typeface="Helvetica Neue Light" panose="02000403000000020004" pitchFamily="2" charset="0"/>
              <a:ea typeface="Helvetica Neue Light" panose="02000403000000020004" pitchFamily="2" charset="0"/>
            </a:endParaRPr>
          </a:p>
        </p:txBody>
      </p:sp>
      <p:pic>
        <p:nvPicPr>
          <p:cNvPr id="1026" name="Picture 2" descr="Node.js Logo PNG Transparent &amp; SVG Vector - Freebie Supply">
            <a:extLst>
              <a:ext uri="{FF2B5EF4-FFF2-40B4-BE49-F238E27FC236}">
                <a16:creationId xmlns:a16="http://schemas.microsoft.com/office/drawing/2014/main" id="{DEEA2586-31C4-D244-8B44-F37461CA9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77" y="3899603"/>
            <a:ext cx="4354223" cy="3265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71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sz="3600" dirty="0">
                <a:solidFill>
                  <a:srgbClr val="D3473F"/>
                </a:solidFill>
                <a:latin typeface="American Typewriter" panose="02090604020004020304" pitchFamily="18" charset="77"/>
              </a:rPr>
              <a:t>Node is JavaScript, but without the browser</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507809"/>
            <a:ext cx="10515600" cy="4077066"/>
          </a:xfrm>
        </p:spPr>
        <p:txBody>
          <a:bodyPr>
            <a:noAutofit/>
          </a:bodyPr>
          <a:lstStyle/>
          <a:p>
            <a:pPr>
              <a:lnSpc>
                <a:spcPct val="150000"/>
              </a:lnSpc>
            </a:pPr>
            <a:r>
              <a:rPr lang="en-GB" sz="2400" dirty="0">
                <a:latin typeface="Helvetica Neue Light" panose="02000403000000020004" pitchFamily="2" charset="0"/>
                <a:ea typeface="Helvetica Neue Light" panose="02000403000000020004" pitchFamily="2" charset="0"/>
              </a:rPr>
              <a:t>JavaScript doesn’t need a browser anymore in order to run.</a:t>
            </a:r>
          </a:p>
          <a:p>
            <a:pPr>
              <a:lnSpc>
                <a:spcPct val="150000"/>
              </a:lnSpc>
            </a:pPr>
            <a:r>
              <a:rPr lang="en-GB" sz="2400" dirty="0">
                <a:latin typeface="Helvetica Neue Light" panose="02000403000000020004" pitchFamily="2" charset="0"/>
                <a:ea typeface="Helvetica Neue Light" panose="02000403000000020004" pitchFamily="2" charset="0"/>
              </a:rPr>
              <a:t>Client-side languages (HTML, CSS, JavaScript),</a:t>
            </a:r>
          </a:p>
          <a:p>
            <a:pPr>
              <a:lnSpc>
                <a:spcPct val="150000"/>
              </a:lnSpc>
            </a:pPr>
            <a:r>
              <a:rPr lang="en-GB" sz="2400" dirty="0">
                <a:latin typeface="Helvetica Neue Light" panose="02000403000000020004" pitchFamily="2" charset="0"/>
                <a:ea typeface="Helvetica Neue Light" panose="02000403000000020004" pitchFamily="2" charset="0"/>
              </a:rPr>
              <a:t>Server-side languages, like PHP, Ruby, or Python run purely on a server instead of the browser, and generally have much broader and more powerful capabilities.</a:t>
            </a:r>
          </a:p>
          <a:p>
            <a:pPr>
              <a:lnSpc>
                <a:spcPct val="150000"/>
              </a:lnSpc>
            </a:pPr>
            <a:r>
              <a:rPr lang="en-GB" sz="2400" dirty="0">
                <a:latin typeface="Helvetica Neue Light" panose="02000403000000020004" pitchFamily="2" charset="0"/>
                <a:ea typeface="Helvetica Neue Light" panose="02000403000000020004" pitchFamily="2" charset="0"/>
                <a:hlinkClick r:id="rId2"/>
              </a:rPr>
              <a:t>Ryan Dahl</a:t>
            </a:r>
            <a:r>
              <a:rPr lang="en-GB" sz="2400" dirty="0">
                <a:latin typeface="Helvetica Neue Light" panose="02000403000000020004" pitchFamily="2" charset="0"/>
                <a:ea typeface="Helvetica Neue Light" panose="02000403000000020004" pitchFamily="2" charset="0"/>
              </a:rPr>
              <a:t> is credited with the invention of Node circa 2009 from a group who liked how fast JavaScript is (especially compared to PHP and Ruby), and they wanted to have JavaScript everywhere, not just in a browser.</a:t>
            </a:r>
          </a:p>
        </p:txBody>
      </p:sp>
    </p:spTree>
    <p:extLst>
      <p:ext uri="{BB962C8B-B14F-4D97-AF65-F5344CB8AC3E}">
        <p14:creationId xmlns:p14="http://schemas.microsoft.com/office/powerpoint/2010/main" val="34255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avaScript V8 Engine: How It Works and All You Need To ...">
            <a:extLst>
              <a:ext uri="{FF2B5EF4-FFF2-40B4-BE49-F238E27FC236}">
                <a16:creationId xmlns:a16="http://schemas.microsoft.com/office/drawing/2014/main" id="{9AA299FC-4684-A342-B611-F6CF240E3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457" y="199194"/>
            <a:ext cx="4175834" cy="219231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sz="3600" dirty="0">
                <a:solidFill>
                  <a:srgbClr val="D3473F"/>
                </a:solidFill>
                <a:latin typeface="American Typewriter" panose="02090604020004020304" pitchFamily="18" charset="77"/>
              </a:rPr>
              <a:t>How Node works</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690688"/>
            <a:ext cx="11189091" cy="4639774"/>
          </a:xfrm>
        </p:spPr>
        <p:txBody>
          <a:bodyPr>
            <a:noAutofit/>
          </a:bodyPr>
          <a:lstStyle/>
          <a:p>
            <a:pPr>
              <a:lnSpc>
                <a:spcPct val="150000"/>
              </a:lnSpc>
            </a:pPr>
            <a:r>
              <a:rPr lang="en-GB" sz="2400" dirty="0">
                <a:latin typeface="Helvetica Neue Light" panose="02000403000000020004" pitchFamily="2" charset="0"/>
                <a:ea typeface="Helvetica Neue Light" panose="02000403000000020004" pitchFamily="2" charset="0"/>
              </a:rPr>
              <a:t>Node is essentially JavaScript as a server-side language</a:t>
            </a:r>
          </a:p>
          <a:p>
            <a:pPr>
              <a:lnSpc>
                <a:spcPct val="150000"/>
              </a:lnSpc>
            </a:pPr>
            <a:r>
              <a:rPr lang="en-GB" sz="2400" dirty="0">
                <a:latin typeface="Helvetica Neue Light" panose="02000403000000020004" pitchFamily="2" charset="0"/>
                <a:ea typeface="Helvetica Neue Light" panose="02000403000000020004" pitchFamily="2" charset="0"/>
              </a:rPr>
              <a:t>That runs outside of the browser.</a:t>
            </a:r>
          </a:p>
          <a:p>
            <a:pPr>
              <a:lnSpc>
                <a:spcPct val="150000"/>
              </a:lnSpc>
            </a:pPr>
            <a:r>
              <a:rPr lang="en-GB" sz="2400" dirty="0">
                <a:latin typeface="Helvetica Neue Light" panose="02000403000000020004" pitchFamily="2" charset="0"/>
                <a:ea typeface="Helvetica Neue Light" panose="02000403000000020004" pitchFamily="2" charset="0"/>
              </a:rPr>
              <a:t>Under the bonnet each browser has its own individual JavaScript engine.</a:t>
            </a:r>
          </a:p>
          <a:p>
            <a:pPr>
              <a:lnSpc>
                <a:spcPct val="150000"/>
              </a:lnSpc>
            </a:pPr>
            <a:r>
              <a:rPr lang="en-GB" sz="2400" dirty="0">
                <a:latin typeface="Helvetica Neue Light" panose="02000403000000020004" pitchFamily="2" charset="0"/>
                <a:ea typeface="Helvetica Neue Light" panose="02000403000000020004" pitchFamily="2" charset="0"/>
              </a:rPr>
              <a:t>The JavaScript engine in Chromium-based browsers is called V8 and is by far the most popular JavaScript engine, but now days the engine used in Chrome is a lot like the engine that runs in Firefox, which is a lot like Safari, and so on.</a:t>
            </a:r>
          </a:p>
          <a:p>
            <a:pPr marL="0" indent="0">
              <a:lnSpc>
                <a:spcPct val="150000"/>
              </a:lnSpc>
              <a:buNone/>
            </a:pPr>
            <a:r>
              <a:rPr lang="en-GB" sz="2000" dirty="0">
                <a:latin typeface="Helvetica Neue Light" panose="02000403000000020004" pitchFamily="2" charset="0"/>
                <a:ea typeface="Helvetica Neue Light" panose="02000403000000020004" pitchFamily="2" charset="0"/>
              </a:rPr>
              <a:t>   Side note: Firefox’s JavaScript engine is named </a:t>
            </a:r>
            <a:r>
              <a:rPr lang="en-GB" sz="2000" dirty="0" err="1">
                <a:latin typeface="Helvetica Neue Light" panose="02000403000000020004" pitchFamily="2" charset="0"/>
                <a:ea typeface="Helvetica Neue Light" panose="02000403000000020004" pitchFamily="2" charset="0"/>
              </a:rPr>
              <a:t>SpiderMonkey</a:t>
            </a:r>
            <a:r>
              <a:rPr lang="en-GB" sz="2000" dirty="0">
                <a:latin typeface="Helvetica Neue Light" panose="02000403000000020004" pitchFamily="2" charset="0"/>
                <a:ea typeface="Helvetica Neue Light" panose="02000403000000020004" pitchFamily="2" charset="0"/>
              </a:rPr>
              <a:t> – cool </a:t>
            </a:r>
            <a:r>
              <a:rPr lang="en-GB" sz="2000" dirty="0">
                <a:latin typeface="Helvetica Neue Light" panose="02000403000000020004" pitchFamily="2" charset="0"/>
                <a:ea typeface="Helvetica Neue Light" panose="02000403000000020004" pitchFamily="2" charset="0"/>
                <a:sym typeface="Wingdings" pitchFamily="2" charset="2"/>
              </a:rPr>
              <a:t></a:t>
            </a:r>
            <a:endParaRPr lang="en-GB" sz="20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915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avaScript V8 Engine: How It Works and All You Need To ...">
            <a:extLst>
              <a:ext uri="{FF2B5EF4-FFF2-40B4-BE49-F238E27FC236}">
                <a16:creationId xmlns:a16="http://schemas.microsoft.com/office/drawing/2014/main" id="{9AA299FC-4684-A342-B611-F6CF240E3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1494" y="175031"/>
            <a:ext cx="3249051" cy="170575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sz="3600" dirty="0">
                <a:solidFill>
                  <a:srgbClr val="D3473F"/>
                </a:solidFill>
                <a:latin typeface="American Typewriter" panose="02090604020004020304" pitchFamily="18" charset="77"/>
              </a:rPr>
              <a:t>V8</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683455" y="1665118"/>
            <a:ext cx="11189091" cy="4639774"/>
          </a:xfrm>
        </p:spPr>
        <p:txBody>
          <a:bodyPr>
            <a:noAutofit/>
          </a:bodyPr>
          <a:lstStyle/>
          <a:p>
            <a:pPr>
              <a:lnSpc>
                <a:spcPct val="200000"/>
              </a:lnSpc>
            </a:pPr>
            <a:r>
              <a:rPr lang="en-GB" sz="2400" dirty="0">
                <a:latin typeface="Helvetica Neue Light" panose="02000403000000020004" pitchFamily="2" charset="0"/>
                <a:ea typeface="Helvetica Neue Light" panose="02000403000000020004" pitchFamily="2" charset="0"/>
              </a:rPr>
              <a:t>It turns out, you can take the JavaScript engine out of a browser, and with some modification, run it on its own—kind of like if you decided to pull the stereo out of a car, tinker a bit, and make it into a stereo system for your home instead. V8 can function perfectly fine as a standalone unit in any environment.</a:t>
            </a:r>
          </a:p>
          <a:p>
            <a:pPr>
              <a:lnSpc>
                <a:spcPct val="200000"/>
              </a:lnSpc>
            </a:pPr>
            <a:r>
              <a:rPr lang="en-GB" sz="2400" dirty="0">
                <a:latin typeface="Helvetica Neue Light" panose="02000403000000020004" pitchFamily="2" charset="0"/>
                <a:ea typeface="Helvetica Neue Light" panose="02000403000000020004" pitchFamily="2" charset="0"/>
              </a:rPr>
              <a:t>In other words: V8 makes it possible to run JavaScript anywhere. That’s why we have “Node” JavaScript and “browser-based” JavaScript.</a:t>
            </a:r>
          </a:p>
        </p:txBody>
      </p:sp>
    </p:spTree>
    <p:extLst>
      <p:ext uri="{BB962C8B-B14F-4D97-AF65-F5344CB8AC3E}">
        <p14:creationId xmlns:p14="http://schemas.microsoft.com/office/powerpoint/2010/main" val="213097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sz="5400" dirty="0">
                <a:solidFill>
                  <a:srgbClr val="D3473F"/>
                </a:solidFill>
                <a:latin typeface="American Typewriter" panose="02090604020004020304" pitchFamily="18" charset="77"/>
              </a:rPr>
              <a:t>Differences</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683455" y="1665117"/>
            <a:ext cx="11189091" cy="4827757"/>
          </a:xfrm>
        </p:spPr>
        <p:txBody>
          <a:bodyPr>
            <a:noAutofit/>
          </a:bodyPr>
          <a:lstStyle/>
          <a:p>
            <a:pPr>
              <a:lnSpc>
                <a:spcPct val="150000"/>
              </a:lnSpc>
            </a:pPr>
            <a:r>
              <a:rPr lang="en-GB" sz="2400" dirty="0">
                <a:latin typeface="Helvetica Neue Light" panose="02000403000000020004" pitchFamily="2" charset="0"/>
                <a:ea typeface="Helvetica Neue Light" panose="02000403000000020004" pitchFamily="2" charset="0"/>
              </a:rPr>
              <a:t>Node and the JavaScript we’re used to running in the browser are both similar and very different from each other.</a:t>
            </a:r>
          </a:p>
          <a:p>
            <a:pPr>
              <a:lnSpc>
                <a:spcPct val="150000"/>
              </a:lnSpc>
            </a:pPr>
            <a:r>
              <a:rPr lang="en-GB" sz="2400" dirty="0">
                <a:latin typeface="Helvetica Neue Light" panose="02000403000000020004" pitchFamily="2" charset="0"/>
                <a:ea typeface="Helvetica Neue Light" panose="02000403000000020004" pitchFamily="2" charset="0"/>
              </a:rPr>
              <a:t>While both are JavaScript at their core, and while the language and syntax is the same, many staples of JavaScript in the browser (like the window or document, and even alert) are not present in a purely server-side Node environment.</a:t>
            </a:r>
          </a:p>
          <a:p>
            <a:pPr>
              <a:lnSpc>
                <a:spcPct val="150000"/>
              </a:lnSpc>
            </a:pPr>
            <a:r>
              <a:rPr lang="en-GB" sz="2400" dirty="0">
                <a:latin typeface="Helvetica Neue Light" panose="02000403000000020004" pitchFamily="2" charset="0"/>
                <a:ea typeface="Helvetica Neue Light" panose="02000403000000020004" pitchFamily="2" charset="0"/>
              </a:rPr>
              <a:t>There is no window, of course, when the language is just running on its own, and not in a browser.</a:t>
            </a:r>
          </a:p>
          <a:p>
            <a:pPr>
              <a:lnSpc>
                <a:spcPct val="150000"/>
              </a:lnSpc>
            </a:pPr>
            <a:r>
              <a:rPr lang="en-GB" sz="2400" dirty="0">
                <a:latin typeface="Helvetica Neue Light" panose="02000403000000020004" pitchFamily="2" charset="0"/>
                <a:ea typeface="Helvetica Neue Light" panose="02000403000000020004" pitchFamily="2" charset="0"/>
              </a:rPr>
              <a:t>We still have </a:t>
            </a:r>
            <a:r>
              <a:rPr lang="en-GB" sz="2400" dirty="0" err="1">
                <a:latin typeface="Courier New" panose="02070309020205020404" pitchFamily="49" charset="0"/>
                <a:ea typeface="Helvetica Neue Light" panose="02000403000000020004" pitchFamily="2" charset="0"/>
                <a:cs typeface="Courier New" panose="02070309020205020404" pitchFamily="49" charset="0"/>
              </a:rPr>
              <a:t>console.log</a:t>
            </a:r>
            <a:r>
              <a:rPr lang="en-GB" sz="2400" dirty="0">
                <a:latin typeface="Courier New" panose="02070309020205020404" pitchFamily="49" charset="0"/>
                <a:ea typeface="Helvetica Neue Light" panose="02000403000000020004" pitchFamily="2" charset="0"/>
                <a:cs typeface="Courier New" panose="02070309020205020404" pitchFamily="49" charset="0"/>
              </a:rPr>
              <a:t> </a:t>
            </a:r>
            <a:r>
              <a:rPr lang="en-GB" sz="2400" dirty="0">
                <a:latin typeface="Helvetica Neue Light" panose="02000403000000020004" pitchFamily="2" charset="0"/>
                <a:ea typeface="Helvetica Neue Light" panose="02000403000000020004" pitchFamily="2" charset="0"/>
              </a:rPr>
              <a:t>though</a:t>
            </a:r>
          </a:p>
        </p:txBody>
      </p:sp>
    </p:spTree>
    <p:extLst>
      <p:ext uri="{BB962C8B-B14F-4D97-AF65-F5344CB8AC3E}">
        <p14:creationId xmlns:p14="http://schemas.microsoft.com/office/powerpoint/2010/main" val="159032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5DF7AA-CFB5-024E-B266-9F11BCDD0F56}"/>
              </a:ext>
            </a:extLst>
          </p:cNvPr>
          <p:cNvPicPr>
            <a:picLocks noChangeAspect="1"/>
          </p:cNvPicPr>
          <p:nvPr/>
        </p:nvPicPr>
        <p:blipFill>
          <a:blip r:embed="rId2"/>
          <a:stretch>
            <a:fillRect/>
          </a:stretch>
        </p:blipFill>
        <p:spPr>
          <a:xfrm>
            <a:off x="636953" y="0"/>
            <a:ext cx="10837334" cy="6858000"/>
          </a:xfrm>
          <a:prstGeom prst="rect">
            <a:avLst/>
          </a:prstGeom>
        </p:spPr>
      </p:pic>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a:xfrm>
            <a:off x="717713" y="3429000"/>
            <a:ext cx="10515600" cy="1325563"/>
          </a:xfrm>
        </p:spPr>
        <p:txBody>
          <a:bodyPr>
            <a:normAutofit/>
          </a:bodyPr>
          <a:lstStyle/>
          <a:p>
            <a:pPr algn="ctr"/>
            <a:r>
              <a:rPr lang="en-GB" sz="5400" dirty="0">
                <a:solidFill>
                  <a:schemeClr val="bg1"/>
                </a:solidFill>
                <a:latin typeface="American Typewriter" panose="02090604020004020304" pitchFamily="18" charset="77"/>
              </a:rPr>
              <a:t>The same but different !</a:t>
            </a:r>
          </a:p>
        </p:txBody>
      </p:sp>
    </p:spTree>
    <p:extLst>
      <p:ext uri="{BB962C8B-B14F-4D97-AF65-F5344CB8AC3E}">
        <p14:creationId xmlns:p14="http://schemas.microsoft.com/office/powerpoint/2010/main" val="93842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Running Node locally</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5444196" y="1693760"/>
            <a:ext cx="6147581" cy="4025900"/>
          </a:xfrm>
        </p:spPr>
        <p:txBody>
          <a:bodyPr>
            <a:normAutofit lnSpcReduction="10000"/>
          </a:bodyPr>
          <a:lstStyle/>
          <a:p>
            <a:pPr>
              <a:lnSpc>
                <a:spcPct val="150000"/>
              </a:lnSpc>
            </a:pPr>
            <a:r>
              <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rPr>
              <a:t>For these examples I am running the files from my G Drive.</a:t>
            </a:r>
          </a:p>
          <a:p>
            <a:pPr>
              <a:lnSpc>
                <a:spcPct val="150000"/>
              </a:lnSpc>
            </a:pPr>
            <a:r>
              <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rPr>
              <a:t>You can install Node and </a:t>
            </a:r>
            <a:r>
              <a:rPr lang="en-GB" sz="2400" spc="80" dirty="0" err="1">
                <a:solidFill>
                  <a:schemeClr val="tx1">
                    <a:lumMod val="85000"/>
                    <a:lumOff val="15000"/>
                  </a:schemeClr>
                </a:solidFill>
                <a:latin typeface="Helvetica Neue Light" panose="02000403000000020004" pitchFamily="2" charset="0"/>
                <a:ea typeface="Helvetica Neue Light" panose="02000403000000020004" pitchFamily="2" charset="0"/>
              </a:rPr>
              <a:t>npm</a:t>
            </a:r>
            <a:r>
              <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rPr>
              <a:t> on your own machines, but I can’t directly support that.</a:t>
            </a:r>
          </a:p>
          <a:p>
            <a:pPr>
              <a:lnSpc>
                <a:spcPct val="150000"/>
              </a:lnSpc>
            </a:pPr>
            <a:r>
              <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rPr>
              <a:t>In the labs locate and open the Node.js command prompt.</a:t>
            </a:r>
            <a:endParaRPr lang="en-GB" sz="2400"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sz="2400" dirty="0">
              <a:latin typeface="Helvetica Neue Light" panose="02000403000000020004" pitchFamily="2" charset="0"/>
              <a:ea typeface="Helvetica Neue Light" panose="02000403000000020004" pitchFamily="2" charset="0"/>
            </a:endParaRPr>
          </a:p>
        </p:txBody>
      </p:sp>
      <p:pic>
        <p:nvPicPr>
          <p:cNvPr id="2" name="Picture 1">
            <a:extLst>
              <a:ext uri="{FF2B5EF4-FFF2-40B4-BE49-F238E27FC236}">
                <a16:creationId xmlns:a16="http://schemas.microsoft.com/office/drawing/2014/main" id="{91EAE7D2-8EF8-6E41-9DA5-AE0AB39084A6}"/>
              </a:ext>
            </a:extLst>
          </p:cNvPr>
          <p:cNvPicPr>
            <a:picLocks noChangeAspect="1"/>
          </p:cNvPicPr>
          <p:nvPr/>
        </p:nvPicPr>
        <p:blipFill>
          <a:blip r:embed="rId2"/>
          <a:stretch>
            <a:fillRect/>
          </a:stretch>
        </p:blipFill>
        <p:spPr>
          <a:xfrm>
            <a:off x="838200" y="1690688"/>
            <a:ext cx="4267200" cy="4025900"/>
          </a:xfrm>
          <a:prstGeom prst="rect">
            <a:avLst/>
          </a:prstGeom>
        </p:spPr>
      </p:pic>
      <p:cxnSp>
        <p:nvCxnSpPr>
          <p:cNvPr id="6" name="Straight Arrow Connector 5">
            <a:extLst>
              <a:ext uri="{FF2B5EF4-FFF2-40B4-BE49-F238E27FC236}">
                <a16:creationId xmlns:a16="http://schemas.microsoft.com/office/drawing/2014/main" id="{69B2DCB5-4929-2448-857F-D25D9DD64BB3}"/>
              </a:ext>
            </a:extLst>
          </p:cNvPr>
          <p:cNvCxnSpPr/>
          <p:nvPr/>
        </p:nvCxnSpPr>
        <p:spPr>
          <a:xfrm flipH="1" flipV="1">
            <a:off x="4149969" y="4360985"/>
            <a:ext cx="1420837" cy="661181"/>
          </a:xfrm>
          <a:prstGeom prst="straightConnector1">
            <a:avLst/>
          </a:prstGeom>
          <a:ln w="317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56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Install check</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5064370" y="1693760"/>
            <a:ext cx="6527408" cy="4025900"/>
          </a:xfrm>
        </p:spPr>
        <p:txBody>
          <a:bodyPr>
            <a:normAutofit/>
          </a:bodyPr>
          <a:lstStyle/>
          <a:p>
            <a:pPr marL="0" indent="0">
              <a:lnSpc>
                <a:spcPct val="150000"/>
              </a:lnSpc>
              <a:buNone/>
            </a:pP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Type </a:t>
            </a:r>
            <a:r>
              <a:rPr lang="en-GB" spc="80" dirty="0">
                <a:solidFill>
                  <a:schemeClr val="tx1">
                    <a:lumMod val="85000"/>
                    <a:lumOff val="15000"/>
                  </a:schemeClr>
                </a:solidFill>
                <a:latin typeface="Courier New" panose="02070309020205020404" pitchFamily="49" charset="0"/>
                <a:ea typeface="Helvetica Neue Light" panose="02000403000000020004" pitchFamily="2" charset="0"/>
                <a:cs typeface="Courier New" panose="02070309020205020404" pitchFamily="49" charset="0"/>
              </a:rPr>
              <a:t>node –v</a:t>
            </a: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  and press enter, this will give the current version of node that is installed, do the same with </a:t>
            </a:r>
          </a:p>
          <a:p>
            <a:pPr marL="0" indent="0">
              <a:lnSpc>
                <a:spcPct val="150000"/>
              </a:lnSpc>
              <a:buNone/>
            </a:pPr>
            <a:r>
              <a:rPr lang="en-GB" spc="80" dirty="0" err="1">
                <a:solidFill>
                  <a:schemeClr val="tx1">
                    <a:lumMod val="85000"/>
                    <a:lumOff val="15000"/>
                  </a:schemeClr>
                </a:solidFill>
                <a:latin typeface="Courier New" panose="02070309020205020404" pitchFamily="49" charset="0"/>
                <a:ea typeface="Helvetica Neue Light" panose="02000403000000020004" pitchFamily="2" charset="0"/>
                <a:cs typeface="Courier New" panose="02070309020205020404" pitchFamily="49" charset="0"/>
              </a:rPr>
              <a:t>npm</a:t>
            </a:r>
            <a:r>
              <a:rPr lang="en-GB" spc="80" dirty="0">
                <a:solidFill>
                  <a:schemeClr val="tx1">
                    <a:lumMod val="85000"/>
                    <a:lumOff val="15000"/>
                  </a:schemeClr>
                </a:solidFill>
                <a:latin typeface="Courier New" panose="02070309020205020404" pitchFamily="49" charset="0"/>
                <a:ea typeface="Helvetica Neue Light" panose="02000403000000020004" pitchFamily="2" charset="0"/>
                <a:cs typeface="Courier New" panose="02070309020205020404" pitchFamily="49" charset="0"/>
              </a:rPr>
              <a:t> –v</a:t>
            </a:r>
          </a:p>
          <a:p>
            <a:pPr marL="0" indent="0">
              <a:lnSpc>
                <a:spcPct val="150000"/>
              </a:lnSpc>
              <a:buNone/>
            </a:pPr>
            <a:endParaRPr lang="en-GB" sz="2400"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sz="2400" dirty="0">
              <a:latin typeface="Helvetica Neue Light" panose="02000403000000020004" pitchFamily="2" charset="0"/>
              <a:ea typeface="Helvetica Neue Light" panose="02000403000000020004" pitchFamily="2" charset="0"/>
            </a:endParaRPr>
          </a:p>
        </p:txBody>
      </p:sp>
      <p:pic>
        <p:nvPicPr>
          <p:cNvPr id="3" name="Picture 2">
            <a:extLst>
              <a:ext uri="{FF2B5EF4-FFF2-40B4-BE49-F238E27FC236}">
                <a16:creationId xmlns:a16="http://schemas.microsoft.com/office/drawing/2014/main" id="{CA354CED-90A5-AA43-AFAB-74E0625F2D78}"/>
              </a:ext>
            </a:extLst>
          </p:cNvPr>
          <p:cNvPicPr>
            <a:picLocks noChangeAspect="1"/>
          </p:cNvPicPr>
          <p:nvPr/>
        </p:nvPicPr>
        <p:blipFill>
          <a:blip r:embed="rId2"/>
          <a:stretch>
            <a:fillRect/>
          </a:stretch>
        </p:blipFill>
        <p:spPr>
          <a:xfrm>
            <a:off x="772550" y="1690687"/>
            <a:ext cx="3897923" cy="3012737"/>
          </a:xfrm>
          <a:prstGeom prst="rect">
            <a:avLst/>
          </a:prstGeom>
        </p:spPr>
      </p:pic>
      <p:cxnSp>
        <p:nvCxnSpPr>
          <p:cNvPr id="6" name="Straight Arrow Connector 5">
            <a:extLst>
              <a:ext uri="{FF2B5EF4-FFF2-40B4-BE49-F238E27FC236}">
                <a16:creationId xmlns:a16="http://schemas.microsoft.com/office/drawing/2014/main" id="{69B2DCB5-4929-2448-857F-D25D9DD64BB3}"/>
              </a:ext>
            </a:extLst>
          </p:cNvPr>
          <p:cNvCxnSpPr>
            <a:cxnSpLocks/>
          </p:cNvCxnSpPr>
          <p:nvPr/>
        </p:nvCxnSpPr>
        <p:spPr>
          <a:xfrm flipH="1" flipV="1">
            <a:off x="2468879" y="3711653"/>
            <a:ext cx="2595491" cy="480519"/>
          </a:xfrm>
          <a:prstGeom prst="straightConnector1">
            <a:avLst/>
          </a:prstGeom>
          <a:ln w="317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2F5FB27E-9709-FC41-9BA1-123857F91E7E}"/>
              </a:ext>
            </a:extLst>
          </p:cNvPr>
          <p:cNvCxnSpPr>
            <a:cxnSpLocks/>
          </p:cNvCxnSpPr>
          <p:nvPr/>
        </p:nvCxnSpPr>
        <p:spPr>
          <a:xfrm flipH="1">
            <a:off x="2468878" y="2460911"/>
            <a:ext cx="3627122" cy="445176"/>
          </a:xfrm>
          <a:prstGeom prst="straightConnector1">
            <a:avLst/>
          </a:prstGeom>
          <a:ln w="317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9390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Introduction</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12800" y="1690688"/>
            <a:ext cx="4847771" cy="4351338"/>
          </a:xfrm>
        </p:spPr>
        <p:txBody>
          <a:bodyPr>
            <a:normAutofit/>
          </a:bodyPr>
          <a:lstStyle/>
          <a:p>
            <a:pPr>
              <a:lnSpc>
                <a:spcPct val="150000"/>
              </a:lnSpc>
            </a:pP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Command line  / terminal</a:t>
            </a:r>
          </a:p>
          <a:p>
            <a:pPr>
              <a:lnSpc>
                <a:spcPct val="150000"/>
              </a:lnSpc>
            </a:pP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Node.js</a:t>
            </a:r>
          </a:p>
          <a:p>
            <a:pPr>
              <a:lnSpc>
                <a:spcPct val="150000"/>
              </a:lnSpc>
            </a:pP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NPM</a:t>
            </a:r>
          </a:p>
          <a:p>
            <a:pPr>
              <a:lnSpc>
                <a:spcPct val="150000"/>
              </a:lnSpc>
            </a:pP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SASS module</a:t>
            </a:r>
            <a:endParaRPr lang="en-GB"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dirty="0">
              <a:latin typeface="Helvetica Neue Light" panose="02000403000000020004" pitchFamily="2" charset="0"/>
              <a:ea typeface="Helvetica Neue Light" panose="02000403000000020004" pitchFamily="2" charset="0"/>
            </a:endParaRPr>
          </a:p>
        </p:txBody>
      </p:sp>
      <p:pic>
        <p:nvPicPr>
          <p:cNvPr id="1028" name="Picture 4" descr="How to Use any npm Module with NativeScript">
            <a:extLst>
              <a:ext uri="{FF2B5EF4-FFF2-40B4-BE49-F238E27FC236}">
                <a16:creationId xmlns:a16="http://schemas.microsoft.com/office/drawing/2014/main" id="{2A9228F6-5CF2-5F42-9E1C-248D527D1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614" y="4691487"/>
            <a:ext cx="2690586" cy="10444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de JS Development Company in India, Node JS Web ...">
            <a:extLst>
              <a:ext uri="{FF2B5EF4-FFF2-40B4-BE49-F238E27FC236}">
                <a16:creationId xmlns:a16="http://schemas.microsoft.com/office/drawing/2014/main" id="{5A45D81E-082F-8C4B-8BF4-4D521B621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578" y="356230"/>
            <a:ext cx="4096657" cy="409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79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fontScale="90000"/>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G Drive – new folder </a:t>
            </a:r>
            <a:r>
              <a:rPr lang="en-US" sz="6000" spc="60" dirty="0" err="1">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npmtest</a:t>
            </a:r>
            <a:endPar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endParaRPr>
          </a:p>
        </p:txBody>
      </p:sp>
      <p:pic>
        <p:nvPicPr>
          <p:cNvPr id="2" name="Picture 1">
            <a:extLst>
              <a:ext uri="{FF2B5EF4-FFF2-40B4-BE49-F238E27FC236}">
                <a16:creationId xmlns:a16="http://schemas.microsoft.com/office/drawing/2014/main" id="{DB348101-3450-7441-AF9F-21557FB06319}"/>
              </a:ext>
            </a:extLst>
          </p:cNvPr>
          <p:cNvPicPr>
            <a:picLocks noChangeAspect="1"/>
          </p:cNvPicPr>
          <p:nvPr/>
        </p:nvPicPr>
        <p:blipFill>
          <a:blip r:embed="rId2"/>
          <a:stretch>
            <a:fillRect/>
          </a:stretch>
        </p:blipFill>
        <p:spPr>
          <a:xfrm>
            <a:off x="838200" y="2263094"/>
            <a:ext cx="7817302" cy="4116558"/>
          </a:xfrm>
          <a:prstGeom prst="rect">
            <a:avLst/>
          </a:prstGeom>
          <a:ln>
            <a:solidFill>
              <a:schemeClr val="bg1">
                <a:lumMod val="65000"/>
              </a:schemeClr>
            </a:solidFill>
          </a:ln>
        </p:spPr>
      </p:pic>
      <p:cxnSp>
        <p:nvCxnSpPr>
          <p:cNvPr id="6" name="Straight Arrow Connector 5">
            <a:extLst>
              <a:ext uri="{FF2B5EF4-FFF2-40B4-BE49-F238E27FC236}">
                <a16:creationId xmlns:a16="http://schemas.microsoft.com/office/drawing/2014/main" id="{69B2DCB5-4929-2448-857F-D25D9DD64BB3}"/>
              </a:ext>
            </a:extLst>
          </p:cNvPr>
          <p:cNvCxnSpPr>
            <a:cxnSpLocks/>
          </p:cNvCxnSpPr>
          <p:nvPr/>
        </p:nvCxnSpPr>
        <p:spPr>
          <a:xfrm flipH="1">
            <a:off x="4023360" y="1496371"/>
            <a:ext cx="5908431" cy="3919691"/>
          </a:xfrm>
          <a:prstGeom prst="straightConnector1">
            <a:avLst/>
          </a:prstGeom>
          <a:ln w="317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389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fontScale="90000"/>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Create </a:t>
            </a:r>
            <a:r>
              <a:rPr lang="en-US" sz="6000" spc="60" dirty="0" err="1">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test.js</a:t>
            </a:r>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 and save to the new folder</a:t>
            </a:r>
          </a:p>
        </p:txBody>
      </p:sp>
      <p:cxnSp>
        <p:nvCxnSpPr>
          <p:cNvPr id="6" name="Straight Arrow Connector 5">
            <a:extLst>
              <a:ext uri="{FF2B5EF4-FFF2-40B4-BE49-F238E27FC236}">
                <a16:creationId xmlns:a16="http://schemas.microsoft.com/office/drawing/2014/main" id="{69B2DCB5-4929-2448-857F-D25D9DD64BB3}"/>
              </a:ext>
            </a:extLst>
          </p:cNvPr>
          <p:cNvCxnSpPr>
            <a:cxnSpLocks/>
          </p:cNvCxnSpPr>
          <p:nvPr/>
        </p:nvCxnSpPr>
        <p:spPr>
          <a:xfrm flipH="1" flipV="1">
            <a:off x="2468879" y="3711653"/>
            <a:ext cx="2595491" cy="480519"/>
          </a:xfrm>
          <a:prstGeom prst="straightConnector1">
            <a:avLst/>
          </a:prstGeom>
          <a:ln w="3175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2" name="Picture 1">
            <a:extLst>
              <a:ext uri="{FF2B5EF4-FFF2-40B4-BE49-F238E27FC236}">
                <a16:creationId xmlns:a16="http://schemas.microsoft.com/office/drawing/2014/main" id="{6F14EA6E-6F81-2F4F-8C86-4D94CFB4A29C}"/>
              </a:ext>
            </a:extLst>
          </p:cNvPr>
          <p:cNvPicPr>
            <a:picLocks noChangeAspect="1"/>
          </p:cNvPicPr>
          <p:nvPr/>
        </p:nvPicPr>
        <p:blipFill>
          <a:blip r:embed="rId2"/>
          <a:stretch>
            <a:fillRect/>
          </a:stretch>
        </p:blipFill>
        <p:spPr>
          <a:xfrm>
            <a:off x="838200" y="1933159"/>
            <a:ext cx="8858486" cy="4518025"/>
          </a:xfrm>
          <a:prstGeom prst="rect">
            <a:avLst/>
          </a:prstGeom>
        </p:spPr>
      </p:pic>
    </p:spTree>
    <p:extLst>
      <p:ext uri="{BB962C8B-B14F-4D97-AF65-F5344CB8AC3E}">
        <p14:creationId xmlns:p14="http://schemas.microsoft.com/office/powerpoint/2010/main" val="40171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Run node</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416050"/>
            <a:ext cx="11217812" cy="2012950"/>
          </a:xfrm>
        </p:spPr>
        <p:txBody>
          <a:bodyPr>
            <a:normAutofit/>
          </a:bodyPr>
          <a:lstStyle/>
          <a:p>
            <a:pPr marL="0" indent="0">
              <a:lnSpc>
                <a:spcPct val="150000"/>
              </a:lnSpc>
              <a:buNone/>
            </a:pPr>
            <a:r>
              <a:rPr lang="en-GB" sz="2400" dirty="0"/>
              <a:t>Open the Node command prompt, navigate to where the file is (using </a:t>
            </a:r>
            <a:r>
              <a:rPr lang="en-GB" sz="2400" dirty="0">
                <a:latin typeface="Courier New" panose="02070309020205020404" pitchFamily="49" charset="0"/>
                <a:cs typeface="Courier New" panose="02070309020205020404" pitchFamily="49" charset="0"/>
              </a:rPr>
              <a:t>cd </a:t>
            </a:r>
            <a:r>
              <a:rPr lang="en-GB" sz="2400" dirty="0" err="1">
                <a:latin typeface="Courier New" panose="02070309020205020404" pitchFamily="49" charset="0"/>
                <a:cs typeface="Courier New" panose="02070309020205020404" pitchFamily="49" charset="0"/>
              </a:rPr>
              <a:t>npmtest</a:t>
            </a:r>
            <a:r>
              <a:rPr lang="en-GB" sz="2400" dirty="0">
                <a:latin typeface="Courier New" panose="02070309020205020404" pitchFamily="49" charset="0"/>
                <a:cs typeface="Courier New" panose="02070309020205020404" pitchFamily="49" charset="0"/>
              </a:rPr>
              <a:t> </a:t>
            </a:r>
            <a:r>
              <a:rPr lang="en-GB" sz="2400" dirty="0"/>
              <a:t>or “change directory to </a:t>
            </a:r>
            <a:r>
              <a:rPr lang="en-GB" sz="2400" dirty="0" err="1"/>
              <a:t>npmtest</a:t>
            </a:r>
            <a:r>
              <a:rPr lang="en-GB" sz="2400" dirty="0"/>
              <a:t> ”), and type     </a:t>
            </a:r>
            <a:r>
              <a:rPr lang="en-GB" sz="2400" dirty="0">
                <a:latin typeface="Courier New" panose="02070309020205020404" pitchFamily="49" charset="0"/>
                <a:cs typeface="Courier New" panose="02070309020205020404" pitchFamily="49" charset="0"/>
              </a:rPr>
              <a:t>node </a:t>
            </a:r>
            <a:r>
              <a:rPr lang="en-GB" sz="2400" dirty="0" err="1">
                <a:latin typeface="Courier New" panose="02070309020205020404" pitchFamily="49" charset="0"/>
                <a:cs typeface="Courier New" panose="02070309020205020404" pitchFamily="49" charset="0"/>
              </a:rPr>
              <a:t>test.js</a:t>
            </a:r>
            <a:endParaRPr lang="en-GB" sz="2400" dirty="0">
              <a:latin typeface="Courier New" panose="02070309020205020404" pitchFamily="49" charset="0"/>
              <a:cs typeface="Courier New" panose="02070309020205020404" pitchFamily="49" charset="0"/>
            </a:endParaRPr>
          </a:p>
          <a:p>
            <a:pPr marL="0" indent="0">
              <a:lnSpc>
                <a:spcPct val="150000"/>
              </a:lnSpc>
              <a:buNone/>
            </a:pPr>
            <a:r>
              <a:rPr lang="en-GB" sz="2400" dirty="0"/>
              <a:t>to get the following output.</a:t>
            </a:r>
            <a:endParaRPr lang="en-GB" sz="2400"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sz="2400" dirty="0">
              <a:latin typeface="Helvetica Neue Light" panose="02000403000000020004" pitchFamily="2" charset="0"/>
              <a:ea typeface="Helvetica Neue Light" panose="02000403000000020004" pitchFamily="2" charset="0"/>
            </a:endParaRPr>
          </a:p>
        </p:txBody>
      </p:sp>
      <p:pic>
        <p:nvPicPr>
          <p:cNvPr id="2" name="Picture 1">
            <a:extLst>
              <a:ext uri="{FF2B5EF4-FFF2-40B4-BE49-F238E27FC236}">
                <a16:creationId xmlns:a16="http://schemas.microsoft.com/office/drawing/2014/main" id="{1A52BA41-F7BA-4643-BD90-33865F68B8A9}"/>
              </a:ext>
            </a:extLst>
          </p:cNvPr>
          <p:cNvPicPr>
            <a:picLocks noChangeAspect="1"/>
          </p:cNvPicPr>
          <p:nvPr/>
        </p:nvPicPr>
        <p:blipFill rotWithShape="1">
          <a:blip r:embed="rId2"/>
          <a:srcRect t="28673"/>
          <a:stretch/>
        </p:blipFill>
        <p:spPr>
          <a:xfrm>
            <a:off x="859970" y="3429000"/>
            <a:ext cx="7710509" cy="3063875"/>
          </a:xfrm>
          <a:prstGeom prst="rect">
            <a:avLst/>
          </a:prstGeom>
        </p:spPr>
      </p:pic>
    </p:spTree>
    <p:extLst>
      <p:ext uri="{BB962C8B-B14F-4D97-AF65-F5344CB8AC3E}">
        <p14:creationId xmlns:p14="http://schemas.microsoft.com/office/powerpoint/2010/main" val="8196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Installing at home</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2063323"/>
            <a:ext cx="10275277" cy="947322"/>
          </a:xfrm>
        </p:spPr>
        <p:txBody>
          <a:bodyPr>
            <a:normAutofit/>
          </a:bodyPr>
          <a:lstStyle/>
          <a:p>
            <a:pPr marL="0" indent="0">
              <a:lnSpc>
                <a:spcPct val="150000"/>
              </a:lnSpc>
              <a:buNone/>
            </a:pPr>
            <a:r>
              <a:rPr lang="en-GB" sz="2400" dirty="0">
                <a:hlinkClick r:id="rId3"/>
              </a:rPr>
              <a:t>https://docs.npmjs.com/downloading-and-installing-node-js-and-npm</a:t>
            </a:r>
            <a:endParaRPr lang="en-GB" sz="2400" dirty="0"/>
          </a:p>
          <a:p>
            <a:pPr marL="0" indent="0">
              <a:lnSpc>
                <a:spcPct val="150000"/>
              </a:lnSpc>
              <a:buNone/>
            </a:pPr>
            <a:endParaRPr lang="en-GB" sz="2400" dirty="0">
              <a:latin typeface="Helvetica Neue Light" panose="02000403000000020004" pitchFamily="2" charset="0"/>
              <a:ea typeface="Helvetica Neue Light" panose="02000403000000020004" pitchFamily="2" charset="0"/>
            </a:endParaRPr>
          </a:p>
        </p:txBody>
      </p:sp>
      <p:sp>
        <p:nvSpPr>
          <p:cNvPr id="3" name="TextBox 2">
            <a:extLst>
              <a:ext uri="{FF2B5EF4-FFF2-40B4-BE49-F238E27FC236}">
                <a16:creationId xmlns:a16="http://schemas.microsoft.com/office/drawing/2014/main" id="{F5DD3448-0645-174E-B207-B89A9AA523CC}"/>
              </a:ext>
            </a:extLst>
          </p:cNvPr>
          <p:cNvSpPr txBox="1"/>
          <p:nvPr/>
        </p:nvSpPr>
        <p:spPr>
          <a:xfrm>
            <a:off x="838200" y="3383280"/>
            <a:ext cx="1976182" cy="923330"/>
          </a:xfrm>
          <a:prstGeom prst="rect">
            <a:avLst/>
          </a:prstGeom>
          <a:noFill/>
        </p:spPr>
        <p:txBody>
          <a:bodyPr wrap="none" rtlCol="0">
            <a:spAutoFit/>
          </a:bodyPr>
          <a:lstStyle/>
          <a:p>
            <a:r>
              <a:rPr lang="en-US" sz="5400" dirty="0">
                <a:latin typeface="Helvetica Neue Light" panose="02000403000000020004" pitchFamily="2" charset="0"/>
                <a:ea typeface="Helvetica Neue Light" panose="02000403000000020004" pitchFamily="2" charset="0"/>
                <a:hlinkClick r:id="rId4"/>
              </a:rPr>
              <a:t>RTFM</a:t>
            </a:r>
            <a:endParaRPr lang="en-US" sz="54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289358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fontScale="90000"/>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Installing the SASS package</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416049"/>
            <a:ext cx="11217812" cy="3264341"/>
          </a:xfrm>
        </p:spPr>
        <p:txBody>
          <a:bodyPr>
            <a:normAutofit lnSpcReduction="10000"/>
          </a:bodyPr>
          <a:lstStyle/>
          <a:p>
            <a:pPr marL="0" indent="0">
              <a:lnSpc>
                <a:spcPct val="150000"/>
              </a:lnSpc>
              <a:buNone/>
            </a:pPr>
            <a:r>
              <a:rPr lang="en-GB" sz="2400" dirty="0">
                <a:latin typeface="Helvetica Neue Light" panose="02000403000000020004" pitchFamily="2" charset="0"/>
                <a:ea typeface="Helvetica Neue Light" panose="02000403000000020004" pitchFamily="2" charset="0"/>
              </a:rPr>
              <a:t>Make sure you are still in the </a:t>
            </a:r>
            <a:r>
              <a:rPr lang="en-GB" sz="2400" dirty="0" err="1">
                <a:latin typeface="Helvetica Neue Light" panose="02000403000000020004" pitchFamily="2" charset="0"/>
                <a:ea typeface="Helvetica Neue Light" panose="02000403000000020004" pitchFamily="2" charset="0"/>
              </a:rPr>
              <a:t>npmtest</a:t>
            </a:r>
            <a:r>
              <a:rPr lang="en-GB" sz="2400" dirty="0">
                <a:latin typeface="Helvetica Neue Light" panose="02000403000000020004" pitchFamily="2" charset="0"/>
                <a:ea typeface="Helvetica Neue Light" panose="02000403000000020004" pitchFamily="2" charset="0"/>
              </a:rPr>
              <a:t> directory</a:t>
            </a:r>
          </a:p>
          <a:p>
            <a:r>
              <a:rPr lang="en-GB" sz="2400" spc="80" dirty="0">
                <a:latin typeface="Courier New" panose="02070309020205020404" pitchFamily="49" charset="0"/>
                <a:ea typeface="Helvetica Neue Light" panose="02000403000000020004" pitchFamily="2" charset="0"/>
                <a:cs typeface="Courier New" panose="02070309020205020404" pitchFamily="49" charset="0"/>
              </a:rPr>
              <a:t>cd .. </a:t>
            </a:r>
            <a:r>
              <a:rPr lang="en-GB" dirty="0">
                <a:latin typeface="Courier New" panose="02070309020205020404" pitchFamily="49" charset="0"/>
                <a:cs typeface="Courier New" panose="02070309020205020404" pitchFamily="49" charset="0"/>
              </a:rPr>
              <a:t> </a:t>
            </a:r>
            <a:r>
              <a:rPr lang="en-GB" dirty="0"/>
              <a:t>the parent of the current directory.</a:t>
            </a:r>
          </a:p>
          <a:p>
            <a:r>
              <a:rPr lang="en-GB" sz="2400" dirty="0" err="1">
                <a:latin typeface="Courier New" panose="02070309020205020404" pitchFamily="49" charset="0"/>
                <a:cs typeface="Courier New" panose="02070309020205020404" pitchFamily="49" charset="0"/>
              </a:rPr>
              <a:t>dir</a:t>
            </a:r>
            <a:r>
              <a:rPr lang="en-GB" sz="2400" dirty="0">
                <a:latin typeface="Courier New" panose="02070309020205020404" pitchFamily="49" charset="0"/>
                <a:cs typeface="Courier New" panose="02070309020205020404" pitchFamily="49" charset="0"/>
              </a:rPr>
              <a:t>   </a:t>
            </a:r>
            <a:r>
              <a:rPr lang="en-GB" dirty="0"/>
              <a:t>used to list the contents of a directory  (</a:t>
            </a:r>
            <a:r>
              <a:rPr lang="en-GB" dirty="0">
                <a:latin typeface="Courier New" panose="02070309020205020404" pitchFamily="49" charset="0"/>
                <a:cs typeface="Courier New" panose="02070309020205020404" pitchFamily="49" charset="0"/>
              </a:rPr>
              <a:t>ls</a:t>
            </a:r>
            <a:r>
              <a:rPr lang="en-GB" dirty="0"/>
              <a:t> on Mac)</a:t>
            </a:r>
          </a:p>
          <a:p>
            <a:r>
              <a:rPr lang="en-GB" sz="2400" dirty="0">
                <a:latin typeface="Courier New" panose="02070309020205020404" pitchFamily="49" charset="0"/>
                <a:cs typeface="Courier New" panose="02070309020205020404" pitchFamily="49" charset="0"/>
              </a:rPr>
              <a:t>cd </a:t>
            </a:r>
            <a:r>
              <a:rPr lang="en-GB" sz="2400" dirty="0" err="1">
                <a:latin typeface="Courier New" panose="02070309020205020404" pitchFamily="49" charset="0"/>
                <a:cs typeface="Courier New" panose="02070309020205020404" pitchFamily="49" charset="0"/>
              </a:rPr>
              <a:t>npmtest</a:t>
            </a:r>
            <a:r>
              <a:rPr lang="en-GB" sz="2400" dirty="0">
                <a:latin typeface="Courier New" panose="02070309020205020404" pitchFamily="49" charset="0"/>
                <a:cs typeface="Courier New" panose="02070309020205020404" pitchFamily="49" charset="0"/>
              </a:rPr>
              <a:t> </a:t>
            </a:r>
            <a:r>
              <a:rPr lang="en-GB" dirty="0">
                <a:ea typeface="Helvetica Neue Light" panose="02000403000000020004" pitchFamily="2" charset="0"/>
                <a:cs typeface="Courier New" panose="02070309020205020404" pitchFamily="49" charset="0"/>
              </a:rPr>
              <a:t>change directory to </a:t>
            </a:r>
            <a:r>
              <a:rPr lang="en-GB" dirty="0" err="1">
                <a:ea typeface="Helvetica Neue Light" panose="02000403000000020004" pitchFamily="2" charset="0"/>
                <a:cs typeface="Courier New" panose="02070309020205020404" pitchFamily="49" charset="0"/>
              </a:rPr>
              <a:t>npmtest</a:t>
            </a:r>
            <a:endParaRPr lang="en-GB" dirty="0">
              <a:ea typeface="Helvetica Neue Light" panose="02000403000000020004" pitchFamily="2" charset="0"/>
              <a:cs typeface="Courier New" panose="02070309020205020404" pitchFamily="49" charset="0"/>
            </a:endParaRPr>
          </a:p>
          <a:p>
            <a:endParaRPr lang="en-GB" sz="2400" dirty="0">
              <a:latin typeface="Helvetica Neue Light" panose="02000403000000020004" pitchFamily="2" charset="0"/>
              <a:ea typeface="Helvetica Neue Light" panose="02000403000000020004" pitchFamily="2" charset="0"/>
            </a:endParaRPr>
          </a:p>
          <a:p>
            <a:pPr marL="0" indent="0">
              <a:buNone/>
            </a:pPr>
            <a:r>
              <a:rPr lang="en-GB" dirty="0">
                <a:ea typeface="Helvetica Neue Light" panose="02000403000000020004" pitchFamily="2" charset="0"/>
              </a:rPr>
              <a:t>Once you are in the ‘</a:t>
            </a:r>
            <a:r>
              <a:rPr lang="en-GB" dirty="0" err="1">
                <a:ea typeface="Helvetica Neue Light" panose="02000403000000020004" pitchFamily="2" charset="0"/>
              </a:rPr>
              <a:t>npmtest</a:t>
            </a:r>
            <a:r>
              <a:rPr lang="en-GB" dirty="0">
                <a:ea typeface="Helvetica Neue Light" panose="02000403000000020004" pitchFamily="2" charset="0"/>
              </a:rPr>
              <a:t>’ directory run this :</a:t>
            </a:r>
            <a:br>
              <a:rPr lang="en-GB" sz="2400" dirty="0">
                <a:latin typeface="Helvetica Neue Light" panose="02000403000000020004" pitchFamily="2" charset="0"/>
                <a:ea typeface="Helvetica Neue Light" panose="02000403000000020004" pitchFamily="2" charset="0"/>
              </a:rPr>
            </a:br>
            <a:endParaRPr lang="en-GB" sz="2400"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sz="2400" dirty="0">
              <a:latin typeface="Helvetica Neue Light" panose="02000403000000020004" pitchFamily="2" charset="0"/>
              <a:ea typeface="Helvetica Neue Light" panose="02000403000000020004" pitchFamily="2" charset="0"/>
            </a:endParaRPr>
          </a:p>
        </p:txBody>
      </p:sp>
      <p:pic>
        <p:nvPicPr>
          <p:cNvPr id="3" name="Picture 2">
            <a:extLst>
              <a:ext uri="{FF2B5EF4-FFF2-40B4-BE49-F238E27FC236}">
                <a16:creationId xmlns:a16="http://schemas.microsoft.com/office/drawing/2014/main" id="{BA66D84B-8130-9649-91D9-E947161888EA}"/>
              </a:ext>
            </a:extLst>
          </p:cNvPr>
          <p:cNvPicPr>
            <a:picLocks noChangeAspect="1"/>
          </p:cNvPicPr>
          <p:nvPr/>
        </p:nvPicPr>
        <p:blipFill rotWithShape="1">
          <a:blip r:embed="rId2"/>
          <a:srcRect r="59383"/>
          <a:stretch/>
        </p:blipFill>
        <p:spPr>
          <a:xfrm>
            <a:off x="786618" y="4680390"/>
            <a:ext cx="9662328" cy="1812485"/>
          </a:xfrm>
          <a:prstGeom prst="rect">
            <a:avLst/>
          </a:prstGeom>
        </p:spPr>
      </p:pic>
    </p:spTree>
    <p:extLst>
      <p:ext uri="{BB962C8B-B14F-4D97-AF65-F5344CB8AC3E}">
        <p14:creationId xmlns:p14="http://schemas.microsoft.com/office/powerpoint/2010/main" val="275949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75577"/>
            <a:ext cx="11217812" cy="752891"/>
          </a:xfrm>
        </p:spPr>
        <p:txBody>
          <a:bodyPr>
            <a:normAutofit/>
          </a:bodyPr>
          <a:lstStyle/>
          <a:p>
            <a:pPr marL="0" indent="0">
              <a:lnSpc>
                <a:spcPct val="150000"/>
              </a:lnSpc>
              <a:buNone/>
            </a:pPr>
            <a:r>
              <a:rPr lang="en-GB" sz="2400" dirty="0">
                <a:latin typeface="Helvetica Neue Light" panose="02000403000000020004" pitchFamily="2" charset="0"/>
                <a:ea typeface="Helvetica Neue Light" panose="02000403000000020004" pitchFamily="2" charset="0"/>
              </a:rPr>
              <a:t>You should see something like this in the command prompt</a:t>
            </a:r>
          </a:p>
        </p:txBody>
      </p:sp>
      <p:pic>
        <p:nvPicPr>
          <p:cNvPr id="2" name="Picture 1">
            <a:extLst>
              <a:ext uri="{FF2B5EF4-FFF2-40B4-BE49-F238E27FC236}">
                <a16:creationId xmlns:a16="http://schemas.microsoft.com/office/drawing/2014/main" id="{013CE57A-E786-6548-9771-908AF31DE643}"/>
              </a:ext>
            </a:extLst>
          </p:cNvPr>
          <p:cNvPicPr>
            <a:picLocks noChangeAspect="1"/>
          </p:cNvPicPr>
          <p:nvPr/>
        </p:nvPicPr>
        <p:blipFill>
          <a:blip r:embed="rId2"/>
          <a:stretch>
            <a:fillRect/>
          </a:stretch>
        </p:blipFill>
        <p:spPr>
          <a:xfrm>
            <a:off x="838200" y="1294228"/>
            <a:ext cx="8789516" cy="4909624"/>
          </a:xfrm>
          <a:prstGeom prst="rect">
            <a:avLst/>
          </a:prstGeom>
          <a:ln>
            <a:solidFill>
              <a:schemeClr val="bg1">
                <a:lumMod val="65000"/>
              </a:schemeClr>
            </a:solidFill>
          </a:ln>
        </p:spPr>
      </p:pic>
    </p:spTree>
    <p:extLst>
      <p:ext uri="{BB962C8B-B14F-4D97-AF65-F5344CB8AC3E}">
        <p14:creationId xmlns:p14="http://schemas.microsoft.com/office/powerpoint/2010/main" val="254455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75577"/>
            <a:ext cx="11217812" cy="2131525"/>
          </a:xfrm>
        </p:spPr>
        <p:txBody>
          <a:bodyPr>
            <a:normAutofit/>
          </a:bodyPr>
          <a:lstStyle/>
          <a:p>
            <a:pPr marL="0" indent="0">
              <a:lnSpc>
                <a:spcPct val="150000"/>
              </a:lnSpc>
              <a:buNone/>
            </a:pPr>
            <a:r>
              <a:rPr lang="en-GB" sz="2400" dirty="0">
                <a:latin typeface="Helvetica Neue Light" panose="02000403000000020004" pitchFamily="2" charset="0"/>
                <a:ea typeface="Helvetica Neue Light" panose="02000403000000020004" pitchFamily="2" charset="0"/>
              </a:rPr>
              <a:t>Open your </a:t>
            </a:r>
            <a:r>
              <a:rPr lang="en-GB" sz="2400" dirty="0" err="1">
                <a:latin typeface="Helvetica Neue Light" panose="02000403000000020004" pitchFamily="2" charset="0"/>
                <a:ea typeface="Helvetica Neue Light" panose="02000403000000020004" pitchFamily="2" charset="0"/>
              </a:rPr>
              <a:t>npmtest</a:t>
            </a:r>
            <a:r>
              <a:rPr lang="en-GB" sz="2400" dirty="0">
                <a:latin typeface="Helvetica Neue Light" panose="02000403000000020004" pitchFamily="2" charset="0"/>
                <a:ea typeface="Helvetica Neue Light" panose="02000403000000020004" pitchFamily="2" charset="0"/>
              </a:rPr>
              <a:t> folder and you should have this</a:t>
            </a:r>
          </a:p>
          <a:p>
            <a:pPr marL="0" indent="0">
              <a:lnSpc>
                <a:spcPct val="150000"/>
              </a:lnSpc>
              <a:buNone/>
            </a:pPr>
            <a:r>
              <a:rPr lang="en-GB" sz="2400" dirty="0">
                <a:latin typeface="Helvetica Neue Light" panose="02000403000000020004" pitchFamily="2" charset="0"/>
                <a:ea typeface="Helvetica Neue Light" panose="02000403000000020004" pitchFamily="2" charset="0"/>
              </a:rPr>
              <a:t>A folder and 2 JSON files</a:t>
            </a:r>
          </a:p>
          <a:p>
            <a:pPr marL="0" indent="0">
              <a:lnSpc>
                <a:spcPct val="150000"/>
              </a:lnSpc>
              <a:buNone/>
            </a:pPr>
            <a:r>
              <a:rPr lang="en-GB" sz="2400" dirty="0">
                <a:latin typeface="Helvetica Neue Light" panose="02000403000000020004" pitchFamily="2" charset="0"/>
                <a:ea typeface="Helvetica Neue Light" panose="02000403000000020004" pitchFamily="2" charset="0"/>
              </a:rPr>
              <a:t>This is the SASS package that </a:t>
            </a:r>
            <a:r>
              <a:rPr lang="en-GB" sz="2400" dirty="0" err="1">
                <a:latin typeface="Helvetica Neue Light" panose="02000403000000020004" pitchFamily="2" charset="0"/>
                <a:ea typeface="Helvetica Neue Light" panose="02000403000000020004" pitchFamily="2" charset="0"/>
              </a:rPr>
              <a:t>npm</a:t>
            </a:r>
            <a:r>
              <a:rPr lang="en-GB" sz="2400" dirty="0">
                <a:latin typeface="Helvetica Neue Light" panose="02000403000000020004" pitchFamily="2" charset="0"/>
                <a:ea typeface="Helvetica Neue Light" panose="02000403000000020004" pitchFamily="2" charset="0"/>
              </a:rPr>
              <a:t> installed</a:t>
            </a:r>
          </a:p>
        </p:txBody>
      </p:sp>
      <p:pic>
        <p:nvPicPr>
          <p:cNvPr id="8" name="Picture 7">
            <a:extLst>
              <a:ext uri="{FF2B5EF4-FFF2-40B4-BE49-F238E27FC236}">
                <a16:creationId xmlns:a16="http://schemas.microsoft.com/office/drawing/2014/main" id="{30AAE81F-D31F-1A45-9738-9B7C02B44EF5}"/>
              </a:ext>
            </a:extLst>
          </p:cNvPr>
          <p:cNvPicPr>
            <a:picLocks noChangeAspect="1"/>
          </p:cNvPicPr>
          <p:nvPr/>
        </p:nvPicPr>
        <p:blipFill>
          <a:blip r:embed="rId2"/>
          <a:stretch>
            <a:fillRect/>
          </a:stretch>
        </p:blipFill>
        <p:spPr>
          <a:xfrm>
            <a:off x="838200" y="2468880"/>
            <a:ext cx="9434822" cy="3516923"/>
          </a:xfrm>
          <a:prstGeom prst="rect">
            <a:avLst/>
          </a:prstGeom>
          <a:ln>
            <a:solidFill>
              <a:schemeClr val="bg1">
                <a:lumMod val="65000"/>
              </a:schemeClr>
            </a:solidFill>
          </a:ln>
        </p:spPr>
      </p:pic>
    </p:spTree>
    <p:extLst>
      <p:ext uri="{BB962C8B-B14F-4D97-AF65-F5344CB8AC3E}">
        <p14:creationId xmlns:p14="http://schemas.microsoft.com/office/powerpoint/2010/main" val="161905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sz="4000" dirty="0">
                <a:solidFill>
                  <a:srgbClr val="D3473F"/>
                </a:solidFill>
                <a:latin typeface="American Typewriter" panose="02090604020004020304" pitchFamily="18" charset="77"/>
              </a:rPr>
              <a:t>What happens when you install a package</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416049"/>
            <a:ext cx="10317480" cy="4478314"/>
          </a:xfrm>
        </p:spPr>
        <p:txBody>
          <a:bodyPr>
            <a:normAutofit fontScale="85000" lnSpcReduction="20000"/>
          </a:bodyPr>
          <a:lstStyle/>
          <a:p>
            <a:pPr>
              <a:lnSpc>
                <a:spcPct val="150000"/>
              </a:lnSpc>
            </a:pPr>
            <a:r>
              <a:rPr lang="en-GB" dirty="0">
                <a:latin typeface="Helvetica Neue Light" panose="02000403000000020004" pitchFamily="2" charset="0"/>
                <a:ea typeface="Helvetica Neue Light" panose="02000403000000020004" pitchFamily="2" charset="0"/>
              </a:rPr>
              <a:t>When you install (or uninstall, or update) a package, </a:t>
            </a:r>
            <a:r>
              <a:rPr lang="en-GB" dirty="0" err="1">
                <a:latin typeface="Helvetica Neue Light" panose="02000403000000020004" pitchFamily="2" charset="0"/>
                <a:ea typeface="Helvetica Neue Light" panose="02000403000000020004" pitchFamily="2" charset="0"/>
              </a:rPr>
              <a:t>npm</a:t>
            </a:r>
            <a:r>
              <a:rPr lang="en-GB" dirty="0">
                <a:latin typeface="Helvetica Neue Light" panose="02000403000000020004" pitchFamily="2" charset="0"/>
                <a:ea typeface="Helvetica Neue Light" panose="02000403000000020004" pitchFamily="2" charset="0"/>
              </a:rPr>
              <a:t> does most, if not all, of the following four things:</a:t>
            </a:r>
          </a:p>
          <a:p>
            <a:pPr marL="514350" indent="-514350">
              <a:lnSpc>
                <a:spcPct val="150000"/>
              </a:lnSpc>
              <a:buFont typeface="+mj-lt"/>
              <a:buAutoNum type="arabicPeriod"/>
            </a:pPr>
            <a:r>
              <a:rPr lang="en-GB" dirty="0">
                <a:latin typeface="Helvetica Neue Light" panose="02000403000000020004" pitchFamily="2" charset="0"/>
                <a:ea typeface="Helvetica Neue Light" panose="02000403000000020004" pitchFamily="2" charset="0"/>
              </a:rPr>
              <a:t>Updates the </a:t>
            </a:r>
            <a:r>
              <a:rPr lang="en-GB" dirty="0" err="1">
                <a:latin typeface="Helvetica Neue Light" panose="02000403000000020004" pitchFamily="2" charset="0"/>
                <a:ea typeface="Helvetica Neue Light" panose="02000403000000020004" pitchFamily="2" charset="0"/>
              </a:rPr>
              <a:t>package.json</a:t>
            </a:r>
            <a:r>
              <a:rPr lang="en-GB" dirty="0">
                <a:latin typeface="Helvetica Neue Light" panose="02000403000000020004" pitchFamily="2" charset="0"/>
                <a:ea typeface="Helvetica Neue Light" panose="02000403000000020004" pitchFamily="2" charset="0"/>
              </a:rPr>
              <a:t> file in your project, if needed;</a:t>
            </a:r>
          </a:p>
          <a:p>
            <a:pPr marL="514350" indent="-514350">
              <a:lnSpc>
                <a:spcPct val="150000"/>
              </a:lnSpc>
              <a:buFont typeface="+mj-lt"/>
              <a:buAutoNum type="arabicPeriod"/>
            </a:pPr>
            <a:r>
              <a:rPr lang="en-GB" dirty="0">
                <a:latin typeface="Helvetica Neue Light" panose="02000403000000020004" pitchFamily="2" charset="0"/>
                <a:ea typeface="Helvetica Neue Light" panose="02000403000000020004" pitchFamily="2" charset="0"/>
              </a:rPr>
              <a:t>updates the package-</a:t>
            </a:r>
            <a:r>
              <a:rPr lang="en-GB" dirty="0" err="1">
                <a:latin typeface="Helvetica Neue Light" panose="02000403000000020004" pitchFamily="2" charset="0"/>
                <a:ea typeface="Helvetica Neue Light" panose="02000403000000020004" pitchFamily="2" charset="0"/>
              </a:rPr>
              <a:t>lock.json</a:t>
            </a:r>
            <a:r>
              <a:rPr lang="en-GB" dirty="0">
                <a:latin typeface="Helvetica Neue Light" panose="02000403000000020004" pitchFamily="2" charset="0"/>
                <a:ea typeface="Helvetica Neue Light" panose="02000403000000020004" pitchFamily="2" charset="0"/>
              </a:rPr>
              <a:t> file (called the “</a:t>
            </a:r>
            <a:r>
              <a:rPr lang="en-GB" dirty="0" err="1">
                <a:latin typeface="Helvetica Neue Light" panose="02000403000000020004" pitchFamily="2" charset="0"/>
                <a:ea typeface="Helvetica Neue Light" panose="02000403000000020004" pitchFamily="2" charset="0"/>
              </a:rPr>
              <a:t>lockfile</a:t>
            </a:r>
            <a:r>
              <a:rPr lang="en-GB" dirty="0">
                <a:latin typeface="Helvetica Neue Light" panose="02000403000000020004" pitchFamily="2" charset="0"/>
                <a:ea typeface="Helvetica Neue Light" panose="02000403000000020004" pitchFamily="2" charset="0"/>
              </a:rPr>
              <a:t>”) that contains all of the technical specifics;</a:t>
            </a:r>
          </a:p>
          <a:p>
            <a:pPr marL="514350" indent="-514350">
              <a:lnSpc>
                <a:spcPct val="150000"/>
              </a:lnSpc>
              <a:buFont typeface="+mj-lt"/>
              <a:buAutoNum type="arabicPeriod"/>
            </a:pPr>
            <a:r>
              <a:rPr lang="en-GB" dirty="0">
                <a:latin typeface="Helvetica Neue Light" panose="02000403000000020004" pitchFamily="2" charset="0"/>
                <a:ea typeface="Helvetica Neue Light" panose="02000403000000020004" pitchFamily="2" charset="0"/>
              </a:rPr>
              <a:t>installs the actual package files—and any other packages the original package might depend on (inside of the </a:t>
            </a:r>
            <a:r>
              <a:rPr lang="en-GB" dirty="0" err="1">
                <a:latin typeface="Helvetica Neue Light" panose="02000403000000020004" pitchFamily="2" charset="0"/>
                <a:ea typeface="Helvetica Neue Light" panose="02000403000000020004" pitchFamily="2" charset="0"/>
              </a:rPr>
              <a:t>node_modules</a:t>
            </a:r>
            <a:r>
              <a:rPr lang="en-GB" dirty="0">
                <a:latin typeface="Helvetica Neue Light" panose="02000403000000020004" pitchFamily="2" charset="0"/>
                <a:ea typeface="Helvetica Neue Light" panose="02000403000000020004" pitchFamily="2" charset="0"/>
              </a:rPr>
              <a:t> folder); and</a:t>
            </a:r>
          </a:p>
          <a:p>
            <a:pPr marL="514350" indent="-514350">
              <a:lnSpc>
                <a:spcPct val="150000"/>
              </a:lnSpc>
              <a:buFont typeface="+mj-lt"/>
              <a:buAutoNum type="arabicPeriod"/>
            </a:pPr>
            <a:r>
              <a:rPr lang="en-GB" dirty="0">
                <a:latin typeface="Helvetica Neue Light" panose="02000403000000020004" pitchFamily="2" charset="0"/>
                <a:ea typeface="Helvetica Neue Light" panose="02000403000000020004" pitchFamily="2" charset="0"/>
              </a:rPr>
              <a:t>runs an audit of the installed packages.</a:t>
            </a:r>
          </a:p>
        </p:txBody>
      </p:sp>
    </p:spTree>
    <p:extLst>
      <p:ext uri="{BB962C8B-B14F-4D97-AF65-F5344CB8AC3E}">
        <p14:creationId xmlns:p14="http://schemas.microsoft.com/office/powerpoint/2010/main" val="4772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dirty="0" err="1">
                <a:solidFill>
                  <a:srgbClr val="D3473F"/>
                </a:solidFill>
                <a:latin typeface="American Typewriter" panose="02090604020004020304" pitchFamily="18" charset="77"/>
              </a:rPr>
              <a:t>package.json</a:t>
            </a:r>
            <a:r>
              <a:rPr lang="en-GB" dirty="0">
                <a:solidFill>
                  <a:srgbClr val="D3473F"/>
                </a:solidFill>
                <a:latin typeface="American Typewriter" panose="02090604020004020304" pitchFamily="18" charset="77"/>
              </a:rPr>
              <a:t> and package-</a:t>
            </a:r>
            <a:r>
              <a:rPr lang="en-GB" dirty="0" err="1">
                <a:solidFill>
                  <a:srgbClr val="D3473F"/>
                </a:solidFill>
                <a:latin typeface="American Typewriter" panose="02090604020004020304" pitchFamily="18" charset="77"/>
              </a:rPr>
              <a:t>lock.json</a:t>
            </a:r>
            <a:endParaRPr lang="en-GB" dirty="0">
              <a:solidFill>
                <a:srgbClr val="D3473F"/>
              </a:solidFill>
              <a:latin typeface="American Typewriter" panose="02090604020004020304" pitchFamily="18" charset="77"/>
            </a:endParaRP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669388" y="1597805"/>
            <a:ext cx="10317480" cy="4760791"/>
          </a:xfrm>
        </p:spPr>
        <p:txBody>
          <a:bodyPr>
            <a:normAutofit/>
          </a:bodyPr>
          <a:lstStyle/>
          <a:p>
            <a:pPr>
              <a:lnSpc>
                <a:spcPct val="150000"/>
              </a:lnSpc>
            </a:pPr>
            <a:r>
              <a:rPr lang="en-GB" sz="2200" dirty="0">
                <a:latin typeface="Helvetica Neue Light" panose="02000403000000020004" pitchFamily="2" charset="0"/>
                <a:ea typeface="Helvetica Neue Light" panose="02000403000000020004" pitchFamily="2" charset="0"/>
              </a:rPr>
              <a:t>These two JSON files work together to ensure an accurate record of all the dependencies in your project (and all of their dependencies, and so on). The difference is a little technical, but loosely explained: the </a:t>
            </a:r>
            <a:r>
              <a:rPr lang="en-GB" sz="2200" dirty="0" err="1">
                <a:latin typeface="Helvetica Neue Light" panose="02000403000000020004" pitchFamily="2" charset="0"/>
                <a:ea typeface="Helvetica Neue Light" panose="02000403000000020004" pitchFamily="2" charset="0"/>
              </a:rPr>
              <a:t>lockfile</a:t>
            </a:r>
            <a:r>
              <a:rPr lang="en-GB" sz="2200" dirty="0">
                <a:latin typeface="Helvetica Neue Light" panose="02000403000000020004" pitchFamily="2" charset="0"/>
                <a:ea typeface="Helvetica Neue Light" panose="02000403000000020004" pitchFamily="2" charset="0"/>
              </a:rPr>
              <a:t> is the in-depth, precise snapshot of the project’s dependency tree, and </a:t>
            </a:r>
            <a:r>
              <a:rPr lang="en-GB" sz="2200" dirty="0" err="1">
                <a:latin typeface="Helvetica Neue Light" panose="02000403000000020004" pitchFamily="2" charset="0"/>
                <a:ea typeface="Helvetica Neue Light" panose="02000403000000020004" pitchFamily="2" charset="0"/>
              </a:rPr>
              <a:t>package.json</a:t>
            </a:r>
            <a:r>
              <a:rPr lang="en-GB" sz="2200" dirty="0">
                <a:latin typeface="Helvetica Neue Light" panose="02000403000000020004" pitchFamily="2" charset="0"/>
                <a:ea typeface="Helvetica Neue Light" panose="02000403000000020004" pitchFamily="2" charset="0"/>
              </a:rPr>
              <a:t> is a high level overview, which can also contain other things. The main packages you install may be listed in </a:t>
            </a:r>
            <a:r>
              <a:rPr lang="en-GB" sz="2200" dirty="0" err="1">
                <a:latin typeface="Helvetica Neue Light" panose="02000403000000020004" pitchFamily="2" charset="0"/>
                <a:ea typeface="Helvetica Neue Light" panose="02000403000000020004" pitchFamily="2" charset="0"/>
              </a:rPr>
              <a:t>package.json</a:t>
            </a:r>
            <a:r>
              <a:rPr lang="en-GB" sz="2200" dirty="0">
                <a:latin typeface="Helvetica Neue Light" panose="02000403000000020004" pitchFamily="2" charset="0"/>
                <a:ea typeface="Helvetica Neue Light" panose="02000403000000020004" pitchFamily="2" charset="0"/>
              </a:rPr>
              <a:t>, but package-</a:t>
            </a:r>
            <a:r>
              <a:rPr lang="en-GB" sz="2200" dirty="0" err="1">
                <a:latin typeface="Helvetica Neue Light" panose="02000403000000020004" pitchFamily="2" charset="0"/>
                <a:ea typeface="Helvetica Neue Light" panose="02000403000000020004" pitchFamily="2" charset="0"/>
              </a:rPr>
              <a:t>lock.json</a:t>
            </a:r>
            <a:r>
              <a:rPr lang="en-GB" sz="2200" dirty="0">
                <a:latin typeface="Helvetica Neue Light" panose="02000403000000020004" pitchFamily="2" charset="0"/>
                <a:ea typeface="Helvetica Neue Light" panose="02000403000000020004" pitchFamily="2" charset="0"/>
              </a:rPr>
              <a:t> is where the entire dependency tree is tracked.</a:t>
            </a:r>
          </a:p>
          <a:p>
            <a:pPr>
              <a:lnSpc>
                <a:spcPct val="150000"/>
              </a:lnSpc>
            </a:pPr>
            <a:r>
              <a:rPr lang="en-GB" sz="2200" dirty="0">
                <a:latin typeface="Helvetica Neue Light" panose="02000403000000020004" pitchFamily="2" charset="0"/>
                <a:ea typeface="Helvetica Neue Light" panose="02000403000000020004" pitchFamily="2" charset="0"/>
              </a:rPr>
              <a:t>The </a:t>
            </a:r>
            <a:r>
              <a:rPr lang="en-GB" sz="2200" dirty="0" err="1">
                <a:latin typeface="Helvetica Neue Light" panose="02000403000000020004" pitchFamily="2" charset="0"/>
                <a:ea typeface="Helvetica Neue Light" panose="02000403000000020004" pitchFamily="2" charset="0"/>
              </a:rPr>
              <a:t>lockfile</a:t>
            </a:r>
            <a:r>
              <a:rPr lang="en-GB" sz="2200" dirty="0">
                <a:latin typeface="Helvetica Neue Light" panose="02000403000000020004" pitchFamily="2" charset="0"/>
                <a:ea typeface="Helvetica Neue Light" panose="02000403000000020004" pitchFamily="2" charset="0"/>
              </a:rPr>
              <a:t> is also never supposed to be updated by hand; only by </a:t>
            </a:r>
            <a:r>
              <a:rPr lang="en-GB" sz="2200" dirty="0" err="1">
                <a:latin typeface="Helvetica Neue Light" panose="02000403000000020004" pitchFamily="2" charset="0"/>
                <a:ea typeface="Helvetica Neue Light" panose="02000403000000020004" pitchFamily="2" charset="0"/>
              </a:rPr>
              <a:t>npm</a:t>
            </a:r>
            <a:r>
              <a:rPr lang="en-GB" sz="2200" dirty="0">
                <a:latin typeface="Helvetica Neue Light" panose="02000403000000020004" pitchFamily="2" charset="0"/>
                <a:ea typeface="Helvetica Neue Light" panose="02000403000000020004" pitchFamily="2" charset="0"/>
              </a:rPr>
              <a:t>. So be sure to avoid mistaking the </a:t>
            </a:r>
            <a:r>
              <a:rPr lang="en-GB" sz="2200" dirty="0" err="1">
                <a:latin typeface="Helvetica Neue Light" panose="02000403000000020004" pitchFamily="2" charset="0"/>
                <a:ea typeface="Helvetica Neue Light" panose="02000403000000020004" pitchFamily="2" charset="0"/>
              </a:rPr>
              <a:t>lockfile</a:t>
            </a:r>
            <a:r>
              <a:rPr lang="en-GB" sz="2200" dirty="0">
                <a:latin typeface="Helvetica Neue Light" panose="02000403000000020004" pitchFamily="2" charset="0"/>
                <a:ea typeface="Helvetica Neue Light" panose="02000403000000020004" pitchFamily="2" charset="0"/>
              </a:rPr>
              <a:t> with the </a:t>
            </a:r>
            <a:r>
              <a:rPr lang="en-GB" sz="2200" dirty="0" err="1">
                <a:latin typeface="Helvetica Neue Light" panose="02000403000000020004" pitchFamily="2" charset="0"/>
                <a:ea typeface="Helvetica Neue Light" panose="02000403000000020004" pitchFamily="2" charset="0"/>
              </a:rPr>
              <a:t>package.json</a:t>
            </a:r>
            <a:r>
              <a:rPr lang="en-GB" sz="2200" dirty="0">
                <a:latin typeface="Helvetica Neue Light" panose="02000403000000020004" pitchFamily="2" charset="0"/>
                <a:ea typeface="Helvetica Neue Light" panose="02000403000000020004" pitchFamily="2" charset="0"/>
              </a:rPr>
              <a:t> file.</a:t>
            </a:r>
          </a:p>
        </p:txBody>
      </p:sp>
    </p:spTree>
    <p:extLst>
      <p:ext uri="{BB962C8B-B14F-4D97-AF65-F5344CB8AC3E}">
        <p14:creationId xmlns:p14="http://schemas.microsoft.com/office/powerpoint/2010/main" val="217953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8BB336-E0BD-123D-85FF-DCBC941E616D}"/>
              </a:ext>
            </a:extLst>
          </p:cNvPr>
          <p:cNvPicPr>
            <a:picLocks noChangeAspect="1"/>
          </p:cNvPicPr>
          <p:nvPr/>
        </p:nvPicPr>
        <p:blipFill>
          <a:blip r:embed="rId2"/>
          <a:stretch>
            <a:fillRect/>
          </a:stretch>
        </p:blipFill>
        <p:spPr>
          <a:xfrm>
            <a:off x="838200" y="2426585"/>
            <a:ext cx="10140985" cy="2800122"/>
          </a:xfrm>
          <a:prstGeom prst="rect">
            <a:avLst/>
          </a:prstGeom>
        </p:spPr>
      </p:pic>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sz="4000" dirty="0" err="1">
                <a:solidFill>
                  <a:srgbClr val="D3473F"/>
                </a:solidFill>
                <a:latin typeface="American Typewriter" panose="02090604020004020304" pitchFamily="18" charset="77"/>
              </a:rPr>
              <a:t>Package.json</a:t>
            </a:r>
            <a:endParaRPr lang="en-GB" sz="4000" dirty="0">
              <a:solidFill>
                <a:srgbClr val="D3473F"/>
              </a:solidFill>
              <a:latin typeface="American Typewriter" panose="02090604020004020304" pitchFamily="18" charset="77"/>
            </a:endParaRP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416049"/>
            <a:ext cx="10148668" cy="736308"/>
          </a:xfrm>
        </p:spPr>
        <p:txBody>
          <a:bodyPr>
            <a:normAutofit/>
          </a:bodyPr>
          <a:lstStyle/>
          <a:p>
            <a:pPr marL="0" indent="0">
              <a:lnSpc>
                <a:spcPct val="150000"/>
              </a:lnSpc>
              <a:buNone/>
            </a:pPr>
            <a:r>
              <a:rPr lang="en-GB" dirty="0">
                <a:latin typeface="Helvetica Neue Light" panose="02000403000000020004" pitchFamily="2" charset="0"/>
                <a:ea typeface="Helvetica Neue Light" panose="02000403000000020004" pitchFamily="2" charset="0"/>
              </a:rPr>
              <a:t>We can see the dependency “sass” and a version number</a:t>
            </a:r>
          </a:p>
        </p:txBody>
      </p:sp>
      <p:cxnSp>
        <p:nvCxnSpPr>
          <p:cNvPr id="7" name="Straight Arrow Connector 6">
            <a:extLst>
              <a:ext uri="{FF2B5EF4-FFF2-40B4-BE49-F238E27FC236}">
                <a16:creationId xmlns:a16="http://schemas.microsoft.com/office/drawing/2014/main" id="{85817186-1597-A1CA-DB3A-CA82E7DC6177}"/>
              </a:ext>
            </a:extLst>
          </p:cNvPr>
          <p:cNvCxnSpPr>
            <a:cxnSpLocks/>
          </p:cNvCxnSpPr>
          <p:nvPr/>
        </p:nvCxnSpPr>
        <p:spPr>
          <a:xfrm>
            <a:off x="9729216" y="2039414"/>
            <a:ext cx="219456" cy="16913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05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Overview</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583676"/>
            <a:ext cx="10903857" cy="4732718"/>
          </a:xfrm>
        </p:spPr>
        <p:txBody>
          <a:bodyPr>
            <a:normAutofit/>
          </a:bodyPr>
          <a:lstStyle/>
          <a:p>
            <a:pPr>
              <a:lnSpc>
                <a:spcPct val="150000"/>
              </a:lnSpc>
            </a:pPr>
            <a:r>
              <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rPr>
              <a:t>This is a beginners guide to </a:t>
            </a:r>
            <a:r>
              <a:rPr lang="en-GB" sz="2400" spc="80" dirty="0" err="1">
                <a:solidFill>
                  <a:schemeClr val="tx1">
                    <a:lumMod val="85000"/>
                    <a:lumOff val="15000"/>
                  </a:schemeClr>
                </a:solidFill>
                <a:latin typeface="Helvetica Neue Light" panose="02000403000000020004" pitchFamily="2" charset="0"/>
                <a:ea typeface="Helvetica Neue Light" panose="02000403000000020004" pitchFamily="2" charset="0"/>
              </a:rPr>
              <a:t>npm</a:t>
            </a:r>
            <a:r>
              <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rPr>
              <a:t> or Node Package Manager.</a:t>
            </a:r>
          </a:p>
          <a:p>
            <a:pPr>
              <a:lnSpc>
                <a:spcPct val="150000"/>
              </a:lnSpc>
            </a:pPr>
            <a:r>
              <a:rPr lang="en-GB" sz="2400" dirty="0">
                <a:latin typeface="Helvetica Neue Light" panose="02000403000000020004" pitchFamily="2" charset="0"/>
                <a:ea typeface="Helvetica Neue Light" panose="02000403000000020004" pitchFamily="2" charset="0"/>
              </a:rPr>
              <a:t>Modern </a:t>
            </a:r>
            <a:r>
              <a:rPr lang="en-GB" sz="2400" dirty="0">
                <a:latin typeface="Helvetica Neue Light" panose="02000403000000020004" pitchFamily="2" charset="0"/>
                <a:ea typeface="Helvetica Neue Light" panose="02000403000000020004" pitchFamily="2" charset="0"/>
                <a:hlinkClick r:id="rId2"/>
              </a:rPr>
              <a:t>“back-of-the-front-end” development</a:t>
            </a:r>
            <a:r>
              <a:rPr lang="en-GB" sz="2400" dirty="0">
                <a:latin typeface="Helvetica Neue Light" panose="02000403000000020004" pitchFamily="2" charset="0"/>
                <a:ea typeface="Helvetica Neue Light" panose="02000403000000020004" pitchFamily="2" charset="0"/>
              </a:rPr>
              <a:t>—which </a:t>
            </a:r>
            <a:r>
              <a:rPr lang="en-GB" sz="2400" dirty="0" err="1">
                <a:latin typeface="Helvetica Neue Light" panose="02000403000000020004" pitchFamily="2" charset="0"/>
                <a:ea typeface="Helvetica Neue Light" panose="02000403000000020004" pitchFamily="2" charset="0"/>
              </a:rPr>
              <a:t>npm</a:t>
            </a:r>
            <a:r>
              <a:rPr lang="en-GB" sz="2400" dirty="0">
                <a:latin typeface="Helvetica Neue Light" panose="02000403000000020004" pitchFamily="2" charset="0"/>
                <a:ea typeface="Helvetica Neue Light" panose="02000403000000020004" pitchFamily="2" charset="0"/>
              </a:rPr>
              <a:t> is a part of—seems complex because it’s one name for lots of interconnected tools.</a:t>
            </a:r>
            <a:endPar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endParaRPr>
          </a:p>
          <a:p>
            <a:pPr>
              <a:lnSpc>
                <a:spcPct val="150000"/>
              </a:lnSpc>
            </a:pPr>
            <a:r>
              <a:rPr lang="en-GB" sz="2400" i="1" dirty="0">
                <a:latin typeface="Helvetica Neue Light" panose="02000403000000020004" pitchFamily="2" charset="0"/>
                <a:ea typeface="Helvetica Neue Light" panose="02000403000000020004" pitchFamily="2" charset="0"/>
              </a:rPr>
              <a:t>“…a front-of-the-front-end developer determines the look and feel of a button, while a back-of-the-front-end developer determines what happens when that button is clicked.”</a:t>
            </a:r>
          </a:p>
          <a:p>
            <a:pPr>
              <a:lnSpc>
                <a:spcPct val="150000"/>
              </a:lnSpc>
            </a:pPr>
            <a:r>
              <a:rPr lang="en-GB" sz="2400" dirty="0" err="1">
                <a:latin typeface="Helvetica Neue Light" panose="02000403000000020004" pitchFamily="2" charset="0"/>
                <a:ea typeface="Helvetica Neue Light" panose="02000403000000020004" pitchFamily="2" charset="0"/>
              </a:rPr>
              <a:t>npm</a:t>
            </a:r>
            <a:r>
              <a:rPr lang="en-GB" sz="2400" dirty="0">
                <a:latin typeface="Helvetica Neue Light" panose="02000403000000020004" pitchFamily="2" charset="0"/>
                <a:ea typeface="Helvetica Neue Light" panose="02000403000000020004" pitchFamily="2" charset="0"/>
              </a:rPr>
              <a:t> ( always lower case) is a collection of technologies.</a:t>
            </a:r>
          </a:p>
          <a:p>
            <a:pPr>
              <a:lnSpc>
                <a:spcPct val="150000"/>
              </a:lnSpc>
            </a:pPr>
            <a:endParaRPr lang="en-GB" sz="2400" i="1"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sz="24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19903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dirty="0" err="1">
                <a:solidFill>
                  <a:srgbClr val="D3473F"/>
                </a:solidFill>
                <a:latin typeface="American Typewriter" panose="02090604020004020304" pitchFamily="18" charset="77"/>
              </a:rPr>
              <a:t>node_modules</a:t>
            </a:r>
            <a:endParaRPr lang="en-GB" dirty="0">
              <a:solidFill>
                <a:srgbClr val="D3473F"/>
              </a:solidFill>
              <a:latin typeface="American Typewriter" panose="02090604020004020304" pitchFamily="18" charset="77"/>
            </a:endParaRP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669388" y="1597805"/>
            <a:ext cx="10317480" cy="4895070"/>
          </a:xfrm>
        </p:spPr>
        <p:txBody>
          <a:bodyPr>
            <a:normAutofit lnSpcReduction="10000"/>
          </a:bodyPr>
          <a:lstStyle/>
          <a:p>
            <a:pPr>
              <a:lnSpc>
                <a:spcPct val="150000"/>
              </a:lnSpc>
            </a:pPr>
            <a:r>
              <a:rPr lang="en-GB" sz="2400" dirty="0" err="1">
                <a:latin typeface="Helvetica Neue Light" panose="02000403000000020004" pitchFamily="2" charset="0"/>
                <a:ea typeface="Helvetica Neue Light" panose="02000403000000020004" pitchFamily="2" charset="0"/>
              </a:rPr>
              <a:t>node_modules</a:t>
            </a:r>
            <a:r>
              <a:rPr lang="en-GB" sz="2400" dirty="0">
                <a:latin typeface="Helvetica Neue Light" panose="02000403000000020004" pitchFamily="2" charset="0"/>
                <a:ea typeface="Helvetica Neue Light" panose="02000403000000020004" pitchFamily="2" charset="0"/>
              </a:rPr>
              <a:t> is where all the actual package code lives; it’s where your installed Node packages and all the stuff that makes them run actually get installed. If you open up the folder right now as you’re following along, you’ll find a sass folder, but alongside several other folders as well.</a:t>
            </a:r>
          </a:p>
          <a:p>
            <a:pPr>
              <a:lnSpc>
                <a:spcPct val="150000"/>
              </a:lnSpc>
            </a:pPr>
            <a:r>
              <a:rPr lang="en-GB" sz="2400" dirty="0">
                <a:latin typeface="Helvetica Neue Light" panose="02000403000000020004" pitchFamily="2" charset="0"/>
                <a:ea typeface="Helvetica Neue Light" panose="02000403000000020004" pitchFamily="2" charset="0"/>
              </a:rPr>
              <a:t>The reason for the additional folders is that when you install a package, it may need other packages to run properly (as Sass clearly does). So, </a:t>
            </a:r>
            <a:r>
              <a:rPr lang="en-GB" sz="2400" dirty="0" err="1">
                <a:latin typeface="Helvetica Neue Light" panose="02000403000000020004" pitchFamily="2" charset="0"/>
                <a:ea typeface="Helvetica Neue Light" panose="02000403000000020004" pitchFamily="2" charset="0"/>
              </a:rPr>
              <a:t>npm</a:t>
            </a:r>
            <a:r>
              <a:rPr lang="en-GB" sz="2400" dirty="0">
                <a:latin typeface="Helvetica Neue Light" panose="02000403000000020004" pitchFamily="2" charset="0"/>
                <a:ea typeface="Helvetica Neue Light" panose="02000403000000020004" pitchFamily="2" charset="0"/>
              </a:rPr>
              <a:t> automatically does the hard work of finding and installing all of those dependencies as well.</a:t>
            </a:r>
          </a:p>
          <a:p>
            <a:pPr>
              <a:lnSpc>
                <a:spcPct val="150000"/>
              </a:lnSpc>
            </a:pPr>
            <a:r>
              <a:rPr lang="en-GB" sz="2400" dirty="0">
                <a:latin typeface="Helvetica Neue Light" panose="02000403000000020004" pitchFamily="2" charset="0"/>
                <a:ea typeface="Helvetica Neue Light" panose="02000403000000020004" pitchFamily="2" charset="0"/>
              </a:rPr>
              <a:t>We don’t need to go in here really </a:t>
            </a:r>
            <a:r>
              <a:rPr lang="en-GB" sz="2400" dirty="0">
                <a:latin typeface="Helvetica Neue Light" panose="02000403000000020004" pitchFamily="2" charset="0"/>
                <a:ea typeface="Helvetica Neue Light" panose="02000403000000020004" pitchFamily="2" charset="0"/>
                <a:sym typeface="Wingdings" pitchFamily="2" charset="2"/>
              </a:rPr>
              <a:t> (TFFT) again.</a:t>
            </a:r>
            <a:endParaRPr lang="en-GB" sz="24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267202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sz="5400" dirty="0" err="1">
                <a:solidFill>
                  <a:srgbClr val="D3473F"/>
                </a:solidFill>
                <a:latin typeface="American Typewriter" panose="02090604020004020304" pitchFamily="18" charset="77"/>
              </a:rPr>
              <a:t>npm</a:t>
            </a:r>
            <a:r>
              <a:rPr lang="en-GB" sz="5400" dirty="0">
                <a:solidFill>
                  <a:srgbClr val="D3473F"/>
                </a:solidFill>
                <a:latin typeface="American Typewriter" panose="02090604020004020304" pitchFamily="18" charset="77"/>
              </a:rPr>
              <a:t> commands</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669388" y="1400857"/>
            <a:ext cx="10853224" cy="3339955"/>
          </a:xfrm>
        </p:spPr>
        <p:txBody>
          <a:bodyPr>
            <a:noAutofit/>
          </a:bodyPr>
          <a:lstStyle/>
          <a:p>
            <a:pPr>
              <a:lnSpc>
                <a:spcPct val="160000"/>
              </a:lnSpc>
            </a:pPr>
            <a:r>
              <a:rPr lang="en-GB" sz="2200" dirty="0">
                <a:latin typeface="Helvetica Neue Light" panose="02000403000000020004" pitchFamily="2" charset="0"/>
                <a:ea typeface="Helvetica Neue Light" panose="02000403000000020004" pitchFamily="2" charset="0"/>
              </a:rPr>
              <a:t>reopen the </a:t>
            </a:r>
            <a:r>
              <a:rPr lang="en-GB" sz="2200" dirty="0" err="1">
                <a:latin typeface="Helvetica Neue Light" panose="02000403000000020004" pitchFamily="2" charset="0"/>
                <a:ea typeface="Helvetica Neue Light" panose="02000403000000020004" pitchFamily="2" charset="0"/>
              </a:rPr>
              <a:t>package.json</a:t>
            </a:r>
            <a:r>
              <a:rPr lang="en-GB" sz="2200" dirty="0">
                <a:latin typeface="Helvetica Neue Light" panose="02000403000000020004" pitchFamily="2" charset="0"/>
                <a:ea typeface="Helvetica Neue Light" panose="02000403000000020004" pitchFamily="2" charset="0"/>
              </a:rPr>
              <a:t> file in your </a:t>
            </a:r>
            <a:r>
              <a:rPr lang="en-GB" sz="2200" dirty="0" err="1">
                <a:latin typeface="Helvetica Neue Light" panose="02000403000000020004" pitchFamily="2" charset="0"/>
                <a:ea typeface="Helvetica Neue Light" panose="02000403000000020004" pitchFamily="2" charset="0"/>
              </a:rPr>
              <a:t>npmtest</a:t>
            </a:r>
            <a:r>
              <a:rPr lang="en-GB" sz="2200" dirty="0">
                <a:latin typeface="Helvetica Neue Light" panose="02000403000000020004" pitchFamily="2" charset="0"/>
                <a:ea typeface="Helvetica Neue Light" panose="02000403000000020004" pitchFamily="2" charset="0"/>
              </a:rPr>
              <a:t> folder, and you won’t see much right now; just a dependencies property, with only one dependency so far.</a:t>
            </a:r>
          </a:p>
          <a:p>
            <a:pPr>
              <a:lnSpc>
                <a:spcPct val="160000"/>
              </a:lnSpc>
            </a:pPr>
            <a:r>
              <a:rPr lang="en-GB" sz="2200" dirty="0">
                <a:latin typeface="Helvetica Neue Light" panose="02000403000000020004" pitchFamily="2" charset="0"/>
                <a:ea typeface="Helvetica Neue Light" panose="02000403000000020004" pitchFamily="2" charset="0"/>
              </a:rPr>
              <a:t>One of the most interesting bits is an optional, but extremely useful property called scripts. The scripts object in your </a:t>
            </a:r>
            <a:r>
              <a:rPr lang="en-GB" sz="2200" dirty="0" err="1">
                <a:latin typeface="Helvetica Neue Light" panose="02000403000000020004" pitchFamily="2" charset="0"/>
                <a:ea typeface="Helvetica Neue Light" panose="02000403000000020004" pitchFamily="2" charset="0"/>
              </a:rPr>
              <a:t>package.json</a:t>
            </a:r>
            <a:r>
              <a:rPr lang="en-GB" sz="2200" dirty="0">
                <a:latin typeface="Helvetica Neue Light" panose="02000403000000020004" pitchFamily="2" charset="0"/>
                <a:ea typeface="Helvetica Neue Light" panose="02000403000000020004" pitchFamily="2" charset="0"/>
              </a:rPr>
              <a:t> file allows you to create commands you can run in that project to handle various tasks for you, either as a one-shot, or a continuously running process.</a:t>
            </a:r>
          </a:p>
          <a:p>
            <a:pPr>
              <a:lnSpc>
                <a:spcPct val="160000"/>
              </a:lnSpc>
            </a:pPr>
            <a:r>
              <a:rPr lang="en-GB" sz="2200" dirty="0">
                <a:latin typeface="Helvetica Neue Light" panose="02000403000000020004" pitchFamily="2" charset="0"/>
                <a:ea typeface="Helvetica Neue Light" panose="02000403000000020004" pitchFamily="2" charset="0"/>
              </a:rPr>
              <a:t>We don’t have any scripts to run yet, but let’s fix that!</a:t>
            </a:r>
            <a:br>
              <a:rPr lang="en-GB" sz="2200" dirty="0">
                <a:latin typeface="Helvetica Neue Light" panose="02000403000000020004" pitchFamily="2" charset="0"/>
                <a:ea typeface="Helvetica Neue Light" panose="02000403000000020004" pitchFamily="2" charset="0"/>
              </a:rPr>
            </a:br>
            <a:endParaRPr lang="en-GB" sz="2200" dirty="0">
              <a:latin typeface="Helvetica Neue Light" panose="02000403000000020004" pitchFamily="2" charset="0"/>
              <a:ea typeface="Helvetica Neue Light" panose="02000403000000020004" pitchFamily="2" charset="0"/>
            </a:endParaRPr>
          </a:p>
        </p:txBody>
      </p:sp>
      <p:pic>
        <p:nvPicPr>
          <p:cNvPr id="3" name="Picture 2">
            <a:extLst>
              <a:ext uri="{FF2B5EF4-FFF2-40B4-BE49-F238E27FC236}">
                <a16:creationId xmlns:a16="http://schemas.microsoft.com/office/drawing/2014/main" id="{80688C8C-D976-59F0-B724-CDD899A32424}"/>
              </a:ext>
            </a:extLst>
          </p:cNvPr>
          <p:cNvPicPr>
            <a:picLocks noChangeAspect="1"/>
          </p:cNvPicPr>
          <p:nvPr/>
        </p:nvPicPr>
        <p:blipFill rotWithShape="1">
          <a:blip r:embed="rId2"/>
          <a:srcRect l="56863"/>
          <a:stretch/>
        </p:blipFill>
        <p:spPr>
          <a:xfrm>
            <a:off x="7756070" y="4346765"/>
            <a:ext cx="3597729" cy="2302888"/>
          </a:xfrm>
          <a:prstGeom prst="rect">
            <a:avLst/>
          </a:prstGeom>
        </p:spPr>
      </p:pic>
    </p:spTree>
    <p:extLst>
      <p:ext uri="{BB962C8B-B14F-4D97-AF65-F5344CB8AC3E}">
        <p14:creationId xmlns:p14="http://schemas.microsoft.com/office/powerpoint/2010/main" val="87918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a:xfrm>
            <a:off x="838200" y="348461"/>
            <a:ext cx="10515600" cy="1325563"/>
          </a:xfrm>
        </p:spPr>
        <p:txBody>
          <a:bodyPr>
            <a:normAutofit/>
          </a:bodyPr>
          <a:lstStyle/>
          <a:p>
            <a:r>
              <a:rPr lang="en-GB" sz="5400" dirty="0">
                <a:solidFill>
                  <a:srgbClr val="D3473F"/>
                </a:solidFill>
                <a:latin typeface="American Typewriter" panose="02090604020004020304" pitchFamily="18" charset="77"/>
              </a:rPr>
              <a:t>scripts</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669388" y="1400858"/>
            <a:ext cx="10853224" cy="3016398"/>
          </a:xfrm>
        </p:spPr>
        <p:txBody>
          <a:bodyPr>
            <a:noAutofit/>
          </a:bodyPr>
          <a:lstStyle/>
          <a:p>
            <a:pPr>
              <a:lnSpc>
                <a:spcPct val="160000"/>
              </a:lnSpc>
            </a:pPr>
            <a:r>
              <a:rPr lang="en-GB" sz="2200" dirty="0">
                <a:latin typeface="Helvetica Neue Light" panose="02000403000000020004" pitchFamily="2" charset="0"/>
                <a:ea typeface="Helvetica Neue Light" panose="02000403000000020004" pitchFamily="2" charset="0"/>
              </a:rPr>
              <a:t>Inside of the scripts section of the </a:t>
            </a:r>
            <a:r>
              <a:rPr lang="en-GB" sz="2200" dirty="0" err="1">
                <a:latin typeface="Helvetica Neue Light" panose="02000403000000020004" pitchFamily="2" charset="0"/>
                <a:ea typeface="Helvetica Neue Light" panose="02000403000000020004" pitchFamily="2" charset="0"/>
              </a:rPr>
              <a:t>package.json</a:t>
            </a:r>
            <a:r>
              <a:rPr lang="en-GB" sz="2200" dirty="0">
                <a:latin typeface="Helvetica Neue Light" panose="02000403000000020004" pitchFamily="2" charset="0"/>
                <a:ea typeface="Helvetica Neue Light" panose="02000403000000020004" pitchFamily="2" charset="0"/>
              </a:rPr>
              <a:t> file, we have access to all of our installed packages. Even though we are unable to simply type sass commands in the terminal right now, we can run sass commands as part of an </a:t>
            </a:r>
            <a:r>
              <a:rPr lang="en-GB" sz="2200" dirty="0" err="1">
                <a:latin typeface="Helvetica Neue Light" panose="02000403000000020004" pitchFamily="2" charset="0"/>
                <a:ea typeface="Helvetica Neue Light" panose="02000403000000020004" pitchFamily="2" charset="0"/>
              </a:rPr>
              <a:t>npm</a:t>
            </a:r>
            <a:r>
              <a:rPr lang="en-GB" sz="2200" dirty="0">
                <a:latin typeface="Helvetica Neue Light" panose="02000403000000020004" pitchFamily="2" charset="0"/>
                <a:ea typeface="Helvetica Neue Light" panose="02000403000000020004" pitchFamily="2" charset="0"/>
              </a:rPr>
              <a:t> script.</a:t>
            </a:r>
          </a:p>
          <a:p>
            <a:pPr>
              <a:lnSpc>
                <a:spcPct val="160000"/>
              </a:lnSpc>
            </a:pPr>
            <a:r>
              <a:rPr lang="en-GB" sz="2200" dirty="0">
                <a:latin typeface="Helvetica Neue Light" panose="02000403000000020004" pitchFamily="2" charset="0"/>
                <a:ea typeface="Helvetica Neue Light" panose="02000403000000020004" pitchFamily="2" charset="0"/>
              </a:rPr>
              <a:t>Start by adding this block of code into your </a:t>
            </a:r>
            <a:r>
              <a:rPr lang="en-GB" sz="2200" dirty="0" err="1">
                <a:latin typeface="Helvetica Neue Light" panose="02000403000000020004" pitchFamily="2" charset="0"/>
                <a:ea typeface="Helvetica Neue Light" panose="02000403000000020004" pitchFamily="2" charset="0"/>
              </a:rPr>
              <a:t>package.json</a:t>
            </a:r>
            <a:r>
              <a:rPr lang="en-GB" sz="2200" dirty="0">
                <a:latin typeface="Helvetica Neue Light" panose="02000403000000020004" pitchFamily="2" charset="0"/>
                <a:ea typeface="Helvetica Neue Light" panose="02000403000000020004" pitchFamily="2" charset="0"/>
              </a:rPr>
              <a:t> file, right after the opening { curly brace:</a:t>
            </a:r>
            <a:br>
              <a:rPr lang="en-GB" sz="2200" dirty="0">
                <a:latin typeface="Helvetica Neue Light" panose="02000403000000020004" pitchFamily="2" charset="0"/>
                <a:ea typeface="Helvetica Neue Light" panose="02000403000000020004" pitchFamily="2" charset="0"/>
              </a:rPr>
            </a:br>
            <a:endParaRPr lang="en-GB" sz="2200" dirty="0">
              <a:latin typeface="Helvetica Neue Light" panose="02000403000000020004" pitchFamily="2" charset="0"/>
              <a:ea typeface="Helvetica Neue Light" panose="02000403000000020004" pitchFamily="2" charset="0"/>
            </a:endParaRPr>
          </a:p>
        </p:txBody>
      </p:sp>
      <p:sp>
        <p:nvSpPr>
          <p:cNvPr id="7" name="TextBox 6">
            <a:extLst>
              <a:ext uri="{FF2B5EF4-FFF2-40B4-BE49-F238E27FC236}">
                <a16:creationId xmlns:a16="http://schemas.microsoft.com/office/drawing/2014/main" id="{7598B113-C1B9-D247-9892-361138FAD69D}"/>
              </a:ext>
            </a:extLst>
          </p:cNvPr>
          <p:cNvSpPr txBox="1"/>
          <p:nvPr/>
        </p:nvSpPr>
        <p:spPr>
          <a:xfrm>
            <a:off x="548640" y="4364730"/>
            <a:ext cx="4172340" cy="205780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2200" dirty="0">
                <a:solidFill>
                  <a:srgbClr val="000000"/>
                </a:solidFill>
                <a:effectLst/>
                <a:latin typeface="Helvetica Neue Light" panose="02000403000000020004" pitchFamily="2" charset="0"/>
                <a:ea typeface="Helvetica Neue Light" panose="02000403000000020004" pitchFamily="2" charset="0"/>
              </a:rPr>
              <a:t>This gives us access to an </a:t>
            </a:r>
            <a:r>
              <a:rPr lang="en-GB" sz="2200" dirty="0" err="1">
                <a:latin typeface="Helvetica Neue Light" panose="02000403000000020004" pitchFamily="2" charset="0"/>
                <a:ea typeface="Helvetica Neue Light" panose="02000403000000020004" pitchFamily="2" charset="0"/>
              </a:rPr>
              <a:t>npm</a:t>
            </a:r>
            <a:r>
              <a:rPr lang="en-GB" sz="2200" dirty="0">
                <a:latin typeface="Helvetica Neue Light" panose="02000403000000020004" pitchFamily="2" charset="0"/>
                <a:ea typeface="Helvetica Neue Light" panose="02000403000000020004" pitchFamily="2" charset="0"/>
              </a:rPr>
              <a:t> run </a:t>
            </a:r>
            <a:r>
              <a:rPr lang="en-GB" sz="2200" dirty="0" err="1">
                <a:latin typeface="Helvetica Neue Light" panose="02000403000000020004" pitchFamily="2" charset="0"/>
                <a:ea typeface="Helvetica Neue Light" panose="02000403000000020004" pitchFamily="2" charset="0"/>
              </a:rPr>
              <a:t>sass:build</a:t>
            </a:r>
            <a:r>
              <a:rPr lang="en-GB" sz="2200" dirty="0">
                <a:solidFill>
                  <a:srgbClr val="000000"/>
                </a:solidFill>
                <a:effectLst/>
                <a:latin typeface="Helvetica Neue Light" panose="02000403000000020004" pitchFamily="2" charset="0"/>
                <a:ea typeface="Helvetica Neue Light" panose="02000403000000020004" pitchFamily="2" charset="0"/>
              </a:rPr>
              <a:t> script, which will compile Sass into CSS for us.</a:t>
            </a:r>
            <a:endParaRPr lang="en-US" sz="2200" dirty="0">
              <a:latin typeface="Helvetica Neue Light" panose="02000403000000020004" pitchFamily="2" charset="0"/>
              <a:ea typeface="Helvetica Neue Light" panose="02000403000000020004" pitchFamily="2" charset="0"/>
            </a:endParaRPr>
          </a:p>
        </p:txBody>
      </p:sp>
      <p:pic>
        <p:nvPicPr>
          <p:cNvPr id="2" name="Picture 1">
            <a:extLst>
              <a:ext uri="{FF2B5EF4-FFF2-40B4-BE49-F238E27FC236}">
                <a16:creationId xmlns:a16="http://schemas.microsoft.com/office/drawing/2014/main" id="{11ED3C26-0E54-45F2-AC5A-09CC62A81BE7}"/>
              </a:ext>
            </a:extLst>
          </p:cNvPr>
          <p:cNvPicPr>
            <a:picLocks noChangeAspect="1"/>
          </p:cNvPicPr>
          <p:nvPr/>
        </p:nvPicPr>
        <p:blipFill>
          <a:blip r:embed="rId3"/>
          <a:stretch>
            <a:fillRect/>
          </a:stretch>
        </p:blipFill>
        <p:spPr>
          <a:xfrm>
            <a:off x="5471160" y="3895237"/>
            <a:ext cx="6172200" cy="2527300"/>
          </a:xfrm>
          <a:prstGeom prst="rect">
            <a:avLst/>
          </a:prstGeom>
        </p:spPr>
      </p:pic>
    </p:spTree>
    <p:extLst>
      <p:ext uri="{BB962C8B-B14F-4D97-AF65-F5344CB8AC3E}">
        <p14:creationId xmlns:p14="http://schemas.microsoft.com/office/powerpoint/2010/main" val="90434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a:xfrm>
            <a:off x="838200" y="348461"/>
            <a:ext cx="10515600" cy="1325563"/>
          </a:xfrm>
        </p:spPr>
        <p:txBody>
          <a:bodyPr>
            <a:normAutofit/>
          </a:bodyPr>
          <a:lstStyle/>
          <a:p>
            <a:r>
              <a:rPr lang="en-GB" sz="5400" dirty="0">
                <a:solidFill>
                  <a:srgbClr val="D3473F"/>
                </a:solidFill>
                <a:latin typeface="American Typewriter" panose="02090604020004020304" pitchFamily="18" charset="77"/>
              </a:rPr>
              <a:t>Create a simple sass file </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341617"/>
            <a:ext cx="10853224" cy="906244"/>
          </a:xfrm>
        </p:spPr>
        <p:txBody>
          <a:bodyPr>
            <a:noAutofit/>
          </a:bodyPr>
          <a:lstStyle/>
          <a:p>
            <a:pPr marL="0" indent="0">
              <a:lnSpc>
                <a:spcPct val="160000"/>
              </a:lnSpc>
              <a:buNone/>
            </a:pPr>
            <a:r>
              <a:rPr lang="en-GB" sz="2200" dirty="0">
                <a:latin typeface="Helvetica Neue Light" panose="02000403000000020004" pitchFamily="2" charset="0"/>
                <a:ea typeface="Helvetica Neue Light" panose="02000403000000020004" pitchFamily="2" charset="0"/>
              </a:rPr>
              <a:t>Copy this into a document and save as </a:t>
            </a:r>
            <a:r>
              <a:rPr lang="en-GB" sz="2200" dirty="0" err="1">
                <a:latin typeface="Helvetica Neue Light" panose="02000403000000020004" pitchFamily="2" charset="0"/>
                <a:ea typeface="Helvetica Neue Light" panose="02000403000000020004" pitchFamily="2" charset="0"/>
              </a:rPr>
              <a:t>style.scss</a:t>
            </a:r>
            <a:r>
              <a:rPr lang="en-GB" sz="2200" dirty="0">
                <a:latin typeface="Helvetica Neue Light" panose="02000403000000020004" pitchFamily="2" charset="0"/>
                <a:ea typeface="Helvetica Neue Light" panose="02000403000000020004" pitchFamily="2" charset="0"/>
              </a:rPr>
              <a:t> into the </a:t>
            </a:r>
            <a:r>
              <a:rPr lang="en-GB" sz="2200" dirty="0" err="1">
                <a:latin typeface="Helvetica Neue Light" panose="02000403000000020004" pitchFamily="2" charset="0"/>
                <a:ea typeface="Helvetica Neue Light" panose="02000403000000020004" pitchFamily="2" charset="0"/>
              </a:rPr>
              <a:t>npmtest</a:t>
            </a:r>
            <a:r>
              <a:rPr lang="en-GB" sz="2200" dirty="0">
                <a:latin typeface="Helvetica Neue Light" panose="02000403000000020004" pitchFamily="2" charset="0"/>
                <a:ea typeface="Helvetica Neue Light" panose="02000403000000020004" pitchFamily="2" charset="0"/>
              </a:rPr>
              <a:t> folder</a:t>
            </a:r>
            <a:br>
              <a:rPr lang="en-GB" sz="2200" dirty="0">
                <a:latin typeface="Helvetica Neue Light" panose="02000403000000020004" pitchFamily="2" charset="0"/>
                <a:ea typeface="Helvetica Neue Light" panose="02000403000000020004" pitchFamily="2" charset="0"/>
              </a:rPr>
            </a:br>
            <a:endParaRPr lang="en-GB" sz="2200" dirty="0">
              <a:latin typeface="Helvetica Neue Light" panose="02000403000000020004" pitchFamily="2" charset="0"/>
              <a:ea typeface="Helvetica Neue Light" panose="02000403000000020004" pitchFamily="2" charset="0"/>
            </a:endParaRPr>
          </a:p>
        </p:txBody>
      </p:sp>
      <p:pic>
        <p:nvPicPr>
          <p:cNvPr id="2" name="Picture 1">
            <a:extLst>
              <a:ext uri="{FF2B5EF4-FFF2-40B4-BE49-F238E27FC236}">
                <a16:creationId xmlns:a16="http://schemas.microsoft.com/office/drawing/2014/main" id="{88FCFBF9-5FEE-5A04-7937-B88FCD3FAAE9}"/>
              </a:ext>
            </a:extLst>
          </p:cNvPr>
          <p:cNvPicPr>
            <a:picLocks noChangeAspect="1"/>
          </p:cNvPicPr>
          <p:nvPr/>
        </p:nvPicPr>
        <p:blipFill>
          <a:blip r:embed="rId3"/>
          <a:stretch>
            <a:fillRect/>
          </a:stretch>
        </p:blipFill>
        <p:spPr>
          <a:xfrm>
            <a:off x="838200" y="2363607"/>
            <a:ext cx="10925361" cy="2902873"/>
          </a:xfrm>
          <a:prstGeom prst="rect">
            <a:avLst/>
          </a:prstGeom>
        </p:spPr>
      </p:pic>
    </p:spTree>
    <p:extLst>
      <p:ext uri="{BB962C8B-B14F-4D97-AF65-F5344CB8AC3E}">
        <p14:creationId xmlns:p14="http://schemas.microsoft.com/office/powerpoint/2010/main" val="42354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a:xfrm>
            <a:off x="838200" y="348461"/>
            <a:ext cx="10515600" cy="1325563"/>
          </a:xfrm>
        </p:spPr>
        <p:txBody>
          <a:bodyPr>
            <a:normAutofit/>
          </a:bodyPr>
          <a:lstStyle/>
          <a:p>
            <a:r>
              <a:rPr lang="en-GB" sz="5400" dirty="0">
                <a:solidFill>
                  <a:srgbClr val="D3473F"/>
                </a:solidFill>
                <a:latin typeface="American Typewriter" panose="02090604020004020304" pitchFamily="18" charset="77"/>
              </a:rPr>
              <a:t>Run the new command</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341617"/>
            <a:ext cx="10853224" cy="906244"/>
          </a:xfrm>
        </p:spPr>
        <p:txBody>
          <a:bodyPr>
            <a:noAutofit/>
          </a:bodyPr>
          <a:lstStyle/>
          <a:p>
            <a:pPr marL="0" indent="0">
              <a:lnSpc>
                <a:spcPct val="160000"/>
              </a:lnSpc>
              <a:buNone/>
            </a:pPr>
            <a:r>
              <a:rPr lang="en-GB" sz="2200" dirty="0">
                <a:latin typeface="Helvetica Neue Light" panose="02000403000000020004" pitchFamily="2" charset="0"/>
                <a:ea typeface="Helvetica Neue Light" panose="02000403000000020004" pitchFamily="2" charset="0"/>
              </a:rPr>
              <a:t>Copy this into a document and save as </a:t>
            </a:r>
            <a:r>
              <a:rPr lang="en-GB" sz="2200" dirty="0" err="1">
                <a:latin typeface="Helvetica Neue Light" panose="02000403000000020004" pitchFamily="2" charset="0"/>
                <a:ea typeface="Helvetica Neue Light" panose="02000403000000020004" pitchFamily="2" charset="0"/>
              </a:rPr>
              <a:t>style.scss</a:t>
            </a:r>
            <a:r>
              <a:rPr lang="en-GB" sz="2200" dirty="0">
                <a:latin typeface="Helvetica Neue Light" panose="02000403000000020004" pitchFamily="2" charset="0"/>
                <a:ea typeface="Helvetica Neue Light" panose="02000403000000020004" pitchFamily="2" charset="0"/>
              </a:rPr>
              <a:t> into the </a:t>
            </a:r>
            <a:r>
              <a:rPr lang="en-GB" sz="2200" dirty="0" err="1">
                <a:latin typeface="Helvetica Neue Light" panose="02000403000000020004" pitchFamily="2" charset="0"/>
                <a:ea typeface="Helvetica Neue Light" panose="02000403000000020004" pitchFamily="2" charset="0"/>
              </a:rPr>
              <a:t>npmtest</a:t>
            </a:r>
            <a:r>
              <a:rPr lang="en-GB" sz="2200" dirty="0">
                <a:latin typeface="Helvetica Neue Light" panose="02000403000000020004" pitchFamily="2" charset="0"/>
                <a:ea typeface="Helvetica Neue Light" panose="02000403000000020004" pitchFamily="2" charset="0"/>
              </a:rPr>
              <a:t> folder</a:t>
            </a:r>
            <a:br>
              <a:rPr lang="en-GB" sz="2200" dirty="0">
                <a:latin typeface="Helvetica Neue Light" panose="02000403000000020004" pitchFamily="2" charset="0"/>
                <a:ea typeface="Helvetica Neue Light" panose="02000403000000020004" pitchFamily="2" charset="0"/>
              </a:rPr>
            </a:br>
            <a:endParaRPr lang="en-GB" sz="2200" dirty="0">
              <a:latin typeface="Helvetica Neue Light" panose="02000403000000020004" pitchFamily="2" charset="0"/>
              <a:ea typeface="Helvetica Neue Light" panose="02000403000000020004" pitchFamily="2" charset="0"/>
            </a:endParaRPr>
          </a:p>
        </p:txBody>
      </p:sp>
      <p:pic>
        <p:nvPicPr>
          <p:cNvPr id="2" name="Picture 1">
            <a:extLst>
              <a:ext uri="{FF2B5EF4-FFF2-40B4-BE49-F238E27FC236}">
                <a16:creationId xmlns:a16="http://schemas.microsoft.com/office/drawing/2014/main" id="{5BAE2D17-A6A5-6140-A584-7B6CD718EE64}"/>
              </a:ext>
            </a:extLst>
          </p:cNvPr>
          <p:cNvPicPr>
            <a:picLocks noChangeAspect="1"/>
          </p:cNvPicPr>
          <p:nvPr/>
        </p:nvPicPr>
        <p:blipFill rotWithShape="1">
          <a:blip r:embed="rId3"/>
          <a:srcRect b="51187"/>
          <a:stretch/>
        </p:blipFill>
        <p:spPr>
          <a:xfrm>
            <a:off x="671146" y="1341617"/>
            <a:ext cx="10287000" cy="2609897"/>
          </a:xfrm>
          <a:prstGeom prst="rect">
            <a:avLst/>
          </a:prstGeom>
        </p:spPr>
      </p:pic>
      <p:pic>
        <p:nvPicPr>
          <p:cNvPr id="6" name="Picture 5">
            <a:extLst>
              <a:ext uri="{FF2B5EF4-FFF2-40B4-BE49-F238E27FC236}">
                <a16:creationId xmlns:a16="http://schemas.microsoft.com/office/drawing/2014/main" id="{60A2DA18-F0F7-CF52-CEEB-FA3F77BBB155}"/>
              </a:ext>
            </a:extLst>
          </p:cNvPr>
          <p:cNvPicPr>
            <a:picLocks noChangeAspect="1"/>
          </p:cNvPicPr>
          <p:nvPr/>
        </p:nvPicPr>
        <p:blipFill>
          <a:blip r:embed="rId4"/>
          <a:stretch>
            <a:fillRect/>
          </a:stretch>
        </p:blipFill>
        <p:spPr>
          <a:xfrm>
            <a:off x="671147" y="3617718"/>
            <a:ext cx="11020278" cy="2813071"/>
          </a:xfrm>
          <a:prstGeom prst="rect">
            <a:avLst/>
          </a:prstGeom>
        </p:spPr>
      </p:pic>
    </p:spTree>
    <p:extLst>
      <p:ext uri="{BB962C8B-B14F-4D97-AF65-F5344CB8AC3E}">
        <p14:creationId xmlns:p14="http://schemas.microsoft.com/office/powerpoint/2010/main" val="405770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a:xfrm>
            <a:off x="838200" y="348461"/>
            <a:ext cx="10978662" cy="1325563"/>
          </a:xfrm>
        </p:spPr>
        <p:txBody>
          <a:bodyPr>
            <a:normAutofit/>
          </a:bodyPr>
          <a:lstStyle/>
          <a:p>
            <a:r>
              <a:rPr lang="en-GB" dirty="0">
                <a:solidFill>
                  <a:srgbClr val="D3473F"/>
                </a:solidFill>
                <a:latin typeface="American Typewriter" panose="02090604020004020304" pitchFamily="18" charset="77"/>
              </a:rPr>
              <a:t>Creating a development-only command</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354789"/>
            <a:ext cx="10853224" cy="2794286"/>
          </a:xfrm>
        </p:spPr>
        <p:txBody>
          <a:bodyPr>
            <a:noAutofit/>
          </a:bodyPr>
          <a:lstStyle/>
          <a:p>
            <a:pPr marL="0" indent="0">
              <a:lnSpc>
                <a:spcPct val="150000"/>
              </a:lnSpc>
              <a:buNone/>
            </a:pPr>
            <a:r>
              <a:rPr lang="en-GB" sz="2200" dirty="0">
                <a:latin typeface="Helvetica Neue Light" panose="02000403000000020004" pitchFamily="2" charset="0"/>
                <a:ea typeface="Helvetica Neue Light" panose="02000403000000020004" pitchFamily="2" charset="0"/>
              </a:rPr>
              <a:t>We’ll get tired of running that command over and over as we’re developing. So, let’s set up a second command that tells Sass to watch the file for us, and re-compile it automatically any time we save changes!</a:t>
            </a:r>
          </a:p>
          <a:p>
            <a:pPr marL="0" indent="0">
              <a:lnSpc>
                <a:spcPct val="150000"/>
              </a:lnSpc>
              <a:buNone/>
            </a:pPr>
            <a:r>
              <a:rPr lang="en-GB" sz="2200" dirty="0">
                <a:latin typeface="Helvetica Neue Light" panose="02000403000000020004" pitchFamily="2" charset="0"/>
                <a:ea typeface="Helvetica Neue Light" panose="02000403000000020004" pitchFamily="2" charset="0"/>
              </a:rPr>
              <a:t>Add line 4 to </a:t>
            </a:r>
            <a:r>
              <a:rPr lang="en-GB" sz="2200" dirty="0" err="1">
                <a:latin typeface="Helvetica Neue Light" panose="02000403000000020004" pitchFamily="2" charset="0"/>
                <a:ea typeface="Helvetica Neue Light" panose="02000403000000020004" pitchFamily="2" charset="0"/>
              </a:rPr>
              <a:t>package.json</a:t>
            </a:r>
            <a:r>
              <a:rPr lang="en-GB" sz="2200" dirty="0">
                <a:latin typeface="Helvetica Neue Light" panose="02000403000000020004" pitchFamily="2" charset="0"/>
                <a:ea typeface="Helvetica Neue Light" panose="02000403000000020004" pitchFamily="2" charset="0"/>
              </a:rPr>
              <a:t>, notice the comma on line 3.</a:t>
            </a:r>
          </a:p>
          <a:p>
            <a:pPr marL="0" indent="0">
              <a:lnSpc>
                <a:spcPct val="160000"/>
              </a:lnSpc>
              <a:buNone/>
            </a:pPr>
            <a:br>
              <a:rPr lang="en-GB" sz="2200" dirty="0">
                <a:latin typeface="Helvetica Neue Light" panose="02000403000000020004" pitchFamily="2" charset="0"/>
                <a:ea typeface="Helvetica Neue Light" panose="02000403000000020004" pitchFamily="2" charset="0"/>
              </a:rPr>
            </a:br>
            <a:endParaRPr lang="en-GB" sz="2200" dirty="0">
              <a:latin typeface="Helvetica Neue Light" panose="02000403000000020004" pitchFamily="2" charset="0"/>
              <a:ea typeface="Helvetica Neue Light" panose="02000403000000020004" pitchFamily="2" charset="0"/>
            </a:endParaRPr>
          </a:p>
        </p:txBody>
      </p:sp>
      <p:pic>
        <p:nvPicPr>
          <p:cNvPr id="2" name="Picture 1">
            <a:extLst>
              <a:ext uri="{FF2B5EF4-FFF2-40B4-BE49-F238E27FC236}">
                <a16:creationId xmlns:a16="http://schemas.microsoft.com/office/drawing/2014/main" id="{CD6EE82C-7BAE-FD1B-29D0-1B99BBE03362}"/>
              </a:ext>
            </a:extLst>
          </p:cNvPr>
          <p:cNvPicPr>
            <a:picLocks noChangeAspect="1"/>
          </p:cNvPicPr>
          <p:nvPr/>
        </p:nvPicPr>
        <p:blipFill>
          <a:blip r:embed="rId3"/>
          <a:stretch>
            <a:fillRect/>
          </a:stretch>
        </p:blipFill>
        <p:spPr>
          <a:xfrm>
            <a:off x="838200" y="3622575"/>
            <a:ext cx="8086236" cy="2886964"/>
          </a:xfrm>
          <a:prstGeom prst="rect">
            <a:avLst/>
          </a:prstGeom>
        </p:spPr>
      </p:pic>
    </p:spTree>
    <p:extLst>
      <p:ext uri="{BB962C8B-B14F-4D97-AF65-F5344CB8AC3E}">
        <p14:creationId xmlns:p14="http://schemas.microsoft.com/office/powerpoint/2010/main" val="244223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a:xfrm>
            <a:off x="838199" y="171498"/>
            <a:ext cx="10978662" cy="1325563"/>
          </a:xfrm>
        </p:spPr>
        <p:txBody>
          <a:bodyPr>
            <a:normAutofit/>
          </a:bodyPr>
          <a:lstStyle/>
          <a:p>
            <a:r>
              <a:rPr lang="en-GB" dirty="0">
                <a:solidFill>
                  <a:srgbClr val="D3473F"/>
                </a:solidFill>
                <a:latin typeface="American Typewriter" panose="02090604020004020304" pitchFamily="18" charset="77"/>
              </a:rPr>
              <a:t>Run </a:t>
            </a:r>
            <a:r>
              <a:rPr lang="en-GB" dirty="0" err="1">
                <a:solidFill>
                  <a:srgbClr val="D3473F"/>
                </a:solidFill>
                <a:latin typeface="American Typewriter" panose="02090604020004020304" pitchFamily="18" charset="77"/>
              </a:rPr>
              <a:t>sass:watch</a:t>
            </a:r>
            <a:endParaRPr lang="en-GB" dirty="0">
              <a:solidFill>
                <a:srgbClr val="D3473F"/>
              </a:solidFill>
              <a:latin typeface="American Typewriter" panose="02090604020004020304" pitchFamily="18" charset="77"/>
            </a:endParaRP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199" y="1087391"/>
            <a:ext cx="10853224" cy="646331"/>
          </a:xfrm>
        </p:spPr>
        <p:txBody>
          <a:bodyPr>
            <a:noAutofit/>
          </a:bodyPr>
          <a:lstStyle/>
          <a:p>
            <a:pPr marL="0" indent="0">
              <a:lnSpc>
                <a:spcPct val="150000"/>
              </a:lnSpc>
              <a:buNone/>
            </a:pPr>
            <a:r>
              <a:rPr lang="en-GB" sz="3200" dirty="0">
                <a:latin typeface="Helvetica Neue Light" panose="02000403000000020004" pitchFamily="2" charset="0"/>
                <a:ea typeface="Helvetica Neue Light" panose="02000403000000020004" pitchFamily="2" charset="0"/>
                <a:cs typeface="Courier New" panose="02070309020205020404" pitchFamily="49" charset="0"/>
              </a:rPr>
              <a:t>In the command prompt type   </a:t>
            </a:r>
            <a:r>
              <a:rPr lang="en-GB" sz="3200" dirty="0" err="1">
                <a:latin typeface="Courier New" panose="02070309020205020404" pitchFamily="49" charset="0"/>
                <a:ea typeface="Helvetica Neue Light" panose="02000403000000020004" pitchFamily="2" charset="0"/>
                <a:cs typeface="Courier New" panose="02070309020205020404" pitchFamily="49" charset="0"/>
              </a:rPr>
              <a:t>npm</a:t>
            </a:r>
            <a:r>
              <a:rPr lang="en-GB" sz="3200" dirty="0">
                <a:latin typeface="Courier New" panose="02070309020205020404" pitchFamily="49" charset="0"/>
                <a:ea typeface="Helvetica Neue Light" panose="02000403000000020004" pitchFamily="2" charset="0"/>
                <a:cs typeface="Courier New" panose="02070309020205020404" pitchFamily="49" charset="0"/>
              </a:rPr>
              <a:t> run </a:t>
            </a:r>
            <a:r>
              <a:rPr lang="en-GB" sz="3200" dirty="0" err="1">
                <a:latin typeface="Courier New" panose="02070309020205020404" pitchFamily="49" charset="0"/>
                <a:ea typeface="Helvetica Neue Light" panose="02000403000000020004" pitchFamily="2" charset="0"/>
                <a:cs typeface="Courier New" panose="02070309020205020404" pitchFamily="49" charset="0"/>
              </a:rPr>
              <a:t>sass:watch</a:t>
            </a:r>
            <a:endParaRPr lang="en-GB" sz="3200" dirty="0">
              <a:latin typeface="Courier New" panose="02070309020205020404" pitchFamily="49" charset="0"/>
              <a:ea typeface="Helvetica Neue Light" panose="02000403000000020004" pitchFamily="2" charset="0"/>
              <a:cs typeface="Courier New" panose="02070309020205020404" pitchFamily="49" charset="0"/>
            </a:endParaRPr>
          </a:p>
          <a:p>
            <a:pPr marL="0" indent="0">
              <a:lnSpc>
                <a:spcPct val="160000"/>
              </a:lnSpc>
              <a:buNone/>
            </a:pPr>
            <a:br>
              <a:rPr lang="en-GB" sz="2200" dirty="0">
                <a:latin typeface="Helvetica Neue Light" panose="02000403000000020004" pitchFamily="2" charset="0"/>
                <a:ea typeface="Helvetica Neue Light" panose="02000403000000020004" pitchFamily="2" charset="0"/>
              </a:rPr>
            </a:br>
            <a:endParaRPr lang="en-GB" sz="2200" dirty="0">
              <a:latin typeface="Helvetica Neue Light" panose="02000403000000020004" pitchFamily="2" charset="0"/>
              <a:ea typeface="Helvetica Neue Light" panose="02000403000000020004" pitchFamily="2" charset="0"/>
            </a:endParaRPr>
          </a:p>
        </p:txBody>
      </p:sp>
      <p:sp>
        <p:nvSpPr>
          <p:cNvPr id="7" name="TextBox 6">
            <a:extLst>
              <a:ext uri="{FF2B5EF4-FFF2-40B4-BE49-F238E27FC236}">
                <a16:creationId xmlns:a16="http://schemas.microsoft.com/office/drawing/2014/main" id="{93FD2491-FE5C-534C-9DE1-62AD3FF75EF3}"/>
              </a:ext>
            </a:extLst>
          </p:cNvPr>
          <p:cNvSpPr txBox="1"/>
          <p:nvPr/>
        </p:nvSpPr>
        <p:spPr>
          <a:xfrm>
            <a:off x="772550" y="4827027"/>
            <a:ext cx="10275277" cy="1682512"/>
          </a:xfrm>
          <a:prstGeom prst="rect">
            <a:avLst/>
          </a:prstGeom>
          <a:noFill/>
        </p:spPr>
        <p:txBody>
          <a:bodyPr wrap="square">
            <a:spAutoFit/>
          </a:bodyPr>
          <a:lstStyle/>
          <a:p>
            <a:pPr>
              <a:lnSpc>
                <a:spcPct val="150000"/>
              </a:lnSpc>
            </a:pPr>
            <a:r>
              <a:rPr lang="en-GB" sz="2400" dirty="0">
                <a:solidFill>
                  <a:srgbClr val="000000"/>
                </a:solidFill>
                <a:effectLst/>
                <a:latin typeface="Helvetica Neue Light" panose="02000403000000020004" pitchFamily="2" charset="0"/>
                <a:ea typeface="Helvetica Neue Light" panose="02000403000000020004" pitchFamily="2" charset="0"/>
              </a:rPr>
              <a:t>If you open your </a:t>
            </a:r>
            <a:r>
              <a:rPr lang="en-GB" sz="2400" dirty="0" err="1">
                <a:latin typeface="Helvetica Neue Light" panose="02000403000000020004" pitchFamily="2" charset="0"/>
                <a:ea typeface="Helvetica Neue Light" panose="02000403000000020004" pitchFamily="2" charset="0"/>
              </a:rPr>
              <a:t>style.scss</a:t>
            </a:r>
            <a:r>
              <a:rPr lang="en-GB" sz="2400" dirty="0">
                <a:solidFill>
                  <a:srgbClr val="000000"/>
                </a:solidFill>
                <a:effectLst/>
                <a:latin typeface="Helvetica Neue Light" panose="02000403000000020004" pitchFamily="2" charset="0"/>
                <a:ea typeface="Helvetica Neue Light" panose="02000403000000020004" pitchFamily="2" charset="0"/>
              </a:rPr>
              <a:t> file now, make a change, and save it, you should see a message automatically pop up in the terminal confirming that the Sass has re-compiled into CSS:</a:t>
            </a:r>
            <a:endParaRPr lang="en-US" sz="2400" dirty="0">
              <a:latin typeface="Helvetica Neue Light" panose="02000403000000020004" pitchFamily="2" charset="0"/>
              <a:ea typeface="Helvetica Neue Light" panose="02000403000000020004" pitchFamily="2" charset="0"/>
            </a:endParaRPr>
          </a:p>
        </p:txBody>
      </p:sp>
      <p:pic>
        <p:nvPicPr>
          <p:cNvPr id="6" name="Picture 5">
            <a:extLst>
              <a:ext uri="{FF2B5EF4-FFF2-40B4-BE49-F238E27FC236}">
                <a16:creationId xmlns:a16="http://schemas.microsoft.com/office/drawing/2014/main" id="{0FCA1323-F424-11C3-61DD-E6ED91EDD568}"/>
              </a:ext>
            </a:extLst>
          </p:cNvPr>
          <p:cNvPicPr>
            <a:picLocks noChangeAspect="1"/>
          </p:cNvPicPr>
          <p:nvPr/>
        </p:nvPicPr>
        <p:blipFill>
          <a:blip r:embed="rId3"/>
          <a:stretch>
            <a:fillRect/>
          </a:stretch>
        </p:blipFill>
        <p:spPr>
          <a:xfrm>
            <a:off x="838199" y="1875326"/>
            <a:ext cx="7052641" cy="2778951"/>
          </a:xfrm>
          <a:prstGeom prst="rect">
            <a:avLst/>
          </a:prstGeom>
        </p:spPr>
      </p:pic>
    </p:spTree>
    <p:extLst>
      <p:ext uri="{BB962C8B-B14F-4D97-AF65-F5344CB8AC3E}">
        <p14:creationId xmlns:p14="http://schemas.microsoft.com/office/powerpoint/2010/main" val="270869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25141" y="414450"/>
            <a:ext cx="10853224" cy="1889838"/>
          </a:xfrm>
        </p:spPr>
        <p:txBody>
          <a:bodyPr>
            <a:noAutofit/>
          </a:bodyPr>
          <a:lstStyle/>
          <a:p>
            <a:pPr marL="0" indent="0">
              <a:lnSpc>
                <a:spcPct val="150000"/>
              </a:lnSpc>
              <a:buNone/>
            </a:pPr>
            <a:r>
              <a:rPr lang="en-GB" sz="3200" dirty="0">
                <a:latin typeface="Helvetica Neue Light" panose="02000403000000020004" pitchFamily="2" charset="0"/>
                <a:ea typeface="Helvetica Neue Light" panose="02000403000000020004" pitchFamily="2" charset="0"/>
                <a:cs typeface="Courier New" panose="02070309020205020404" pitchFamily="49" charset="0"/>
              </a:rPr>
              <a:t>Here we can see the automatically updated </a:t>
            </a:r>
            <a:r>
              <a:rPr lang="en-GB" sz="3200" dirty="0" err="1">
                <a:latin typeface="Helvetica Neue Light" panose="02000403000000020004" pitchFamily="2" charset="0"/>
                <a:ea typeface="Helvetica Neue Light" panose="02000403000000020004" pitchFamily="2" charset="0"/>
                <a:cs typeface="Courier New" panose="02070309020205020404" pitchFamily="49" charset="0"/>
              </a:rPr>
              <a:t>css</a:t>
            </a:r>
            <a:r>
              <a:rPr lang="en-GB" sz="3200" dirty="0">
                <a:latin typeface="Helvetica Neue Light" panose="02000403000000020004" pitchFamily="2" charset="0"/>
                <a:ea typeface="Helvetica Neue Light" panose="02000403000000020004" pitchFamily="2" charset="0"/>
                <a:cs typeface="Courier New" panose="02070309020205020404" pitchFamily="49" charset="0"/>
              </a:rPr>
              <a:t> file, </a:t>
            </a:r>
          </a:p>
          <a:p>
            <a:pPr marL="0" indent="0">
              <a:lnSpc>
                <a:spcPct val="150000"/>
              </a:lnSpc>
              <a:buNone/>
            </a:pPr>
            <a:r>
              <a:rPr lang="en-GB" sz="3200" dirty="0">
                <a:latin typeface="Helvetica Neue Light" panose="02000403000000020004" pitchFamily="2" charset="0"/>
                <a:ea typeface="Helvetica Neue Light" panose="02000403000000020004" pitchFamily="2" charset="0"/>
                <a:cs typeface="Courier New" panose="02070309020205020404" pitchFamily="49" charset="0"/>
              </a:rPr>
              <a:t>I changed it to green</a:t>
            </a:r>
            <a:endParaRPr lang="en-GB" sz="3200" dirty="0">
              <a:latin typeface="Courier New" panose="02070309020205020404" pitchFamily="49" charset="0"/>
              <a:ea typeface="Helvetica Neue Light" panose="02000403000000020004" pitchFamily="2" charset="0"/>
              <a:cs typeface="Courier New" panose="02070309020205020404" pitchFamily="49" charset="0"/>
            </a:endParaRPr>
          </a:p>
          <a:p>
            <a:pPr marL="0" indent="0">
              <a:lnSpc>
                <a:spcPct val="160000"/>
              </a:lnSpc>
              <a:buNone/>
            </a:pPr>
            <a:br>
              <a:rPr lang="en-GB" sz="2200" dirty="0">
                <a:latin typeface="Helvetica Neue Light" panose="02000403000000020004" pitchFamily="2" charset="0"/>
                <a:ea typeface="Helvetica Neue Light" panose="02000403000000020004" pitchFamily="2" charset="0"/>
              </a:rPr>
            </a:br>
            <a:endParaRPr lang="en-GB" sz="2200" dirty="0">
              <a:latin typeface="Helvetica Neue Light" panose="02000403000000020004" pitchFamily="2" charset="0"/>
              <a:ea typeface="Helvetica Neue Light" panose="02000403000000020004" pitchFamily="2" charset="0"/>
            </a:endParaRPr>
          </a:p>
        </p:txBody>
      </p:sp>
      <p:pic>
        <p:nvPicPr>
          <p:cNvPr id="3" name="Picture 2">
            <a:extLst>
              <a:ext uri="{FF2B5EF4-FFF2-40B4-BE49-F238E27FC236}">
                <a16:creationId xmlns:a16="http://schemas.microsoft.com/office/drawing/2014/main" id="{05E46A7E-AD08-D6B1-7D93-04E7703745B4}"/>
              </a:ext>
            </a:extLst>
          </p:cNvPr>
          <p:cNvPicPr>
            <a:picLocks noChangeAspect="1"/>
          </p:cNvPicPr>
          <p:nvPr/>
        </p:nvPicPr>
        <p:blipFill>
          <a:blip r:embed="rId3"/>
          <a:stretch>
            <a:fillRect/>
          </a:stretch>
        </p:blipFill>
        <p:spPr>
          <a:xfrm>
            <a:off x="825141" y="2394227"/>
            <a:ext cx="10576880" cy="2721783"/>
          </a:xfrm>
          <a:prstGeom prst="rect">
            <a:avLst/>
          </a:prstGeom>
        </p:spPr>
      </p:pic>
    </p:spTree>
    <p:extLst>
      <p:ext uri="{BB962C8B-B14F-4D97-AF65-F5344CB8AC3E}">
        <p14:creationId xmlns:p14="http://schemas.microsoft.com/office/powerpoint/2010/main" val="90305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Summary</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p:txBody>
          <a:bodyPr>
            <a:normAutofit/>
          </a:bodyPr>
          <a:lstStyle/>
          <a:p>
            <a:pPr marL="0" indent="0">
              <a:lnSpc>
                <a:spcPct val="150000"/>
              </a:lnSpc>
              <a:buNone/>
            </a:pPr>
            <a:r>
              <a:rPr lang="en-GB" sz="3200" spc="80" dirty="0">
                <a:solidFill>
                  <a:schemeClr val="tx1">
                    <a:lumMod val="85000"/>
                    <a:lumOff val="15000"/>
                  </a:schemeClr>
                </a:solidFill>
                <a:latin typeface="Helvetica Neue Light" panose="02000403000000020004" pitchFamily="2" charset="0"/>
                <a:ea typeface="Helvetica Neue Light" panose="02000403000000020004" pitchFamily="2" charset="0"/>
              </a:rPr>
              <a:t>We have looked at using </a:t>
            </a:r>
            <a:r>
              <a:rPr lang="en-GB" sz="3200" spc="80" dirty="0" err="1">
                <a:solidFill>
                  <a:schemeClr val="tx1">
                    <a:lumMod val="85000"/>
                    <a:lumOff val="15000"/>
                  </a:schemeClr>
                </a:solidFill>
                <a:latin typeface="Helvetica Neue Light" panose="02000403000000020004" pitchFamily="2" charset="0"/>
                <a:ea typeface="Helvetica Neue Light" panose="02000403000000020004" pitchFamily="2" charset="0"/>
              </a:rPr>
              <a:t>npm</a:t>
            </a:r>
            <a:r>
              <a:rPr lang="en-GB" sz="3200" spc="80" dirty="0">
                <a:solidFill>
                  <a:schemeClr val="tx1">
                    <a:lumMod val="85000"/>
                    <a:lumOff val="15000"/>
                  </a:schemeClr>
                </a:solidFill>
                <a:latin typeface="Helvetica Neue Light" panose="02000403000000020004" pitchFamily="2" charset="0"/>
                <a:ea typeface="Helvetica Neue Light" panose="02000403000000020004" pitchFamily="2" charset="0"/>
              </a:rPr>
              <a:t> to install a package and edit the the package to automate a task for us.</a:t>
            </a:r>
          </a:p>
          <a:p>
            <a:pPr marL="0" indent="0">
              <a:lnSpc>
                <a:spcPct val="150000"/>
              </a:lnSpc>
              <a:buNone/>
            </a:pPr>
            <a:r>
              <a:rPr lang="en-GB" sz="3200" spc="80" dirty="0">
                <a:solidFill>
                  <a:schemeClr val="tx1">
                    <a:lumMod val="85000"/>
                    <a:lumOff val="15000"/>
                  </a:schemeClr>
                </a:solidFill>
                <a:latin typeface="Helvetica Neue Light" panose="02000403000000020004" pitchFamily="2" charset="0"/>
                <a:ea typeface="Helvetica Neue Light" panose="02000403000000020004" pitchFamily="2" charset="0"/>
              </a:rPr>
              <a:t>We have seen how to use node </a:t>
            </a:r>
            <a:r>
              <a:rPr lang="en-GB" sz="3200" spc="80" dirty="0" err="1">
                <a:solidFill>
                  <a:schemeClr val="tx1">
                    <a:lumMod val="85000"/>
                    <a:lumOff val="15000"/>
                  </a:schemeClr>
                </a:solidFill>
                <a:latin typeface="Helvetica Neue Light" panose="02000403000000020004" pitchFamily="2" charset="0"/>
                <a:ea typeface="Helvetica Neue Light" panose="02000403000000020004" pitchFamily="2" charset="0"/>
              </a:rPr>
              <a:t>js</a:t>
            </a:r>
            <a:r>
              <a:rPr lang="en-GB" sz="3200" spc="80" dirty="0">
                <a:solidFill>
                  <a:schemeClr val="tx1">
                    <a:lumMod val="85000"/>
                    <a:lumOff val="15000"/>
                  </a:schemeClr>
                </a:solidFill>
                <a:latin typeface="Helvetica Neue Light" panose="02000403000000020004" pitchFamily="2" charset="0"/>
                <a:ea typeface="Helvetica Neue Light" panose="02000403000000020004" pitchFamily="2" charset="0"/>
              </a:rPr>
              <a:t> to run some basic JS outside of the browser.</a:t>
            </a:r>
            <a:endParaRPr lang="en-GB" sz="3200" dirty="0">
              <a:latin typeface="Helvetica Neue Light" panose="02000403000000020004" pitchFamily="2" charset="0"/>
              <a:ea typeface="Helvetica Neue Light" panose="02000403000000020004" pitchFamily="2" charset="0"/>
            </a:endParaRPr>
          </a:p>
          <a:p>
            <a:pPr marL="0" indent="0">
              <a:lnSpc>
                <a:spcPct val="150000"/>
              </a:lnSpc>
              <a:buNone/>
            </a:pPr>
            <a:endPar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endParaRPr>
          </a:p>
          <a:p>
            <a:pPr marL="0" indent="0">
              <a:lnSpc>
                <a:spcPct val="150000"/>
              </a:lnSpc>
              <a:buNone/>
            </a:pPr>
            <a:endParaRPr lang="en-GB"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90450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Labs</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p:txBody>
          <a:bodyPr>
            <a:normAutofit/>
          </a:bodyPr>
          <a:lstStyle/>
          <a:p>
            <a:pPr marL="0" indent="0">
              <a:lnSpc>
                <a:spcPct val="150000"/>
              </a:lnSpc>
              <a:buNone/>
            </a:pP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Work through from slide 18 onwards checking it all works and you understand what is going on.</a:t>
            </a:r>
          </a:p>
          <a:p>
            <a:pPr marL="0" indent="0">
              <a:lnSpc>
                <a:spcPct val="150000"/>
              </a:lnSpc>
              <a:buNone/>
            </a:pP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We will be using </a:t>
            </a:r>
            <a:r>
              <a:rPr lang="en-GB" spc="80" dirty="0" err="1">
                <a:solidFill>
                  <a:schemeClr val="tx1">
                    <a:lumMod val="85000"/>
                    <a:lumOff val="15000"/>
                  </a:schemeClr>
                </a:solidFill>
                <a:latin typeface="Helvetica Neue Light" panose="02000403000000020004" pitchFamily="2" charset="0"/>
                <a:ea typeface="Helvetica Neue Light" panose="02000403000000020004" pitchFamily="2" charset="0"/>
              </a:rPr>
              <a:t>npm</a:t>
            </a: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 throughout the rest of the module.</a:t>
            </a:r>
          </a:p>
          <a:p>
            <a:pPr marL="0" indent="0">
              <a:lnSpc>
                <a:spcPct val="150000"/>
              </a:lnSpc>
              <a:buNone/>
            </a:pP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Try installing </a:t>
            </a:r>
            <a:r>
              <a:rPr lang="en-GB" spc="80" dirty="0" err="1">
                <a:solidFill>
                  <a:schemeClr val="tx1">
                    <a:lumMod val="85000"/>
                    <a:lumOff val="15000"/>
                  </a:schemeClr>
                </a:solidFill>
                <a:latin typeface="Helvetica Neue Light" panose="02000403000000020004" pitchFamily="2" charset="0"/>
                <a:ea typeface="Helvetica Neue Light" panose="02000403000000020004" pitchFamily="2" charset="0"/>
              </a:rPr>
              <a:t>node.js</a:t>
            </a: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 and </a:t>
            </a:r>
            <a:r>
              <a:rPr lang="en-GB" spc="80" dirty="0" err="1">
                <a:solidFill>
                  <a:schemeClr val="tx1">
                    <a:lumMod val="85000"/>
                    <a:lumOff val="15000"/>
                  </a:schemeClr>
                </a:solidFill>
                <a:latin typeface="Helvetica Neue Light" panose="02000403000000020004" pitchFamily="2" charset="0"/>
                <a:ea typeface="Helvetica Neue Light" panose="02000403000000020004" pitchFamily="2" charset="0"/>
              </a:rPr>
              <a:t>npm</a:t>
            </a: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rPr>
              <a:t> on your home machine if you want, here’s where to begin</a:t>
            </a:r>
          </a:p>
          <a:p>
            <a:pPr marL="0" indent="0">
              <a:lnSpc>
                <a:spcPct val="150000"/>
              </a:lnSpc>
              <a:buNone/>
            </a:pPr>
            <a:r>
              <a:rPr lang="en-GB" dirty="0">
                <a:hlinkClick r:id="rId2"/>
              </a:rPr>
              <a:t>https://docs.npmjs.com/downloading-and-installing-node-js-and-npm</a:t>
            </a:r>
            <a:endParaRPr lang="en-GB" dirty="0"/>
          </a:p>
          <a:p>
            <a:pPr marL="0" indent="0">
              <a:lnSpc>
                <a:spcPct val="150000"/>
              </a:lnSpc>
              <a:buNone/>
            </a:pPr>
            <a:endPar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endParaRPr>
          </a:p>
          <a:p>
            <a:pPr marL="0" indent="0">
              <a:lnSpc>
                <a:spcPct val="150000"/>
              </a:lnSpc>
              <a:buNone/>
            </a:pPr>
            <a:endParaRPr lang="en-GB"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71456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Command line</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936674" y="1513337"/>
            <a:ext cx="10903857" cy="793764"/>
          </a:xfrm>
        </p:spPr>
        <p:txBody>
          <a:bodyPr>
            <a:normAutofit/>
          </a:bodyPr>
          <a:lstStyle/>
          <a:p>
            <a:pPr marL="0" indent="0">
              <a:lnSpc>
                <a:spcPct val="150000"/>
              </a:lnSpc>
              <a:buNone/>
            </a:pPr>
            <a:r>
              <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rPr>
              <a:t>I’m afraid we will be spending some time here </a:t>
            </a:r>
            <a:r>
              <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sym typeface="Wingdings" pitchFamily="2" charset="2"/>
              </a:rPr>
              <a:t></a:t>
            </a:r>
            <a:endParaRPr lang="en-GB" sz="2400" spc="80" dirty="0">
              <a:solidFill>
                <a:schemeClr val="tx1">
                  <a:lumMod val="85000"/>
                  <a:lumOff val="15000"/>
                </a:schemeClr>
              </a:solidFill>
              <a:latin typeface="Helvetica Neue Light" panose="02000403000000020004" pitchFamily="2" charset="0"/>
              <a:ea typeface="Helvetica Neue Light" panose="02000403000000020004" pitchFamily="2" charset="0"/>
            </a:endParaRPr>
          </a:p>
          <a:p>
            <a:pPr>
              <a:lnSpc>
                <a:spcPct val="150000"/>
              </a:lnSpc>
            </a:pPr>
            <a:endParaRPr lang="en-GB" sz="2400" i="1"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sz="2400" dirty="0">
              <a:latin typeface="Helvetica Neue Light" panose="02000403000000020004" pitchFamily="2" charset="0"/>
              <a:ea typeface="Helvetica Neue Light" panose="02000403000000020004" pitchFamily="2" charset="0"/>
            </a:endParaRPr>
          </a:p>
        </p:txBody>
      </p:sp>
      <p:pic>
        <p:nvPicPr>
          <p:cNvPr id="2" name="Picture 1">
            <a:extLst>
              <a:ext uri="{FF2B5EF4-FFF2-40B4-BE49-F238E27FC236}">
                <a16:creationId xmlns:a16="http://schemas.microsoft.com/office/drawing/2014/main" id="{349A24B5-EB80-9041-9FDA-CB0B81D9B26C}"/>
              </a:ext>
            </a:extLst>
          </p:cNvPr>
          <p:cNvPicPr>
            <a:picLocks noChangeAspect="1"/>
          </p:cNvPicPr>
          <p:nvPr/>
        </p:nvPicPr>
        <p:blipFill>
          <a:blip r:embed="rId2"/>
          <a:stretch>
            <a:fillRect/>
          </a:stretch>
        </p:blipFill>
        <p:spPr>
          <a:xfrm>
            <a:off x="936674" y="2471897"/>
            <a:ext cx="7589631" cy="3794816"/>
          </a:xfrm>
          <a:prstGeom prst="rect">
            <a:avLst/>
          </a:prstGeom>
          <a:ln>
            <a:solidFill>
              <a:schemeClr val="bg1">
                <a:lumMod val="65000"/>
              </a:schemeClr>
            </a:solidFill>
          </a:ln>
        </p:spPr>
      </p:pic>
    </p:spTree>
    <p:extLst>
      <p:ext uri="{BB962C8B-B14F-4D97-AF65-F5344CB8AC3E}">
        <p14:creationId xmlns:p14="http://schemas.microsoft.com/office/powerpoint/2010/main" val="175584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Sources</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825625"/>
            <a:ext cx="10515600" cy="2760443"/>
          </a:xfrm>
        </p:spPr>
        <p:txBody>
          <a:bodyPr>
            <a:normAutofit/>
          </a:bodyPr>
          <a:lstStyle/>
          <a:p>
            <a:pPr marL="0" indent="0">
              <a:lnSpc>
                <a:spcPct val="150000"/>
              </a:lnSpc>
              <a:buNone/>
            </a:pPr>
            <a:r>
              <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hlinkClick r:id="rId2"/>
              </a:rPr>
              <a:t>https://css-tricks.com/a-complete-beginners-guide-to-npm/</a:t>
            </a:r>
            <a:endPar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endParaRPr>
          </a:p>
          <a:p>
            <a:pPr marL="0" indent="0">
              <a:lnSpc>
                <a:spcPct val="150000"/>
              </a:lnSpc>
              <a:buNone/>
            </a:pPr>
            <a:r>
              <a:rPr lang="en-GB" dirty="0">
                <a:hlinkClick r:id="rId3"/>
              </a:rPr>
              <a:t>https://docs.npmjs.com/downloading-and-installing-node-js-and-npm</a:t>
            </a:r>
            <a:endParaRPr lang="en-GB" dirty="0"/>
          </a:p>
          <a:p>
            <a:pPr marL="0" indent="0">
              <a:lnSpc>
                <a:spcPct val="150000"/>
              </a:lnSpc>
              <a:buNone/>
            </a:pPr>
            <a:r>
              <a:rPr lang="en-GB" dirty="0">
                <a:hlinkClick r:id="rId4"/>
              </a:rPr>
              <a:t>https://www.w3schools.com/nodejs/default.asp</a:t>
            </a:r>
            <a:endParaRPr lang="en-GB" dirty="0"/>
          </a:p>
          <a:p>
            <a:pPr marL="0" indent="0">
              <a:lnSpc>
                <a:spcPct val="150000"/>
              </a:lnSpc>
              <a:buNone/>
            </a:pPr>
            <a:endParaRPr lang="en-GB" dirty="0"/>
          </a:p>
          <a:p>
            <a:pPr marL="0" indent="0">
              <a:lnSpc>
                <a:spcPct val="150000"/>
              </a:lnSpc>
              <a:buNone/>
            </a:pPr>
            <a:endParaRPr lang="en-GB" spc="80" dirty="0">
              <a:solidFill>
                <a:schemeClr val="tx1">
                  <a:lumMod val="85000"/>
                  <a:lumOff val="15000"/>
                </a:schemeClr>
              </a:solidFill>
              <a:latin typeface="Helvetica Neue Light" panose="02000403000000020004" pitchFamily="2" charset="0"/>
              <a:ea typeface="Helvetica Neue Light" panose="02000403000000020004" pitchFamily="2" charset="0"/>
            </a:endParaRPr>
          </a:p>
          <a:p>
            <a:pPr marL="0" indent="0">
              <a:lnSpc>
                <a:spcPct val="150000"/>
              </a:lnSpc>
              <a:buNone/>
            </a:pPr>
            <a:endParaRPr lang="en-GB"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21483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5B50">
                <a:alpha val="83137"/>
              </a:srgbClr>
            </a:gs>
            <a:gs pos="41000">
              <a:srgbClr val="FF574B">
                <a:lumMod val="87000"/>
                <a:lumOff val="13000"/>
              </a:srgbClr>
            </a:gs>
            <a:gs pos="100000">
              <a:srgbClr val="FF574B"/>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0" y="-247136"/>
            <a:ext cx="12192000" cy="5152767"/>
          </a:xfrm>
          <a:effectLst>
            <a:outerShdw blurRad="266700" dist="127000" dir="13500000" algn="br" rotWithShape="0">
              <a:prstClr val="black">
                <a:alpha val="40000"/>
              </a:prstClr>
            </a:outerShdw>
          </a:effectLst>
        </p:spPr>
        <p:txBody>
          <a:bodyPr anchor="ctr">
            <a:noAutofit/>
          </a:bodyPr>
          <a:lstStyle/>
          <a:p>
            <a:pPr marL="0" indent="0" algn="ctr">
              <a:lnSpc>
                <a:spcPct val="150000"/>
              </a:lnSpc>
              <a:buNone/>
            </a:pPr>
            <a:r>
              <a:rPr lang="en-GB" sz="40000" spc="70" dirty="0">
                <a:solidFill>
                  <a:schemeClr val="bg1"/>
                </a:solidFill>
                <a:latin typeface="Helvetica Neue Thin" panose="020B0403020202020204" pitchFamily="34" charset="0"/>
                <a:ea typeface="Helvetica Neue Thin" panose="020B0403020202020204" pitchFamily="34" charset="0"/>
                <a:cs typeface="Helvetica Neue" panose="02000503000000020004" pitchFamily="2" charset="0"/>
              </a:rPr>
              <a:t>?</a:t>
            </a:r>
          </a:p>
        </p:txBody>
      </p:sp>
    </p:spTree>
    <p:extLst>
      <p:ext uri="{BB962C8B-B14F-4D97-AF65-F5344CB8AC3E}">
        <p14:creationId xmlns:p14="http://schemas.microsoft.com/office/powerpoint/2010/main" val="38447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terms</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583676"/>
            <a:ext cx="10903857" cy="4732718"/>
          </a:xfrm>
        </p:spPr>
        <p:txBody>
          <a:bodyPr>
            <a:normAutofit/>
          </a:bodyPr>
          <a:lstStyle/>
          <a:p>
            <a:pPr>
              <a:lnSpc>
                <a:spcPct val="150000"/>
              </a:lnSpc>
            </a:pPr>
            <a:r>
              <a:rPr lang="en-GB" dirty="0" err="1">
                <a:latin typeface="Helvetica Neue Light" panose="02000403000000020004" pitchFamily="2" charset="0"/>
                <a:ea typeface="Helvetica Neue Light" panose="02000403000000020004" pitchFamily="2" charset="0"/>
              </a:rPr>
              <a:t>npm</a:t>
            </a:r>
            <a:r>
              <a:rPr lang="en-GB" dirty="0">
                <a:latin typeface="Helvetica Neue Light" panose="02000403000000020004" pitchFamily="2" charset="0"/>
                <a:ea typeface="Helvetica Neue Light" panose="02000403000000020004" pitchFamily="2" charset="0"/>
              </a:rPr>
              <a:t>, which is in a category known as “package management” software.</a:t>
            </a:r>
          </a:p>
          <a:p>
            <a:pPr>
              <a:lnSpc>
                <a:spcPct val="150000"/>
              </a:lnSpc>
            </a:pPr>
            <a:r>
              <a:rPr lang="en-GB" dirty="0">
                <a:latin typeface="Helvetica Neue Light" panose="02000403000000020004" pitchFamily="2" charset="0"/>
                <a:ea typeface="Helvetica Neue Light" panose="02000403000000020004" pitchFamily="2" charset="0"/>
              </a:rPr>
              <a:t>And there’s </a:t>
            </a:r>
            <a:r>
              <a:rPr lang="en-GB" dirty="0">
                <a:latin typeface="Helvetica Neue Light" panose="02000403000000020004" pitchFamily="2" charset="0"/>
                <a:ea typeface="Helvetica Neue Light" panose="02000403000000020004" pitchFamily="2" charset="0"/>
                <a:hlinkClick r:id="rId2"/>
              </a:rPr>
              <a:t>Node</a:t>
            </a:r>
            <a:r>
              <a:rPr lang="en-GB" dirty="0">
                <a:latin typeface="Helvetica Neue Light" panose="02000403000000020004" pitchFamily="2" charset="0"/>
                <a:ea typeface="Helvetica Neue Light" panose="02000403000000020004" pitchFamily="2" charset="0"/>
              </a:rPr>
              <a:t> itself, which is so tricky to explain succinctly It can be described by paraphrasing </a:t>
            </a:r>
            <a:r>
              <a:rPr lang="en-GB" dirty="0">
                <a:latin typeface="Helvetica Neue Light" panose="02000403000000020004" pitchFamily="2" charset="0"/>
                <a:ea typeface="Helvetica Neue Light" panose="02000403000000020004" pitchFamily="2" charset="0"/>
                <a:hlinkClick r:id="rId3"/>
              </a:rPr>
              <a:t>Douglas Adams</a:t>
            </a:r>
            <a:r>
              <a:rPr lang="en-GB" dirty="0">
                <a:latin typeface="Helvetica Neue Light" panose="02000403000000020004" pitchFamily="2" charset="0"/>
                <a:ea typeface="Helvetica Neue Light" panose="02000403000000020004" pitchFamily="2" charset="0"/>
              </a:rPr>
              <a:t>: </a:t>
            </a:r>
            <a:r>
              <a:rPr lang="en-GB" i="1" dirty="0">
                <a:latin typeface="Helvetica Neue Light" panose="02000403000000020004" pitchFamily="2" charset="0"/>
                <a:ea typeface="Helvetica Neue Light" panose="02000403000000020004" pitchFamily="2" charset="0"/>
              </a:rPr>
              <a:t>it’s a programming language that’s almost—but not quite—entirely like JavaScript.</a:t>
            </a:r>
            <a:endParaRPr lang="en-GB" sz="2400" i="1" spc="80" dirty="0">
              <a:latin typeface="Helvetica Neue Light" panose="02000403000000020004" pitchFamily="2" charset="0"/>
              <a:ea typeface="Helvetica Neue Light" panose="02000403000000020004" pitchFamily="2" charset="0"/>
            </a:endParaRPr>
          </a:p>
          <a:p>
            <a:pPr marL="0" indent="0">
              <a:lnSpc>
                <a:spcPct val="150000"/>
              </a:lnSpc>
              <a:buNone/>
            </a:pPr>
            <a:endParaRPr lang="en-GB" sz="24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183526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GB" dirty="0" err="1">
                <a:solidFill>
                  <a:srgbClr val="D3473F"/>
                </a:solidFill>
                <a:latin typeface="American Typewriter" panose="02090604020004020304" pitchFamily="18" charset="77"/>
              </a:rPr>
              <a:t>npm</a:t>
            </a:r>
            <a:r>
              <a:rPr lang="en-GB" dirty="0">
                <a:solidFill>
                  <a:srgbClr val="D3473F"/>
                </a:solidFill>
                <a:latin typeface="American Typewriter" panose="02090604020004020304" pitchFamily="18" charset="77"/>
              </a:rPr>
              <a:t> manages project tools</a:t>
            </a:r>
            <a:endPar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endParaRP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422533"/>
            <a:ext cx="10903857" cy="5070342"/>
          </a:xfrm>
        </p:spPr>
        <p:txBody>
          <a:bodyPr>
            <a:noAutofit/>
          </a:bodyPr>
          <a:lstStyle/>
          <a:p>
            <a:pPr marL="0" indent="0">
              <a:lnSpc>
                <a:spcPct val="150000"/>
              </a:lnSpc>
              <a:buNone/>
            </a:pPr>
            <a:r>
              <a:rPr lang="en-GB" sz="2400" dirty="0">
                <a:latin typeface="Helvetica Neue Light" panose="02000403000000020004" pitchFamily="2" charset="0"/>
                <a:ea typeface="Helvetica Neue Light" panose="02000403000000020004" pitchFamily="2" charset="0"/>
              </a:rPr>
              <a:t>When you type </a:t>
            </a:r>
            <a:r>
              <a:rPr lang="en-GB" sz="2400" dirty="0" err="1">
                <a:latin typeface="Helvetica Neue Light" panose="02000403000000020004" pitchFamily="2" charset="0"/>
                <a:ea typeface="Helvetica Neue Light" panose="02000403000000020004" pitchFamily="2" charset="0"/>
                <a:cs typeface="Courier New" panose="02070309020205020404" pitchFamily="49" charset="0"/>
              </a:rPr>
              <a:t>npm</a:t>
            </a:r>
            <a:r>
              <a:rPr lang="en-GB" sz="2400" dirty="0">
                <a:latin typeface="Helvetica Neue Light" panose="02000403000000020004" pitchFamily="2" charset="0"/>
                <a:ea typeface="Helvetica Neue Light" panose="02000403000000020004" pitchFamily="2" charset="0"/>
                <a:cs typeface="Courier New" panose="02070309020205020404" pitchFamily="49" charset="0"/>
              </a:rPr>
              <a:t> install </a:t>
            </a:r>
            <a:r>
              <a:rPr lang="en-GB" sz="2400" dirty="0">
                <a:latin typeface="Helvetica Neue Light" panose="02000403000000020004" pitchFamily="2" charset="0"/>
                <a:ea typeface="Helvetica Neue Light" panose="02000403000000020004" pitchFamily="2" charset="0"/>
              </a:rPr>
              <a:t>into the command line it </a:t>
            </a:r>
            <a:r>
              <a:rPr lang="en-GB" sz="2400">
                <a:latin typeface="Helvetica Neue Light" panose="02000403000000020004" pitchFamily="2" charset="0"/>
                <a:ea typeface="Helvetica Neue Light" panose="02000403000000020004" pitchFamily="2" charset="0"/>
              </a:rPr>
              <a:t>can install tools </a:t>
            </a:r>
            <a:r>
              <a:rPr lang="en-GB" sz="2400" dirty="0">
                <a:latin typeface="Helvetica Neue Light" panose="02000403000000020004" pitchFamily="2" charset="0"/>
                <a:ea typeface="Helvetica Neue Light" panose="02000403000000020004" pitchFamily="2" charset="0"/>
              </a:rPr>
              <a:t>to help you do a wide variety of things in your project, like process your code (e.g., turn Sass code into CSS).</a:t>
            </a:r>
          </a:p>
          <a:p>
            <a:pPr marL="0" indent="0">
              <a:lnSpc>
                <a:spcPct val="150000"/>
              </a:lnSpc>
              <a:buNone/>
            </a:pPr>
            <a:r>
              <a:rPr lang="en-GB" sz="2400" dirty="0">
                <a:latin typeface="Helvetica Neue Light" panose="02000403000000020004" pitchFamily="2" charset="0"/>
                <a:ea typeface="Helvetica Neue Light" panose="02000403000000020004" pitchFamily="2" charset="0"/>
              </a:rPr>
              <a:t>This list often includes tools like </a:t>
            </a:r>
            <a:r>
              <a:rPr lang="en-GB" sz="2400" dirty="0">
                <a:latin typeface="Helvetica Neue Light" panose="02000403000000020004" pitchFamily="2" charset="0"/>
                <a:ea typeface="Helvetica Neue Light" panose="02000403000000020004" pitchFamily="2" charset="0"/>
                <a:hlinkClick r:id="rId2"/>
              </a:rPr>
              <a:t>Babel</a:t>
            </a:r>
            <a:r>
              <a:rPr lang="en-GB" sz="2400" dirty="0">
                <a:latin typeface="Helvetica Neue Light" panose="02000403000000020004" pitchFamily="2" charset="0"/>
                <a:ea typeface="Helvetica Neue Light" panose="02000403000000020004" pitchFamily="2" charset="0"/>
              </a:rPr>
              <a:t> (for compiling JavaScript), </a:t>
            </a:r>
            <a:r>
              <a:rPr lang="en-GB" sz="2400" dirty="0">
                <a:latin typeface="Helvetica Neue Light" panose="02000403000000020004" pitchFamily="2" charset="0"/>
                <a:ea typeface="Helvetica Neue Light" panose="02000403000000020004" pitchFamily="2" charset="0"/>
                <a:hlinkClick r:id="rId2"/>
              </a:rPr>
              <a:t>Sass</a:t>
            </a:r>
            <a:r>
              <a:rPr lang="en-GB" sz="2400" dirty="0">
                <a:latin typeface="Helvetica Neue Light" panose="02000403000000020004" pitchFamily="2" charset="0"/>
                <a:ea typeface="Helvetica Neue Light" panose="02000403000000020004" pitchFamily="2" charset="0"/>
              </a:rPr>
              <a:t> (for compiling CSS), </a:t>
            </a:r>
            <a:r>
              <a:rPr lang="en-GB" sz="2400" dirty="0">
                <a:latin typeface="Helvetica Neue Light" panose="02000403000000020004" pitchFamily="2" charset="0"/>
                <a:ea typeface="Helvetica Neue Light" panose="02000403000000020004" pitchFamily="2" charset="0"/>
                <a:hlinkClick r:id="rId3"/>
              </a:rPr>
              <a:t>webpack</a:t>
            </a:r>
            <a:r>
              <a:rPr lang="en-GB" sz="2400" dirty="0">
                <a:latin typeface="Helvetica Neue Light" panose="02000403000000020004" pitchFamily="2" charset="0"/>
                <a:ea typeface="Helvetica Neue Light" panose="02000403000000020004" pitchFamily="2" charset="0"/>
              </a:rPr>
              <a:t> (for asset bundling), </a:t>
            </a:r>
            <a:r>
              <a:rPr lang="en-GB" sz="2400" dirty="0">
                <a:latin typeface="Helvetica Neue Light" panose="02000403000000020004" pitchFamily="2" charset="0"/>
                <a:ea typeface="Helvetica Neue Light" panose="02000403000000020004" pitchFamily="2" charset="0"/>
                <a:hlinkClick r:id="rId4"/>
              </a:rPr>
              <a:t>Vite</a:t>
            </a:r>
            <a:r>
              <a:rPr lang="en-GB" sz="2400" dirty="0">
                <a:latin typeface="Helvetica Neue Light" panose="02000403000000020004" pitchFamily="2" charset="0"/>
                <a:ea typeface="Helvetica Neue Light" panose="02000403000000020004" pitchFamily="2" charset="0"/>
              </a:rPr>
              <a:t> (for development servers and other tooling), </a:t>
            </a:r>
            <a:r>
              <a:rPr lang="en-GB" sz="2400" dirty="0">
                <a:latin typeface="Helvetica Neue Light" panose="02000403000000020004" pitchFamily="2" charset="0"/>
                <a:ea typeface="Helvetica Neue Light" panose="02000403000000020004" pitchFamily="2" charset="0"/>
                <a:hlinkClick r:id="rId5"/>
              </a:rPr>
              <a:t>PostCSS</a:t>
            </a:r>
            <a:r>
              <a:rPr lang="en-GB" sz="2400" dirty="0">
                <a:latin typeface="Helvetica Neue Light" panose="02000403000000020004" pitchFamily="2" charset="0"/>
                <a:ea typeface="Helvetica Neue Light" panose="02000403000000020004" pitchFamily="2" charset="0"/>
              </a:rPr>
              <a:t> (for transforming one syntax into another); </a:t>
            </a:r>
            <a:r>
              <a:rPr lang="en-GB" sz="2400" dirty="0">
                <a:latin typeface="Helvetica Neue Light" panose="02000403000000020004" pitchFamily="2" charset="0"/>
                <a:ea typeface="Helvetica Neue Light" panose="02000403000000020004" pitchFamily="2" charset="0"/>
                <a:hlinkClick r:id="rId6"/>
              </a:rPr>
              <a:t>Autoprefixer</a:t>
            </a:r>
            <a:r>
              <a:rPr lang="en-GB" sz="2400" dirty="0">
                <a:latin typeface="Helvetica Neue Light" panose="02000403000000020004" pitchFamily="2" charset="0"/>
                <a:ea typeface="Helvetica Neue Light" panose="02000403000000020004" pitchFamily="2" charset="0"/>
              </a:rPr>
              <a:t> (which can be a </a:t>
            </a:r>
            <a:r>
              <a:rPr lang="en-GB" sz="2400" dirty="0" err="1">
                <a:latin typeface="Helvetica Neue Light" panose="02000403000000020004" pitchFamily="2" charset="0"/>
                <a:ea typeface="Helvetica Neue Light" panose="02000403000000020004" pitchFamily="2" charset="0"/>
              </a:rPr>
              <a:t>PostCSS</a:t>
            </a:r>
            <a:r>
              <a:rPr lang="en-GB" sz="2400" dirty="0">
                <a:latin typeface="Helvetica Neue Light" panose="02000403000000020004" pitchFamily="2" charset="0"/>
                <a:ea typeface="Helvetica Neue Light" panose="02000403000000020004" pitchFamily="2" charset="0"/>
              </a:rPr>
              <a:t> plugin for CSS vendor prefixes); </a:t>
            </a:r>
            <a:r>
              <a:rPr lang="en-GB" sz="2400" dirty="0">
                <a:latin typeface="Helvetica Neue Light" panose="02000403000000020004" pitchFamily="2" charset="0"/>
                <a:ea typeface="Helvetica Neue Light" panose="02000403000000020004" pitchFamily="2" charset="0"/>
                <a:hlinkClick r:id="rId7"/>
              </a:rPr>
              <a:t>TypeScript</a:t>
            </a:r>
            <a:r>
              <a:rPr lang="en-GB" sz="2400" dirty="0">
                <a:latin typeface="Helvetica Neue Light" panose="02000403000000020004" pitchFamily="2" charset="0"/>
                <a:ea typeface="Helvetica Neue Light" panose="02000403000000020004" pitchFamily="2" charset="0"/>
              </a:rPr>
              <a:t> (for additional JavaScript syntax); </a:t>
            </a:r>
            <a:r>
              <a:rPr lang="en-GB" sz="2400" dirty="0">
                <a:latin typeface="Helvetica Neue Light" panose="02000403000000020004" pitchFamily="2" charset="0"/>
                <a:ea typeface="Helvetica Neue Light" panose="02000403000000020004" pitchFamily="2" charset="0"/>
                <a:hlinkClick r:id="rId8"/>
              </a:rPr>
              <a:t>ESlint</a:t>
            </a:r>
            <a:r>
              <a:rPr lang="en-GB" sz="2400" dirty="0">
                <a:latin typeface="Helvetica Neue Light" panose="02000403000000020004" pitchFamily="2" charset="0"/>
                <a:ea typeface="Helvetica Neue Light" panose="02000403000000020004" pitchFamily="2" charset="0"/>
              </a:rPr>
              <a:t> (for checking code quality); </a:t>
            </a:r>
            <a:r>
              <a:rPr lang="en-GB" sz="2400" dirty="0">
                <a:latin typeface="Helvetica Neue Light" panose="02000403000000020004" pitchFamily="2" charset="0"/>
                <a:ea typeface="Helvetica Neue Light" panose="02000403000000020004" pitchFamily="2" charset="0"/>
                <a:hlinkClick r:id="rId9"/>
              </a:rPr>
              <a:t>Prettier</a:t>
            </a:r>
            <a:r>
              <a:rPr lang="en-GB" sz="2400" dirty="0">
                <a:latin typeface="Helvetica Neue Light" panose="02000403000000020004" pitchFamily="2" charset="0"/>
                <a:ea typeface="Helvetica Neue Light" panose="02000403000000020004" pitchFamily="2" charset="0"/>
              </a:rPr>
              <a:t> (for formatting code), and testing libraries like </a:t>
            </a:r>
            <a:r>
              <a:rPr lang="en-GB" sz="2400" dirty="0">
                <a:latin typeface="Helvetica Neue Light" panose="02000403000000020004" pitchFamily="2" charset="0"/>
                <a:ea typeface="Helvetica Neue Light" panose="02000403000000020004" pitchFamily="2" charset="0"/>
                <a:hlinkClick r:id="rId10"/>
              </a:rPr>
              <a:t>Jest</a:t>
            </a:r>
            <a:r>
              <a:rPr lang="en-GB" sz="2400" dirty="0">
                <a:latin typeface="Helvetica Neue Light" panose="02000403000000020004" pitchFamily="2" charset="0"/>
                <a:ea typeface="Helvetica Neue Light" panose="02000403000000020004" pitchFamily="2" charset="0"/>
              </a:rPr>
              <a:t> or </a:t>
            </a:r>
            <a:r>
              <a:rPr lang="en-GB" sz="2400" dirty="0">
                <a:latin typeface="Helvetica Neue Light" panose="02000403000000020004" pitchFamily="2" charset="0"/>
                <a:ea typeface="Helvetica Neue Light" panose="02000403000000020004" pitchFamily="2" charset="0"/>
                <a:hlinkClick r:id="rId11"/>
              </a:rPr>
              <a:t>Cypress</a:t>
            </a:r>
            <a:r>
              <a:rPr lang="en-GB" sz="2400" dirty="0">
                <a:latin typeface="Helvetica Neue Light" panose="02000403000000020004" pitchFamily="2" charset="0"/>
                <a:ea typeface="Helvetica Neue Light" panose="02000403000000020004" pitchFamily="2" charset="0"/>
              </a:rPr>
              <a:t>.</a:t>
            </a:r>
          </a:p>
        </p:txBody>
      </p:sp>
    </p:spTree>
    <p:extLst>
      <p:ext uri="{BB962C8B-B14F-4D97-AF65-F5344CB8AC3E}">
        <p14:creationId xmlns:p14="http://schemas.microsoft.com/office/powerpoint/2010/main" val="294703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Command line – shudder</a:t>
            </a:r>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sym typeface="Wingdings" pitchFamily="2" charset="2"/>
              </a:rPr>
              <a:t></a:t>
            </a:r>
            <a:endPar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endParaRP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936675" y="1513336"/>
            <a:ext cx="10515600" cy="4803058"/>
          </a:xfrm>
        </p:spPr>
        <p:txBody>
          <a:bodyPr>
            <a:normAutofit/>
          </a:bodyPr>
          <a:lstStyle/>
          <a:p>
            <a:pPr>
              <a:lnSpc>
                <a:spcPct val="150000"/>
              </a:lnSpc>
            </a:pPr>
            <a:r>
              <a:rPr lang="en-GB" dirty="0">
                <a:latin typeface="Helvetica Neue Light" panose="02000403000000020004" pitchFamily="2" charset="0"/>
                <a:ea typeface="Helvetica Neue Light" panose="02000403000000020004" pitchFamily="2" charset="0"/>
              </a:rPr>
              <a:t>The “command line” and the “terminal” are technically two different and distinct things, but are often used interchangeably. You may also hear the command line called a “shell” or see it abbreviated as “CLI” which is short for “command line interface.”</a:t>
            </a:r>
          </a:p>
          <a:p>
            <a:pPr>
              <a:lnSpc>
                <a:spcPct val="150000"/>
              </a:lnSpc>
            </a:pPr>
            <a:r>
              <a:rPr lang="en-GB" dirty="0">
                <a:latin typeface="Helvetica Neue Light" panose="02000403000000020004" pitchFamily="2" charset="0"/>
                <a:ea typeface="Helvetica Neue Light" panose="02000403000000020004" pitchFamily="2" charset="0"/>
              </a:rPr>
              <a:t>Pedantic distinctions aside, the terms are often used to mean pretty much the same thing. So just to keep things as simple as possible, we’ll be using them interchangeably from here on.</a:t>
            </a:r>
          </a:p>
          <a:p>
            <a:pPr>
              <a:lnSpc>
                <a:spcPct val="150000"/>
              </a:lnSpc>
            </a:pPr>
            <a:endParaRPr lang="en-GB" dirty="0"/>
          </a:p>
          <a:p>
            <a:pPr marL="0" indent="0">
              <a:lnSpc>
                <a:spcPct val="150000"/>
              </a:lnSpc>
              <a:buNone/>
            </a:pPr>
            <a:endParaRPr lang="en-GB" dirty="0"/>
          </a:p>
        </p:txBody>
      </p:sp>
    </p:spTree>
    <p:extLst>
      <p:ext uri="{BB962C8B-B14F-4D97-AF65-F5344CB8AC3E}">
        <p14:creationId xmlns:p14="http://schemas.microsoft.com/office/powerpoint/2010/main" val="115836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tip</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725660" y="1540942"/>
            <a:ext cx="10515600" cy="3776116"/>
          </a:xfrm>
        </p:spPr>
        <p:txBody>
          <a:bodyPr>
            <a:normAutofit lnSpcReduction="10000"/>
          </a:bodyPr>
          <a:lstStyle/>
          <a:p>
            <a:pPr>
              <a:lnSpc>
                <a:spcPct val="150000"/>
              </a:lnSpc>
            </a:pPr>
            <a:r>
              <a:rPr lang="en-GB" sz="2400" dirty="0">
                <a:latin typeface="Helvetica Neue Light" panose="02000403000000020004" pitchFamily="2" charset="0"/>
                <a:ea typeface="Helvetica Neue Light" panose="02000403000000020004" pitchFamily="2" charset="0"/>
              </a:rPr>
              <a:t>It’s common convention to prefix commands with a $ character—but it’s a confusing convention. That’s because there’s no need to type it. It’s literally not part of the command. Instead, $ signifies a command that’s meant to be run in a terminal.</a:t>
            </a:r>
          </a:p>
          <a:p>
            <a:pPr>
              <a:lnSpc>
                <a:spcPct val="150000"/>
              </a:lnSpc>
            </a:pPr>
            <a:r>
              <a:rPr lang="en-GB" sz="2400" dirty="0">
                <a:latin typeface="Helvetica Neue Light" panose="02000403000000020004" pitchFamily="2" charset="0"/>
                <a:ea typeface="Helvetica Neue Light" panose="02000403000000020004" pitchFamily="2" charset="0"/>
              </a:rPr>
              <a:t>So here’s the first rule to know about working with the command line: if you find yourself typing or copying an instruction that includes the $ character, know that there is no need to include it in your work</a:t>
            </a:r>
          </a:p>
        </p:txBody>
      </p:sp>
      <p:pic>
        <p:nvPicPr>
          <p:cNvPr id="2" name="Picture 1">
            <a:extLst>
              <a:ext uri="{FF2B5EF4-FFF2-40B4-BE49-F238E27FC236}">
                <a16:creationId xmlns:a16="http://schemas.microsoft.com/office/drawing/2014/main" id="{48EF8691-E90B-B243-AE80-A09768B083C7}"/>
              </a:ext>
            </a:extLst>
          </p:cNvPr>
          <p:cNvPicPr>
            <a:picLocks noChangeAspect="1"/>
          </p:cNvPicPr>
          <p:nvPr/>
        </p:nvPicPr>
        <p:blipFill>
          <a:blip r:embed="rId2"/>
          <a:stretch>
            <a:fillRect/>
          </a:stretch>
        </p:blipFill>
        <p:spPr>
          <a:xfrm>
            <a:off x="838199" y="5459812"/>
            <a:ext cx="4747649" cy="1152003"/>
          </a:xfrm>
          <a:prstGeom prst="rect">
            <a:avLst/>
          </a:prstGeom>
        </p:spPr>
      </p:pic>
    </p:spTree>
    <p:extLst>
      <p:ext uri="{BB962C8B-B14F-4D97-AF65-F5344CB8AC3E}">
        <p14:creationId xmlns:p14="http://schemas.microsoft.com/office/powerpoint/2010/main" val="213219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E374D-4349-6643-A8A9-2AAD365A4F92}"/>
              </a:ext>
            </a:extLst>
          </p:cNvPr>
          <p:cNvSpPr>
            <a:spLocks noGrp="1"/>
          </p:cNvSpPr>
          <p:nvPr>
            <p:ph type="title"/>
          </p:nvPr>
        </p:nvSpPr>
        <p:spPr/>
        <p:txBody>
          <a:bodyPr>
            <a:normAutofit/>
          </a:bodyPr>
          <a:lstStyle/>
          <a:p>
            <a:r>
              <a:rPr lang="en-US" sz="6000" spc="60" dirty="0">
                <a:solidFill>
                  <a:srgbClr val="D3473F"/>
                </a:solidFill>
                <a:latin typeface="American Typewriter" panose="02090604020004020304" pitchFamily="18" charset="77"/>
                <a:ea typeface="Helvetica Neue Thin" panose="020B0403020202020204" pitchFamily="34" charset="0"/>
                <a:cs typeface="Georgia Pro Cond Black" panose="020F0502020204030204" pitchFamily="34" charset="0"/>
              </a:rPr>
              <a:t>What’s it for?</a:t>
            </a:r>
          </a:p>
        </p:txBody>
      </p:sp>
      <p:sp>
        <p:nvSpPr>
          <p:cNvPr id="5" name="Content Placeholder 4">
            <a:extLst>
              <a:ext uri="{FF2B5EF4-FFF2-40B4-BE49-F238E27FC236}">
                <a16:creationId xmlns:a16="http://schemas.microsoft.com/office/drawing/2014/main" id="{16A0D87F-49D7-0149-8CAF-6C97CFF25E2A}"/>
              </a:ext>
            </a:extLst>
          </p:cNvPr>
          <p:cNvSpPr>
            <a:spLocks noGrp="1"/>
          </p:cNvSpPr>
          <p:nvPr>
            <p:ph idx="1"/>
          </p:nvPr>
        </p:nvSpPr>
        <p:spPr>
          <a:xfrm>
            <a:off x="838200" y="1920770"/>
            <a:ext cx="10515600" cy="3776116"/>
          </a:xfrm>
        </p:spPr>
        <p:txBody>
          <a:bodyPr>
            <a:normAutofit/>
          </a:bodyPr>
          <a:lstStyle/>
          <a:p>
            <a:pPr marL="0" indent="0">
              <a:lnSpc>
                <a:spcPct val="150000"/>
              </a:lnSpc>
              <a:buNone/>
            </a:pPr>
            <a:r>
              <a:rPr lang="en-GB" dirty="0"/>
              <a:t>The command line isn’t exactly for writing code. As the name “command line” implies, it’s for writing </a:t>
            </a:r>
            <a:r>
              <a:rPr lang="en-GB" i="1" dirty="0"/>
              <a:t>commands.</a:t>
            </a:r>
            <a:r>
              <a:rPr lang="en-GB" dirty="0"/>
              <a:t> But generally speaking code in a terminal is written differently than it is in a code editor. Instead, you use the terminal to boss your computer around with commands you want it to run </a:t>
            </a:r>
            <a:r>
              <a:rPr lang="en-GB" i="1" dirty="0"/>
              <a:t>immediately</a:t>
            </a:r>
            <a:r>
              <a:rPr lang="en-GB" dirty="0"/>
              <a:t>.</a:t>
            </a:r>
            <a:endParaRPr lang="en-GB" sz="24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9949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2193</TotalTime>
  <Words>2308</Words>
  <Application>Microsoft Macintosh PowerPoint</Application>
  <PresentationFormat>Widescreen</PresentationFormat>
  <Paragraphs>152</Paragraphs>
  <Slides>41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American Typewriter</vt:lpstr>
      <vt:lpstr>Arial</vt:lpstr>
      <vt:lpstr>Calibri</vt:lpstr>
      <vt:lpstr>Calibri Light</vt:lpstr>
      <vt:lpstr>Courier New</vt:lpstr>
      <vt:lpstr>Helvetica Neue Light</vt:lpstr>
      <vt:lpstr>Helvetica Neue Thin</vt:lpstr>
      <vt:lpstr>Office Theme</vt:lpstr>
      <vt:lpstr>COMP 1842</vt:lpstr>
      <vt:lpstr>Introduction</vt:lpstr>
      <vt:lpstr>Overview</vt:lpstr>
      <vt:lpstr>Command line</vt:lpstr>
      <vt:lpstr>terms</vt:lpstr>
      <vt:lpstr>npm manages project tools</vt:lpstr>
      <vt:lpstr>Command line – shudder</vt:lpstr>
      <vt:lpstr>tip</vt:lpstr>
      <vt:lpstr>What’s it for?</vt:lpstr>
      <vt:lpstr>What’s it for…2 </vt:lpstr>
      <vt:lpstr>Speed</vt:lpstr>
      <vt:lpstr>Node and how it relates to npm</vt:lpstr>
      <vt:lpstr>Node is JavaScript, but without the browser</vt:lpstr>
      <vt:lpstr>How Node works</vt:lpstr>
      <vt:lpstr>V8</vt:lpstr>
      <vt:lpstr>Differences</vt:lpstr>
      <vt:lpstr>The same but different !</vt:lpstr>
      <vt:lpstr>Running Node locally</vt:lpstr>
      <vt:lpstr>Install check</vt:lpstr>
      <vt:lpstr>G Drive – new folder npmtest</vt:lpstr>
      <vt:lpstr>Create test.js and save to the new folder</vt:lpstr>
      <vt:lpstr>Run node</vt:lpstr>
      <vt:lpstr>Installing at home</vt:lpstr>
      <vt:lpstr>Installing the SASS package</vt:lpstr>
      <vt:lpstr>PowerPoint Presentation</vt:lpstr>
      <vt:lpstr>PowerPoint Presentation</vt:lpstr>
      <vt:lpstr>What happens when you install a package</vt:lpstr>
      <vt:lpstr>package.json and package-lock.json</vt:lpstr>
      <vt:lpstr>Package.json</vt:lpstr>
      <vt:lpstr>node_modules</vt:lpstr>
      <vt:lpstr>npm commands</vt:lpstr>
      <vt:lpstr>scripts</vt:lpstr>
      <vt:lpstr>Create a simple sass file </vt:lpstr>
      <vt:lpstr>Run the new command</vt:lpstr>
      <vt:lpstr>Creating a development-only command</vt:lpstr>
      <vt:lpstr>Run sass:watch</vt:lpstr>
      <vt:lpstr>PowerPoint Presentation</vt:lpstr>
      <vt:lpstr>Summary</vt:lpstr>
      <vt:lpstr>Labs</vt:lpstr>
      <vt:lpstr>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1321</dc:title>
  <dc:creator>Matthew Prichard</dc:creator>
  <cp:lastModifiedBy>Matthew Prichard</cp:lastModifiedBy>
  <cp:revision>100</cp:revision>
  <dcterms:created xsi:type="dcterms:W3CDTF">2020-06-28T01:46:05Z</dcterms:created>
  <dcterms:modified xsi:type="dcterms:W3CDTF">2024-03-01T11:27:01Z</dcterms:modified>
</cp:coreProperties>
</file>