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3852" r:id="rId6"/>
    <p:sldId id="3854" r:id="rId7"/>
    <p:sldId id="3864" r:id="rId8"/>
    <p:sldId id="3863" r:id="rId9"/>
    <p:sldId id="3866" r:id="rId10"/>
    <p:sldId id="3856" r:id="rId11"/>
    <p:sldId id="3867" r:id="rId12"/>
    <p:sldId id="3857" r:id="rId13"/>
    <p:sldId id="3858" r:id="rId14"/>
    <p:sldId id="3859" r:id="rId15"/>
    <p:sldId id="3862" r:id="rId16"/>
    <p:sldId id="3871" r:id="rId17"/>
    <p:sldId id="3869" r:id="rId18"/>
    <p:sldId id="3870" r:id="rId19"/>
    <p:sldId id="3860" r:id="rId20"/>
    <p:sldId id="3861" r:id="rId21"/>
    <p:sldId id="385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9" autoAdjust="0"/>
    <p:restoredTop sz="94694" autoAdjust="0"/>
  </p:normalViewPr>
  <p:slideViewPr>
    <p:cSldViewPr snapToGrid="0">
      <p:cViewPr varScale="1">
        <p:scale>
          <a:sx n="122" d="100"/>
          <a:sy n="122" d="100"/>
        </p:scale>
        <p:origin x="384" y="184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67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2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6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38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3/25/24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1418" y="2949739"/>
            <a:ext cx="5294347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Agent-Based Gathering Simulations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57C65D7-BA7A-1275-47F3-B40915757485}"/>
              </a:ext>
            </a:extLst>
          </p:cNvPr>
          <p:cNvSpPr txBox="1">
            <a:spLocks/>
          </p:cNvSpPr>
          <p:nvPr/>
        </p:nvSpPr>
        <p:spPr>
          <a:xfrm>
            <a:off x="9116292" y="5346425"/>
            <a:ext cx="2329473" cy="611063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Roy Levi</a:t>
            </a:r>
            <a:br>
              <a:rPr lang="en-US" sz="1600" dirty="0"/>
            </a:br>
            <a:r>
              <a:rPr lang="en-US" sz="1600" err="1"/>
              <a:t>Sagiv</a:t>
            </a:r>
            <a:r>
              <a:rPr lang="en-US" sz="1600"/>
              <a:t> Tamir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3738-60A7-4FA6-71C4-E51A890C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Collision Adjustment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03A05-105E-BDAB-4561-E6685DEB6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Idea: </a:t>
                </a:r>
                <a:r>
                  <a:rPr lang="en-US" dirty="0"/>
                  <a:t>Direct comparison of every agent's position to detect and resolve collisions.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Process: </a:t>
                </a:r>
                <a:r>
                  <a:rPr lang="en-US" dirty="0"/>
                  <a:t>Compute differences and distances between all agent pairs. Adjust velocities for agents moving towards each other.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143000" lvl="1"/>
                <a:r>
                  <a:rPr lang="en-US" dirty="0"/>
                  <a:t>Each agent is compared with every other agent to detect collisions</a:t>
                </a:r>
              </a:p>
              <a:p>
                <a:pPr marL="1143000" lvl="1"/>
                <a:endParaRPr lang="en-US" dirty="0"/>
              </a:p>
              <a:p>
                <a:pPr marL="342900"/>
                <a:r>
                  <a:rPr lang="en-US" b="1" dirty="0"/>
                  <a:t>WHY IS THIS BAD?!</a:t>
                </a:r>
              </a:p>
              <a:p>
                <a:pPr marL="342900"/>
                <a:r>
                  <a:rPr lang="en-US" dirty="0"/>
                  <a:t>"Imagine a million agents trying to handshake each other; it's not networking, it's a wrist-breaking spaghetti mess!” - </a:t>
                </a:r>
                <a:r>
                  <a:rPr lang="en-US" dirty="0" err="1"/>
                  <a:t>ChatGPT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03A05-105E-BDAB-4561-E6685DEB6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659" b="-10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11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3738-60A7-4FA6-71C4-E51A890C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Sweep and Prune Method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03A05-105E-BDAB-4561-E6685DEB6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Idea: </a:t>
                </a:r>
                <a:r>
                  <a:rPr lang="en-US" dirty="0"/>
                  <a:t>Sort agents along an axis and detect potential collisions, reducing comparison needs.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Process: </a:t>
                </a:r>
                <a:r>
                  <a:rPr lang="en-US" dirty="0"/>
                  <a:t>Identify potential collisions by comparing agent positions along sorted axes. Apply velocity adjustments for detected collisions.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143000" lvl="1"/>
                <a:r>
                  <a:rPr lang="en-US" dirty="0"/>
                  <a:t>The initial sorting of agents along an axis has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complexity.</a:t>
                </a:r>
              </a:p>
              <a:p>
                <a:pPr marL="1143000" lvl="1"/>
                <a:r>
                  <a:rPr lang="en-US" dirty="0"/>
                  <a:t>The subsequent pruning step, in the best case, can significantly reduce the number of comparisons but can still approach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03A05-105E-BDAB-4561-E6685DEB6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8" r="-230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548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491BE8-7574-10C3-1653-FF384A2D0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987" y="530431"/>
            <a:ext cx="10306026" cy="5797138"/>
          </a:xfrm>
        </p:spPr>
      </p:pic>
    </p:spTree>
    <p:extLst>
      <p:ext uri="{BB962C8B-B14F-4D97-AF65-F5344CB8AC3E}">
        <p14:creationId xmlns:p14="http://schemas.microsoft.com/office/powerpoint/2010/main" val="4269967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929" y="4412973"/>
            <a:ext cx="6560142" cy="1935571"/>
          </a:xfrm>
          <a:noFill/>
        </p:spPr>
        <p:txBody>
          <a:bodyPr/>
          <a:lstStyle/>
          <a:p>
            <a:r>
              <a:rPr lang="en-US" dirty="0"/>
              <a:t>YAY!</a:t>
            </a:r>
          </a:p>
        </p:txBody>
      </p:sp>
    </p:spTree>
    <p:extLst>
      <p:ext uri="{BB962C8B-B14F-4D97-AF65-F5344CB8AC3E}">
        <p14:creationId xmlns:p14="http://schemas.microsoft.com/office/powerpoint/2010/main" val="405739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3738-60A7-4FA6-71C4-E51A890C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of time-discrete system</a:t>
            </a:r>
            <a:br>
              <a:rPr lang="en-US" dirty="0"/>
            </a:br>
            <a:r>
              <a:rPr lang="en-US" dirty="0"/>
              <a:t>Position sensing</a:t>
            </a:r>
            <a:endParaRPr lang="LID4096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E0EC84F2-1569-51A3-78F8-D5736EDD9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161" y="1798862"/>
            <a:ext cx="7126161" cy="4288759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724CADF-7D60-600E-4AF0-54F7EE03B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708" y="699894"/>
            <a:ext cx="4343776" cy="838273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504493C-D5E3-0CD7-3CED-7BA22A0898E0}"/>
              </a:ext>
            </a:extLst>
          </p:cNvPr>
          <p:cNvSpPr txBox="1"/>
          <p:nvPr/>
        </p:nvSpPr>
        <p:spPr>
          <a:xfrm>
            <a:off x="5225142" y="439199"/>
            <a:ext cx="19034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Dynamics law:</a:t>
            </a:r>
            <a:endParaRPr lang="he-IL" dirty="0"/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B1924D2F-4E70-E858-0EB4-19473D6748FC}"/>
              </a:ext>
            </a:extLst>
          </p:cNvPr>
          <p:cNvGrpSpPr/>
          <p:nvPr/>
        </p:nvGrpSpPr>
        <p:grpSpPr>
          <a:xfrm>
            <a:off x="3379408" y="5414456"/>
            <a:ext cx="3817901" cy="845778"/>
            <a:chOff x="3382346" y="5367803"/>
            <a:chExt cx="3817901" cy="845778"/>
          </a:xfrm>
        </p:grpSpPr>
        <p:sp>
          <p:nvSpPr>
            <p:cNvPr id="10" name="חץ: ימינה 9">
              <a:extLst>
                <a:ext uri="{FF2B5EF4-FFF2-40B4-BE49-F238E27FC236}">
                  <a16:creationId xmlns:a16="http://schemas.microsoft.com/office/drawing/2014/main" id="{4AA0A2DF-F87F-F102-4420-9C15CA35131B}"/>
                </a:ext>
              </a:extLst>
            </p:cNvPr>
            <p:cNvSpPr/>
            <p:nvPr/>
          </p:nvSpPr>
          <p:spPr>
            <a:xfrm rot="9365277">
              <a:off x="6127226" y="5367803"/>
              <a:ext cx="1073021" cy="8297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תיבת טקסט 11">
                  <a:extLst>
                    <a:ext uri="{FF2B5EF4-FFF2-40B4-BE49-F238E27FC236}">
                      <a16:creationId xmlns:a16="http://schemas.microsoft.com/office/drawing/2014/main" id="{A5714C43-3F80-BE6C-5316-0BBB86589056}"/>
                    </a:ext>
                  </a:extLst>
                </p:cNvPr>
                <p:cNvSpPr txBox="1"/>
                <p:nvPr/>
              </p:nvSpPr>
              <p:spPr>
                <a:xfrm>
                  <a:off x="3382346" y="5782694"/>
                  <a:ext cx="914400" cy="4308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𝑓𝑢𝑛𝑐𝑡𝑖𝑜𝑛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he-IL" sz="2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תיבת טקסט 11">
                  <a:extLst>
                    <a:ext uri="{FF2B5EF4-FFF2-40B4-BE49-F238E27FC236}">
                      <a16:creationId xmlns:a16="http://schemas.microsoft.com/office/drawing/2014/main" id="{A5714C43-3F80-BE6C-5316-0BBB86589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346" y="5782694"/>
                  <a:ext cx="914400" cy="430887"/>
                </a:xfrm>
                <a:prstGeom prst="rect">
                  <a:avLst/>
                </a:prstGeom>
                <a:blipFill>
                  <a:blip r:embed="rId4"/>
                  <a:stretch>
                    <a:fillRect r="-186000" b="-1831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572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929" y="4412973"/>
            <a:ext cx="6560142" cy="1935571"/>
          </a:xfrm>
          <a:noFill/>
        </p:spPr>
        <p:txBody>
          <a:bodyPr/>
          <a:lstStyle/>
          <a:p>
            <a:r>
              <a:rPr lang="en-US" dirty="0"/>
              <a:t>YAY!</a:t>
            </a:r>
          </a:p>
        </p:txBody>
      </p:sp>
    </p:spTree>
    <p:extLst>
      <p:ext uri="{BB962C8B-B14F-4D97-AF65-F5344CB8AC3E}">
        <p14:creationId xmlns:p14="http://schemas.microsoft.com/office/powerpoint/2010/main" val="635612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3738-60A7-4FA6-71C4-E51A890C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KD-Tree Based Adjustment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03A05-105E-BDAB-4561-E6685DEB6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Idea: </a:t>
                </a:r>
                <a:r>
                  <a:rPr lang="en-US" dirty="0"/>
                  <a:t>Use a KD tree data structure to efficiently query neighbors within a collision distance.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Process: </a:t>
                </a:r>
                <a:r>
                  <a:rPr lang="en-US" dirty="0"/>
                  <a:t>Build a KD tree from agent positions. Query the tree for neighbor pairs within collision distance and adjust velocities accordingly.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marL="1143000" lvl="1"/>
                <a:r>
                  <a:rPr lang="en-US" dirty="0"/>
                  <a:t>Building a KD tree from agent positions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1143000" lvl="1"/>
                <a:r>
                  <a:rPr lang="en-US" dirty="0"/>
                  <a:t>Querying the tree for neighbor pairs within a specific distance is generally efficient, but the exact time can vary depending on the density of agents and distribution in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03A05-105E-BDAB-4561-E6685DEB6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8" t="-529" r="-1978" b="-42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40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diagram of a tree with colorful circles and lines&#10;&#10;Description automatically generated">
            <a:extLst>
              <a:ext uri="{FF2B5EF4-FFF2-40B4-BE49-F238E27FC236}">
                <a16:creationId xmlns:a16="http://schemas.microsoft.com/office/drawing/2014/main" id="{4E491BE8-7574-10C3-1653-FF384A2D0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87" y="530431"/>
            <a:ext cx="10306026" cy="5797138"/>
          </a:xfrm>
        </p:spPr>
      </p:pic>
    </p:spTree>
    <p:extLst>
      <p:ext uri="{BB962C8B-B14F-4D97-AF65-F5344CB8AC3E}">
        <p14:creationId xmlns:p14="http://schemas.microsoft.com/office/powerpoint/2010/main" val="3025396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929" y="4412973"/>
            <a:ext cx="6560142" cy="1935571"/>
          </a:xfrm>
          <a:noFill/>
        </p:spPr>
        <p:txBody>
          <a:bodyPr/>
          <a:lstStyle/>
          <a:p>
            <a:r>
              <a:rPr lang="en-US" dirty="0"/>
              <a:t>YAY!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EE55-BDEC-C127-A95E-1E1811FD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Gathering</a:t>
            </a:r>
            <a:endParaRPr lang="LID4096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4584A5E-171D-0B0F-CBFF-196CA0A3D0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5540" r="554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84C4E-77D3-70B9-4EB9-B455D043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gathering is for many identical mobile agents to come together to perform tasks as a cohesive group using only their sensors to detect the relative locations of others in their vicinity.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0187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C394-733A-5C1B-5920-8DC1A2D0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Unlimited Visibility, Position Sensing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9985-FF81-3F2D-B032-E635ED2FE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2937" y="235483"/>
                <a:ext cx="6359106" cy="6387033"/>
              </a:xfrm>
            </p:spPr>
            <p:txBody>
              <a:bodyPr>
                <a:normAutofit lnSpcReduction="10000"/>
              </a:bodyPr>
              <a:lstStyle/>
              <a:p>
                <a:pPr marL="1143000" lvl="1"/>
                <a:r>
                  <a:rPr lang="en-US" dirty="0"/>
                  <a:t>Dynamics: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continuous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𝑠𝑐𝑎𝑙𝑎𝑟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𝑔𝑎𝑖𝑛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Since dynamics law is antisymmetric function, the average position of the agents is the system is invariant.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𝐶𝑜𝑛𝑠𝑡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 indent="0">
                  <a:buNone/>
                </a:pPr>
                <a:r>
                  <a:rPr lang="en-US" dirty="0"/>
                  <a:t>consider the 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a global coordinate system centered 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</m:oMath>
                </a14:m>
                <a:r>
                  <a:rPr lang="en-US" dirty="0"/>
                  <a:t>, i.e. </a:t>
                </a:r>
              </a:p>
              <a:p>
                <a:pPr lvl="1" indent="0">
                  <a:buNone/>
                </a:pPr>
                <a:r>
                  <a:rPr lang="en-US" dirty="0"/>
                  <a:t>take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</m:oMath>
                </a14:m>
                <a:r>
                  <a:rPr lang="en-US" dirty="0"/>
                  <a:t> = 0.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Which yields: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9985-FF81-3F2D-B032-E635ED2FE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2937" y="235483"/>
                <a:ext cx="6359106" cy="6387033"/>
              </a:xfrm>
              <a:blipFill>
                <a:blip r:embed="rId2"/>
                <a:stretch>
                  <a:fillRect t="-229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92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C394-733A-5C1B-5920-8DC1A2D0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69" y="1286982"/>
            <a:ext cx="4658791" cy="4619938"/>
          </a:xfrm>
        </p:spPr>
        <p:txBody>
          <a:bodyPr/>
          <a:lstStyle/>
          <a:p>
            <a:r>
              <a:rPr lang="en-US" dirty="0"/>
              <a:t>From agent perspective</a:t>
            </a:r>
            <a:br>
              <a:rPr lang="en-US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9985-FF81-3F2D-B032-E635ED2F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951" y="1859010"/>
            <a:ext cx="6832761" cy="4308525"/>
          </a:xfrm>
        </p:spPr>
        <p:txBody>
          <a:bodyPr>
            <a:normAutofit lnSpcReduction="10000"/>
          </a:bodyPr>
          <a:lstStyle/>
          <a:p>
            <a:pPr marL="1143000" lvl="1"/>
            <a:r>
              <a:rPr lang="en-US" dirty="0"/>
              <a:t>Each Agent: </a:t>
            </a:r>
          </a:p>
          <a:p>
            <a:pPr lvl="1" indent="0">
              <a:buNone/>
            </a:pPr>
            <a:r>
              <a:rPr lang="en-US" dirty="0"/>
              <a:t>While (True):</a:t>
            </a:r>
          </a:p>
          <a:p>
            <a:pPr marL="1657350" lvl="2" indent="-457200">
              <a:buFont typeface="+mj-lt"/>
              <a:buAutoNum type="arabicPeriod"/>
            </a:pPr>
            <a:r>
              <a:rPr lang="en-US" dirty="0"/>
              <a:t>Broadcast my location to other agents.</a:t>
            </a:r>
          </a:p>
          <a:p>
            <a:pPr marL="1657350" lvl="2" indent="-457200">
              <a:buFont typeface="+mj-lt"/>
              <a:buAutoNum type="arabicPeriod"/>
            </a:pPr>
            <a:r>
              <a:rPr lang="en-US" dirty="0"/>
              <a:t>Receive the locations of all other agents.</a:t>
            </a:r>
          </a:p>
          <a:p>
            <a:pPr marL="1657350" lvl="2" indent="-457200">
              <a:buFont typeface="+mj-lt"/>
              <a:buAutoNum type="arabicPeriod"/>
            </a:pPr>
            <a:r>
              <a:rPr lang="en-US" dirty="0"/>
              <a:t>Calculate the new step.</a:t>
            </a:r>
          </a:p>
          <a:p>
            <a:pPr marL="1657350" lvl="2" indent="-457200">
              <a:buFont typeface="+mj-lt"/>
              <a:buAutoNum type="arabicPeriod"/>
            </a:pPr>
            <a:r>
              <a:rPr lang="en-US" dirty="0"/>
              <a:t>Move.</a:t>
            </a:r>
          </a:p>
          <a:p>
            <a:pPr lvl="1" indent="0">
              <a:buNone/>
            </a:pPr>
            <a:r>
              <a:rPr lang="en-US" dirty="0"/>
              <a:t>The memory required includes n cells for (x,y) positions.</a:t>
            </a:r>
          </a:p>
          <a:p>
            <a:pPr lvl="1" indent="0">
              <a:buNone/>
            </a:pPr>
            <a:r>
              <a:rPr lang="en-US" dirty="0"/>
              <a:t>Memory is also needed to send and receive messages. </a:t>
            </a:r>
          </a:p>
          <a:p>
            <a:pPr marL="1657350" lvl="2" indent="-457200">
              <a:buFont typeface="+mj-lt"/>
              <a:buAutoNum type="arabicPeriod"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3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C394-733A-5C1B-5920-8DC1A2D0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Analysis with Lyapunov Functions</a:t>
            </a:r>
            <a:br>
              <a:rPr lang="en-US" dirty="0"/>
            </a:br>
            <a:br>
              <a:rPr lang="en-US" dirty="0"/>
            </a:b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9985-FF81-3F2D-B032-E635ED2FE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65104" y="1249659"/>
                <a:ext cx="5970036" cy="5392240"/>
              </a:xfrm>
            </p:spPr>
            <p:txBody>
              <a:bodyPr>
                <a:normAutofit fontScale="850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Definition: </a:t>
                </a:r>
                <a:r>
                  <a:rPr lang="en-US" dirty="0"/>
                  <a:t>A Lyapunov function maps system states to non-negative values, decreasing monotonically towards desirable states.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Goal: </a:t>
                </a:r>
                <a:r>
                  <a:rPr lang="en-US" dirty="0"/>
                  <a:t>Prove system convergence by showing Lyapunov function decreases to zero.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We choose Lyapunov function to be the sum of squared distances of the agents from the invariant average location as follows:</a:t>
                </a:r>
              </a:p>
              <a:p>
                <a:pPr marL="1143000" lvl="1"/>
                <a:r>
                  <a:rPr lang="en-US" dirty="0"/>
                  <a:t>Lyapunov Function: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1143000" lvl="1"/>
                <a:r>
                  <a:rPr lang="en-US" dirty="0"/>
                  <a:t>Decrease Over Time: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9985-FF81-3F2D-B032-E635ED2FE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5104" y="1249659"/>
                <a:ext cx="5970036" cy="5392240"/>
              </a:xfrm>
              <a:blipFill>
                <a:blip r:embed="rId2"/>
                <a:stretch>
                  <a:fillRect l="-919" r="-15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00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929" y="4412973"/>
            <a:ext cx="6560142" cy="1935571"/>
          </a:xfrm>
          <a:noFill/>
        </p:spPr>
        <p:txBody>
          <a:bodyPr/>
          <a:lstStyle/>
          <a:p>
            <a:r>
              <a:rPr lang="en-US" dirty="0"/>
              <a:t>YAY!</a:t>
            </a:r>
          </a:p>
        </p:txBody>
      </p:sp>
    </p:spTree>
    <p:extLst>
      <p:ext uri="{BB962C8B-B14F-4D97-AF65-F5344CB8AC3E}">
        <p14:creationId xmlns:p14="http://schemas.microsoft.com/office/powerpoint/2010/main" val="44795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C394-733A-5C1B-5920-8DC1A2D0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Unlimited Visibility, Bearing-only Sensing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9985-FF81-3F2D-B032-E635ED2FE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77773" y="1137050"/>
                <a:ext cx="5552091" cy="5768220"/>
              </a:xfrm>
            </p:spPr>
            <p:txBody>
              <a:bodyPr>
                <a:normAutofit fontScale="850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Goal: </a:t>
                </a:r>
                <a:r>
                  <a:rPr lang="en-US" dirty="0"/>
                  <a:t>Prove system convergence by showing Lyapunov function decreases to zero.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Example for Convergence Proof:</a:t>
                </a:r>
              </a:p>
              <a:p>
                <a:pPr marL="1143000" lvl="1"/>
                <a:r>
                  <a:rPr lang="en-US" dirty="0"/>
                  <a:t>Dynamics: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1143000" lvl="1"/>
                <a:r>
                  <a:rPr lang="en-US" dirty="0"/>
                  <a:t>Lyapunov Function: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1143000" lvl="1"/>
                <a:r>
                  <a:rPr lang="en-US" dirty="0"/>
                  <a:t>Decrease Over Time: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And we saw that the time for system to converge is upper bounded by a finite value.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A9985-FF81-3F2D-B032-E635ED2FE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7773" y="1137050"/>
                <a:ext cx="5552091" cy="5768220"/>
              </a:xfrm>
              <a:blipFill>
                <a:blip r:embed="rId2"/>
                <a:stretch>
                  <a:fillRect l="-9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68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agents' trajectories</a:t>
            </a:r>
            <a:br>
              <a:rPr lang="en-US" dirty="0"/>
            </a:br>
            <a:r>
              <a:rPr lang="en-US" dirty="0"/>
              <a:t>Bearing-only vs Position Sensing</a:t>
            </a:r>
          </a:p>
        </p:txBody>
      </p:sp>
    </p:spTree>
    <p:extLst>
      <p:ext uri="{BB962C8B-B14F-4D97-AF65-F5344CB8AC3E}">
        <p14:creationId xmlns:p14="http://schemas.microsoft.com/office/powerpoint/2010/main" val="142979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59A1-DAC8-4D94-E84E-24DCBE86B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Collision Avoidance Mechanisms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44F0E-1F8A-B5F4-9996-4789F15B8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Efficient Collision Avoidance in Multi-Agent Systems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658708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{0EA07C98-2F64-4F05-B77E-41A1484F33DD}tf78504181_win32</Template>
  <TotalTime>4617</TotalTime>
  <Words>650</Words>
  <Application>Microsoft Macintosh PowerPoint</Application>
  <PresentationFormat>Widescreen</PresentationFormat>
  <Paragraphs>83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Arial</vt:lpstr>
      <vt:lpstr>Avenir Next LT Pro</vt:lpstr>
      <vt:lpstr>Avenir Next LT Pro Light</vt:lpstr>
      <vt:lpstr>Calibri</vt:lpstr>
      <vt:lpstr>Cambria Math</vt:lpstr>
      <vt:lpstr>Tw Cen MT</vt:lpstr>
      <vt:lpstr>Custom</vt:lpstr>
      <vt:lpstr>Agent-Based Gathering Simulations</vt:lpstr>
      <vt:lpstr>The Goal of Gathering</vt:lpstr>
      <vt:lpstr>Unlimited Visibility, Position Sensing</vt:lpstr>
      <vt:lpstr>From agent perspective </vt:lpstr>
      <vt:lpstr>Convergence Analysis with Lyapunov Functions  </vt:lpstr>
      <vt:lpstr>DEMO</vt:lpstr>
      <vt:lpstr>Unlimited Visibility, Bearing-only Sensing</vt:lpstr>
      <vt:lpstr>agents' trajectories Bearing-only vs Position Sensing</vt:lpstr>
      <vt:lpstr>Collision Avoidance Mechanisms</vt:lpstr>
      <vt:lpstr>Naive Collision Adjustment</vt:lpstr>
      <vt:lpstr>Sweep and Prune Method</vt:lpstr>
      <vt:lpstr>PowerPoint Presentation</vt:lpstr>
      <vt:lpstr>DEMO</vt:lpstr>
      <vt:lpstr>Scalability of time-discrete system Position sensing</vt:lpstr>
      <vt:lpstr>DEMO</vt:lpstr>
      <vt:lpstr>KD-Tree Based Adjustment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Agent-Based Gathering Simulations</dc:title>
  <dc:creator>Roy Levi</dc:creator>
  <cp:lastModifiedBy>Roy Levi</cp:lastModifiedBy>
  <cp:revision>31</cp:revision>
  <dcterms:created xsi:type="dcterms:W3CDTF">2024-03-12T07:16:54Z</dcterms:created>
  <dcterms:modified xsi:type="dcterms:W3CDTF">2024-03-25T12:20:59Z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