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852" r:id="rId6"/>
    <p:sldId id="3854" r:id="rId7"/>
    <p:sldId id="3864" r:id="rId8"/>
    <p:sldId id="3863" r:id="rId9"/>
    <p:sldId id="3856" r:id="rId10"/>
    <p:sldId id="3866" r:id="rId11"/>
    <p:sldId id="3867" r:id="rId12"/>
    <p:sldId id="3857" r:id="rId13"/>
    <p:sldId id="3858" r:id="rId14"/>
    <p:sldId id="3859" r:id="rId15"/>
    <p:sldId id="3862" r:id="rId16"/>
    <p:sldId id="3869" r:id="rId17"/>
    <p:sldId id="3870" r:id="rId18"/>
    <p:sldId id="3860" r:id="rId19"/>
    <p:sldId id="3861" r:id="rId20"/>
    <p:sldId id="38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6" autoAdjust="0"/>
    <p:restoredTop sz="94694" autoAdjust="0"/>
  </p:normalViewPr>
  <p:slideViewPr>
    <p:cSldViewPr snapToGrid="0">
      <p:cViewPr varScale="1">
        <p:scale>
          <a:sx n="126" d="100"/>
          <a:sy n="126" d="100"/>
        </p:scale>
        <p:origin x="224" y="40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6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418" y="2949739"/>
            <a:ext cx="5294347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Agent-Based Gathering Simulations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57C65D7-BA7A-1275-47F3-B40915757485}"/>
              </a:ext>
            </a:extLst>
          </p:cNvPr>
          <p:cNvSpPr txBox="1">
            <a:spLocks/>
          </p:cNvSpPr>
          <p:nvPr/>
        </p:nvSpPr>
        <p:spPr>
          <a:xfrm>
            <a:off x="9116292" y="5346425"/>
            <a:ext cx="2329473" cy="611063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Roy Levi</a:t>
            </a:r>
            <a:br>
              <a:rPr lang="en-US" sz="1600" dirty="0"/>
            </a:br>
            <a:r>
              <a:rPr lang="en-US" sz="1600" err="1"/>
              <a:t>Sagiv</a:t>
            </a:r>
            <a:r>
              <a:rPr lang="en-US" sz="1600"/>
              <a:t> Tamir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Collision Adjustment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Direct comparison of every agent's position to detect and resolve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Compute differences and distances between all agent pairs. Adjust velocities for agents moving towards each other.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Each agent is compared with every other agent to detect collisions</a:t>
                </a:r>
              </a:p>
              <a:p>
                <a:pPr marL="1143000" lvl="1"/>
                <a:endParaRPr lang="en-US" dirty="0"/>
              </a:p>
              <a:p>
                <a:pPr marL="342900"/>
                <a:r>
                  <a:rPr lang="en-US" b="1" dirty="0"/>
                  <a:t>WHY IS THIS BAD?!</a:t>
                </a:r>
              </a:p>
              <a:p>
                <a:pPr marL="342900"/>
                <a:r>
                  <a:rPr lang="en-US" dirty="0"/>
                  <a:t>"Imagine a million agents trying to handshake each other; it's not networking, it's a wrist-breaking spaghetti mess!” - </a:t>
                </a:r>
                <a:r>
                  <a:rPr lang="en-US" dirty="0" err="1"/>
                  <a:t>ChatGPT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659" b="-10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1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and Prune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Sort agents along an axis and detect potential collisions, reducing comparison needs.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Identify potential collisions by comparing agent positions along sorted axes. Apply velocity adjustments for detected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The initial sorting of agents along an axis has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complexity.</a:t>
                </a:r>
              </a:p>
              <a:p>
                <a:pPr marL="1143000" lvl="1"/>
                <a:r>
                  <a:rPr lang="en-US" dirty="0"/>
                  <a:t>The subsequent pruning step, in the best case, can significantly reduce the number of comparisons but can still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r="-23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426996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time-discrete system</a:t>
            </a:r>
            <a:br>
              <a:rPr lang="en-US" dirty="0"/>
            </a:br>
            <a:r>
              <a:rPr lang="en-US" dirty="0"/>
              <a:t>Position sensing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0EC84F2-1569-51A3-78F8-D5736EDD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161" y="1798862"/>
            <a:ext cx="7126161" cy="4288759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724CADF-7D60-600E-4AF0-54F7EE03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8" y="699894"/>
            <a:ext cx="4343776" cy="83827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504493C-D5E3-0CD7-3CED-7BA22A0898E0}"/>
              </a:ext>
            </a:extLst>
          </p:cNvPr>
          <p:cNvSpPr txBox="1"/>
          <p:nvPr/>
        </p:nvSpPr>
        <p:spPr>
          <a:xfrm>
            <a:off x="5225142" y="439199"/>
            <a:ext cx="1903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Dynamics law:</a:t>
            </a:r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1924D2F-4E70-E858-0EB4-19473D6748FC}"/>
              </a:ext>
            </a:extLst>
          </p:cNvPr>
          <p:cNvGrpSpPr/>
          <p:nvPr/>
        </p:nvGrpSpPr>
        <p:grpSpPr>
          <a:xfrm>
            <a:off x="3379408" y="5414456"/>
            <a:ext cx="3817901" cy="845778"/>
            <a:chOff x="3382346" y="5367803"/>
            <a:chExt cx="3817901" cy="845778"/>
          </a:xfrm>
        </p:grpSpPr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4AA0A2DF-F87F-F102-4420-9C15CA35131B}"/>
                </a:ext>
              </a:extLst>
            </p:cNvPr>
            <p:cNvSpPr/>
            <p:nvPr/>
          </p:nvSpPr>
          <p:spPr>
            <a:xfrm rot="9365277">
              <a:off x="6127226" y="5367803"/>
              <a:ext cx="1073021" cy="8297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/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he-IL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186000" b="-1831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7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63561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 Based Adjustment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Use a KD tree data structure to efficiently query neighbors within a collision distance.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Build a KD tree from agent positions. Query the tree for neighbor pairs within collision distance and adjust velocities accordingly.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Building a KD tree from agent positions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143000" lvl="1"/>
                <a:r>
                  <a:rPr lang="en-US" dirty="0"/>
                  <a:t>Querying the tree for neighbor pairs within a specific distance is generally efficient, but the exact time can vary depending on the density of agents and distribution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t="-529" r="-1978" b="-42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0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tree with colorful circles and lines&#10;&#10;Description automatically generated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302539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EE55-BDEC-C127-A95E-1E1811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Gathering</a:t>
            </a:r>
            <a:endParaRPr lang="LID4096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584A5E-171D-0B0F-CBFF-196CA0A3D0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540" r="55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4C4E-77D3-70B9-4EB9-B455D043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gathering is for many identical mobile agents to come together to perform tasks as a cohesive group using only their sensors to detect the relative locations of others in their vicinity.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18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Position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</p:spPr>
            <p:txBody>
              <a:bodyPr>
                <a:normAutofit lnSpcReduction="10000"/>
              </a:bodyPr>
              <a:lstStyle/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continuous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Since dynamics law is antisymmetric function, the average position of the agents is the system is invariant.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𝐶𝑜𝑛𝑠𝑡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indent="0">
                  <a:buNone/>
                </a:pPr>
                <a:r>
                  <a:rPr lang="en-US" dirty="0"/>
                  <a:t>consider the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global coordinate system centered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, i.e. </a:t>
                </a:r>
              </a:p>
              <a:p>
                <a:pPr lvl="1" indent="0">
                  <a:buNone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 = 0.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Which yields: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  <a:blipFill>
                <a:blip r:embed="rId2"/>
                <a:stretch>
                  <a:fillRect t="-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2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286982"/>
            <a:ext cx="4658791" cy="4619938"/>
          </a:xfrm>
        </p:spPr>
        <p:txBody>
          <a:bodyPr/>
          <a:lstStyle/>
          <a:p>
            <a:r>
              <a:rPr lang="en-US" dirty="0"/>
              <a:t>From agent perspective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9985-FF81-3F2D-B032-E635ED2F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951" y="1859010"/>
            <a:ext cx="6832761" cy="4308525"/>
          </a:xfrm>
        </p:spPr>
        <p:txBody>
          <a:bodyPr>
            <a:normAutofit lnSpcReduction="10000"/>
          </a:bodyPr>
          <a:lstStyle/>
          <a:p>
            <a:pPr marL="1143000" lvl="1"/>
            <a:r>
              <a:rPr lang="en-US" dirty="0"/>
              <a:t>Each Agent: </a:t>
            </a:r>
          </a:p>
          <a:p>
            <a:pPr lvl="1" indent="0">
              <a:buNone/>
            </a:pPr>
            <a:r>
              <a:rPr lang="en-US" dirty="0"/>
              <a:t>While (True):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Broadcast my location to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Receive the locations of all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Calculate the new step.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Move.</a:t>
            </a:r>
          </a:p>
          <a:p>
            <a:pPr lvl="1" indent="0">
              <a:buNone/>
            </a:pPr>
            <a:r>
              <a:rPr lang="en-US" dirty="0"/>
              <a:t>The memory required includes n cells for (x,y) positions.</a:t>
            </a:r>
          </a:p>
          <a:p>
            <a:pPr lvl="1" indent="0">
              <a:buNone/>
            </a:pPr>
            <a:r>
              <a:rPr lang="en-US" dirty="0"/>
              <a:t>Memory is also needed to send and receive messages. </a:t>
            </a:r>
          </a:p>
          <a:p>
            <a:pPr marL="1657350" lvl="2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Analysis with Lyapunov Functions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Definition: </a:t>
                </a:r>
                <a:r>
                  <a:rPr lang="en-US" dirty="0"/>
                  <a:t>A Lyapunov function maps system states to non-negative values, decreasing monotonically towards desirable states.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choose Lyapunov function to be the sum of squared distances of the agents from the invariant average location as follows:</a:t>
                </a:r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  <a:blipFill>
                <a:blip r:embed="rId2"/>
                <a:stretch>
                  <a:fillRect l="-919" r="-15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Bearing-only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Example for Convergence Proof:</a:t>
                </a:r>
              </a:p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And we saw that the time for system to converge is upper bounded by a finite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8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4479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agents' trajectories</a:t>
            </a:r>
            <a:br>
              <a:rPr lang="en-US" dirty="0"/>
            </a:br>
            <a:r>
              <a:rPr lang="en-US" dirty="0"/>
              <a:t>Bearing-only vs Position Sensing</a:t>
            </a:r>
          </a:p>
        </p:txBody>
      </p:sp>
    </p:spTree>
    <p:extLst>
      <p:ext uri="{BB962C8B-B14F-4D97-AF65-F5344CB8AC3E}">
        <p14:creationId xmlns:p14="http://schemas.microsoft.com/office/powerpoint/2010/main" val="14297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59A1-DAC8-4D94-E84E-24DCBE86B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Avoidance Mechanisms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4F0E-1F8A-B5F4-9996-4789F15B8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Efficient Collision Avoidance in Multi-Agent Systems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5870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{0EA07C98-2F64-4F05-B77E-41A1484F33DD}tf78504181_win32</Template>
  <TotalTime>4607</TotalTime>
  <Words>646</Words>
  <Application>Microsoft Macintosh PowerPoint</Application>
  <PresentationFormat>Widescreen</PresentationFormat>
  <Paragraphs>80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Avenir Next LT Pro</vt:lpstr>
      <vt:lpstr>Avenir Next LT Pro Light</vt:lpstr>
      <vt:lpstr>Calibri</vt:lpstr>
      <vt:lpstr>Cambria Math</vt:lpstr>
      <vt:lpstr>Tw Cen MT</vt:lpstr>
      <vt:lpstr>Custom</vt:lpstr>
      <vt:lpstr>Agent-Based Gathering Simulations</vt:lpstr>
      <vt:lpstr>The Goal of Gathering</vt:lpstr>
      <vt:lpstr>Unlimited Visibility, Position Sensing</vt:lpstr>
      <vt:lpstr>From agent perspective </vt:lpstr>
      <vt:lpstr>Convergence Analysis with Lyapunov Functions  </vt:lpstr>
      <vt:lpstr>Unlimited Visibility, Bearing-only Sensing</vt:lpstr>
      <vt:lpstr>DEMO</vt:lpstr>
      <vt:lpstr>agents' trajectories Bearing-only vs Position Sensing</vt:lpstr>
      <vt:lpstr>Collision Avoidance Mechanisms</vt:lpstr>
      <vt:lpstr>Naive Collision Adjustment</vt:lpstr>
      <vt:lpstr>Sweep and Prune Method</vt:lpstr>
      <vt:lpstr>PowerPoint Presentation</vt:lpstr>
      <vt:lpstr>Scalability of time-discrete system Position sensing</vt:lpstr>
      <vt:lpstr>DEMO</vt:lpstr>
      <vt:lpstr>KD-Tree Based Adjustment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Agent-Based Gathering Simulations</dc:title>
  <dc:creator>Roy Levi</dc:creator>
  <cp:lastModifiedBy>Roy Levi</cp:lastModifiedBy>
  <cp:revision>30</cp:revision>
  <dcterms:created xsi:type="dcterms:W3CDTF">2024-03-12T07:16:54Z</dcterms:created>
  <dcterms:modified xsi:type="dcterms:W3CDTF">2024-03-25T11:54:18Z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