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304" r:id="rId4"/>
    <p:sldId id="257" r:id="rId5"/>
    <p:sldId id="288" r:id="rId6"/>
    <p:sldId id="265" r:id="rId7"/>
    <p:sldId id="319" r:id="rId8"/>
    <p:sldId id="266" r:id="rId9"/>
    <p:sldId id="31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0C26662-8CDC-4A2D-8BD3-F91974BF0E70}">
          <p14:sldIdLst>
            <p14:sldId id="256"/>
            <p14:sldId id="278"/>
            <p14:sldId id="304"/>
            <p14:sldId id="257"/>
            <p14:sldId id="288"/>
            <p14:sldId id="265"/>
            <p14:sldId id="319"/>
            <p14:sldId id="266"/>
            <p14:sldId id="318"/>
            <p14:sldId id="299"/>
          </p14:sldIdLst>
        </p14:section>
        <p14:section name="Section sans titre" id="{D5AFB5CE-6430-4A2C-8FEF-E5C3854254A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511AF-60A9-4F71-857F-BEAB3DB1FEAF}" type="datetime1">
              <a:rPr lang="fr-FR" smtClean="0"/>
              <a:t>11/06/2022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B8544-5776-4782-98F4-F925C2EADB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03842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EB91C-67CE-420F-808C-6A90EC4D0F18}" type="datetime1">
              <a:rPr lang="fr-FR" smtClean="0"/>
              <a:t>11/06/2022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7E5F-2A31-472D-A94A-F86E079AF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3500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13155C-704C-4014-A482-0E60AD536134}" type="datetime1">
              <a:rPr lang="fr-FR" smtClean="0"/>
              <a:t>11/06/2022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27E5F-2A31-472D-A94A-F86E079AFDD4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27E5F-2A31-472D-A94A-F86E079AFDD4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DC7C96D-2891-4830-B387-73E541B74D4E}" type="datetime1">
              <a:rPr lang="fr-FR" smtClean="0"/>
              <a:t>12/06/2022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8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D324E1-B8F3-45A1-A415-C958859A67B6}" type="datetime1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27E5F-2A31-472D-A94A-F86E079AFDD4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006B-1016-45EB-9C92-13BDD9B9F1B0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270A-D296-4611-9480-54F80B57C2DD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8EAB-C1CF-40D6-90E1-CD9BE189A00D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39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4B4B-4285-4042-A8E6-8078A6D2706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8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219C-1C0F-46E6-B9EB-416BE42E7FF4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73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4270-581B-4E92-AF0C-5A5038A5F91E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0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A55-A91B-43D3-A0FA-671258FBEAE2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55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8329-4B6C-44BF-932B-82DD56693F46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1B51-96D9-43FA-9BF0-3066FA5960D7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0BDB-9E6D-48E0-AC7A-11B6F810ED1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A245-753E-489C-9D1E-8F81705468B0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5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8D4F-BC5E-44B7-BDCE-DF6D84C6988C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8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2052-7B06-43E4-9975-08B1198259EA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7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D0A6-673A-4E00-85E2-B371AB0C6F1F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7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E8B0-A3A0-4C4C-B24F-6E5FAFA89273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5636-B776-4336-A15A-08885630117F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0DC-9F2E-447E-B765-93A98F2A5AC3}" type="datetime1">
              <a:rPr lang="en-US" smtClean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6833" y="487212"/>
            <a:ext cx="9690903" cy="1187012"/>
          </a:xfr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fr-FR" b="1" dirty="0" smtClean="0"/>
              <a:t>BIG DATA</a:t>
            </a:r>
            <a:endParaRPr lang="fr-FR" sz="5400" b="1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598201" y="2468071"/>
            <a:ext cx="8980227" cy="83468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: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alternating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 (als) </a:t>
            </a:r>
            <a:endParaRPr lang="fr-FR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06221" y="4471748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u="sng" dirty="0" smtClean="0"/>
              <a:t>Présentateurs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Tapha SAGNA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557148" y="4471748"/>
            <a:ext cx="2797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Superviseur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Pr. Marie NDIAYE DIOP </a:t>
            </a:r>
          </a:p>
        </p:txBody>
      </p:sp>
    </p:spTree>
    <p:extLst>
      <p:ext uri="{BB962C8B-B14F-4D97-AF65-F5344CB8AC3E}">
        <p14:creationId xmlns:p14="http://schemas.microsoft.com/office/powerpoint/2010/main" val="13939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8107" y="705945"/>
            <a:ext cx="6017911" cy="52879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https://spark.apache.org/docs/2.2.0/ml-collaborative-filtering.html</a:t>
            </a:r>
            <a:endParaRPr lang="fr-FR" dirty="0" smtClean="0"/>
          </a:p>
          <a:p>
            <a:r>
              <a:rPr lang="fr-FR" dirty="0"/>
              <a:t>https://archive.ics.uci.edu/ml/datasets.php?format=&amp;task=clu&amp;att=&amp;area=&amp;numAtt=&amp;numIns=&amp;type=&amp;sort=nameUp&amp;view=table</a:t>
            </a:r>
            <a:endParaRPr lang="fr-FR" dirty="0" smtClean="0"/>
          </a:p>
          <a:p>
            <a:r>
              <a:rPr lang="fr-FR"/>
              <a:t>https://fr.acervolima.com/pyspark-lire-le-fichier-csv-dans-dataframe/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1579" y="674795"/>
            <a:ext cx="2437297" cy="742426"/>
          </a:xfrm>
        </p:spPr>
        <p:txBody>
          <a:bodyPr/>
          <a:lstStyle/>
          <a:p>
            <a:pPr algn="ctr"/>
            <a:r>
              <a:rPr lang="fr-FR" b="1" u="sng" dirty="0" smtClean="0"/>
              <a:t>PLAN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15855" y="1325475"/>
            <a:ext cx="8048766" cy="535510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ALGORITHEME </a:t>
            </a:r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ALTERNATING LEAST SQUARES(ALS</a:t>
            </a:r>
            <a:r>
              <a:rPr lang="en-US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fr-FR" sz="2400" b="1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LES </a:t>
            </a:r>
            <a:r>
              <a:rPr lang="fr-FR" sz="2400" b="1" dirty="0" smtClean="0">
                <a:solidFill>
                  <a:schemeClr val="tx1"/>
                </a:solidFill>
              </a:rPr>
              <a:t>OBJECTIFS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LES </a:t>
            </a:r>
            <a:r>
              <a:rPr lang="fr-FR" sz="2400" b="1" dirty="0" smtClean="0">
                <a:solidFill>
                  <a:schemeClr val="tx1"/>
                </a:solidFill>
              </a:rPr>
              <a:t>PARAMETRES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PRESENTATION DE L’APPLICATION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fr-FR" sz="2400" b="1" dirty="0" smtClean="0">
                <a:solidFill>
                  <a:schemeClr val="tx1"/>
                </a:solidFill>
              </a:rPr>
              <a:t>BIBLIOGRAPHIE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9737" y="572395"/>
            <a:ext cx="5158403" cy="795897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Introduction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6847" y="1746913"/>
            <a:ext cx="10865153" cy="49587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filtrage collaboratif est une technique qui peut filtrer les éléments qu'un utilisateur pourrait aimer sur la base des réactions d'utilisateurs similaires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Cela fonctionne en recherchant un grand groupe de personnes et en trouvant un plus petit ensemble d'utilisateurs ayant des goûts similaires à un utilisateur particulier. Il examine les éléments qu'ils aiment et les combine pour créer une liste classée de suggestions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de nombreuses façons de déterminer quels utilisateurs sont similaires et de combiner leurs choix pour créer une liste de recommandations.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2813" y="635158"/>
            <a:ext cx="9210805" cy="637379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ALGORITHEME </a:t>
            </a:r>
            <a:r>
              <a:rPr lang="en-US" sz="3200" b="1" dirty="0">
                <a:solidFill>
                  <a:schemeClr val="tx1"/>
                </a:solidFill>
                <a:cs typeface="Times New Roman" panose="02020603050405020304" pitchFamily="18" charset="0"/>
              </a:rPr>
              <a:t>ALTERNATING LEAST SQUARES(ALS)</a:t>
            </a:r>
            <a:r>
              <a:rPr lang="fr-FR" sz="3200" b="1" dirty="0">
                <a:solidFill>
                  <a:schemeClr val="tx1"/>
                </a:solidFill>
              </a:rPr>
              <a:t/>
            </a:r>
            <a:br>
              <a:rPr lang="fr-FR" sz="3200" b="1" dirty="0">
                <a:solidFill>
                  <a:schemeClr val="tx1"/>
                </a:solidFill>
              </a:rPr>
            </a:b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6346" y="1272536"/>
            <a:ext cx="9413598" cy="5585463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Least Square (ALS) est également un algorithme de factorisation matricielle et il s'exécute de manière parallèle. </a:t>
            </a:r>
            <a:endParaRPr lang="fr-FR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implémenté dans Apache Spark ML et conçu pour des problèmes de filtrage collaboratif à grande échelle.</a:t>
            </a:r>
            <a:endParaRPr lang="fr-FR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 fait un très bon travail pour résoudre l'évolutivité et la rareté des données de notation, et c'est simple et s'adapte bien à de très grands ensembles de données.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apprendre ces facteurs latents.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décomposer  votre matrice (essentiellement, les interactions utilisateur/élément) en une matrice utilisateur avec des facteurs latents et une matrice d'éléments avec des facteurs</a:t>
            </a:r>
            <a:endParaRPr lang="fr-FR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fr-FR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059" y="634621"/>
            <a:ext cx="8911687" cy="777922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LES OBJECTIFS</a:t>
            </a:r>
            <a:br>
              <a:rPr lang="fr-FR" sz="3200" b="1" dirty="0">
                <a:solidFill>
                  <a:schemeClr val="tx1"/>
                </a:solidFill>
              </a:rPr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845" y="1412543"/>
            <a:ext cx="10636155" cy="544545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fonction objectif est légèrement différente de Funk SVD : ALS utilise la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régularisation L2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tandis que Funk utilise la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régularisation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 minimise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alternativement deux fonctions de perte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; Il maintient d'abord la matrice utilisateur fixe et exécute la descente de gradient avec la matrice d'éléments ; puis il maintient la matrice d'éléments fixe et exécute une descente de gradient avec la matrice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</a:p>
          <a:p>
            <a:pPr lvl="0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exécute sa descente de gradient en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parallèle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sur plusieurs partitions des données d'entraînement sous-jacentes d'un cluster de machines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8829" y="598222"/>
            <a:ext cx="10074222" cy="744243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PRESENTATION DE L’APPLICATION</a:t>
            </a:r>
            <a:br>
              <a:rPr lang="fr-FR" sz="3200" b="1" dirty="0">
                <a:solidFill>
                  <a:schemeClr val="tx1"/>
                </a:solidFill>
              </a:rPr>
            </a:br>
            <a:r>
              <a:rPr lang="fr-FR" sz="3200" b="1" dirty="0">
                <a:solidFill>
                  <a:schemeClr val="tx1"/>
                </a:solidFill>
              </a:rPr>
              <a:t/>
            </a:r>
            <a:br>
              <a:rPr lang="fr-FR" sz="3200" b="1" dirty="0">
                <a:solidFill>
                  <a:schemeClr val="tx1"/>
                </a:solidFill>
              </a:rPr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4717" y="1037230"/>
            <a:ext cx="11987284" cy="622003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pyspark.ml.evaluation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RegressionEvaluator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pyspark.ml.recommendation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ALS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pyspark.sql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Construisez le modèle de recommandation en utilisant ALS sur les données d'entraînement 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ALS (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maxIter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,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regParam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 ,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userCol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itemCol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ratingCol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"rating"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coldStartStrategy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"drop" 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 =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adapté (training 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Évaluer le modèle en calculant la RMSE sur les données de test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prédictions  =  modèle .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test 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RegressionEvaluator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metricName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labelCol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"rating"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predictionCol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évaluer ( prédictions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imprimer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"Erreur quadratique moyenne = "  +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4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81860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PRESENTATION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1501254"/>
            <a:ext cx="10972800" cy="440996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#Trouvez un exemple de code complet dans "</a:t>
            </a:r>
            <a:r>
              <a:rPr lang="fr-FR" dirty="0" err="1"/>
              <a:t>examples</a:t>
            </a:r>
            <a:r>
              <a:rPr lang="fr-FR" dirty="0"/>
              <a:t>/</a:t>
            </a:r>
            <a:r>
              <a:rPr lang="fr-FR" dirty="0" err="1"/>
              <a:t>src</a:t>
            </a:r>
            <a:r>
              <a:rPr lang="fr-FR" dirty="0"/>
              <a:t>/main/python/ml/als_example.py" dans le dépôt </a:t>
            </a:r>
            <a:r>
              <a:rPr lang="fr-FR" dirty="0" err="1"/>
              <a:t>Spark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#Si la matrice d'évaluation est dérivée d'une autre source d'informations (c'est-à-dire qu'elle est déduite d'autres signaux), vous pouvez définir </a:t>
            </a:r>
            <a:r>
              <a:rPr lang="fr-FR" dirty="0" err="1"/>
              <a:t>implicitPrefssur</a:t>
            </a:r>
            <a:r>
              <a:rPr lang="fr-FR" dirty="0"/>
              <a:t> </a:t>
            </a:r>
            <a:r>
              <a:rPr lang="fr-FR" dirty="0" err="1"/>
              <a:t>Truepour</a:t>
            </a:r>
            <a:r>
              <a:rPr lang="fr-FR" dirty="0"/>
              <a:t> obtenir de meilleurs résultats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als</a:t>
            </a:r>
            <a:r>
              <a:rPr lang="fr-FR" dirty="0"/>
              <a:t> = ALS(</a:t>
            </a:r>
            <a:r>
              <a:rPr lang="fr-FR" dirty="0" err="1"/>
              <a:t>maxIter</a:t>
            </a:r>
            <a:r>
              <a:rPr lang="fr-FR" dirty="0"/>
              <a:t>=5, </a:t>
            </a:r>
            <a:r>
              <a:rPr lang="fr-FR" dirty="0" err="1"/>
              <a:t>regParam</a:t>
            </a:r>
            <a:r>
              <a:rPr lang="fr-FR" dirty="0"/>
              <a:t>=0.01, </a:t>
            </a:r>
            <a:r>
              <a:rPr lang="fr-FR" dirty="0" err="1"/>
              <a:t>implicitPrefs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</a:t>
            </a:r>
          </a:p>
          <a:p>
            <a:pPr marL="0" indent="0">
              <a:buNone/>
            </a:pPr>
            <a:r>
              <a:rPr lang="fr-FR" dirty="0"/>
              <a:t>          </a:t>
            </a:r>
            <a:r>
              <a:rPr lang="fr-FR" dirty="0" err="1"/>
              <a:t>userCol</a:t>
            </a:r>
            <a:r>
              <a:rPr lang="fr-FR" dirty="0"/>
              <a:t>="</a:t>
            </a:r>
            <a:r>
              <a:rPr lang="fr-FR" dirty="0" err="1"/>
              <a:t>userId</a:t>
            </a:r>
            <a:r>
              <a:rPr lang="fr-FR" dirty="0"/>
              <a:t>", </a:t>
            </a:r>
            <a:r>
              <a:rPr lang="fr-FR" dirty="0" err="1"/>
              <a:t>itemCol</a:t>
            </a:r>
            <a:r>
              <a:rPr lang="fr-FR" dirty="0"/>
              <a:t>="</a:t>
            </a:r>
            <a:r>
              <a:rPr lang="fr-FR" dirty="0" err="1"/>
              <a:t>movieId</a:t>
            </a:r>
            <a:r>
              <a:rPr lang="fr-FR" dirty="0"/>
              <a:t>", </a:t>
            </a:r>
            <a:r>
              <a:rPr lang="fr-FR" dirty="0" err="1"/>
              <a:t>ratingCol</a:t>
            </a:r>
            <a:r>
              <a:rPr lang="fr-FR" dirty="0"/>
              <a:t>="rating")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812" y="613792"/>
            <a:ext cx="10058400" cy="71310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LES PARAMETRES</a:t>
            </a:r>
            <a:br>
              <a:rPr lang="fr-FR" sz="3200" b="1" dirty="0">
                <a:solidFill>
                  <a:schemeClr val="tx1"/>
                </a:solidFill>
              </a:rPr>
            </a:b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311580" y="1152906"/>
            <a:ext cx="10880420" cy="5705093"/>
          </a:xfrm>
        </p:spPr>
        <p:txBody>
          <a:bodyPr>
            <a:noAutofit/>
          </a:bodyPr>
          <a:lstStyle/>
          <a:p>
            <a:pPr marL="914400" lvl="2" indent="0">
              <a:lnSpc>
                <a:spcPct val="150000"/>
              </a:lnSpc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comme les autres algorithmes d'apprentissage automatique, ALS possède son propre ensemble d'hyper-paramètres. Nous voulons probablement ajuster ses hyper-paramètres via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validation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validation croisée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maxIter : le nombre maximum d'itérations à exécuter (par défaut à 10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 : le nombre de facteurs latents dans le modèle (par défaut : 10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regParam : le paramètre de régularisation dans ALS (par défaut à 1.0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numBlocks: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 le nombre de blocs dans lesquels les utilisateurs et les éléments seront partitionnés afin de paralléliser le calcul (10 par défaut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3">
              <a:lnSpc>
                <a:spcPct val="150000"/>
              </a:lnSpc>
            </a:pPr>
            <a:r>
              <a:rPr lang="fr-F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alpha: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 un paramètre applicable à la variante de rétroaction implicite de l'ALS qui régit la confiance de 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dans les observations de préférence (par défaut à 1,0).</a:t>
            </a:r>
          </a:p>
          <a:p>
            <a:pPr lvl="3">
              <a:lnSpc>
                <a:spcPct val="150000"/>
              </a:lnSpc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400" dirty="0"/>
          </a:p>
          <a:p>
            <a:pPr lvl="1">
              <a:lnSpc>
                <a:spcPct val="150000"/>
              </a:lnSpc>
            </a:pPr>
            <a:endParaRPr lang="fr-FR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10787" y="579539"/>
            <a:ext cx="8911687" cy="781609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0787" y="1859667"/>
            <a:ext cx="8911687" cy="20981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des moindres carrés alternés est assez robuste. La complexité temporelle de l'ALS est à l'échelle linéaire de la taille des données. (c'est-à-dire 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O(x*n) où n est la longueur de l'ensemble de données et x est un entier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17786</TotalTime>
  <Words>397</Words>
  <Application>Microsoft Office PowerPoint</Application>
  <PresentationFormat>Grand écran</PresentationFormat>
  <Paragraphs>88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Brin</vt:lpstr>
      <vt:lpstr>BIG DATA</vt:lpstr>
      <vt:lpstr>PLAN</vt:lpstr>
      <vt:lpstr>Introduction</vt:lpstr>
      <vt:lpstr>ALGORITHEME ALTERNATING LEAST SQUARES(ALS) </vt:lpstr>
      <vt:lpstr>LES OBJECTIFS </vt:lpstr>
      <vt:lpstr>PRESENTATION DE L’APPLICATION  </vt:lpstr>
      <vt:lpstr>PRESENTATION DE L’APPLICATION</vt:lpstr>
      <vt:lpstr>LES PARAMETRES </vt:lpstr>
      <vt:lpstr>Conclusion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Logicielle p1: Eléments d’architecture Logicielle</dc:title>
  <dc:creator>Utilisateur Windows</dc:creator>
  <cp:lastModifiedBy>Utilisateur Windows</cp:lastModifiedBy>
  <cp:revision>457</cp:revision>
  <dcterms:created xsi:type="dcterms:W3CDTF">2021-11-14T22:04:20Z</dcterms:created>
  <dcterms:modified xsi:type="dcterms:W3CDTF">2022-06-12T21:04:33Z</dcterms:modified>
</cp:coreProperties>
</file>