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70" r:id="rId10"/>
    <p:sldId id="267" r:id="rId11"/>
    <p:sldId id="268" r:id="rId12"/>
    <p:sldId id="269" r:id="rId13"/>
    <p:sldId id="264" r:id="rId14"/>
    <p:sldId id="265" r:id="rId15"/>
    <p:sldId id="266" r:id="rId16"/>
    <p:sldId id="271" r:id="rId17"/>
    <p:sldId id="272" r:id="rId18"/>
    <p:sldId id="273" r:id="rId19"/>
    <p:sldId id="274" r:id="rId20"/>
    <p:sldId id="275" r:id="rId21"/>
    <p:sldId id="276" r:id="rId22"/>
    <p:sldId id="279"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53B1DE-C10C-4701-8227-829CB683E262}" type="datetimeFigureOut">
              <a:rPr lang="en-IN" smtClean="0"/>
              <a:t>21/09/2025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275162-2018-44F9-914F-2B97446C7EE0}" type="slidenum">
              <a:rPr lang="en-IN" smtClean="0"/>
              <a:t>‹#›</a:t>
            </a:fld>
            <a:endParaRPr lang="en-IN"/>
          </a:p>
        </p:txBody>
      </p:sp>
    </p:spTree>
    <p:extLst>
      <p:ext uri="{BB962C8B-B14F-4D97-AF65-F5344CB8AC3E}">
        <p14:creationId xmlns:p14="http://schemas.microsoft.com/office/powerpoint/2010/main" val="48637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275162-2018-44F9-914F-2B97446C7EE0}" type="slidenum">
              <a:rPr lang="en-IN" smtClean="0"/>
              <a:t>1</a:t>
            </a:fld>
            <a:endParaRPr lang="en-IN"/>
          </a:p>
        </p:txBody>
      </p:sp>
    </p:spTree>
    <p:extLst>
      <p:ext uri="{BB962C8B-B14F-4D97-AF65-F5344CB8AC3E}">
        <p14:creationId xmlns:p14="http://schemas.microsoft.com/office/powerpoint/2010/main" val="732852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275162-2018-44F9-914F-2B97446C7EE0}" type="slidenum">
              <a:rPr lang="en-IN" smtClean="0"/>
              <a:t>2</a:t>
            </a:fld>
            <a:endParaRPr lang="en-IN"/>
          </a:p>
        </p:txBody>
      </p:sp>
    </p:spTree>
    <p:extLst>
      <p:ext uri="{BB962C8B-B14F-4D97-AF65-F5344CB8AC3E}">
        <p14:creationId xmlns:p14="http://schemas.microsoft.com/office/powerpoint/2010/main" val="2467135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275162-2018-44F9-914F-2B97446C7EE0}" type="slidenum">
              <a:rPr lang="en-IN" smtClean="0"/>
              <a:t>3</a:t>
            </a:fld>
            <a:endParaRPr lang="en-IN"/>
          </a:p>
        </p:txBody>
      </p:sp>
    </p:spTree>
    <p:extLst>
      <p:ext uri="{BB962C8B-B14F-4D97-AF65-F5344CB8AC3E}">
        <p14:creationId xmlns:p14="http://schemas.microsoft.com/office/powerpoint/2010/main" val="4099742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275162-2018-44F9-914F-2B97446C7EE0}" type="slidenum">
              <a:rPr lang="en-IN" smtClean="0"/>
              <a:t>4</a:t>
            </a:fld>
            <a:endParaRPr lang="en-IN"/>
          </a:p>
        </p:txBody>
      </p:sp>
    </p:spTree>
    <p:extLst>
      <p:ext uri="{BB962C8B-B14F-4D97-AF65-F5344CB8AC3E}">
        <p14:creationId xmlns:p14="http://schemas.microsoft.com/office/powerpoint/2010/main" val="2683780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506D-6E73-F59A-2D5D-1A4B95D0FF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FFDE0D-2569-ABD5-3F90-17D93617FE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53A8F2-135D-DCF1-96D2-EB0222FB4E86}"/>
              </a:ext>
            </a:extLst>
          </p:cNvPr>
          <p:cNvSpPr>
            <a:spLocks noGrp="1"/>
          </p:cNvSpPr>
          <p:nvPr>
            <p:ph type="dt" sz="half" idx="10"/>
          </p:nvPr>
        </p:nvSpPr>
        <p:spPr/>
        <p:txBody>
          <a:bodyPr/>
          <a:lstStyle/>
          <a:p>
            <a:fld id="{1A50F540-7F34-47A7-86B5-E45CB736E0BD}" type="datetimeFigureOut">
              <a:rPr lang="en-IN" smtClean="0"/>
              <a:t>21/09/2025</a:t>
            </a:fld>
            <a:endParaRPr lang="en-IN"/>
          </a:p>
        </p:txBody>
      </p:sp>
      <p:sp>
        <p:nvSpPr>
          <p:cNvPr id="5" name="Footer Placeholder 4">
            <a:extLst>
              <a:ext uri="{FF2B5EF4-FFF2-40B4-BE49-F238E27FC236}">
                <a16:creationId xmlns:a16="http://schemas.microsoft.com/office/drawing/2014/main" id="{EBECC448-0D32-6521-5AF0-6898208425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7CC81E-1236-10A4-A99C-EA7CC060ADB8}"/>
              </a:ext>
            </a:extLst>
          </p:cNvPr>
          <p:cNvSpPr>
            <a:spLocks noGrp="1"/>
          </p:cNvSpPr>
          <p:nvPr>
            <p:ph type="sldNum" sz="quarter" idx="12"/>
          </p:nvPr>
        </p:nvSpPr>
        <p:spPr/>
        <p:txBody>
          <a:bodyPr/>
          <a:lstStyle/>
          <a:p>
            <a:fld id="{5411D4EB-84EA-4141-BC49-EFD6BDCA4446}" type="slidenum">
              <a:rPr lang="en-IN" smtClean="0"/>
              <a:t>‹#›</a:t>
            </a:fld>
            <a:endParaRPr lang="en-IN"/>
          </a:p>
        </p:txBody>
      </p:sp>
    </p:spTree>
    <p:extLst>
      <p:ext uri="{BB962C8B-B14F-4D97-AF65-F5344CB8AC3E}">
        <p14:creationId xmlns:p14="http://schemas.microsoft.com/office/powerpoint/2010/main" val="176116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47C2-2A39-49FD-4C09-5B1D608380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EA8047-E5ED-2FBB-4B51-CC6E5BA08E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2C5250-0351-AA60-24C7-890E138A97C7}"/>
              </a:ext>
            </a:extLst>
          </p:cNvPr>
          <p:cNvSpPr>
            <a:spLocks noGrp="1"/>
          </p:cNvSpPr>
          <p:nvPr>
            <p:ph type="dt" sz="half" idx="10"/>
          </p:nvPr>
        </p:nvSpPr>
        <p:spPr/>
        <p:txBody>
          <a:bodyPr/>
          <a:lstStyle/>
          <a:p>
            <a:fld id="{1A50F540-7F34-47A7-86B5-E45CB736E0BD}" type="datetimeFigureOut">
              <a:rPr lang="en-IN" smtClean="0"/>
              <a:t>21/09/2025</a:t>
            </a:fld>
            <a:endParaRPr lang="en-IN"/>
          </a:p>
        </p:txBody>
      </p:sp>
      <p:sp>
        <p:nvSpPr>
          <p:cNvPr id="5" name="Footer Placeholder 4">
            <a:extLst>
              <a:ext uri="{FF2B5EF4-FFF2-40B4-BE49-F238E27FC236}">
                <a16:creationId xmlns:a16="http://schemas.microsoft.com/office/drawing/2014/main" id="{3FF6BD56-D835-486C-BC5B-7313B75338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AF2A8E-4F54-42E9-5872-5DDEA1DA24EC}"/>
              </a:ext>
            </a:extLst>
          </p:cNvPr>
          <p:cNvSpPr>
            <a:spLocks noGrp="1"/>
          </p:cNvSpPr>
          <p:nvPr>
            <p:ph type="sldNum" sz="quarter" idx="12"/>
          </p:nvPr>
        </p:nvSpPr>
        <p:spPr/>
        <p:txBody>
          <a:bodyPr/>
          <a:lstStyle/>
          <a:p>
            <a:fld id="{5411D4EB-84EA-4141-BC49-EFD6BDCA4446}" type="slidenum">
              <a:rPr lang="en-IN" smtClean="0"/>
              <a:t>‹#›</a:t>
            </a:fld>
            <a:endParaRPr lang="en-IN"/>
          </a:p>
        </p:txBody>
      </p:sp>
    </p:spTree>
    <p:extLst>
      <p:ext uri="{BB962C8B-B14F-4D97-AF65-F5344CB8AC3E}">
        <p14:creationId xmlns:p14="http://schemas.microsoft.com/office/powerpoint/2010/main" val="4092739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24B910-2384-DED6-67EF-7792286930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B4DC4C-F4FF-15BA-FD56-AB897B30AF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A12BD4-2AD2-2801-8EC6-30DA9486DAAC}"/>
              </a:ext>
            </a:extLst>
          </p:cNvPr>
          <p:cNvSpPr>
            <a:spLocks noGrp="1"/>
          </p:cNvSpPr>
          <p:nvPr>
            <p:ph type="dt" sz="half" idx="10"/>
          </p:nvPr>
        </p:nvSpPr>
        <p:spPr/>
        <p:txBody>
          <a:bodyPr/>
          <a:lstStyle/>
          <a:p>
            <a:fld id="{1A50F540-7F34-47A7-86B5-E45CB736E0BD}" type="datetimeFigureOut">
              <a:rPr lang="en-IN" smtClean="0"/>
              <a:t>21/09/2025</a:t>
            </a:fld>
            <a:endParaRPr lang="en-IN"/>
          </a:p>
        </p:txBody>
      </p:sp>
      <p:sp>
        <p:nvSpPr>
          <p:cNvPr id="5" name="Footer Placeholder 4">
            <a:extLst>
              <a:ext uri="{FF2B5EF4-FFF2-40B4-BE49-F238E27FC236}">
                <a16:creationId xmlns:a16="http://schemas.microsoft.com/office/drawing/2014/main" id="{1831224E-6C63-43F4-BB93-9235C27058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FD7122-D886-E8FB-8E49-FB294364CB77}"/>
              </a:ext>
            </a:extLst>
          </p:cNvPr>
          <p:cNvSpPr>
            <a:spLocks noGrp="1"/>
          </p:cNvSpPr>
          <p:nvPr>
            <p:ph type="sldNum" sz="quarter" idx="12"/>
          </p:nvPr>
        </p:nvSpPr>
        <p:spPr/>
        <p:txBody>
          <a:bodyPr/>
          <a:lstStyle/>
          <a:p>
            <a:fld id="{5411D4EB-84EA-4141-BC49-EFD6BDCA4446}" type="slidenum">
              <a:rPr lang="en-IN" smtClean="0"/>
              <a:t>‹#›</a:t>
            </a:fld>
            <a:endParaRPr lang="en-IN"/>
          </a:p>
        </p:txBody>
      </p:sp>
    </p:spTree>
    <p:extLst>
      <p:ext uri="{BB962C8B-B14F-4D97-AF65-F5344CB8AC3E}">
        <p14:creationId xmlns:p14="http://schemas.microsoft.com/office/powerpoint/2010/main" val="3474214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A6564-BC1B-C82D-CC9E-A4A16E68E9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FC60EA-A7DE-A5D7-D7B7-82ADF819D0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EE51F3-917D-078D-798A-E50B7BCD3287}"/>
              </a:ext>
            </a:extLst>
          </p:cNvPr>
          <p:cNvSpPr>
            <a:spLocks noGrp="1"/>
          </p:cNvSpPr>
          <p:nvPr>
            <p:ph type="dt" sz="half" idx="10"/>
          </p:nvPr>
        </p:nvSpPr>
        <p:spPr/>
        <p:txBody>
          <a:bodyPr/>
          <a:lstStyle/>
          <a:p>
            <a:fld id="{1A50F540-7F34-47A7-86B5-E45CB736E0BD}" type="datetimeFigureOut">
              <a:rPr lang="en-IN" smtClean="0"/>
              <a:t>21/09/2025</a:t>
            </a:fld>
            <a:endParaRPr lang="en-IN"/>
          </a:p>
        </p:txBody>
      </p:sp>
      <p:sp>
        <p:nvSpPr>
          <p:cNvPr id="5" name="Footer Placeholder 4">
            <a:extLst>
              <a:ext uri="{FF2B5EF4-FFF2-40B4-BE49-F238E27FC236}">
                <a16:creationId xmlns:a16="http://schemas.microsoft.com/office/drawing/2014/main" id="{42AFAD98-275B-720E-BAFD-65334CD550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263528-2170-FB0A-759D-B66C35B1C09E}"/>
              </a:ext>
            </a:extLst>
          </p:cNvPr>
          <p:cNvSpPr>
            <a:spLocks noGrp="1"/>
          </p:cNvSpPr>
          <p:nvPr>
            <p:ph type="sldNum" sz="quarter" idx="12"/>
          </p:nvPr>
        </p:nvSpPr>
        <p:spPr/>
        <p:txBody>
          <a:bodyPr/>
          <a:lstStyle/>
          <a:p>
            <a:fld id="{5411D4EB-84EA-4141-BC49-EFD6BDCA4446}" type="slidenum">
              <a:rPr lang="en-IN" smtClean="0"/>
              <a:t>‹#›</a:t>
            </a:fld>
            <a:endParaRPr lang="en-IN"/>
          </a:p>
        </p:txBody>
      </p:sp>
    </p:spTree>
    <p:extLst>
      <p:ext uri="{BB962C8B-B14F-4D97-AF65-F5344CB8AC3E}">
        <p14:creationId xmlns:p14="http://schemas.microsoft.com/office/powerpoint/2010/main" val="28414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0DE5-9B30-1AEC-4049-438CE3F68F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9EF7E9-9519-01EA-2EB7-8D607CA81F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5F68C1-2F31-71D7-2EBC-CEC39249A514}"/>
              </a:ext>
            </a:extLst>
          </p:cNvPr>
          <p:cNvSpPr>
            <a:spLocks noGrp="1"/>
          </p:cNvSpPr>
          <p:nvPr>
            <p:ph type="dt" sz="half" idx="10"/>
          </p:nvPr>
        </p:nvSpPr>
        <p:spPr/>
        <p:txBody>
          <a:bodyPr/>
          <a:lstStyle/>
          <a:p>
            <a:fld id="{1A50F540-7F34-47A7-86B5-E45CB736E0BD}" type="datetimeFigureOut">
              <a:rPr lang="en-IN" smtClean="0"/>
              <a:t>21/09/2025</a:t>
            </a:fld>
            <a:endParaRPr lang="en-IN"/>
          </a:p>
        </p:txBody>
      </p:sp>
      <p:sp>
        <p:nvSpPr>
          <p:cNvPr id="5" name="Footer Placeholder 4">
            <a:extLst>
              <a:ext uri="{FF2B5EF4-FFF2-40B4-BE49-F238E27FC236}">
                <a16:creationId xmlns:a16="http://schemas.microsoft.com/office/drawing/2014/main" id="{9B5FABF0-F5BE-A164-DCBF-3E949958EE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235228-90BF-71D1-26DC-19E88526AC4A}"/>
              </a:ext>
            </a:extLst>
          </p:cNvPr>
          <p:cNvSpPr>
            <a:spLocks noGrp="1"/>
          </p:cNvSpPr>
          <p:nvPr>
            <p:ph type="sldNum" sz="quarter" idx="12"/>
          </p:nvPr>
        </p:nvSpPr>
        <p:spPr/>
        <p:txBody>
          <a:bodyPr/>
          <a:lstStyle/>
          <a:p>
            <a:fld id="{5411D4EB-84EA-4141-BC49-EFD6BDCA4446}" type="slidenum">
              <a:rPr lang="en-IN" smtClean="0"/>
              <a:t>‹#›</a:t>
            </a:fld>
            <a:endParaRPr lang="en-IN"/>
          </a:p>
        </p:txBody>
      </p:sp>
    </p:spTree>
    <p:extLst>
      <p:ext uri="{BB962C8B-B14F-4D97-AF65-F5344CB8AC3E}">
        <p14:creationId xmlns:p14="http://schemas.microsoft.com/office/powerpoint/2010/main" val="2430819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8281C-591C-A72B-FD67-F30C1B8967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66407F-BA94-83AC-1D23-73D8FD7FDD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567DE6-C804-F082-C734-9EC4BF16A7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B40701-5077-4D89-2151-88A6F2B44ECD}"/>
              </a:ext>
            </a:extLst>
          </p:cNvPr>
          <p:cNvSpPr>
            <a:spLocks noGrp="1"/>
          </p:cNvSpPr>
          <p:nvPr>
            <p:ph type="dt" sz="half" idx="10"/>
          </p:nvPr>
        </p:nvSpPr>
        <p:spPr/>
        <p:txBody>
          <a:bodyPr/>
          <a:lstStyle/>
          <a:p>
            <a:fld id="{1A50F540-7F34-47A7-86B5-E45CB736E0BD}" type="datetimeFigureOut">
              <a:rPr lang="en-IN" smtClean="0"/>
              <a:t>21/09/2025</a:t>
            </a:fld>
            <a:endParaRPr lang="en-IN"/>
          </a:p>
        </p:txBody>
      </p:sp>
      <p:sp>
        <p:nvSpPr>
          <p:cNvPr id="6" name="Footer Placeholder 5">
            <a:extLst>
              <a:ext uri="{FF2B5EF4-FFF2-40B4-BE49-F238E27FC236}">
                <a16:creationId xmlns:a16="http://schemas.microsoft.com/office/drawing/2014/main" id="{5A908F0B-CA7E-FDFB-5A24-0B092646FA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FA7FB7-64F0-90FD-0E3C-2067910439DB}"/>
              </a:ext>
            </a:extLst>
          </p:cNvPr>
          <p:cNvSpPr>
            <a:spLocks noGrp="1"/>
          </p:cNvSpPr>
          <p:nvPr>
            <p:ph type="sldNum" sz="quarter" idx="12"/>
          </p:nvPr>
        </p:nvSpPr>
        <p:spPr/>
        <p:txBody>
          <a:bodyPr/>
          <a:lstStyle/>
          <a:p>
            <a:fld id="{5411D4EB-84EA-4141-BC49-EFD6BDCA4446}" type="slidenum">
              <a:rPr lang="en-IN" smtClean="0"/>
              <a:t>‹#›</a:t>
            </a:fld>
            <a:endParaRPr lang="en-IN"/>
          </a:p>
        </p:txBody>
      </p:sp>
    </p:spTree>
    <p:extLst>
      <p:ext uri="{BB962C8B-B14F-4D97-AF65-F5344CB8AC3E}">
        <p14:creationId xmlns:p14="http://schemas.microsoft.com/office/powerpoint/2010/main" val="224016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FFB3B-08E1-06E5-C468-14DB3D5CC1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0F63A9-3500-165F-1106-9AB3C3828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C3CA2-2123-8749-683C-B009BBDB69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AC4D8D-C1B3-1C92-B954-AE3BB434C2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B0A174-2C7E-6E6D-C2DF-13A7198FF2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B4600A-F780-46A4-FBAB-920E326F877F}"/>
              </a:ext>
            </a:extLst>
          </p:cNvPr>
          <p:cNvSpPr>
            <a:spLocks noGrp="1"/>
          </p:cNvSpPr>
          <p:nvPr>
            <p:ph type="dt" sz="half" idx="10"/>
          </p:nvPr>
        </p:nvSpPr>
        <p:spPr/>
        <p:txBody>
          <a:bodyPr/>
          <a:lstStyle/>
          <a:p>
            <a:fld id="{1A50F540-7F34-47A7-86B5-E45CB736E0BD}" type="datetimeFigureOut">
              <a:rPr lang="en-IN" smtClean="0"/>
              <a:t>21/09/2025</a:t>
            </a:fld>
            <a:endParaRPr lang="en-IN"/>
          </a:p>
        </p:txBody>
      </p:sp>
      <p:sp>
        <p:nvSpPr>
          <p:cNvPr id="8" name="Footer Placeholder 7">
            <a:extLst>
              <a:ext uri="{FF2B5EF4-FFF2-40B4-BE49-F238E27FC236}">
                <a16:creationId xmlns:a16="http://schemas.microsoft.com/office/drawing/2014/main" id="{E1376591-3EBC-E1E0-7D14-BC7D056257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D972C5-3067-81EA-8C9D-29F6E864C918}"/>
              </a:ext>
            </a:extLst>
          </p:cNvPr>
          <p:cNvSpPr>
            <a:spLocks noGrp="1"/>
          </p:cNvSpPr>
          <p:nvPr>
            <p:ph type="sldNum" sz="quarter" idx="12"/>
          </p:nvPr>
        </p:nvSpPr>
        <p:spPr/>
        <p:txBody>
          <a:bodyPr/>
          <a:lstStyle/>
          <a:p>
            <a:fld id="{5411D4EB-84EA-4141-BC49-EFD6BDCA4446}" type="slidenum">
              <a:rPr lang="en-IN" smtClean="0"/>
              <a:t>‹#›</a:t>
            </a:fld>
            <a:endParaRPr lang="en-IN"/>
          </a:p>
        </p:txBody>
      </p:sp>
    </p:spTree>
    <p:extLst>
      <p:ext uri="{BB962C8B-B14F-4D97-AF65-F5344CB8AC3E}">
        <p14:creationId xmlns:p14="http://schemas.microsoft.com/office/powerpoint/2010/main" val="3769063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FF183-36D3-5130-5634-1345414290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BC7EAD-ADDF-CF72-3471-1213B25B2569}"/>
              </a:ext>
            </a:extLst>
          </p:cNvPr>
          <p:cNvSpPr>
            <a:spLocks noGrp="1"/>
          </p:cNvSpPr>
          <p:nvPr>
            <p:ph type="dt" sz="half" idx="10"/>
          </p:nvPr>
        </p:nvSpPr>
        <p:spPr/>
        <p:txBody>
          <a:bodyPr/>
          <a:lstStyle/>
          <a:p>
            <a:fld id="{1A50F540-7F34-47A7-86B5-E45CB736E0BD}" type="datetimeFigureOut">
              <a:rPr lang="en-IN" smtClean="0"/>
              <a:t>21/09/2025</a:t>
            </a:fld>
            <a:endParaRPr lang="en-IN"/>
          </a:p>
        </p:txBody>
      </p:sp>
      <p:sp>
        <p:nvSpPr>
          <p:cNvPr id="4" name="Footer Placeholder 3">
            <a:extLst>
              <a:ext uri="{FF2B5EF4-FFF2-40B4-BE49-F238E27FC236}">
                <a16:creationId xmlns:a16="http://schemas.microsoft.com/office/drawing/2014/main" id="{27086A07-204C-6774-7690-271E351502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CD5147-0996-D3F0-2346-82A98658F756}"/>
              </a:ext>
            </a:extLst>
          </p:cNvPr>
          <p:cNvSpPr>
            <a:spLocks noGrp="1"/>
          </p:cNvSpPr>
          <p:nvPr>
            <p:ph type="sldNum" sz="quarter" idx="12"/>
          </p:nvPr>
        </p:nvSpPr>
        <p:spPr/>
        <p:txBody>
          <a:bodyPr/>
          <a:lstStyle/>
          <a:p>
            <a:fld id="{5411D4EB-84EA-4141-BC49-EFD6BDCA4446}" type="slidenum">
              <a:rPr lang="en-IN" smtClean="0"/>
              <a:t>‹#›</a:t>
            </a:fld>
            <a:endParaRPr lang="en-IN"/>
          </a:p>
        </p:txBody>
      </p:sp>
    </p:spTree>
    <p:extLst>
      <p:ext uri="{BB962C8B-B14F-4D97-AF65-F5344CB8AC3E}">
        <p14:creationId xmlns:p14="http://schemas.microsoft.com/office/powerpoint/2010/main" val="65087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D89A23-7A19-9D84-81F3-7768969F24DC}"/>
              </a:ext>
            </a:extLst>
          </p:cNvPr>
          <p:cNvSpPr>
            <a:spLocks noGrp="1"/>
          </p:cNvSpPr>
          <p:nvPr>
            <p:ph type="dt" sz="half" idx="10"/>
          </p:nvPr>
        </p:nvSpPr>
        <p:spPr/>
        <p:txBody>
          <a:bodyPr/>
          <a:lstStyle/>
          <a:p>
            <a:fld id="{1A50F540-7F34-47A7-86B5-E45CB736E0BD}" type="datetimeFigureOut">
              <a:rPr lang="en-IN" smtClean="0"/>
              <a:t>21/09/2025</a:t>
            </a:fld>
            <a:endParaRPr lang="en-IN"/>
          </a:p>
        </p:txBody>
      </p:sp>
      <p:sp>
        <p:nvSpPr>
          <p:cNvPr id="3" name="Footer Placeholder 2">
            <a:extLst>
              <a:ext uri="{FF2B5EF4-FFF2-40B4-BE49-F238E27FC236}">
                <a16:creationId xmlns:a16="http://schemas.microsoft.com/office/drawing/2014/main" id="{ACF3776D-6133-11CA-A6AF-E0B47CFE92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23A7F6-750D-2962-9D53-D4F73920F207}"/>
              </a:ext>
            </a:extLst>
          </p:cNvPr>
          <p:cNvSpPr>
            <a:spLocks noGrp="1"/>
          </p:cNvSpPr>
          <p:nvPr>
            <p:ph type="sldNum" sz="quarter" idx="12"/>
          </p:nvPr>
        </p:nvSpPr>
        <p:spPr/>
        <p:txBody>
          <a:bodyPr/>
          <a:lstStyle/>
          <a:p>
            <a:fld id="{5411D4EB-84EA-4141-BC49-EFD6BDCA4446}" type="slidenum">
              <a:rPr lang="en-IN" smtClean="0"/>
              <a:t>‹#›</a:t>
            </a:fld>
            <a:endParaRPr lang="en-IN"/>
          </a:p>
        </p:txBody>
      </p:sp>
    </p:spTree>
    <p:extLst>
      <p:ext uri="{BB962C8B-B14F-4D97-AF65-F5344CB8AC3E}">
        <p14:creationId xmlns:p14="http://schemas.microsoft.com/office/powerpoint/2010/main" val="5055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C9968-C785-C57F-9DAA-53118E7D5A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86EACD-D37F-87C3-F00B-EFD46819F0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36DD60-25F5-701F-B656-A9BFF84B3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58D82A-94D4-E1D6-27CD-A6DF2C3AC2D6}"/>
              </a:ext>
            </a:extLst>
          </p:cNvPr>
          <p:cNvSpPr>
            <a:spLocks noGrp="1"/>
          </p:cNvSpPr>
          <p:nvPr>
            <p:ph type="dt" sz="half" idx="10"/>
          </p:nvPr>
        </p:nvSpPr>
        <p:spPr/>
        <p:txBody>
          <a:bodyPr/>
          <a:lstStyle/>
          <a:p>
            <a:fld id="{1A50F540-7F34-47A7-86B5-E45CB736E0BD}" type="datetimeFigureOut">
              <a:rPr lang="en-IN" smtClean="0"/>
              <a:t>21/09/2025</a:t>
            </a:fld>
            <a:endParaRPr lang="en-IN"/>
          </a:p>
        </p:txBody>
      </p:sp>
      <p:sp>
        <p:nvSpPr>
          <p:cNvPr id="6" name="Footer Placeholder 5">
            <a:extLst>
              <a:ext uri="{FF2B5EF4-FFF2-40B4-BE49-F238E27FC236}">
                <a16:creationId xmlns:a16="http://schemas.microsoft.com/office/drawing/2014/main" id="{0ED4E720-ABBD-C3D8-FBCA-616CB6AF25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29760F-ADEA-6997-8765-0807D74F2552}"/>
              </a:ext>
            </a:extLst>
          </p:cNvPr>
          <p:cNvSpPr>
            <a:spLocks noGrp="1"/>
          </p:cNvSpPr>
          <p:nvPr>
            <p:ph type="sldNum" sz="quarter" idx="12"/>
          </p:nvPr>
        </p:nvSpPr>
        <p:spPr/>
        <p:txBody>
          <a:bodyPr/>
          <a:lstStyle/>
          <a:p>
            <a:fld id="{5411D4EB-84EA-4141-BC49-EFD6BDCA4446}" type="slidenum">
              <a:rPr lang="en-IN" smtClean="0"/>
              <a:t>‹#›</a:t>
            </a:fld>
            <a:endParaRPr lang="en-IN"/>
          </a:p>
        </p:txBody>
      </p:sp>
    </p:spTree>
    <p:extLst>
      <p:ext uri="{BB962C8B-B14F-4D97-AF65-F5344CB8AC3E}">
        <p14:creationId xmlns:p14="http://schemas.microsoft.com/office/powerpoint/2010/main" val="123542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1C988-7519-8DD8-F558-7E5229B9C9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535060-E511-0903-7FAB-2B454F87DF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FF48E5-0168-1E87-0D95-53BA3CD3D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AF3AD2-D1E7-2B44-5108-AE104AD5A497}"/>
              </a:ext>
            </a:extLst>
          </p:cNvPr>
          <p:cNvSpPr>
            <a:spLocks noGrp="1"/>
          </p:cNvSpPr>
          <p:nvPr>
            <p:ph type="dt" sz="half" idx="10"/>
          </p:nvPr>
        </p:nvSpPr>
        <p:spPr/>
        <p:txBody>
          <a:bodyPr/>
          <a:lstStyle/>
          <a:p>
            <a:fld id="{1A50F540-7F34-47A7-86B5-E45CB736E0BD}" type="datetimeFigureOut">
              <a:rPr lang="en-IN" smtClean="0"/>
              <a:t>21/09/2025</a:t>
            </a:fld>
            <a:endParaRPr lang="en-IN"/>
          </a:p>
        </p:txBody>
      </p:sp>
      <p:sp>
        <p:nvSpPr>
          <p:cNvPr id="6" name="Footer Placeholder 5">
            <a:extLst>
              <a:ext uri="{FF2B5EF4-FFF2-40B4-BE49-F238E27FC236}">
                <a16:creationId xmlns:a16="http://schemas.microsoft.com/office/drawing/2014/main" id="{0458CA56-6BC8-70EE-7F65-E67C9F504F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F8F034-7B37-351B-74C7-CD9FC95353D5}"/>
              </a:ext>
            </a:extLst>
          </p:cNvPr>
          <p:cNvSpPr>
            <a:spLocks noGrp="1"/>
          </p:cNvSpPr>
          <p:nvPr>
            <p:ph type="sldNum" sz="quarter" idx="12"/>
          </p:nvPr>
        </p:nvSpPr>
        <p:spPr/>
        <p:txBody>
          <a:bodyPr/>
          <a:lstStyle/>
          <a:p>
            <a:fld id="{5411D4EB-84EA-4141-BC49-EFD6BDCA4446}" type="slidenum">
              <a:rPr lang="en-IN" smtClean="0"/>
              <a:t>‹#›</a:t>
            </a:fld>
            <a:endParaRPr lang="en-IN"/>
          </a:p>
        </p:txBody>
      </p:sp>
    </p:spTree>
    <p:extLst>
      <p:ext uri="{BB962C8B-B14F-4D97-AF65-F5344CB8AC3E}">
        <p14:creationId xmlns:p14="http://schemas.microsoft.com/office/powerpoint/2010/main" val="110527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0DC94D-55CA-294F-5637-596949FC68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394CCB-50C9-8E56-B7FB-ECCDC74ECC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25D640-271E-E0EC-E52E-4754696345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0F540-7F34-47A7-86B5-E45CB736E0BD}" type="datetimeFigureOut">
              <a:rPr lang="en-IN" smtClean="0"/>
              <a:t>21/09/2025</a:t>
            </a:fld>
            <a:endParaRPr lang="en-IN"/>
          </a:p>
        </p:txBody>
      </p:sp>
      <p:sp>
        <p:nvSpPr>
          <p:cNvPr id="5" name="Footer Placeholder 4">
            <a:extLst>
              <a:ext uri="{FF2B5EF4-FFF2-40B4-BE49-F238E27FC236}">
                <a16:creationId xmlns:a16="http://schemas.microsoft.com/office/drawing/2014/main" id="{817954C7-538E-216F-0A9F-0D1CB1346E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C347BA-646E-EF3E-638E-1B8CFA2E44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1D4EB-84EA-4141-BC49-EFD6BDCA4446}" type="slidenum">
              <a:rPr lang="en-IN" smtClean="0"/>
              <a:t>‹#›</a:t>
            </a:fld>
            <a:endParaRPr lang="en-IN"/>
          </a:p>
        </p:txBody>
      </p:sp>
    </p:spTree>
    <p:extLst>
      <p:ext uri="{BB962C8B-B14F-4D97-AF65-F5344CB8AC3E}">
        <p14:creationId xmlns:p14="http://schemas.microsoft.com/office/powerpoint/2010/main" val="4132890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0EE5-9D72-08D2-76E0-5CA4D50F9567}"/>
              </a:ext>
            </a:extLst>
          </p:cNvPr>
          <p:cNvSpPr>
            <a:spLocks noGrp="1"/>
          </p:cNvSpPr>
          <p:nvPr>
            <p:ph type="ctrTitle"/>
          </p:nvPr>
        </p:nvSpPr>
        <p:spPr/>
        <p:txBody>
          <a:bodyPr/>
          <a:lstStyle/>
          <a:p>
            <a:r>
              <a:rPr lang="en-US" dirty="0">
                <a:latin typeface="Algerian" panose="04020705040A02060702" pitchFamily="82" charset="0"/>
              </a:rPr>
              <a:t>DMV Road Assessment</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CAB57FCA-CEC3-266B-EB05-3EA45F1A022E}"/>
              </a:ext>
            </a:extLst>
          </p:cNvPr>
          <p:cNvSpPr>
            <a:spLocks noGrp="1"/>
          </p:cNvSpPr>
          <p:nvPr>
            <p:ph type="subTitle" idx="1"/>
          </p:nvPr>
        </p:nvSpPr>
        <p:spPr/>
        <p:txBody>
          <a:bodyPr/>
          <a:lstStyle/>
          <a:p>
            <a:r>
              <a:rPr lang="en-US" b="1" dirty="0"/>
              <a:t>Sagnick Mukherjee</a:t>
            </a:r>
          </a:p>
          <a:p>
            <a:r>
              <a:rPr lang="en-US" b="1" dirty="0"/>
              <a:t>Data Analyst In Training</a:t>
            </a:r>
          </a:p>
          <a:p>
            <a:r>
              <a:rPr lang="en-US" b="1" dirty="0" err="1"/>
              <a:t>Neotia</a:t>
            </a:r>
            <a:r>
              <a:rPr lang="en-US" b="1" dirty="0"/>
              <a:t> Skill Development Academy</a:t>
            </a:r>
          </a:p>
          <a:p>
            <a:endParaRPr lang="en-IN" dirty="0"/>
          </a:p>
        </p:txBody>
      </p:sp>
      <p:pic>
        <p:nvPicPr>
          <p:cNvPr id="4" name="Picture 3" descr="Neotia Skills">
            <a:extLst>
              <a:ext uri="{FF2B5EF4-FFF2-40B4-BE49-F238E27FC236}">
                <a16:creationId xmlns:a16="http://schemas.microsoft.com/office/drawing/2014/main" id="{34D49C4B-FB8B-8E2A-3CC9-876632E120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141889"/>
            <a:ext cx="1384300" cy="431800"/>
          </a:xfrm>
          <a:prstGeom prst="rect">
            <a:avLst/>
          </a:prstGeom>
          <a:noFill/>
        </p:spPr>
      </p:pic>
    </p:spTree>
    <p:extLst>
      <p:ext uri="{BB962C8B-B14F-4D97-AF65-F5344CB8AC3E}">
        <p14:creationId xmlns:p14="http://schemas.microsoft.com/office/powerpoint/2010/main" val="370845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9978-7141-D43A-D042-664743EF18A7}"/>
              </a:ext>
            </a:extLst>
          </p:cNvPr>
          <p:cNvSpPr>
            <a:spLocks noGrp="1"/>
          </p:cNvSpPr>
          <p:nvPr>
            <p:ph type="title"/>
          </p:nvPr>
        </p:nvSpPr>
        <p:spPr>
          <a:xfrm>
            <a:off x="838200" y="427185"/>
            <a:ext cx="10515600" cy="1325563"/>
          </a:xfrm>
        </p:spPr>
        <p:txBody>
          <a:bodyPr/>
          <a:lstStyle/>
          <a:p>
            <a:r>
              <a:rPr lang="en-US" dirty="0">
                <a:latin typeface="Algerian" panose="04020705040A02060702" pitchFamily="82" charset="0"/>
              </a:rPr>
              <a:t>Relationship between age &amp; Pass-Fail group</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28BFBF5F-B0E9-B399-8D3A-400D98B3868D}"/>
              </a:ext>
            </a:extLst>
          </p:cNvPr>
          <p:cNvSpPr>
            <a:spLocks noGrp="1"/>
          </p:cNvSpPr>
          <p:nvPr>
            <p:ph idx="1"/>
          </p:nvPr>
        </p:nvSpPr>
        <p:spPr/>
        <p:txBody>
          <a:bodyPr>
            <a:normAutofit/>
          </a:bodyPr>
          <a:lstStyle/>
          <a:p>
            <a:pPr marL="0" indent="0">
              <a:buNone/>
            </a:pPr>
            <a:r>
              <a:rPr lang="en-US" sz="2000" dirty="0"/>
              <a:t>A </a:t>
            </a:r>
            <a:r>
              <a:rPr lang="en-US" sz="2000" b="1" dirty="0"/>
              <a:t>T test </a:t>
            </a:r>
            <a:r>
              <a:rPr lang="en-US" sz="2000" dirty="0"/>
              <a:t>was conducted between ages of passed people and failed people and we got that the age significantly influences the outcome (p = 0.005). On average, candidates who passed the road test were older (28.7 years) compared to those who failed (26.3 years). This suggests </a:t>
            </a:r>
            <a:r>
              <a:rPr lang="en-US" sz="2000" b="1" dirty="0"/>
              <a:t>maturity/experience may improve success rates</a:t>
            </a:r>
            <a:r>
              <a:rPr lang="en-US" sz="2000" dirty="0"/>
              <a:t>. </a:t>
            </a:r>
            <a:endParaRPr lang="en-IN" sz="2000" dirty="0"/>
          </a:p>
        </p:txBody>
      </p:sp>
      <p:pic>
        <p:nvPicPr>
          <p:cNvPr id="4" name="Picture 3" descr="Neotia Skills">
            <a:extLst>
              <a:ext uri="{FF2B5EF4-FFF2-40B4-BE49-F238E27FC236}">
                <a16:creationId xmlns:a16="http://schemas.microsoft.com/office/drawing/2014/main" id="{3E3F4406-B80D-C3A0-0619-0591EDDDDC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41889"/>
            <a:ext cx="1384300" cy="431800"/>
          </a:xfrm>
          <a:prstGeom prst="rect">
            <a:avLst/>
          </a:prstGeom>
          <a:noFill/>
        </p:spPr>
      </p:pic>
      <p:pic>
        <p:nvPicPr>
          <p:cNvPr id="6" name="Picture 5">
            <a:extLst>
              <a:ext uri="{FF2B5EF4-FFF2-40B4-BE49-F238E27FC236}">
                <a16:creationId xmlns:a16="http://schemas.microsoft.com/office/drawing/2014/main" id="{420F16F1-77AC-7735-22B2-35186ABB78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301" y="3346938"/>
            <a:ext cx="8833705" cy="2444262"/>
          </a:xfrm>
          <a:prstGeom prst="rect">
            <a:avLst/>
          </a:prstGeom>
        </p:spPr>
      </p:pic>
    </p:spTree>
    <p:extLst>
      <p:ext uri="{BB962C8B-B14F-4D97-AF65-F5344CB8AC3E}">
        <p14:creationId xmlns:p14="http://schemas.microsoft.com/office/powerpoint/2010/main" val="3452578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A2AC-B1A4-1349-2054-B36DB1110023}"/>
              </a:ext>
            </a:extLst>
          </p:cNvPr>
          <p:cNvSpPr>
            <a:spLocks noGrp="1"/>
          </p:cNvSpPr>
          <p:nvPr>
            <p:ph type="title"/>
          </p:nvPr>
        </p:nvSpPr>
        <p:spPr/>
        <p:txBody>
          <a:bodyPr/>
          <a:lstStyle/>
          <a:p>
            <a:r>
              <a:rPr lang="en-US" dirty="0">
                <a:latin typeface="Algerian" panose="04020705040A02060702" pitchFamily="82" charset="0"/>
              </a:rPr>
              <a:t>Chi-Square Outcome between gender and pass/fail</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57F94B68-1D70-F320-0936-58EAD80A6F99}"/>
              </a:ext>
            </a:extLst>
          </p:cNvPr>
          <p:cNvSpPr>
            <a:spLocks noGrp="1"/>
          </p:cNvSpPr>
          <p:nvPr>
            <p:ph idx="1"/>
          </p:nvPr>
        </p:nvSpPr>
        <p:spPr/>
        <p:txBody>
          <a:bodyPr>
            <a:normAutofit/>
          </a:bodyPr>
          <a:lstStyle/>
          <a:p>
            <a:pPr>
              <a:buFont typeface="Wingdings" panose="05000000000000000000" pitchFamily="2" charset="2"/>
              <a:buChar char="q"/>
            </a:pPr>
            <a:r>
              <a:rPr lang="en-US" sz="2400" b="1" u="sng" dirty="0"/>
              <a:t>Chi Square Test between Gender vs Pass-Fail</a:t>
            </a:r>
            <a:r>
              <a:rPr lang="en-US" sz="2400" dirty="0"/>
              <a:t>:- Chi Square test was conducted between Gender vs Pass-Fail and we got that there is </a:t>
            </a:r>
            <a:r>
              <a:rPr lang="en-US" sz="2400" b="1" dirty="0"/>
              <a:t>no significant relationship between gender and pass/fail outcome</a:t>
            </a:r>
            <a:r>
              <a:rPr lang="en-US" sz="2400" dirty="0"/>
              <a:t>. </a:t>
            </a:r>
            <a:endParaRPr lang="en-IN" sz="2400" dirty="0"/>
          </a:p>
        </p:txBody>
      </p:sp>
      <p:pic>
        <p:nvPicPr>
          <p:cNvPr id="4" name="Picture 3" descr="Neotia Skills">
            <a:extLst>
              <a:ext uri="{FF2B5EF4-FFF2-40B4-BE49-F238E27FC236}">
                <a16:creationId xmlns:a16="http://schemas.microsoft.com/office/drawing/2014/main" id="{446E518E-1780-EC08-5F34-D4EA9F4F48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41889"/>
            <a:ext cx="1384300" cy="431800"/>
          </a:xfrm>
          <a:prstGeom prst="rect">
            <a:avLst/>
          </a:prstGeom>
          <a:noFill/>
        </p:spPr>
      </p:pic>
      <p:pic>
        <p:nvPicPr>
          <p:cNvPr id="6" name="Picture 5">
            <a:extLst>
              <a:ext uri="{FF2B5EF4-FFF2-40B4-BE49-F238E27FC236}">
                <a16:creationId xmlns:a16="http://schemas.microsoft.com/office/drawing/2014/main" id="{7D522351-9315-C47F-43C8-1F513E41B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127" y="2963182"/>
            <a:ext cx="10003745" cy="3529693"/>
          </a:xfrm>
          <a:prstGeom prst="rect">
            <a:avLst/>
          </a:prstGeom>
        </p:spPr>
      </p:pic>
    </p:spTree>
    <p:extLst>
      <p:ext uri="{BB962C8B-B14F-4D97-AF65-F5344CB8AC3E}">
        <p14:creationId xmlns:p14="http://schemas.microsoft.com/office/powerpoint/2010/main" val="327422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20835-0BF2-C121-2422-658950617DEF}"/>
              </a:ext>
            </a:extLst>
          </p:cNvPr>
          <p:cNvSpPr>
            <a:spLocks noGrp="1"/>
          </p:cNvSpPr>
          <p:nvPr>
            <p:ph type="title"/>
          </p:nvPr>
        </p:nvSpPr>
        <p:spPr/>
        <p:txBody>
          <a:bodyPr/>
          <a:lstStyle/>
          <a:p>
            <a:r>
              <a:rPr lang="en-US" dirty="0">
                <a:latin typeface="Algerian" panose="04020705040A02060702" pitchFamily="82" charset="0"/>
              </a:rPr>
              <a:t>Chi-Square Outcome between training type and pass/fail</a:t>
            </a:r>
            <a:endParaRPr lang="en-IN" dirty="0"/>
          </a:p>
        </p:txBody>
      </p:sp>
      <p:sp>
        <p:nvSpPr>
          <p:cNvPr id="3" name="Content Placeholder 2">
            <a:extLst>
              <a:ext uri="{FF2B5EF4-FFF2-40B4-BE49-F238E27FC236}">
                <a16:creationId xmlns:a16="http://schemas.microsoft.com/office/drawing/2014/main" id="{F61CD7B4-3255-68F1-9380-BC9C9F5CCF1E}"/>
              </a:ext>
            </a:extLst>
          </p:cNvPr>
          <p:cNvSpPr>
            <a:spLocks noGrp="1"/>
          </p:cNvSpPr>
          <p:nvPr>
            <p:ph idx="1"/>
          </p:nvPr>
        </p:nvSpPr>
        <p:spPr/>
        <p:txBody>
          <a:bodyPr/>
          <a:lstStyle/>
          <a:p>
            <a:pPr>
              <a:buFont typeface="Wingdings" panose="05000000000000000000" pitchFamily="2" charset="2"/>
              <a:buChar char="q"/>
            </a:pPr>
            <a:r>
              <a:rPr lang="en-US" b="1" u="sng" dirty="0"/>
              <a:t>Chi-Square Test between Training type and pass/fail</a:t>
            </a:r>
            <a:r>
              <a:rPr lang="en-US" dirty="0">
                <a:latin typeface="Algerian" panose="04020705040A02060702" pitchFamily="82" charset="0"/>
              </a:rPr>
              <a:t>: </a:t>
            </a:r>
            <a:r>
              <a:rPr lang="en-US" sz="2400" dirty="0"/>
              <a:t>Chi Square test was conducted between Training Type and Pass/Fail and we got that there is </a:t>
            </a:r>
            <a:r>
              <a:rPr lang="en-US" sz="2400" b="1" dirty="0"/>
              <a:t>strong and statistically significant relationship between </a:t>
            </a:r>
            <a:r>
              <a:rPr lang="en-US" sz="2400" b="1" dirty="0" err="1"/>
              <a:t>Training_Type</a:t>
            </a:r>
            <a:r>
              <a:rPr lang="en-US" sz="2400" b="1" dirty="0"/>
              <a:t> and pass/fail outcome</a:t>
            </a:r>
            <a:r>
              <a:rPr lang="en-US" sz="2400" dirty="0"/>
              <a:t>. </a:t>
            </a:r>
          </a:p>
          <a:p>
            <a:pPr marL="0" indent="0">
              <a:buNone/>
            </a:pPr>
            <a:endParaRPr lang="en-IN" sz="2400" dirty="0"/>
          </a:p>
        </p:txBody>
      </p:sp>
      <p:pic>
        <p:nvPicPr>
          <p:cNvPr id="4" name="Picture 3" descr="Neotia Skills">
            <a:extLst>
              <a:ext uri="{FF2B5EF4-FFF2-40B4-BE49-F238E27FC236}">
                <a16:creationId xmlns:a16="http://schemas.microsoft.com/office/drawing/2014/main" id="{784035A3-8B31-91BE-D7CB-F735A2E762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41889"/>
            <a:ext cx="1384300" cy="431800"/>
          </a:xfrm>
          <a:prstGeom prst="rect">
            <a:avLst/>
          </a:prstGeom>
          <a:noFill/>
        </p:spPr>
      </p:pic>
      <p:pic>
        <p:nvPicPr>
          <p:cNvPr id="6" name="Picture 5">
            <a:extLst>
              <a:ext uri="{FF2B5EF4-FFF2-40B4-BE49-F238E27FC236}">
                <a16:creationId xmlns:a16="http://schemas.microsoft.com/office/drawing/2014/main" id="{A2A9E952-B8E5-62D6-18DF-EC18AA668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143" y="3428999"/>
            <a:ext cx="10377713" cy="2434771"/>
          </a:xfrm>
          <a:prstGeom prst="rect">
            <a:avLst/>
          </a:prstGeom>
        </p:spPr>
      </p:pic>
    </p:spTree>
    <p:extLst>
      <p:ext uri="{BB962C8B-B14F-4D97-AF65-F5344CB8AC3E}">
        <p14:creationId xmlns:p14="http://schemas.microsoft.com/office/powerpoint/2010/main" val="2572026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B1ED3-268C-33E4-DB31-DACD25DAE76B}"/>
              </a:ext>
            </a:extLst>
          </p:cNvPr>
          <p:cNvSpPr>
            <a:spLocks noGrp="1"/>
          </p:cNvSpPr>
          <p:nvPr>
            <p:ph type="title"/>
          </p:nvPr>
        </p:nvSpPr>
        <p:spPr>
          <a:xfrm>
            <a:off x="404446" y="357789"/>
            <a:ext cx="10515600" cy="1325563"/>
          </a:xfrm>
        </p:spPr>
        <p:txBody>
          <a:bodyPr>
            <a:normAutofit fontScale="90000"/>
          </a:bodyPr>
          <a:lstStyle/>
          <a:p>
            <a:r>
              <a:rPr lang="en-US" dirty="0">
                <a:latin typeface="Algerian" panose="04020705040A02060702" pitchFamily="82" charset="0"/>
              </a:rPr>
              <a:t>Logistic Regression – Predicting Road Test Success</a:t>
            </a:r>
            <a:br>
              <a:rPr lang="en-US" dirty="0"/>
            </a:br>
            <a:endParaRPr lang="en-IN" dirty="0"/>
          </a:p>
        </p:txBody>
      </p:sp>
      <p:sp>
        <p:nvSpPr>
          <p:cNvPr id="3" name="Content Placeholder 2">
            <a:extLst>
              <a:ext uri="{FF2B5EF4-FFF2-40B4-BE49-F238E27FC236}">
                <a16:creationId xmlns:a16="http://schemas.microsoft.com/office/drawing/2014/main" id="{4066CCE3-BB2A-49E4-5F9A-4F9410ADA35F}"/>
              </a:ext>
            </a:extLst>
          </p:cNvPr>
          <p:cNvSpPr>
            <a:spLocks noGrp="1"/>
          </p:cNvSpPr>
          <p:nvPr>
            <p:ph idx="1"/>
          </p:nvPr>
        </p:nvSpPr>
        <p:spPr>
          <a:xfrm>
            <a:off x="844550" y="1683352"/>
            <a:ext cx="10515600" cy="4351338"/>
          </a:xfrm>
        </p:spPr>
        <p:txBody>
          <a:bodyPr>
            <a:normAutofit fontScale="62500" lnSpcReduction="20000"/>
          </a:bodyPr>
          <a:lstStyle/>
          <a:p>
            <a:r>
              <a:rPr lang="en-US" dirty="0"/>
              <a:t>Logistic regression model built to </a:t>
            </a:r>
            <a:r>
              <a:rPr lang="en-US" b="1" dirty="0"/>
              <a:t>predict Pass/ Fail outcome</a:t>
            </a:r>
            <a:r>
              <a:rPr lang="en-US" dirty="0"/>
              <a:t>.</a:t>
            </a:r>
          </a:p>
          <a:p>
            <a:r>
              <a:rPr lang="en-US" dirty="0"/>
              <a:t>Predictor variables used: </a:t>
            </a:r>
            <a:r>
              <a:rPr lang="en-US" b="1" dirty="0"/>
              <a:t>Gender ,Age , </a:t>
            </a:r>
            <a:r>
              <a:rPr lang="en-US" b="1" dirty="0" err="1"/>
              <a:t>Training_Advanced</a:t>
            </a:r>
            <a:r>
              <a:rPr lang="en-US" b="1" dirty="0"/>
              <a:t> , </a:t>
            </a:r>
            <a:r>
              <a:rPr lang="en-US" b="1" dirty="0" err="1"/>
              <a:t>Training_Basic</a:t>
            </a:r>
            <a:r>
              <a:rPr lang="en-US" b="1" dirty="0"/>
              <a:t> , Theory Test, Reaction time, Signals, Speed Control, </a:t>
            </a:r>
            <a:r>
              <a:rPr lang="en-US" b="1" dirty="0" err="1"/>
              <a:t>Road_signs</a:t>
            </a:r>
            <a:r>
              <a:rPr lang="en-US" b="1" dirty="0"/>
              <a:t>, Mirror usage ,Confidence, Parking, </a:t>
            </a:r>
            <a:r>
              <a:rPr lang="en-US" b="1" dirty="0" err="1"/>
              <a:t>Night_Drive</a:t>
            </a:r>
            <a:r>
              <a:rPr lang="en-US" b="1" dirty="0"/>
              <a:t>, </a:t>
            </a:r>
            <a:r>
              <a:rPr lang="en-US" b="1" dirty="0" err="1"/>
              <a:t>Steer_Control</a:t>
            </a:r>
            <a:r>
              <a:rPr lang="en-US" dirty="0"/>
              <a:t>.</a:t>
            </a:r>
          </a:p>
          <a:p>
            <a:r>
              <a:rPr lang="en-US" dirty="0"/>
              <a:t>Categorical variables converted to </a:t>
            </a:r>
            <a:r>
              <a:rPr lang="en-US" b="1" dirty="0"/>
              <a:t>dummy variables </a:t>
            </a:r>
            <a:r>
              <a:rPr lang="en-US" dirty="0"/>
              <a:t>(Males=1, Females=0,In </a:t>
            </a:r>
            <a:r>
              <a:rPr lang="en-US" dirty="0" err="1"/>
              <a:t>Reaction_Fast</a:t>
            </a:r>
            <a:r>
              <a:rPr lang="en-US" dirty="0"/>
              <a:t> Fast=1,Slow &amp; Average=0 and In </a:t>
            </a:r>
            <a:r>
              <a:rPr lang="en-US" dirty="0" err="1"/>
              <a:t>Reaction_Slow</a:t>
            </a:r>
            <a:r>
              <a:rPr lang="en-US" dirty="0"/>
              <a:t> Slow=1, Fast &amp; Average=0).</a:t>
            </a:r>
          </a:p>
          <a:p>
            <a:r>
              <a:rPr lang="en-US" dirty="0"/>
              <a:t>Model assigns a probability of passing (0-1) for each candidate.</a:t>
            </a:r>
          </a:p>
          <a:p>
            <a:r>
              <a:rPr lang="en-US" dirty="0"/>
              <a:t>Cut-off is set in a dynamic way in excel to classify “Pass” Vs “Fail”.</a:t>
            </a:r>
          </a:p>
          <a:p>
            <a:r>
              <a:rPr lang="en-US" dirty="0"/>
              <a:t>By using the Maximum Likelihood Estimation Method(MLE) we got that </a:t>
            </a:r>
            <a:r>
              <a:rPr lang="en-US" b="1" dirty="0"/>
              <a:t>Training Type Advanced and Basic </a:t>
            </a:r>
            <a:r>
              <a:rPr lang="en-US" dirty="0"/>
              <a:t>are the main deciding factors for whether a person will pass or fail in the driving test.</a:t>
            </a:r>
          </a:p>
          <a:p>
            <a:r>
              <a:rPr lang="en-US" dirty="0"/>
              <a:t>A confusion matrix is set to count True Positive , True Negative , False Positive , False Negative and from that accuracy , precision and F1 score is also calculated where we </a:t>
            </a:r>
            <a:r>
              <a:rPr lang="en-US" b="1" dirty="0"/>
              <a:t>minimized False Positives </a:t>
            </a:r>
            <a:r>
              <a:rPr lang="en-US" dirty="0"/>
              <a:t>as we can’t afford to mark inefficient drivers as an efficient drivers.</a:t>
            </a:r>
          </a:p>
          <a:p>
            <a:r>
              <a:rPr lang="en-US" dirty="0"/>
              <a:t>Here cutoffs are set in excel in a dynamic way so that whenever we will change the cutoff </a:t>
            </a:r>
            <a:r>
              <a:rPr lang="en-US" b="1" dirty="0"/>
              <a:t>TP, TN, FP, FN, Accuracy, Precision and F1 score </a:t>
            </a:r>
            <a:r>
              <a:rPr lang="en-US" dirty="0"/>
              <a:t>will change automatically when we will refresh the pivot table.</a:t>
            </a:r>
          </a:p>
          <a:p>
            <a:endParaRPr lang="en-IN" dirty="0"/>
          </a:p>
        </p:txBody>
      </p:sp>
      <p:pic>
        <p:nvPicPr>
          <p:cNvPr id="4" name="Picture 3" descr="Neotia Skills">
            <a:extLst>
              <a:ext uri="{FF2B5EF4-FFF2-40B4-BE49-F238E27FC236}">
                <a16:creationId xmlns:a16="http://schemas.microsoft.com/office/drawing/2014/main" id="{AD6B4A14-9787-3D2D-EA88-56C5C20156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41889"/>
            <a:ext cx="1384300" cy="431800"/>
          </a:xfrm>
          <a:prstGeom prst="rect">
            <a:avLst/>
          </a:prstGeom>
          <a:noFill/>
        </p:spPr>
      </p:pic>
    </p:spTree>
    <p:extLst>
      <p:ext uri="{BB962C8B-B14F-4D97-AF65-F5344CB8AC3E}">
        <p14:creationId xmlns:p14="http://schemas.microsoft.com/office/powerpoint/2010/main" val="2866824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9B575-5259-F144-1583-E2E91A28206C}"/>
              </a:ext>
            </a:extLst>
          </p:cNvPr>
          <p:cNvSpPr>
            <a:spLocks noGrp="1"/>
          </p:cNvSpPr>
          <p:nvPr>
            <p:ph type="title"/>
          </p:nvPr>
        </p:nvSpPr>
        <p:spPr>
          <a:xfrm>
            <a:off x="838200" y="357789"/>
            <a:ext cx="10515600" cy="1325563"/>
          </a:xfrm>
        </p:spPr>
        <p:txBody>
          <a:bodyPr/>
          <a:lstStyle/>
          <a:p>
            <a:r>
              <a:rPr lang="en-US" dirty="0">
                <a:latin typeface="Algerian" panose="04020705040A02060702" pitchFamily="82" charset="0"/>
              </a:rPr>
              <a:t>The Confusion Matrix</a:t>
            </a:r>
            <a:endParaRPr lang="en-IN" dirty="0">
              <a:latin typeface="Algerian" panose="04020705040A02060702" pitchFamily="82" charset="0"/>
            </a:endParaRPr>
          </a:p>
        </p:txBody>
      </p:sp>
      <p:pic>
        <p:nvPicPr>
          <p:cNvPr id="4" name="Picture 3" descr="Neotia Skills">
            <a:extLst>
              <a:ext uri="{FF2B5EF4-FFF2-40B4-BE49-F238E27FC236}">
                <a16:creationId xmlns:a16="http://schemas.microsoft.com/office/drawing/2014/main" id="{40BBCA24-F35F-F379-66C2-749DDDBFB3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41889"/>
            <a:ext cx="1384300" cy="431800"/>
          </a:xfrm>
          <a:prstGeom prst="rect">
            <a:avLst/>
          </a:prstGeom>
          <a:noFill/>
        </p:spPr>
      </p:pic>
      <p:pic>
        <p:nvPicPr>
          <p:cNvPr id="10" name="Content Placeholder 9">
            <a:extLst>
              <a:ext uri="{FF2B5EF4-FFF2-40B4-BE49-F238E27FC236}">
                <a16:creationId xmlns:a16="http://schemas.microsoft.com/office/drawing/2014/main" id="{568751DD-C67D-49A8-93B9-457B7266050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4520" y="1542675"/>
            <a:ext cx="10349280" cy="3960936"/>
          </a:xfrm>
        </p:spPr>
      </p:pic>
    </p:spTree>
    <p:extLst>
      <p:ext uri="{BB962C8B-B14F-4D97-AF65-F5344CB8AC3E}">
        <p14:creationId xmlns:p14="http://schemas.microsoft.com/office/powerpoint/2010/main" val="1197086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DC785-76F7-38B3-DCFF-6624208FAE4E}"/>
              </a:ext>
            </a:extLst>
          </p:cNvPr>
          <p:cNvSpPr>
            <a:spLocks noGrp="1"/>
          </p:cNvSpPr>
          <p:nvPr>
            <p:ph type="title"/>
          </p:nvPr>
        </p:nvSpPr>
        <p:spPr/>
        <p:txBody>
          <a:bodyPr/>
          <a:lstStyle/>
          <a:p>
            <a:r>
              <a:rPr lang="en-US" dirty="0">
                <a:latin typeface="Algerian" panose="04020705040A02060702" pitchFamily="82" charset="0"/>
              </a:rPr>
              <a:t>Prediction model Outcome</a:t>
            </a:r>
            <a:endParaRPr lang="en-IN" dirty="0">
              <a:latin typeface="Algerian" panose="04020705040A02060702" pitchFamily="82" charset="0"/>
            </a:endParaRPr>
          </a:p>
        </p:txBody>
      </p:sp>
      <p:pic>
        <p:nvPicPr>
          <p:cNvPr id="4" name="Picture 3" descr="Neotia Skills">
            <a:extLst>
              <a:ext uri="{FF2B5EF4-FFF2-40B4-BE49-F238E27FC236}">
                <a16:creationId xmlns:a16="http://schemas.microsoft.com/office/drawing/2014/main" id="{D308C6D6-E8D7-74B1-77D6-39AE89418A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41889"/>
            <a:ext cx="1384300" cy="431800"/>
          </a:xfrm>
          <a:prstGeom prst="rect">
            <a:avLst/>
          </a:prstGeom>
          <a:noFill/>
        </p:spPr>
      </p:pic>
      <p:pic>
        <p:nvPicPr>
          <p:cNvPr id="10" name="Content Placeholder 9">
            <a:extLst>
              <a:ext uri="{FF2B5EF4-FFF2-40B4-BE49-F238E27FC236}">
                <a16:creationId xmlns:a16="http://schemas.microsoft.com/office/drawing/2014/main" id="{DE5DF57C-F74D-239D-6686-899F03EF610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3354" y="1582615"/>
            <a:ext cx="9859108" cy="4594348"/>
          </a:xfrm>
        </p:spPr>
      </p:pic>
    </p:spTree>
    <p:extLst>
      <p:ext uri="{BB962C8B-B14F-4D97-AF65-F5344CB8AC3E}">
        <p14:creationId xmlns:p14="http://schemas.microsoft.com/office/powerpoint/2010/main" val="1253269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61B89-5982-1B6E-C44B-ED73CEB85920}"/>
              </a:ext>
            </a:extLst>
          </p:cNvPr>
          <p:cNvSpPr>
            <a:spLocks noGrp="1"/>
          </p:cNvSpPr>
          <p:nvPr>
            <p:ph type="title"/>
          </p:nvPr>
        </p:nvSpPr>
        <p:spPr/>
        <p:txBody>
          <a:bodyPr/>
          <a:lstStyle/>
          <a:p>
            <a:r>
              <a:rPr lang="en-US" b="1" dirty="0">
                <a:latin typeface="Algerian" panose="04020705040A02060702" pitchFamily="82" charset="0"/>
              </a:rPr>
              <a:t>Data Analysis and Visualization:-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E1F8A4EA-0064-793C-312B-B4531272A400}"/>
              </a:ext>
            </a:extLst>
          </p:cNvPr>
          <p:cNvSpPr>
            <a:spLocks noGrp="1"/>
          </p:cNvSpPr>
          <p:nvPr>
            <p:ph idx="1"/>
          </p:nvPr>
        </p:nvSpPr>
        <p:spPr/>
        <p:txBody>
          <a:bodyPr/>
          <a:lstStyle/>
          <a:p>
            <a:pPr marL="0" indent="0">
              <a:buNone/>
            </a:pPr>
            <a:r>
              <a:rPr lang="en-US" dirty="0"/>
              <a:t>After data cleaning ,pre processing, data analysis using statistical techniques all the excel files are loaded into Power Bi. Then with the help of Power Bi DAX formulas , Visualization  Charts and other important features of Power Bi Three Dashboards were created to address all the questions in problem statement.</a:t>
            </a:r>
          </a:p>
          <a:p>
            <a:pPr marL="0" indent="0">
              <a:buNone/>
            </a:pPr>
            <a:r>
              <a:rPr lang="en-IN" sz="2000" b="1" dirty="0"/>
              <a:t>📊 Dashboard 1:</a:t>
            </a:r>
            <a:r>
              <a:rPr lang="en-US" sz="2000" b="1" dirty="0"/>
              <a:t>DMV Road Test Analysis: Qualification Patterns by Demographics and Training</a:t>
            </a:r>
          </a:p>
          <a:p>
            <a:pPr marL="0" indent="0">
              <a:buNone/>
            </a:pPr>
            <a:r>
              <a:rPr lang="en-IN" sz="2000" b="1" dirty="0"/>
              <a:t>📊 Dashboard 2:Training &amp; Demographic Influence on Qualification Outcomes</a:t>
            </a:r>
          </a:p>
          <a:p>
            <a:pPr marL="0" indent="0">
              <a:buNone/>
            </a:pPr>
            <a:r>
              <a:rPr lang="en-IN" sz="2000" b="1" dirty="0"/>
              <a:t>📊 Dashboard3:</a:t>
            </a:r>
            <a:r>
              <a:rPr lang="en-US" sz="2000" b="1" dirty="0"/>
              <a:t>Predicting Pass/Fail in DMV Road Test Logistic Regression Insights</a:t>
            </a:r>
            <a:endParaRPr lang="en-IN" sz="2000" dirty="0"/>
          </a:p>
          <a:p>
            <a:pPr marL="0" indent="0">
              <a:buNone/>
            </a:pPr>
            <a:endParaRPr lang="en-IN" dirty="0"/>
          </a:p>
        </p:txBody>
      </p:sp>
      <p:pic>
        <p:nvPicPr>
          <p:cNvPr id="4" name="Picture 3" descr="Neotia Skills">
            <a:extLst>
              <a:ext uri="{FF2B5EF4-FFF2-40B4-BE49-F238E27FC236}">
                <a16:creationId xmlns:a16="http://schemas.microsoft.com/office/drawing/2014/main" id="{55E5A083-099E-BB6E-CD81-11537E48B3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41889"/>
            <a:ext cx="1384300" cy="431800"/>
          </a:xfrm>
          <a:prstGeom prst="rect">
            <a:avLst/>
          </a:prstGeom>
          <a:noFill/>
        </p:spPr>
      </p:pic>
    </p:spTree>
    <p:extLst>
      <p:ext uri="{BB962C8B-B14F-4D97-AF65-F5344CB8AC3E}">
        <p14:creationId xmlns:p14="http://schemas.microsoft.com/office/powerpoint/2010/main" val="2605484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EC07A-B43F-8930-6D93-919DF8C2831A}"/>
              </a:ext>
            </a:extLst>
          </p:cNvPr>
          <p:cNvSpPr>
            <a:spLocks noGrp="1"/>
          </p:cNvSpPr>
          <p:nvPr>
            <p:ph type="title"/>
          </p:nvPr>
        </p:nvSpPr>
        <p:spPr>
          <a:xfrm>
            <a:off x="838200" y="357789"/>
            <a:ext cx="10515600" cy="1325563"/>
          </a:xfrm>
        </p:spPr>
        <p:txBody>
          <a:bodyPr>
            <a:normAutofit fontScale="90000"/>
          </a:bodyPr>
          <a:lstStyle/>
          <a:p>
            <a:r>
              <a:rPr lang="en-IN" b="1" dirty="0"/>
              <a:t>📊 </a:t>
            </a:r>
            <a:r>
              <a:rPr lang="en-IN" sz="3100" b="1" dirty="0"/>
              <a:t>Dashboard 1:</a:t>
            </a:r>
            <a:r>
              <a:rPr lang="en-US" sz="3100" b="1" dirty="0"/>
              <a:t>DMV Road Test Analysis: Qualification Patterns by Demographics and Training</a:t>
            </a:r>
            <a:br>
              <a:rPr lang="en-US" sz="4000" b="1" dirty="0"/>
            </a:br>
            <a:endParaRPr lang="en-IN" sz="4000" dirty="0"/>
          </a:p>
        </p:txBody>
      </p:sp>
      <p:pic>
        <p:nvPicPr>
          <p:cNvPr id="6" name="Content Placeholder 5">
            <a:extLst>
              <a:ext uri="{FF2B5EF4-FFF2-40B4-BE49-F238E27FC236}">
                <a16:creationId xmlns:a16="http://schemas.microsoft.com/office/drawing/2014/main" id="{DD66D49C-42C3-E02A-D712-A4B440A273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8971" y="1494666"/>
            <a:ext cx="8694058" cy="4472555"/>
          </a:xfrm>
        </p:spPr>
      </p:pic>
      <p:pic>
        <p:nvPicPr>
          <p:cNvPr id="4" name="Picture 3" descr="Neotia Skills">
            <a:extLst>
              <a:ext uri="{FF2B5EF4-FFF2-40B4-BE49-F238E27FC236}">
                <a16:creationId xmlns:a16="http://schemas.microsoft.com/office/drawing/2014/main" id="{0AEE3F6C-9991-14DC-F691-BC659973BD5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141889"/>
            <a:ext cx="1384300" cy="431800"/>
          </a:xfrm>
          <a:prstGeom prst="rect">
            <a:avLst/>
          </a:prstGeom>
          <a:noFill/>
        </p:spPr>
      </p:pic>
    </p:spTree>
    <p:extLst>
      <p:ext uri="{BB962C8B-B14F-4D97-AF65-F5344CB8AC3E}">
        <p14:creationId xmlns:p14="http://schemas.microsoft.com/office/powerpoint/2010/main" val="1299643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8ACE-B864-F4D5-973E-42B5A7B6257C}"/>
              </a:ext>
            </a:extLst>
          </p:cNvPr>
          <p:cNvSpPr>
            <a:spLocks noGrp="1"/>
          </p:cNvSpPr>
          <p:nvPr>
            <p:ph type="title"/>
          </p:nvPr>
        </p:nvSpPr>
        <p:spPr/>
        <p:txBody>
          <a:bodyPr>
            <a:normAutofit fontScale="90000"/>
          </a:bodyPr>
          <a:lstStyle/>
          <a:p>
            <a:r>
              <a:rPr lang="en-IN" sz="3100" b="1" dirty="0"/>
              <a:t>📊 Dashboard 2:Training &amp; Demographic Influence on Qualification Outcomes</a:t>
            </a:r>
            <a:br>
              <a:rPr lang="en-IN" b="1" dirty="0"/>
            </a:br>
            <a:endParaRPr lang="en-IN" dirty="0"/>
          </a:p>
        </p:txBody>
      </p:sp>
      <p:pic>
        <p:nvPicPr>
          <p:cNvPr id="6" name="Content Placeholder 5">
            <a:extLst>
              <a:ext uri="{FF2B5EF4-FFF2-40B4-BE49-F238E27FC236}">
                <a16:creationId xmlns:a16="http://schemas.microsoft.com/office/drawing/2014/main" id="{99940980-A479-EE96-40BC-D83E05BF46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8170" y="1320800"/>
            <a:ext cx="8563430" cy="4862286"/>
          </a:xfrm>
        </p:spPr>
      </p:pic>
      <p:pic>
        <p:nvPicPr>
          <p:cNvPr id="4" name="Picture 3" descr="Neotia Skills">
            <a:extLst>
              <a:ext uri="{FF2B5EF4-FFF2-40B4-BE49-F238E27FC236}">
                <a16:creationId xmlns:a16="http://schemas.microsoft.com/office/drawing/2014/main" id="{B7AD204F-09C6-EEA2-93F3-EF341596455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141889"/>
            <a:ext cx="1384300" cy="431800"/>
          </a:xfrm>
          <a:prstGeom prst="rect">
            <a:avLst/>
          </a:prstGeom>
          <a:noFill/>
        </p:spPr>
      </p:pic>
    </p:spTree>
    <p:extLst>
      <p:ext uri="{BB962C8B-B14F-4D97-AF65-F5344CB8AC3E}">
        <p14:creationId xmlns:p14="http://schemas.microsoft.com/office/powerpoint/2010/main" val="476447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12BEF-0F7C-B6B7-7FBA-9E0EBCA97195}"/>
              </a:ext>
            </a:extLst>
          </p:cNvPr>
          <p:cNvSpPr>
            <a:spLocks noGrp="1"/>
          </p:cNvSpPr>
          <p:nvPr>
            <p:ph type="title"/>
          </p:nvPr>
        </p:nvSpPr>
        <p:spPr/>
        <p:txBody>
          <a:bodyPr>
            <a:normAutofit/>
          </a:bodyPr>
          <a:lstStyle/>
          <a:p>
            <a:r>
              <a:rPr lang="en-IN" sz="2800" b="1" dirty="0"/>
              <a:t>📊Dashboard3:</a:t>
            </a:r>
            <a:r>
              <a:rPr lang="en-US" sz="2800" b="1" dirty="0"/>
              <a:t>Predicting Pass/Fail in DMV Road Test Logistic Regression Insights</a:t>
            </a:r>
            <a:endParaRPr lang="en-IN" sz="2800" dirty="0"/>
          </a:p>
        </p:txBody>
      </p:sp>
      <p:pic>
        <p:nvPicPr>
          <p:cNvPr id="4" name="Picture 3" descr="Neotia Skills">
            <a:extLst>
              <a:ext uri="{FF2B5EF4-FFF2-40B4-BE49-F238E27FC236}">
                <a16:creationId xmlns:a16="http://schemas.microsoft.com/office/drawing/2014/main" id="{A88E1DD7-78A6-023A-9A44-00FA0D4DEC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41889"/>
            <a:ext cx="1384300" cy="431800"/>
          </a:xfrm>
          <a:prstGeom prst="rect">
            <a:avLst/>
          </a:prstGeom>
          <a:noFill/>
        </p:spPr>
      </p:pic>
      <p:pic>
        <p:nvPicPr>
          <p:cNvPr id="10" name="Content Placeholder 9">
            <a:extLst>
              <a:ext uri="{FF2B5EF4-FFF2-40B4-BE49-F238E27FC236}">
                <a16:creationId xmlns:a16="http://schemas.microsoft.com/office/drawing/2014/main" id="{C4A4DE50-1454-5D8B-4DEA-AC967178DE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4686" y="1690688"/>
            <a:ext cx="9463314" cy="4564969"/>
          </a:xfrm>
        </p:spPr>
      </p:pic>
    </p:spTree>
    <p:extLst>
      <p:ext uri="{BB962C8B-B14F-4D97-AF65-F5344CB8AC3E}">
        <p14:creationId xmlns:p14="http://schemas.microsoft.com/office/powerpoint/2010/main" val="109617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BE71-A72C-DA59-1F50-7781AC914027}"/>
              </a:ext>
            </a:extLst>
          </p:cNvPr>
          <p:cNvSpPr>
            <a:spLocks noGrp="1"/>
          </p:cNvSpPr>
          <p:nvPr>
            <p:ph type="title"/>
          </p:nvPr>
        </p:nvSpPr>
        <p:spPr/>
        <p:txBody>
          <a:bodyPr/>
          <a:lstStyle/>
          <a:p>
            <a:r>
              <a:rPr lang="en-US" b="1" dirty="0">
                <a:latin typeface="Algerian" panose="04020705040A02060702" pitchFamily="82" charset="0"/>
              </a:rPr>
              <a:t>Problem Statement:-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04121BA2-2321-F3BC-7951-C2C1FE28B01B}"/>
              </a:ext>
            </a:extLst>
          </p:cNvPr>
          <p:cNvSpPr>
            <a:spLocks noGrp="1"/>
          </p:cNvSpPr>
          <p:nvPr>
            <p:ph idx="1"/>
          </p:nvPr>
        </p:nvSpPr>
        <p:spPr/>
        <p:txBody>
          <a:bodyPr>
            <a:normAutofit/>
          </a:bodyPr>
          <a:lstStyle/>
          <a:p>
            <a:pPr marL="0" indent="0">
              <a:buNone/>
            </a:pPr>
            <a:r>
              <a:rPr lang="en-US" sz="2000" dirty="0"/>
              <a:t>The DMV conducts road tests for applicants </a:t>
            </a:r>
            <a:r>
              <a:rPr lang="en-US" sz="2000" b="1" dirty="0"/>
              <a:t>seeking a new driver’s license</a:t>
            </a:r>
            <a:r>
              <a:rPr lang="en-US" sz="2000" dirty="0"/>
              <a:t>. While some candidates successfully pass, a significant proportion fail, </a:t>
            </a:r>
            <a:r>
              <a:rPr lang="en-US" sz="2000" b="1" dirty="0"/>
              <a:t>leading to delays and additional costs for both the DMV and the applicants</a:t>
            </a:r>
            <a:r>
              <a:rPr lang="en-US" sz="2000" dirty="0"/>
              <a:t>. Understanding the factors that influence pass and fail outcomes can help </a:t>
            </a:r>
            <a:r>
              <a:rPr lang="en-US" sz="2000" b="1" dirty="0"/>
              <a:t>improve training programs, allocate resources more effectively, and support applicants in being better prepared</a:t>
            </a:r>
            <a:r>
              <a:rPr lang="en-US" sz="2000" dirty="0"/>
              <a:t>.</a:t>
            </a:r>
          </a:p>
          <a:p>
            <a:pPr marL="0" indent="0">
              <a:buNone/>
            </a:pPr>
            <a:r>
              <a:rPr lang="en-US" sz="2000" dirty="0"/>
              <a:t>This project analyzes a simulated DMV dataset containing applicant demographics (age, gender, race), training participation, and road assessment indicators. The goal is to </a:t>
            </a:r>
            <a:r>
              <a:rPr lang="en-US" sz="2000" b="1" dirty="0"/>
              <a:t>explore trends in performance, identify key predictors of success or failure, and build a predictive model that estimates the likelihood of passing the road test</a:t>
            </a:r>
            <a:r>
              <a:rPr lang="en-US" sz="2000" dirty="0"/>
              <a:t>.</a:t>
            </a:r>
            <a:endParaRPr lang="en-IN" sz="2000" dirty="0"/>
          </a:p>
        </p:txBody>
      </p:sp>
      <p:pic>
        <p:nvPicPr>
          <p:cNvPr id="4" name="Picture 3" descr="Neotia Skills">
            <a:extLst>
              <a:ext uri="{FF2B5EF4-FFF2-40B4-BE49-F238E27FC236}">
                <a16:creationId xmlns:a16="http://schemas.microsoft.com/office/drawing/2014/main" id="{21FB49CD-BEF2-C633-445E-6D50479D65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141889"/>
            <a:ext cx="1384300" cy="431800"/>
          </a:xfrm>
          <a:prstGeom prst="rect">
            <a:avLst/>
          </a:prstGeom>
          <a:noFill/>
        </p:spPr>
      </p:pic>
    </p:spTree>
    <p:extLst>
      <p:ext uri="{BB962C8B-B14F-4D97-AF65-F5344CB8AC3E}">
        <p14:creationId xmlns:p14="http://schemas.microsoft.com/office/powerpoint/2010/main" val="1543779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F852-93A7-A046-7F30-79C772E40CBF}"/>
              </a:ext>
            </a:extLst>
          </p:cNvPr>
          <p:cNvSpPr>
            <a:spLocks noGrp="1"/>
          </p:cNvSpPr>
          <p:nvPr>
            <p:ph type="title"/>
          </p:nvPr>
        </p:nvSpPr>
        <p:spPr/>
        <p:txBody>
          <a:bodyPr/>
          <a:lstStyle/>
          <a:p>
            <a:r>
              <a:rPr lang="en-US" dirty="0">
                <a:latin typeface="Algerian" panose="04020705040A02060702" pitchFamily="82" charset="0"/>
              </a:rPr>
              <a:t>Findings</a:t>
            </a:r>
          </a:p>
        </p:txBody>
      </p:sp>
      <p:sp>
        <p:nvSpPr>
          <p:cNvPr id="3" name="Content Placeholder 2">
            <a:extLst>
              <a:ext uri="{FF2B5EF4-FFF2-40B4-BE49-F238E27FC236}">
                <a16:creationId xmlns:a16="http://schemas.microsoft.com/office/drawing/2014/main" id="{E6D188B4-4FCF-DA1C-F60F-4F4D8FB82129}"/>
              </a:ext>
            </a:extLst>
          </p:cNvPr>
          <p:cNvSpPr>
            <a:spLocks noGrp="1"/>
          </p:cNvSpPr>
          <p:nvPr>
            <p:ph idx="1"/>
          </p:nvPr>
        </p:nvSpPr>
        <p:spPr/>
        <p:txBody>
          <a:bodyPr>
            <a:normAutofit fontScale="77500" lnSpcReduction="20000"/>
          </a:bodyPr>
          <a:lstStyle/>
          <a:p>
            <a:r>
              <a:rPr lang="en-US" b="1" dirty="0"/>
              <a:t>Training Type Advanced </a:t>
            </a:r>
            <a:r>
              <a:rPr lang="en-US" dirty="0"/>
              <a:t>has the highest qualification rate(88.16%) and qualification rate is highest among </a:t>
            </a:r>
            <a:r>
              <a:rPr lang="en-US" b="1" dirty="0"/>
              <a:t>males(50.82</a:t>
            </a:r>
            <a:r>
              <a:rPr lang="en-US" dirty="0"/>
              <a:t>%) and </a:t>
            </a:r>
            <a:r>
              <a:rPr lang="en-US" b="1" dirty="0"/>
              <a:t>Fail rate </a:t>
            </a:r>
            <a:r>
              <a:rPr lang="en-US" dirty="0"/>
              <a:t>is highest among </a:t>
            </a:r>
            <a:r>
              <a:rPr lang="en-US" b="1" dirty="0"/>
              <a:t>females(51.17%).</a:t>
            </a:r>
          </a:p>
          <a:p>
            <a:r>
              <a:rPr lang="en-US" dirty="0"/>
              <a:t>Qualification rate is highest for candidates whose reaction type is </a:t>
            </a:r>
            <a:r>
              <a:rPr lang="en-US" b="1" dirty="0"/>
              <a:t>fast(35.99%).</a:t>
            </a:r>
          </a:p>
          <a:p>
            <a:r>
              <a:rPr lang="en-US" b="1" dirty="0"/>
              <a:t>Middle age group(30-50  Years) </a:t>
            </a:r>
            <a:r>
              <a:rPr lang="en-US" dirty="0"/>
              <a:t>has the highest qualification rate(39.36%) &amp; </a:t>
            </a:r>
            <a:r>
              <a:rPr lang="en-US" b="1" dirty="0"/>
              <a:t>Fail rate </a:t>
            </a:r>
            <a:r>
              <a:rPr lang="en-US" dirty="0"/>
              <a:t>is highest among </a:t>
            </a:r>
            <a:r>
              <a:rPr lang="en-US" b="1" dirty="0"/>
              <a:t>Teenagers(16-19 Years).</a:t>
            </a:r>
          </a:p>
          <a:p>
            <a:r>
              <a:rPr lang="en-US" b="1" dirty="0"/>
              <a:t>Race others </a:t>
            </a:r>
            <a:r>
              <a:rPr lang="en-US" dirty="0"/>
              <a:t>has the highest qualification rate(34.06%) &amp; </a:t>
            </a:r>
            <a:r>
              <a:rPr lang="en-US" b="1" dirty="0"/>
              <a:t>Fail rate </a:t>
            </a:r>
            <a:r>
              <a:rPr lang="en-US" dirty="0"/>
              <a:t>is highest among </a:t>
            </a:r>
            <a:r>
              <a:rPr lang="en-US" b="1" dirty="0"/>
              <a:t>White race</a:t>
            </a:r>
            <a:r>
              <a:rPr lang="en-US" dirty="0"/>
              <a:t>.</a:t>
            </a:r>
          </a:p>
          <a:p>
            <a:r>
              <a:rPr lang="en-US" dirty="0"/>
              <a:t>Average written score in </a:t>
            </a:r>
            <a:r>
              <a:rPr lang="en-US" b="1" dirty="0"/>
              <a:t>Young Adult(20-30), Gender and Training Type Advanced</a:t>
            </a:r>
            <a:r>
              <a:rPr lang="en-US" dirty="0"/>
              <a:t>.</a:t>
            </a:r>
          </a:p>
          <a:p>
            <a:r>
              <a:rPr lang="en-US" b="1" dirty="0"/>
              <a:t>Correlation between age and qualification rate </a:t>
            </a:r>
            <a:r>
              <a:rPr lang="en-US" dirty="0"/>
              <a:t>shows positive correlation that means </a:t>
            </a:r>
            <a:r>
              <a:rPr lang="en-US" b="1" dirty="0"/>
              <a:t>with maturity qualification rate increases</a:t>
            </a:r>
            <a:r>
              <a:rPr lang="en-US" dirty="0"/>
              <a:t>.</a:t>
            </a:r>
          </a:p>
          <a:p>
            <a:r>
              <a:rPr lang="en-US" b="1" dirty="0"/>
              <a:t>Average theory test </a:t>
            </a:r>
            <a:r>
              <a:rPr lang="en-US" dirty="0"/>
              <a:t>is highest among people who has taken </a:t>
            </a:r>
            <a:r>
              <a:rPr lang="en-US" b="1" dirty="0"/>
              <a:t>Training Advanced type</a:t>
            </a:r>
            <a:r>
              <a:rPr lang="en-US" dirty="0"/>
              <a:t>.</a:t>
            </a:r>
          </a:p>
          <a:p>
            <a:r>
              <a:rPr lang="en-US" dirty="0"/>
              <a:t>People who took </a:t>
            </a:r>
            <a:r>
              <a:rPr lang="en-US" b="1" dirty="0"/>
              <a:t>Training Type Basic </a:t>
            </a:r>
            <a:r>
              <a:rPr lang="en-US" dirty="0"/>
              <a:t>has highest number of people under </a:t>
            </a:r>
            <a:r>
              <a:rPr lang="en-US" b="1" dirty="0"/>
              <a:t>reaction type basic</a:t>
            </a:r>
            <a:r>
              <a:rPr lang="en-US" dirty="0"/>
              <a:t>.</a:t>
            </a:r>
          </a:p>
        </p:txBody>
      </p:sp>
      <p:pic>
        <p:nvPicPr>
          <p:cNvPr id="4" name="Picture 3" descr="Neotia Skills">
            <a:extLst>
              <a:ext uri="{FF2B5EF4-FFF2-40B4-BE49-F238E27FC236}">
                <a16:creationId xmlns:a16="http://schemas.microsoft.com/office/drawing/2014/main" id="{0EF847E5-12BC-CD66-E7BF-391867E3B5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41889"/>
            <a:ext cx="1384300" cy="431800"/>
          </a:xfrm>
          <a:prstGeom prst="rect">
            <a:avLst/>
          </a:prstGeom>
          <a:noFill/>
        </p:spPr>
      </p:pic>
    </p:spTree>
    <p:extLst>
      <p:ext uri="{BB962C8B-B14F-4D97-AF65-F5344CB8AC3E}">
        <p14:creationId xmlns:p14="http://schemas.microsoft.com/office/powerpoint/2010/main" val="1914298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29E3A-96CA-CE2E-34E0-9F2C3CEEAF71}"/>
              </a:ext>
            </a:extLst>
          </p:cNvPr>
          <p:cNvSpPr>
            <a:spLocks noGrp="1"/>
          </p:cNvSpPr>
          <p:nvPr>
            <p:ph type="title"/>
          </p:nvPr>
        </p:nvSpPr>
        <p:spPr/>
        <p:txBody>
          <a:bodyPr/>
          <a:lstStyle/>
          <a:p>
            <a:r>
              <a:rPr lang="en-US" dirty="0">
                <a:latin typeface="Algerian" panose="04020705040A02060702" pitchFamily="82" charset="0"/>
              </a:rPr>
              <a:t>Findings</a:t>
            </a:r>
            <a:endParaRPr lang="en-IN" dirty="0"/>
          </a:p>
        </p:txBody>
      </p:sp>
      <p:sp>
        <p:nvSpPr>
          <p:cNvPr id="3" name="Content Placeholder 2">
            <a:extLst>
              <a:ext uri="{FF2B5EF4-FFF2-40B4-BE49-F238E27FC236}">
                <a16:creationId xmlns:a16="http://schemas.microsoft.com/office/drawing/2014/main" id="{866E812C-347B-104B-B015-93648FAF633D}"/>
              </a:ext>
            </a:extLst>
          </p:cNvPr>
          <p:cNvSpPr>
            <a:spLocks noGrp="1"/>
          </p:cNvSpPr>
          <p:nvPr>
            <p:ph idx="1"/>
          </p:nvPr>
        </p:nvSpPr>
        <p:spPr/>
        <p:txBody>
          <a:bodyPr/>
          <a:lstStyle/>
          <a:p>
            <a:r>
              <a:rPr lang="en-US" dirty="0"/>
              <a:t>A predictive model is formed and from that we got that People who have taken </a:t>
            </a:r>
            <a:r>
              <a:rPr lang="en-US" b="1" dirty="0"/>
              <a:t>Training Type Advanced and Training Type Basic </a:t>
            </a:r>
            <a:r>
              <a:rPr lang="en-US" dirty="0"/>
              <a:t>are more likely to pass the exam.</a:t>
            </a:r>
          </a:p>
          <a:p>
            <a:r>
              <a:rPr lang="en-US" dirty="0"/>
              <a:t>At </a:t>
            </a:r>
            <a:r>
              <a:rPr lang="en-US" b="1" dirty="0"/>
              <a:t>60-88%  Cutoff </a:t>
            </a:r>
            <a:r>
              <a:rPr lang="en-US" dirty="0"/>
              <a:t>we observed that at </a:t>
            </a:r>
            <a:r>
              <a:rPr lang="en-US" b="1" dirty="0"/>
              <a:t>73% accuracy </a:t>
            </a:r>
            <a:r>
              <a:rPr lang="en-US" dirty="0"/>
              <a:t>the false positive is very low which is the main goal of this business problem. As here I have tried </a:t>
            </a:r>
            <a:r>
              <a:rPr lang="en-US" b="1" dirty="0"/>
              <a:t>to minimize the number of people who were predicted as pass but actually failed in the exam</a:t>
            </a:r>
            <a:r>
              <a:rPr lang="en-US" dirty="0"/>
              <a:t>.</a:t>
            </a:r>
          </a:p>
          <a:p>
            <a:pPr marL="0" indent="0">
              <a:buNone/>
            </a:pPr>
            <a:endParaRPr lang="en-US" dirty="0"/>
          </a:p>
          <a:p>
            <a:endParaRPr lang="en-IN" dirty="0"/>
          </a:p>
        </p:txBody>
      </p:sp>
      <p:pic>
        <p:nvPicPr>
          <p:cNvPr id="4" name="Picture 3" descr="Neotia Skills">
            <a:extLst>
              <a:ext uri="{FF2B5EF4-FFF2-40B4-BE49-F238E27FC236}">
                <a16:creationId xmlns:a16="http://schemas.microsoft.com/office/drawing/2014/main" id="{215492C7-A11B-6CDA-2B78-EFE90D79D2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41889"/>
            <a:ext cx="1384300" cy="431800"/>
          </a:xfrm>
          <a:prstGeom prst="rect">
            <a:avLst/>
          </a:prstGeom>
          <a:noFill/>
        </p:spPr>
      </p:pic>
    </p:spTree>
    <p:extLst>
      <p:ext uri="{BB962C8B-B14F-4D97-AF65-F5344CB8AC3E}">
        <p14:creationId xmlns:p14="http://schemas.microsoft.com/office/powerpoint/2010/main" val="2782529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F532-2665-F5D7-1099-8FFA11765E18}"/>
              </a:ext>
            </a:extLst>
          </p:cNvPr>
          <p:cNvSpPr>
            <a:spLocks noGrp="1"/>
          </p:cNvSpPr>
          <p:nvPr>
            <p:ph type="title"/>
          </p:nvPr>
        </p:nvSpPr>
        <p:spPr/>
        <p:txBody>
          <a:bodyPr/>
          <a:lstStyle/>
          <a:p>
            <a:r>
              <a:rPr lang="en-US" dirty="0">
                <a:latin typeface="Algerian" panose="04020705040A02060702" pitchFamily="82" charset="0"/>
              </a:rPr>
              <a:t>Failure Reasons</a:t>
            </a:r>
            <a:endParaRPr lang="en-IN" dirty="0">
              <a:latin typeface="Algerian" panose="04020705040A02060702" pitchFamily="82" charset="0"/>
            </a:endParaRPr>
          </a:p>
        </p:txBody>
      </p:sp>
      <p:graphicFrame>
        <p:nvGraphicFramePr>
          <p:cNvPr id="5" name="Content Placeholder 4">
            <a:extLst>
              <a:ext uri="{FF2B5EF4-FFF2-40B4-BE49-F238E27FC236}">
                <a16:creationId xmlns:a16="http://schemas.microsoft.com/office/drawing/2014/main" id="{68723F81-3724-45F5-17B6-43B323F907F5}"/>
              </a:ext>
            </a:extLst>
          </p:cNvPr>
          <p:cNvGraphicFramePr>
            <a:graphicFrameLocks noGrp="1"/>
          </p:cNvGraphicFramePr>
          <p:nvPr>
            <p:ph idx="1"/>
            <p:extLst>
              <p:ext uri="{D42A27DB-BD31-4B8C-83A1-F6EECF244321}">
                <p14:modId xmlns:p14="http://schemas.microsoft.com/office/powerpoint/2010/main" val="2801208358"/>
              </p:ext>
            </p:extLst>
          </p:nvPr>
        </p:nvGraphicFramePr>
        <p:xfrm>
          <a:off x="838200" y="1825625"/>
          <a:ext cx="10515597" cy="35712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86363812"/>
                    </a:ext>
                  </a:extLst>
                </a:gridCol>
                <a:gridCol w="3505199">
                  <a:extLst>
                    <a:ext uri="{9D8B030D-6E8A-4147-A177-3AD203B41FA5}">
                      <a16:colId xmlns:a16="http://schemas.microsoft.com/office/drawing/2014/main" val="1745711821"/>
                    </a:ext>
                  </a:extLst>
                </a:gridCol>
                <a:gridCol w="3505199">
                  <a:extLst>
                    <a:ext uri="{9D8B030D-6E8A-4147-A177-3AD203B41FA5}">
                      <a16:colId xmlns:a16="http://schemas.microsoft.com/office/drawing/2014/main" val="3214370680"/>
                    </a:ext>
                  </a:extLst>
                </a:gridCol>
              </a:tblGrid>
              <a:tr h="370840">
                <a:tc>
                  <a:txBody>
                    <a:bodyPr/>
                    <a:lstStyle/>
                    <a:p>
                      <a:pPr algn="ctr"/>
                      <a:r>
                        <a:rPr lang="en-US" sz="1800" b="1" kern="1200" dirty="0">
                          <a:solidFill>
                            <a:schemeClr val="lt1"/>
                          </a:solidFill>
                          <a:effectLst/>
                          <a:latin typeface="+mn-lt"/>
                          <a:ea typeface="+mn-ea"/>
                          <a:cs typeface="+mn-cs"/>
                        </a:rPr>
                        <a:t>Skill Indicator </a:t>
                      </a:r>
                      <a:endParaRPr lang="en-IN" dirty="0"/>
                    </a:p>
                  </a:txBody>
                  <a:tcPr/>
                </a:tc>
                <a:tc>
                  <a:txBody>
                    <a:bodyPr/>
                    <a:lstStyle/>
                    <a:p>
                      <a:pPr algn="ctr"/>
                      <a:r>
                        <a:rPr lang="en-US" sz="1800" b="1" kern="1200" dirty="0">
                          <a:solidFill>
                            <a:schemeClr val="lt1"/>
                          </a:solidFill>
                          <a:effectLst/>
                          <a:latin typeface="+mn-lt"/>
                          <a:ea typeface="+mn-ea"/>
                          <a:cs typeface="+mn-cs"/>
                        </a:rPr>
                        <a:t>Interpretation </a:t>
                      </a:r>
                      <a:endParaRPr lang="en-IN" dirty="0"/>
                    </a:p>
                  </a:txBody>
                  <a:tcPr/>
                </a:tc>
                <a:tc>
                  <a:txBody>
                    <a:bodyPr/>
                    <a:lstStyle/>
                    <a:p>
                      <a:pPr algn="ctr"/>
                      <a:r>
                        <a:rPr lang="en-US" sz="1800" b="1" kern="1200" dirty="0">
                          <a:solidFill>
                            <a:schemeClr val="lt1"/>
                          </a:solidFill>
                          <a:effectLst/>
                          <a:latin typeface="+mn-lt"/>
                          <a:ea typeface="+mn-ea"/>
                          <a:cs typeface="+mn-cs"/>
                        </a:rPr>
                        <a:t>Failure Reason </a:t>
                      </a:r>
                      <a:endParaRPr lang="en-IN" dirty="0"/>
                    </a:p>
                  </a:txBody>
                  <a:tcPr/>
                </a:tc>
                <a:extLst>
                  <a:ext uri="{0D108BD9-81ED-4DB2-BD59-A6C34878D82A}">
                    <a16:rowId xmlns:a16="http://schemas.microsoft.com/office/drawing/2014/main" val="3864216893"/>
                  </a:ext>
                </a:extLst>
              </a:tr>
              <a:tr h="370840">
                <a:tc>
                  <a:txBody>
                    <a:bodyPr/>
                    <a:lstStyle/>
                    <a:p>
                      <a:pPr algn="ctr"/>
                      <a:r>
                        <a:rPr lang="en-US" sz="1800" b="1" kern="1200" dirty="0">
                          <a:solidFill>
                            <a:schemeClr val="dk1"/>
                          </a:solidFill>
                          <a:effectLst/>
                          <a:latin typeface="+mn-lt"/>
                          <a:ea typeface="+mn-ea"/>
                          <a:cs typeface="+mn-cs"/>
                        </a:rPr>
                        <a:t>Signals </a:t>
                      </a:r>
                      <a:endParaRPr lang="en-IN" dirty="0"/>
                    </a:p>
                  </a:txBody>
                  <a:tcPr/>
                </a:tc>
                <a:tc>
                  <a:txBody>
                    <a:bodyPr/>
                    <a:lstStyle/>
                    <a:p>
                      <a:r>
                        <a:rPr lang="en-US" sz="1800" b="1" kern="1200" dirty="0">
                          <a:solidFill>
                            <a:schemeClr val="dk1"/>
                          </a:solidFill>
                          <a:effectLst/>
                          <a:latin typeface="+mn-lt"/>
                          <a:ea typeface="+mn-ea"/>
                          <a:cs typeface="+mn-cs"/>
                        </a:rPr>
                        <a:t>Positive driver of passing </a:t>
                      </a:r>
                      <a:endParaRPr lang="en-IN" dirty="0"/>
                    </a:p>
                  </a:txBody>
                  <a:tcPr/>
                </a:tc>
                <a:tc>
                  <a:txBody>
                    <a:bodyPr/>
                    <a:lstStyle/>
                    <a:p>
                      <a:r>
                        <a:rPr lang="en-US" sz="1800" b="1" kern="1200" dirty="0">
                          <a:solidFill>
                            <a:schemeClr val="dk1"/>
                          </a:solidFill>
                          <a:effectLst/>
                          <a:latin typeface="+mn-lt"/>
                          <a:ea typeface="+mn-ea"/>
                          <a:cs typeface="+mn-cs"/>
                        </a:rPr>
                        <a:t>Not giving signals correctly leads to failure </a:t>
                      </a:r>
                      <a:endParaRPr lang="en-IN" dirty="0"/>
                    </a:p>
                  </a:txBody>
                  <a:tcPr/>
                </a:tc>
                <a:extLst>
                  <a:ext uri="{0D108BD9-81ED-4DB2-BD59-A6C34878D82A}">
                    <a16:rowId xmlns:a16="http://schemas.microsoft.com/office/drawing/2014/main" val="3767634377"/>
                  </a:ext>
                </a:extLst>
              </a:tr>
              <a:tr h="370840">
                <a:tc>
                  <a:txBody>
                    <a:bodyPr/>
                    <a:lstStyle/>
                    <a:p>
                      <a:pPr algn="ctr"/>
                      <a:r>
                        <a:rPr lang="en-US" sz="1800" b="1" kern="1200" dirty="0">
                          <a:solidFill>
                            <a:schemeClr val="dk1"/>
                          </a:solidFill>
                          <a:effectLst/>
                          <a:latin typeface="+mn-lt"/>
                          <a:ea typeface="+mn-ea"/>
                          <a:cs typeface="+mn-cs"/>
                        </a:rPr>
                        <a:t>Road Signs </a:t>
                      </a:r>
                      <a:endParaRPr lang="en-IN" dirty="0"/>
                    </a:p>
                  </a:txBody>
                  <a:tcPr/>
                </a:tc>
                <a:tc>
                  <a:txBody>
                    <a:bodyPr/>
                    <a:lstStyle/>
                    <a:p>
                      <a:r>
                        <a:rPr lang="en-US" sz="1800" b="1" kern="1200" dirty="0">
                          <a:solidFill>
                            <a:schemeClr val="dk1"/>
                          </a:solidFill>
                          <a:effectLst/>
                          <a:latin typeface="+mn-lt"/>
                          <a:ea typeface="+mn-ea"/>
                          <a:cs typeface="+mn-cs"/>
                        </a:rPr>
                        <a:t>Positive driver of passing </a:t>
                      </a:r>
                      <a:endParaRPr lang="en-IN" dirty="0"/>
                    </a:p>
                  </a:txBody>
                  <a:tcPr/>
                </a:tc>
                <a:tc>
                  <a:txBody>
                    <a:bodyPr/>
                    <a:lstStyle/>
                    <a:p>
                      <a:r>
                        <a:rPr lang="en-US" sz="1800" b="1" kern="1200" dirty="0">
                          <a:solidFill>
                            <a:schemeClr val="dk1"/>
                          </a:solidFill>
                          <a:effectLst/>
                          <a:latin typeface="+mn-lt"/>
                          <a:ea typeface="+mn-ea"/>
                          <a:cs typeface="+mn-cs"/>
                        </a:rPr>
                        <a:t>Not following road signs causes failure</a:t>
                      </a:r>
                      <a:endParaRPr lang="en-IN" dirty="0"/>
                    </a:p>
                  </a:txBody>
                  <a:tcPr/>
                </a:tc>
                <a:extLst>
                  <a:ext uri="{0D108BD9-81ED-4DB2-BD59-A6C34878D82A}">
                    <a16:rowId xmlns:a16="http://schemas.microsoft.com/office/drawing/2014/main" val="4130281636"/>
                  </a:ext>
                </a:extLst>
              </a:tr>
              <a:tr h="370840">
                <a:tc>
                  <a:txBody>
                    <a:bodyPr/>
                    <a:lstStyle/>
                    <a:p>
                      <a:pPr algn="ctr"/>
                      <a:r>
                        <a:rPr lang="en-US" sz="1800" b="1" kern="1200" dirty="0">
                          <a:solidFill>
                            <a:schemeClr val="dk1"/>
                          </a:solidFill>
                          <a:effectLst/>
                          <a:latin typeface="+mn-lt"/>
                          <a:ea typeface="+mn-ea"/>
                          <a:cs typeface="+mn-cs"/>
                        </a:rPr>
                        <a:t>Mirror Usage </a:t>
                      </a:r>
                      <a:endParaRPr lang="en-IN" dirty="0"/>
                    </a:p>
                  </a:txBody>
                  <a:tcPr/>
                </a:tc>
                <a:tc>
                  <a:txBody>
                    <a:bodyPr/>
                    <a:lstStyle/>
                    <a:p>
                      <a:r>
                        <a:rPr lang="en-US" sz="1800" b="1" kern="1200" dirty="0">
                          <a:solidFill>
                            <a:schemeClr val="dk1"/>
                          </a:solidFill>
                          <a:effectLst/>
                          <a:latin typeface="+mn-lt"/>
                          <a:ea typeface="+mn-ea"/>
                          <a:cs typeface="+mn-cs"/>
                        </a:rPr>
                        <a:t>Positive driver of passing </a:t>
                      </a:r>
                      <a:endParaRPr lang="en-IN" dirty="0"/>
                    </a:p>
                  </a:txBody>
                  <a:tcPr/>
                </a:tc>
                <a:tc>
                  <a:txBody>
                    <a:bodyPr/>
                    <a:lstStyle/>
                    <a:p>
                      <a:r>
                        <a:rPr lang="en-US" sz="1800" b="1" kern="1200" dirty="0">
                          <a:solidFill>
                            <a:schemeClr val="dk1"/>
                          </a:solidFill>
                          <a:effectLst/>
                          <a:latin typeface="+mn-lt"/>
                          <a:ea typeface="+mn-ea"/>
                          <a:cs typeface="+mn-cs"/>
                        </a:rPr>
                        <a:t>Not using mirrors properly leads to failure</a:t>
                      </a:r>
                      <a:endParaRPr lang="en-IN" dirty="0"/>
                    </a:p>
                  </a:txBody>
                  <a:tcPr/>
                </a:tc>
                <a:extLst>
                  <a:ext uri="{0D108BD9-81ED-4DB2-BD59-A6C34878D82A}">
                    <a16:rowId xmlns:a16="http://schemas.microsoft.com/office/drawing/2014/main" val="1274455083"/>
                  </a:ext>
                </a:extLst>
              </a:tr>
              <a:tr h="370840">
                <a:tc>
                  <a:txBody>
                    <a:bodyPr/>
                    <a:lstStyle/>
                    <a:p>
                      <a:pPr algn="ctr"/>
                      <a:r>
                        <a:rPr lang="en-US" sz="1800" b="1" kern="1200" dirty="0">
                          <a:solidFill>
                            <a:schemeClr val="dk1"/>
                          </a:solidFill>
                          <a:effectLst/>
                          <a:latin typeface="+mn-lt"/>
                          <a:ea typeface="+mn-ea"/>
                          <a:cs typeface="+mn-cs"/>
                        </a:rPr>
                        <a:t>Parking</a:t>
                      </a:r>
                      <a:endParaRPr lang="en-IN" dirty="0"/>
                    </a:p>
                  </a:txBody>
                  <a:tcPr/>
                </a:tc>
                <a:tc>
                  <a:txBody>
                    <a:bodyPr/>
                    <a:lstStyle/>
                    <a:p>
                      <a:r>
                        <a:rPr lang="en-US" sz="1800" b="1" kern="1200" dirty="0">
                          <a:solidFill>
                            <a:schemeClr val="dk1"/>
                          </a:solidFill>
                          <a:effectLst/>
                          <a:latin typeface="+mn-lt"/>
                          <a:ea typeface="+mn-ea"/>
                          <a:cs typeface="+mn-cs"/>
                        </a:rPr>
                        <a:t>Positive driver of passing </a:t>
                      </a:r>
                      <a:endParaRPr lang="en-IN" dirty="0"/>
                    </a:p>
                  </a:txBody>
                  <a:tcPr/>
                </a:tc>
                <a:tc>
                  <a:txBody>
                    <a:bodyPr/>
                    <a:lstStyle/>
                    <a:p>
                      <a:r>
                        <a:rPr lang="en-US" sz="1800" b="1" kern="1200" dirty="0">
                          <a:solidFill>
                            <a:schemeClr val="dk1"/>
                          </a:solidFill>
                          <a:effectLst/>
                          <a:latin typeface="+mn-lt"/>
                          <a:ea typeface="+mn-ea"/>
                          <a:cs typeface="+mn-cs"/>
                        </a:rPr>
                        <a:t>Not able to park properly leads to failure</a:t>
                      </a:r>
                      <a:endParaRPr lang="en-IN" dirty="0"/>
                    </a:p>
                  </a:txBody>
                  <a:tcPr/>
                </a:tc>
                <a:extLst>
                  <a:ext uri="{0D108BD9-81ED-4DB2-BD59-A6C34878D82A}">
                    <a16:rowId xmlns:a16="http://schemas.microsoft.com/office/drawing/2014/main" val="608600055"/>
                  </a:ext>
                </a:extLst>
              </a:tr>
              <a:tr h="370840">
                <a:tc>
                  <a:txBody>
                    <a:bodyPr/>
                    <a:lstStyle/>
                    <a:p>
                      <a:pPr algn="ctr"/>
                      <a:r>
                        <a:rPr lang="en-US" sz="1800" b="1" kern="1200" dirty="0" err="1">
                          <a:solidFill>
                            <a:schemeClr val="dk1"/>
                          </a:solidFill>
                          <a:effectLst/>
                          <a:latin typeface="+mn-lt"/>
                          <a:ea typeface="+mn-ea"/>
                          <a:cs typeface="+mn-cs"/>
                        </a:rPr>
                        <a:t>Reaction_Fast</a:t>
                      </a:r>
                      <a:r>
                        <a:rPr lang="en-US" sz="1800" b="1" kern="1200" dirty="0">
                          <a:solidFill>
                            <a:schemeClr val="dk1"/>
                          </a:solidFill>
                          <a:effectLst/>
                          <a:latin typeface="+mn-lt"/>
                          <a:ea typeface="+mn-ea"/>
                          <a:cs typeface="+mn-cs"/>
                        </a:rPr>
                        <a:t> </a:t>
                      </a:r>
                      <a:endParaRPr lang="en-IN" dirty="0"/>
                    </a:p>
                  </a:txBody>
                  <a:tcPr/>
                </a:tc>
                <a:tc>
                  <a:txBody>
                    <a:bodyPr/>
                    <a:lstStyle/>
                    <a:p>
                      <a:r>
                        <a:rPr lang="en-US" sz="1800" b="1" kern="1200" dirty="0">
                          <a:solidFill>
                            <a:schemeClr val="dk1"/>
                          </a:solidFill>
                          <a:effectLst/>
                          <a:latin typeface="+mn-lt"/>
                          <a:ea typeface="+mn-ea"/>
                          <a:cs typeface="+mn-cs"/>
                        </a:rPr>
                        <a:t>Positive driver of passing </a:t>
                      </a:r>
                      <a:endParaRPr lang="en-IN" dirty="0"/>
                    </a:p>
                  </a:txBody>
                  <a:tcPr/>
                </a:tc>
                <a:tc>
                  <a:txBody>
                    <a:bodyPr/>
                    <a:lstStyle/>
                    <a:p>
                      <a:r>
                        <a:rPr lang="en-US" sz="1800" b="1" kern="1200" dirty="0">
                          <a:solidFill>
                            <a:schemeClr val="dk1"/>
                          </a:solidFill>
                          <a:effectLst/>
                          <a:latin typeface="+mn-lt"/>
                          <a:ea typeface="+mn-ea"/>
                          <a:cs typeface="+mn-cs"/>
                        </a:rPr>
                        <a:t>Not able to react quickly leads to failure</a:t>
                      </a:r>
                      <a:endParaRPr lang="en-IN" dirty="0"/>
                    </a:p>
                  </a:txBody>
                  <a:tcPr/>
                </a:tc>
                <a:extLst>
                  <a:ext uri="{0D108BD9-81ED-4DB2-BD59-A6C34878D82A}">
                    <a16:rowId xmlns:a16="http://schemas.microsoft.com/office/drawing/2014/main" val="2757657009"/>
                  </a:ext>
                </a:extLst>
              </a:tr>
            </a:tbl>
          </a:graphicData>
        </a:graphic>
      </p:graphicFrame>
      <p:pic>
        <p:nvPicPr>
          <p:cNvPr id="4" name="Picture 3" descr="Neotia Skills">
            <a:extLst>
              <a:ext uri="{FF2B5EF4-FFF2-40B4-BE49-F238E27FC236}">
                <a16:creationId xmlns:a16="http://schemas.microsoft.com/office/drawing/2014/main" id="{42EFD589-E3F2-6CC5-979F-FDEA1C943A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41889"/>
            <a:ext cx="1384300" cy="431800"/>
          </a:xfrm>
          <a:prstGeom prst="rect">
            <a:avLst/>
          </a:prstGeom>
          <a:noFill/>
        </p:spPr>
      </p:pic>
    </p:spTree>
    <p:extLst>
      <p:ext uri="{BB962C8B-B14F-4D97-AF65-F5344CB8AC3E}">
        <p14:creationId xmlns:p14="http://schemas.microsoft.com/office/powerpoint/2010/main" val="1988332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2F47-23A4-B16B-0370-251E7621916E}"/>
              </a:ext>
            </a:extLst>
          </p:cNvPr>
          <p:cNvSpPr>
            <a:spLocks noGrp="1"/>
          </p:cNvSpPr>
          <p:nvPr>
            <p:ph type="title"/>
          </p:nvPr>
        </p:nvSpPr>
        <p:spPr/>
        <p:txBody>
          <a:bodyPr/>
          <a:lstStyle/>
          <a:p>
            <a:r>
              <a:rPr lang="en-US" dirty="0">
                <a:latin typeface="Algerian" panose="04020705040A02060702" pitchFamily="82" charset="0"/>
              </a:rPr>
              <a:t>Recommendations</a:t>
            </a:r>
            <a:endParaRPr lang="en-IN" dirty="0">
              <a:latin typeface="Algerian" panose="04020705040A02060702" pitchFamily="82" charset="0"/>
            </a:endParaRPr>
          </a:p>
        </p:txBody>
      </p:sp>
      <p:pic>
        <p:nvPicPr>
          <p:cNvPr id="4" name="Picture 3" descr="Neotia Skills">
            <a:extLst>
              <a:ext uri="{FF2B5EF4-FFF2-40B4-BE49-F238E27FC236}">
                <a16:creationId xmlns:a16="http://schemas.microsoft.com/office/drawing/2014/main" id="{F4977151-7C66-1DB7-44E6-0009D495C0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41889"/>
            <a:ext cx="1384300" cy="431800"/>
          </a:xfrm>
          <a:prstGeom prst="rect">
            <a:avLst/>
          </a:prstGeom>
          <a:noFill/>
        </p:spPr>
      </p:pic>
      <p:sp>
        <p:nvSpPr>
          <p:cNvPr id="5" name="Rectangle 1">
            <a:extLst>
              <a:ext uri="{FF2B5EF4-FFF2-40B4-BE49-F238E27FC236}">
                <a16:creationId xmlns:a16="http://schemas.microsoft.com/office/drawing/2014/main" id="{E77AFD36-CD8C-2C15-6761-A2EF8CCF9941}"/>
              </a:ext>
            </a:extLst>
          </p:cNvPr>
          <p:cNvSpPr>
            <a:spLocks noGrp="1" noChangeArrowheads="1"/>
          </p:cNvSpPr>
          <p:nvPr>
            <p:ph idx="1"/>
          </p:nvPr>
        </p:nvSpPr>
        <p:spPr bwMode="auto">
          <a:xfrm>
            <a:off x="838200" y="1698126"/>
            <a:ext cx="1010412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Font typeface="Wingdings" panose="05000000000000000000" pitchFamily="2" charset="2"/>
              <a:buChar char="q"/>
            </a:pPr>
            <a:r>
              <a:rPr kumimoji="0" lang="en-US" altLang="en-US" sz="2000" b="1" i="0" u="sng" strike="noStrike" cap="none" normalizeH="0" baseline="0" dirty="0">
                <a:ln>
                  <a:noFill/>
                </a:ln>
                <a:solidFill>
                  <a:schemeClr val="tx1"/>
                </a:solidFill>
                <a:effectLst/>
                <a:latin typeface="Arial" panose="020B0604020202020204" pitchFamily="34" charset="0"/>
              </a:rPr>
              <a:t>Promote Advanced Training Programs</a:t>
            </a:r>
            <a:endParaRPr lang="en-US" altLang="en-US" sz="1800" dirty="0">
              <a:latin typeface="Arial" panose="020B0604020202020204" pitchFamily="34" charset="0"/>
            </a:endParaRPr>
          </a:p>
          <a:p>
            <a:pPr eaLnBrk="0" fontAlgn="base" hangingPunct="0">
              <a:lnSpc>
                <a:spcPct val="100000"/>
              </a:lnSpc>
              <a:spcBef>
                <a:spcPct val="0"/>
              </a:spcBef>
              <a:spcAft>
                <a:spcPct val="0"/>
              </a:spcAft>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Applicants who took </a:t>
            </a:r>
            <a:r>
              <a:rPr kumimoji="0" lang="en-US" altLang="en-US" sz="1800" b="1" i="0" u="none" strike="noStrike" cap="none" normalizeH="0" baseline="0" dirty="0">
                <a:ln>
                  <a:noFill/>
                </a:ln>
                <a:solidFill>
                  <a:schemeClr val="tx1"/>
                </a:solidFill>
                <a:effectLst/>
                <a:latin typeface="Arial" panose="020B0604020202020204" pitchFamily="34" charset="0"/>
              </a:rPr>
              <a:t>advanced training</a:t>
            </a:r>
            <a:r>
              <a:rPr kumimoji="0" lang="en-US" altLang="en-US" sz="1800" b="0" i="0" u="none" strike="noStrike" cap="none" normalizeH="0" baseline="0" dirty="0">
                <a:ln>
                  <a:noFill/>
                </a:ln>
                <a:solidFill>
                  <a:schemeClr val="tx1"/>
                </a:solidFill>
                <a:effectLst/>
                <a:latin typeface="Arial" panose="020B0604020202020204" pitchFamily="34" charset="0"/>
              </a:rPr>
              <a:t> had the highest chance of passing. Increasing access to such programs will improve pass rates.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sng" strike="noStrike" cap="none" normalizeH="0" baseline="0" dirty="0">
                <a:ln>
                  <a:noFill/>
                </a:ln>
                <a:solidFill>
                  <a:schemeClr val="tx1"/>
                </a:solidFill>
                <a:effectLst/>
                <a:latin typeface="Arial" panose="020B0604020202020204" pitchFamily="34" charset="0"/>
              </a:rPr>
              <a:t>Encourage Basic Training for Beginners</a:t>
            </a:r>
            <a:endParaRPr lang="en-US" altLang="en-US" sz="1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Even </a:t>
            </a:r>
            <a:r>
              <a:rPr kumimoji="0" lang="en-US" altLang="en-US" sz="1800" b="1" i="0" u="none" strike="noStrike" cap="none" normalizeH="0" baseline="0" dirty="0">
                <a:ln>
                  <a:noFill/>
                </a:ln>
                <a:solidFill>
                  <a:schemeClr val="tx1"/>
                </a:solidFill>
                <a:effectLst/>
                <a:latin typeface="Arial" panose="020B0604020202020204" pitchFamily="34" charset="0"/>
              </a:rPr>
              <a:t>basic training</a:t>
            </a:r>
            <a:r>
              <a:rPr kumimoji="0" lang="en-US" altLang="en-US" sz="1800" b="0" i="0" u="none" strike="noStrike" cap="none" normalizeH="0" baseline="0" dirty="0">
                <a:ln>
                  <a:noFill/>
                </a:ln>
                <a:solidFill>
                  <a:schemeClr val="tx1"/>
                </a:solidFill>
                <a:effectLst/>
                <a:latin typeface="Arial" panose="020B0604020202020204" pitchFamily="34" charset="0"/>
              </a:rPr>
              <a:t> gives applicants a better chance of success compared to no training. Making this more widely available can reduce failures.</a:t>
            </a:r>
            <a:endParaRPr lang="en-IN" altLang="en-US" sz="2000" b="1" u="sng"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sng" strike="noStrike" cap="none" normalizeH="0" baseline="0" dirty="0">
                <a:ln>
                  <a:noFill/>
                </a:ln>
                <a:solidFill>
                  <a:schemeClr val="tx1"/>
                </a:solidFill>
                <a:effectLst/>
                <a:latin typeface="Arial" panose="020B0604020202020204" pitchFamily="34" charset="0"/>
              </a:rPr>
              <a:t>Focus on Key Driving Skills</a:t>
            </a:r>
            <a:endParaRPr lang="en-US" altLang="en-US" sz="1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Indicators like </a:t>
            </a:r>
            <a:r>
              <a:rPr kumimoji="0" lang="en-US" altLang="en-US" sz="1800" b="1" i="0" u="none" strike="noStrike" cap="none" normalizeH="0" baseline="0" dirty="0">
                <a:ln>
                  <a:noFill/>
                </a:ln>
                <a:solidFill>
                  <a:schemeClr val="tx1"/>
                </a:solidFill>
                <a:effectLst/>
                <a:latin typeface="Arial" panose="020B0604020202020204" pitchFamily="34" charset="0"/>
              </a:rPr>
              <a:t>signals, road signs, and mirror usage</a:t>
            </a:r>
            <a:r>
              <a:rPr kumimoji="0" lang="en-US" altLang="en-US" sz="1800" b="0" i="0" u="none" strike="noStrike" cap="none" normalizeH="0" baseline="0" dirty="0">
                <a:ln>
                  <a:noFill/>
                </a:ln>
                <a:solidFill>
                  <a:schemeClr val="tx1"/>
                </a:solidFill>
                <a:effectLst/>
                <a:latin typeface="Arial" panose="020B0604020202020204" pitchFamily="34" charset="0"/>
              </a:rPr>
              <a:t> showed significant impact on outcomes. Extra practice and testing in these areas can raise success rates.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sng" strike="noStrike" cap="none" normalizeH="0" baseline="0" dirty="0">
                <a:ln>
                  <a:noFill/>
                </a:ln>
                <a:solidFill>
                  <a:schemeClr val="tx1"/>
                </a:solidFill>
                <a:effectLst/>
                <a:latin typeface="Arial" panose="020B0604020202020204" pitchFamily="34" charset="0"/>
              </a:rPr>
              <a:t>Regularly Monitor Results with Dashboards</a:t>
            </a:r>
            <a:endParaRPr lang="en-US" altLang="en-US" sz="1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An </a:t>
            </a:r>
            <a:r>
              <a:rPr kumimoji="0" lang="en-US" altLang="en-US" sz="1800" b="1" i="0" u="none" strike="noStrike" cap="none" normalizeH="0" baseline="0" dirty="0">
                <a:ln>
                  <a:noFill/>
                </a:ln>
                <a:solidFill>
                  <a:schemeClr val="tx1"/>
                </a:solidFill>
                <a:effectLst/>
                <a:latin typeface="Arial" panose="020B0604020202020204" pitchFamily="34" charset="0"/>
              </a:rPr>
              <a:t>interactive dashboard</a:t>
            </a:r>
            <a:r>
              <a:rPr kumimoji="0" lang="en-US" altLang="en-US" sz="1800" b="0" i="0" u="none" strike="noStrike" cap="none" normalizeH="0" baseline="0" dirty="0">
                <a:ln>
                  <a:noFill/>
                </a:ln>
                <a:solidFill>
                  <a:schemeClr val="tx1"/>
                </a:solidFill>
                <a:effectLst/>
                <a:latin typeface="Arial" panose="020B0604020202020204" pitchFamily="34" charset="0"/>
              </a:rPr>
              <a:t> helps DMV officials track pass rates by gender, age, and training type. This makes it easier to spot trends and adjust training programs quickly.</a:t>
            </a:r>
          </a:p>
          <a:p>
            <a:pPr lvl="0" eaLnBrk="0" fontAlgn="base" hangingPunct="0">
              <a:lnSpc>
                <a:spcPct val="100000"/>
              </a:lnSpc>
              <a:spcBef>
                <a:spcPct val="0"/>
              </a:spcBef>
              <a:spcAft>
                <a:spcPct val="0"/>
              </a:spcAft>
              <a:buFont typeface="Wingdings" panose="05000000000000000000" pitchFamily="2" charset="2"/>
              <a:buChar char="q"/>
            </a:pPr>
            <a:r>
              <a:rPr lang="en-IN" sz="2000" b="1" u="sng" dirty="0">
                <a:latin typeface="Arial" panose="020B0604020202020204" pitchFamily="34" charset="0"/>
                <a:cs typeface="Arial" panose="020B0604020202020204" pitchFamily="34" charset="0"/>
              </a:rPr>
              <a:t>Track Demographic Trends</a:t>
            </a:r>
          </a:p>
          <a:p>
            <a:pPr eaLnBrk="0" fontAlgn="base" hangingPunct="0">
              <a:lnSpc>
                <a:spcPct val="100000"/>
              </a:lnSpc>
              <a:spcBef>
                <a:spcPct val="0"/>
              </a:spcBef>
              <a:spcAft>
                <a:spcPct val="0"/>
              </a:spcAft>
              <a:buFont typeface="Wingdings" panose="05000000000000000000" pitchFamily="2" charset="2"/>
              <a:buChar char="Ø"/>
            </a:pPr>
            <a:r>
              <a:rPr lang="en-IN" sz="1800" dirty="0">
                <a:latin typeface="Arial" panose="020B0604020202020204" pitchFamily="34" charset="0"/>
              </a:rPr>
              <a:t>While gender showed no significant impact , age and training choices did. Monitoring subgroups performance ensures fairness and highlights were extra support is needed.</a:t>
            </a:r>
          </a:p>
        </p:txBody>
      </p:sp>
    </p:spTree>
    <p:extLst>
      <p:ext uri="{BB962C8B-B14F-4D97-AF65-F5344CB8AC3E}">
        <p14:creationId xmlns:p14="http://schemas.microsoft.com/office/powerpoint/2010/main" val="666323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F71C-F812-BF41-14D4-320D2B90F1DD}"/>
              </a:ext>
            </a:extLst>
          </p:cNvPr>
          <p:cNvSpPr>
            <a:spLocks noGrp="1"/>
          </p:cNvSpPr>
          <p:nvPr>
            <p:ph type="title"/>
          </p:nvPr>
        </p:nvSpPr>
        <p:spPr/>
        <p:txBody>
          <a:bodyPr/>
          <a:lstStyle/>
          <a:p>
            <a:r>
              <a:rPr lang="en-IN" b="1" dirty="0">
                <a:latin typeface="Algerian" panose="04020705040A02060702" pitchFamily="82" charset="0"/>
              </a:rPr>
              <a:t>Limitations</a:t>
            </a:r>
            <a:r>
              <a:rPr lang="en-IN" b="1" dirty="0"/>
              <a:t> </a:t>
            </a:r>
            <a:endParaRPr lang="en-IN" dirty="0"/>
          </a:p>
        </p:txBody>
      </p:sp>
      <p:sp>
        <p:nvSpPr>
          <p:cNvPr id="3" name="Content Placeholder 2">
            <a:extLst>
              <a:ext uri="{FF2B5EF4-FFF2-40B4-BE49-F238E27FC236}">
                <a16:creationId xmlns:a16="http://schemas.microsoft.com/office/drawing/2014/main" id="{8D0CF2F8-D387-99B6-90C7-0997EDD77489}"/>
              </a:ext>
            </a:extLst>
          </p:cNvPr>
          <p:cNvSpPr>
            <a:spLocks noGrp="1"/>
          </p:cNvSpPr>
          <p:nvPr>
            <p:ph idx="1"/>
          </p:nvPr>
        </p:nvSpPr>
        <p:spPr/>
        <p:txBody>
          <a:bodyPr>
            <a:normAutofit fontScale="70000" lnSpcReduction="20000"/>
          </a:bodyPr>
          <a:lstStyle/>
          <a:p>
            <a:pPr lvl="0">
              <a:buFont typeface="Wingdings" panose="05000000000000000000" pitchFamily="2" charset="2"/>
              <a:buChar char="q"/>
            </a:pPr>
            <a:r>
              <a:rPr lang="en-IN" b="1" u="sng" dirty="0"/>
              <a:t>Observational data — causality not proven. </a:t>
            </a:r>
            <a:endParaRPr lang="en-IN" u="sng" dirty="0"/>
          </a:p>
          <a:p>
            <a:pPr marL="0" indent="0">
              <a:buNone/>
            </a:pPr>
            <a:r>
              <a:rPr lang="en-IN" b="1" dirty="0"/>
              <a:t>→ We only looked at existing data. We have seen  patterns (like training and pass rates), but we can’t be 100% sure that training </a:t>
            </a:r>
            <a:r>
              <a:rPr lang="en-IN" b="1" i="1" dirty="0"/>
              <a:t>causes</a:t>
            </a:r>
            <a:r>
              <a:rPr lang="en-IN" b="1" dirty="0"/>
              <a:t> higher pass rates. There may be other reasons.</a:t>
            </a:r>
            <a:endParaRPr lang="en-IN" dirty="0"/>
          </a:p>
          <a:p>
            <a:pPr lvl="0">
              <a:buFont typeface="Wingdings" panose="05000000000000000000" pitchFamily="2" charset="2"/>
              <a:buChar char="q"/>
            </a:pPr>
            <a:r>
              <a:rPr lang="en-IN" b="1" u="sng" dirty="0"/>
              <a:t>Training selection may be endogenous (people who opt for training may differ)</a:t>
            </a:r>
          </a:p>
          <a:p>
            <a:pPr marL="0" lvl="0" indent="0">
              <a:buNone/>
            </a:pPr>
            <a:r>
              <a:rPr lang="en-IN" b="1" dirty="0"/>
              <a:t>→ The people who choose “advanced training” might already be more motivated or better prepared than those who don’t. So, their higher pass rate may not be only because of the training.</a:t>
            </a:r>
            <a:endParaRPr lang="en-IN" dirty="0"/>
          </a:p>
          <a:p>
            <a:pPr lvl="0">
              <a:buFont typeface="Wingdings" panose="05000000000000000000" pitchFamily="2" charset="2"/>
              <a:buChar char="q"/>
            </a:pPr>
            <a:r>
              <a:rPr lang="en-IN" b="1" u="sng" dirty="0"/>
              <a:t>Possible measurement error in skill indicators</a:t>
            </a:r>
          </a:p>
          <a:p>
            <a:pPr marL="0" lvl="0" indent="0">
              <a:buNone/>
            </a:pPr>
            <a:r>
              <a:rPr lang="en-IN" b="1" dirty="0"/>
              <a:t>→ Some information might not be fully accurate (for example, if skills or training were recorded incorrectly, or if people reported it themselves instead of being observed).</a:t>
            </a:r>
            <a:endParaRPr lang="en-IN" dirty="0"/>
          </a:p>
          <a:p>
            <a:pPr lvl="0">
              <a:buFont typeface="Wingdings" panose="05000000000000000000" pitchFamily="2" charset="2"/>
              <a:buChar char="q"/>
            </a:pPr>
            <a:r>
              <a:rPr lang="en-IN" b="1" u="sng" dirty="0"/>
              <a:t>Model may omit other relevant variables</a:t>
            </a:r>
          </a:p>
          <a:p>
            <a:pPr marL="0" lvl="0" indent="0">
              <a:buNone/>
            </a:pPr>
            <a:r>
              <a:rPr lang="en-IN" b="1" dirty="0"/>
              <a:t>→ We didn’t have all possible factors (like prior driving experience, confidence level, or family income). These could also influence pass/fail results but were not included in the model.</a:t>
            </a:r>
            <a:endParaRPr lang="en-IN" dirty="0"/>
          </a:p>
          <a:p>
            <a:pPr marL="0" indent="0">
              <a:buNone/>
            </a:pPr>
            <a:endParaRPr lang="en-IN" dirty="0"/>
          </a:p>
        </p:txBody>
      </p:sp>
      <p:pic>
        <p:nvPicPr>
          <p:cNvPr id="4" name="Picture 3" descr="Neotia Skills">
            <a:extLst>
              <a:ext uri="{FF2B5EF4-FFF2-40B4-BE49-F238E27FC236}">
                <a16:creationId xmlns:a16="http://schemas.microsoft.com/office/drawing/2014/main" id="{2D1E89AA-7A2E-8F56-9AB6-A3E88F0721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41889"/>
            <a:ext cx="1384300" cy="431800"/>
          </a:xfrm>
          <a:prstGeom prst="rect">
            <a:avLst/>
          </a:prstGeom>
          <a:noFill/>
        </p:spPr>
      </p:pic>
    </p:spTree>
    <p:extLst>
      <p:ext uri="{BB962C8B-B14F-4D97-AF65-F5344CB8AC3E}">
        <p14:creationId xmlns:p14="http://schemas.microsoft.com/office/powerpoint/2010/main" val="3192543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C73CB-E62D-43A0-1CB5-113859207589}"/>
              </a:ext>
            </a:extLst>
          </p:cNvPr>
          <p:cNvSpPr>
            <a:spLocks noGrp="1"/>
          </p:cNvSpPr>
          <p:nvPr>
            <p:ph type="title"/>
          </p:nvPr>
        </p:nvSpPr>
        <p:spPr/>
        <p:txBody>
          <a:bodyPr/>
          <a:lstStyle/>
          <a:p>
            <a:r>
              <a:rPr lang="en-US" dirty="0">
                <a:latin typeface="Algerian" panose="04020705040A02060702" pitchFamily="82" charset="0"/>
              </a:rPr>
              <a:t>Objective</a:t>
            </a:r>
            <a:endParaRPr lang="en-IN" dirty="0">
              <a:latin typeface="Algerian" panose="04020705040A02060702" pitchFamily="82" charset="0"/>
            </a:endParaRPr>
          </a:p>
        </p:txBody>
      </p:sp>
      <p:pic>
        <p:nvPicPr>
          <p:cNvPr id="4" name="Picture 3" descr="Neotia Skills">
            <a:extLst>
              <a:ext uri="{FF2B5EF4-FFF2-40B4-BE49-F238E27FC236}">
                <a16:creationId xmlns:a16="http://schemas.microsoft.com/office/drawing/2014/main" id="{98AED997-367C-7016-0BB9-97AEAAE8E0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141889"/>
            <a:ext cx="1384300" cy="431800"/>
          </a:xfrm>
          <a:prstGeom prst="rect">
            <a:avLst/>
          </a:prstGeom>
          <a:noFill/>
        </p:spPr>
      </p:pic>
      <p:sp>
        <p:nvSpPr>
          <p:cNvPr id="5" name="Rectangle 1">
            <a:extLst>
              <a:ext uri="{FF2B5EF4-FFF2-40B4-BE49-F238E27FC236}">
                <a16:creationId xmlns:a16="http://schemas.microsoft.com/office/drawing/2014/main" id="{10820A4E-6C74-0FD3-4A37-D627AC3F7C4C}"/>
              </a:ext>
            </a:extLst>
          </p:cNvPr>
          <p:cNvSpPr>
            <a:spLocks noGrp="1" noChangeArrowheads="1"/>
          </p:cNvSpPr>
          <p:nvPr>
            <p:ph idx="1"/>
          </p:nvPr>
        </p:nvSpPr>
        <p:spPr bwMode="auto">
          <a:xfrm>
            <a:off x="838200" y="1679904"/>
            <a:ext cx="996117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To analyze </a:t>
            </a:r>
            <a:r>
              <a:rPr kumimoji="0" lang="en-US" altLang="en-US" sz="2000" b="1" i="0" u="none" strike="noStrike" cap="none" normalizeH="0" baseline="0" dirty="0">
                <a:ln>
                  <a:noFill/>
                </a:ln>
                <a:solidFill>
                  <a:schemeClr val="tx1"/>
                </a:solidFill>
                <a:effectLst/>
              </a:rPr>
              <a:t>overall pass rates </a:t>
            </a:r>
            <a:r>
              <a:rPr kumimoji="0" lang="en-US" altLang="en-US" sz="2000" b="0" i="0" u="none" strike="noStrike" cap="none" normalizeH="0" baseline="0" dirty="0">
                <a:ln>
                  <a:noFill/>
                </a:ln>
                <a:solidFill>
                  <a:schemeClr val="tx1"/>
                </a:solidFill>
                <a:effectLst/>
              </a:rPr>
              <a:t>and compare differences across </a:t>
            </a:r>
            <a:r>
              <a:rPr kumimoji="0" lang="en-US" altLang="en-US" sz="2000" b="1" i="0" u="none" strike="noStrike" cap="none" normalizeH="0" baseline="0" dirty="0">
                <a:ln>
                  <a:noFill/>
                </a:ln>
                <a:solidFill>
                  <a:schemeClr val="tx1"/>
                </a:solidFill>
                <a:effectLst/>
              </a:rPr>
              <a:t>demographic groups </a:t>
            </a:r>
            <a:r>
              <a:rPr kumimoji="0" lang="en-US" altLang="en-US" sz="2000" b="0" i="0" u="none" strike="noStrike" cap="none" normalizeH="0" baseline="0" dirty="0">
                <a:ln>
                  <a:noFill/>
                </a:ln>
                <a:solidFill>
                  <a:schemeClr val="tx1"/>
                </a:solidFill>
                <a:effectLst/>
              </a:rPr>
              <a:t>(gender, age, race).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To evaluate the </a:t>
            </a:r>
            <a:r>
              <a:rPr kumimoji="0" lang="en-US" altLang="en-US" sz="2000" b="1" i="0" u="none" strike="noStrike" cap="none" normalizeH="0" baseline="0" dirty="0">
                <a:ln>
                  <a:noFill/>
                </a:ln>
                <a:solidFill>
                  <a:schemeClr val="tx1"/>
                </a:solidFill>
                <a:effectLst/>
              </a:rPr>
              <a:t>impact of training </a:t>
            </a:r>
            <a:r>
              <a:rPr kumimoji="0" lang="en-US" altLang="en-US" sz="2000" b="0" i="0" u="none" strike="noStrike" cap="none" normalizeH="0" baseline="0" dirty="0">
                <a:ln>
                  <a:noFill/>
                </a:ln>
                <a:solidFill>
                  <a:schemeClr val="tx1"/>
                </a:solidFill>
                <a:effectLst/>
              </a:rPr>
              <a:t>(Advanced, Basic, None) on pass/fail outcomes.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To identify the </a:t>
            </a:r>
            <a:r>
              <a:rPr kumimoji="0" lang="en-US" altLang="en-US" sz="2000" b="1" i="0" u="none" strike="noStrike" cap="none" normalizeH="0" baseline="0" dirty="0">
                <a:ln>
                  <a:noFill/>
                </a:ln>
                <a:solidFill>
                  <a:schemeClr val="tx1"/>
                </a:solidFill>
                <a:effectLst/>
              </a:rPr>
              <a:t>most significant road assessment indicators </a:t>
            </a:r>
            <a:r>
              <a:rPr kumimoji="0" lang="en-US" altLang="en-US" sz="2000" b="0" i="0" u="none" strike="noStrike" cap="none" normalizeH="0" baseline="0" dirty="0">
                <a:ln>
                  <a:noFill/>
                </a:ln>
                <a:solidFill>
                  <a:schemeClr val="tx1"/>
                </a:solidFill>
                <a:effectLst/>
              </a:rPr>
              <a:t>influencing success or failure.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To build and test a </a:t>
            </a:r>
            <a:r>
              <a:rPr kumimoji="0" lang="en-US" altLang="en-US" sz="2000" b="1" i="0" u="none" strike="noStrike" cap="none" normalizeH="0" baseline="0" dirty="0">
                <a:ln>
                  <a:noFill/>
                </a:ln>
                <a:solidFill>
                  <a:schemeClr val="tx1"/>
                </a:solidFill>
                <a:effectLst/>
              </a:rPr>
              <a:t>logistic regression model to predict pass/fail outcomes</a:t>
            </a:r>
            <a:r>
              <a:rPr kumimoji="0" lang="en-US" altLang="en-US" sz="2000" b="0" i="0" u="none" strike="noStrike" cap="none" normalizeH="0" baseline="0" dirty="0">
                <a:ln>
                  <a:noFill/>
                </a:ln>
                <a:solidFill>
                  <a:schemeClr val="tx1"/>
                </a:solidFill>
                <a:effectLst/>
              </a:rPr>
              <a:t>, and assess its </a:t>
            </a:r>
            <a:r>
              <a:rPr kumimoji="0" lang="en-US" altLang="en-US" sz="2000" b="1" i="0" u="none" strike="noStrike" cap="none" normalizeH="0" baseline="0" dirty="0">
                <a:ln>
                  <a:noFill/>
                </a:ln>
                <a:solidFill>
                  <a:schemeClr val="tx1"/>
                </a:solidFill>
                <a:effectLst/>
              </a:rPr>
              <a:t>accuracy, precision, recall, and F1-score</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To demonstrate how </a:t>
            </a:r>
            <a:r>
              <a:rPr kumimoji="0" lang="en-US" altLang="en-US" sz="2000" b="1" i="0" u="none" strike="noStrike" cap="none" normalizeH="0" baseline="0" dirty="0">
                <a:ln>
                  <a:noFill/>
                </a:ln>
                <a:solidFill>
                  <a:schemeClr val="tx1"/>
                </a:solidFill>
                <a:effectLst/>
              </a:rPr>
              <a:t>different cutoff thresholds </a:t>
            </a:r>
            <a:r>
              <a:rPr kumimoji="0" lang="en-US" altLang="en-US" sz="2000" b="0" i="0" u="none" strike="noStrike" cap="none" normalizeH="0" baseline="0" dirty="0">
                <a:ln>
                  <a:noFill/>
                </a:ln>
                <a:solidFill>
                  <a:schemeClr val="tx1"/>
                </a:solidFill>
                <a:effectLst/>
              </a:rPr>
              <a:t>affect model performance using confusion matrices.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To design </a:t>
            </a:r>
            <a:r>
              <a:rPr kumimoji="0" lang="en-US" altLang="en-US" sz="2000" b="1" i="0" u="none" strike="noStrike" cap="none" normalizeH="0" baseline="0" dirty="0">
                <a:ln>
                  <a:noFill/>
                </a:ln>
                <a:solidFill>
                  <a:schemeClr val="tx1"/>
                </a:solidFill>
                <a:effectLst/>
              </a:rPr>
              <a:t>interactive dashboards </a:t>
            </a:r>
            <a:r>
              <a:rPr kumimoji="0" lang="en-US" altLang="en-US" sz="2000" b="0" i="0" u="none" strike="noStrike" cap="none" normalizeH="0" baseline="0" dirty="0">
                <a:ln>
                  <a:noFill/>
                </a:ln>
                <a:solidFill>
                  <a:schemeClr val="tx1"/>
                </a:solidFill>
                <a:effectLst/>
              </a:rPr>
              <a:t>in Power BI that allow dynamic filtering by demographics, training, and test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To provide insights and recommendations that could help the </a:t>
            </a:r>
            <a:r>
              <a:rPr kumimoji="0" lang="en-US" altLang="en-US" sz="2000" b="1" i="0" u="none" strike="noStrike" cap="none" normalizeH="0" baseline="0" dirty="0">
                <a:ln>
                  <a:noFill/>
                </a:ln>
                <a:solidFill>
                  <a:schemeClr val="tx1"/>
                </a:solidFill>
                <a:effectLst/>
              </a:rPr>
              <a:t>DMV improve applicant success rates and training effectiveness</a:t>
            </a:r>
            <a:r>
              <a:rPr kumimoji="0" lang="en-US" altLang="en-US" sz="20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324654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6869-87E5-46D1-F590-4C96F94A843D}"/>
              </a:ext>
            </a:extLst>
          </p:cNvPr>
          <p:cNvSpPr>
            <a:spLocks noGrp="1"/>
          </p:cNvSpPr>
          <p:nvPr>
            <p:ph type="title"/>
          </p:nvPr>
        </p:nvSpPr>
        <p:spPr/>
        <p:txBody>
          <a:bodyPr/>
          <a:lstStyle/>
          <a:p>
            <a:r>
              <a:rPr lang="en-US" dirty="0">
                <a:latin typeface="Algerian" panose="04020705040A02060702" pitchFamily="82" charset="0"/>
              </a:rPr>
              <a:t>KPIs for DMV Road Assessment</a:t>
            </a:r>
            <a:endParaRPr lang="en-IN" dirty="0">
              <a:latin typeface="Algerian" panose="04020705040A02060702" pitchFamily="82" charset="0"/>
            </a:endParaRPr>
          </a:p>
        </p:txBody>
      </p:sp>
      <p:graphicFrame>
        <p:nvGraphicFramePr>
          <p:cNvPr id="6" name="Content Placeholder 5">
            <a:extLst>
              <a:ext uri="{FF2B5EF4-FFF2-40B4-BE49-F238E27FC236}">
                <a16:creationId xmlns:a16="http://schemas.microsoft.com/office/drawing/2014/main" id="{025EA771-2906-C645-1AAB-F7B2CD6000C1}"/>
              </a:ext>
            </a:extLst>
          </p:cNvPr>
          <p:cNvGraphicFramePr>
            <a:graphicFrameLocks noGrp="1"/>
          </p:cNvGraphicFramePr>
          <p:nvPr>
            <p:ph idx="1"/>
            <p:extLst>
              <p:ext uri="{D42A27DB-BD31-4B8C-83A1-F6EECF244321}">
                <p14:modId xmlns:p14="http://schemas.microsoft.com/office/powerpoint/2010/main" val="1805247993"/>
              </p:ext>
            </p:extLst>
          </p:nvPr>
        </p:nvGraphicFramePr>
        <p:xfrm>
          <a:off x="844550" y="1520825"/>
          <a:ext cx="10515600" cy="4815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37328441"/>
                    </a:ext>
                  </a:extLst>
                </a:gridCol>
                <a:gridCol w="5257800">
                  <a:extLst>
                    <a:ext uri="{9D8B030D-6E8A-4147-A177-3AD203B41FA5}">
                      <a16:colId xmlns:a16="http://schemas.microsoft.com/office/drawing/2014/main" val="665413243"/>
                    </a:ext>
                  </a:extLst>
                </a:gridCol>
              </a:tblGrid>
              <a:tr h="370840">
                <a:tc>
                  <a:txBody>
                    <a:bodyPr/>
                    <a:lstStyle/>
                    <a:p>
                      <a:pPr algn="ctr"/>
                      <a:r>
                        <a:rPr lang="en-US" dirty="0"/>
                        <a:t>K</a:t>
                      </a:r>
                      <a:r>
                        <a:rPr lang="en-IN" dirty="0"/>
                        <a:t>PI Name</a:t>
                      </a:r>
                    </a:p>
                  </a:txBody>
                  <a:tcPr/>
                </a:tc>
                <a:tc>
                  <a:txBody>
                    <a:bodyPr/>
                    <a:lstStyle/>
                    <a:p>
                      <a:pPr algn="ctr"/>
                      <a:r>
                        <a:rPr lang="en-US" dirty="0"/>
                        <a:t>Description</a:t>
                      </a:r>
                      <a:endParaRPr lang="en-IN" dirty="0"/>
                    </a:p>
                  </a:txBody>
                  <a:tcPr/>
                </a:tc>
                <a:extLst>
                  <a:ext uri="{0D108BD9-81ED-4DB2-BD59-A6C34878D82A}">
                    <a16:rowId xmlns:a16="http://schemas.microsoft.com/office/drawing/2014/main" val="47453473"/>
                  </a:ext>
                </a:extLst>
              </a:tr>
              <a:tr h="370840">
                <a:tc>
                  <a:txBody>
                    <a:bodyPr/>
                    <a:lstStyle/>
                    <a:p>
                      <a:pPr algn="ctr">
                        <a:buNone/>
                      </a:pPr>
                      <a:r>
                        <a:rPr lang="en-IN" sz="1400" b="1" dirty="0"/>
                        <a:t>Overall Pass Rate</a:t>
                      </a:r>
                      <a:endParaRPr lang="en-IN" sz="1400" dirty="0"/>
                    </a:p>
                  </a:txBody>
                  <a:tcPr anchor="ctr"/>
                </a:tc>
                <a:tc>
                  <a:txBody>
                    <a:bodyPr/>
                    <a:lstStyle/>
                    <a:p>
                      <a:pPr>
                        <a:buNone/>
                      </a:pPr>
                      <a:r>
                        <a:rPr lang="en-US" sz="1400" dirty="0"/>
                        <a:t>Percentage of applicants who successfully passed the DMV road test.</a:t>
                      </a:r>
                    </a:p>
                  </a:txBody>
                  <a:tcPr anchor="ctr"/>
                </a:tc>
                <a:extLst>
                  <a:ext uri="{0D108BD9-81ED-4DB2-BD59-A6C34878D82A}">
                    <a16:rowId xmlns:a16="http://schemas.microsoft.com/office/drawing/2014/main" val="4119463189"/>
                  </a:ext>
                </a:extLst>
              </a:tr>
              <a:tr h="370840">
                <a:tc>
                  <a:txBody>
                    <a:bodyPr/>
                    <a:lstStyle/>
                    <a:p>
                      <a:pPr algn="ctr">
                        <a:buNone/>
                      </a:pPr>
                      <a:r>
                        <a:rPr lang="en-IN" sz="1400" b="1" dirty="0"/>
                        <a:t>Pass Rate by Gender</a:t>
                      </a:r>
                      <a:endParaRPr lang="en-IN" sz="1400" dirty="0"/>
                    </a:p>
                  </a:txBody>
                  <a:tcPr anchor="ctr"/>
                </a:tc>
                <a:tc>
                  <a:txBody>
                    <a:bodyPr/>
                    <a:lstStyle/>
                    <a:p>
                      <a:pPr>
                        <a:buNone/>
                      </a:pPr>
                      <a:r>
                        <a:rPr lang="en-US" sz="1400" dirty="0"/>
                        <a:t>Comparison of pass percentages between male and female applicants.</a:t>
                      </a:r>
                    </a:p>
                  </a:txBody>
                  <a:tcPr anchor="ctr"/>
                </a:tc>
                <a:extLst>
                  <a:ext uri="{0D108BD9-81ED-4DB2-BD59-A6C34878D82A}">
                    <a16:rowId xmlns:a16="http://schemas.microsoft.com/office/drawing/2014/main" val="3478915279"/>
                  </a:ext>
                </a:extLst>
              </a:tr>
              <a:tr h="370840">
                <a:tc>
                  <a:txBody>
                    <a:bodyPr/>
                    <a:lstStyle/>
                    <a:p>
                      <a:pPr algn="ctr">
                        <a:buNone/>
                      </a:pPr>
                      <a:r>
                        <a:rPr lang="en-IN" sz="1400" b="1" dirty="0"/>
                        <a:t>Pass Rate by Race</a:t>
                      </a:r>
                      <a:endParaRPr lang="en-IN" sz="1400" dirty="0"/>
                    </a:p>
                  </a:txBody>
                  <a:tcPr anchor="ctr"/>
                </a:tc>
                <a:tc>
                  <a:txBody>
                    <a:bodyPr/>
                    <a:lstStyle/>
                    <a:p>
                      <a:pPr>
                        <a:buNone/>
                      </a:pPr>
                      <a:r>
                        <a:rPr lang="en-US" sz="1400" dirty="0"/>
                        <a:t>Distribution of pass outcomes across different racial groups.</a:t>
                      </a:r>
                    </a:p>
                  </a:txBody>
                  <a:tcPr anchor="ctr"/>
                </a:tc>
                <a:extLst>
                  <a:ext uri="{0D108BD9-81ED-4DB2-BD59-A6C34878D82A}">
                    <a16:rowId xmlns:a16="http://schemas.microsoft.com/office/drawing/2014/main" val="3537314541"/>
                  </a:ext>
                </a:extLst>
              </a:tr>
              <a:tr h="370840">
                <a:tc>
                  <a:txBody>
                    <a:bodyPr/>
                    <a:lstStyle/>
                    <a:p>
                      <a:pPr algn="ctr">
                        <a:buNone/>
                      </a:pPr>
                      <a:r>
                        <a:rPr lang="en-US" sz="1400" b="1" dirty="0"/>
                        <a:t>Pass Rate by Age Group</a:t>
                      </a:r>
                      <a:endParaRPr lang="en-US" sz="1400" dirty="0"/>
                    </a:p>
                  </a:txBody>
                  <a:tcPr anchor="ctr"/>
                </a:tc>
                <a:tc>
                  <a:txBody>
                    <a:bodyPr/>
                    <a:lstStyle/>
                    <a:p>
                      <a:pPr>
                        <a:buNone/>
                      </a:pPr>
                      <a:r>
                        <a:rPr lang="en-US" sz="1400" dirty="0"/>
                        <a:t>Success rate segmented into age ranges .</a:t>
                      </a:r>
                    </a:p>
                  </a:txBody>
                  <a:tcPr anchor="ctr"/>
                </a:tc>
                <a:extLst>
                  <a:ext uri="{0D108BD9-81ED-4DB2-BD59-A6C34878D82A}">
                    <a16:rowId xmlns:a16="http://schemas.microsoft.com/office/drawing/2014/main" val="2962263645"/>
                  </a:ext>
                </a:extLst>
              </a:tr>
              <a:tr h="370840">
                <a:tc>
                  <a:txBody>
                    <a:bodyPr/>
                    <a:lstStyle/>
                    <a:p>
                      <a:pPr algn="ctr">
                        <a:buNone/>
                      </a:pPr>
                      <a:r>
                        <a:rPr lang="en-IN" sz="1400" b="1" dirty="0"/>
                        <a:t>Impact of Training</a:t>
                      </a:r>
                      <a:endParaRPr lang="en-IN" sz="1400" dirty="0"/>
                    </a:p>
                  </a:txBody>
                  <a:tcPr anchor="ctr"/>
                </a:tc>
                <a:tc>
                  <a:txBody>
                    <a:bodyPr/>
                    <a:lstStyle/>
                    <a:p>
                      <a:pPr>
                        <a:buNone/>
                      </a:pPr>
                      <a:r>
                        <a:rPr lang="en-US" sz="1400" dirty="0"/>
                        <a:t>Improvement in pass rates for applicants who took Basic or Advanced training compared to those with no training.</a:t>
                      </a:r>
                    </a:p>
                  </a:txBody>
                  <a:tcPr anchor="ctr"/>
                </a:tc>
                <a:extLst>
                  <a:ext uri="{0D108BD9-81ED-4DB2-BD59-A6C34878D82A}">
                    <a16:rowId xmlns:a16="http://schemas.microsoft.com/office/drawing/2014/main" val="2786523653"/>
                  </a:ext>
                </a:extLst>
              </a:tr>
              <a:tr h="370840">
                <a:tc>
                  <a:txBody>
                    <a:bodyPr/>
                    <a:lstStyle/>
                    <a:p>
                      <a:pPr algn="ctr">
                        <a:buNone/>
                      </a:pPr>
                      <a:r>
                        <a:rPr lang="en-IN" sz="1400" b="1" dirty="0"/>
                        <a:t>Top Failure Indicators</a:t>
                      </a:r>
                      <a:endParaRPr lang="en-IN" sz="1400" dirty="0"/>
                    </a:p>
                  </a:txBody>
                  <a:tcPr anchor="ctr"/>
                </a:tc>
                <a:tc>
                  <a:txBody>
                    <a:bodyPr/>
                    <a:lstStyle/>
                    <a:p>
                      <a:pPr>
                        <a:buNone/>
                      </a:pPr>
                      <a:r>
                        <a:rPr lang="en-US" sz="1400" dirty="0"/>
                        <a:t>Most common skill/indicator failures (e.g., signals, road signs, mirror usage) contributing to test failure.</a:t>
                      </a:r>
                    </a:p>
                  </a:txBody>
                  <a:tcPr anchor="ctr"/>
                </a:tc>
                <a:extLst>
                  <a:ext uri="{0D108BD9-81ED-4DB2-BD59-A6C34878D82A}">
                    <a16:rowId xmlns:a16="http://schemas.microsoft.com/office/drawing/2014/main" val="296913860"/>
                  </a:ext>
                </a:extLst>
              </a:tr>
              <a:tr h="370840">
                <a:tc>
                  <a:txBody>
                    <a:bodyPr/>
                    <a:lstStyle/>
                    <a:p>
                      <a:pPr algn="ctr">
                        <a:buNone/>
                      </a:pPr>
                      <a:r>
                        <a:rPr lang="en-IN" sz="1400" b="1" dirty="0"/>
                        <a:t>Model Accuracy</a:t>
                      </a:r>
                      <a:endParaRPr lang="en-IN" sz="1400" dirty="0"/>
                    </a:p>
                  </a:txBody>
                  <a:tcPr anchor="ctr"/>
                </a:tc>
                <a:tc>
                  <a:txBody>
                    <a:bodyPr/>
                    <a:lstStyle/>
                    <a:p>
                      <a:pPr>
                        <a:buNone/>
                      </a:pPr>
                      <a:r>
                        <a:rPr lang="en-US" sz="1400" dirty="0"/>
                        <a:t>Percentage of correct predictions made by the logistic regression model.</a:t>
                      </a:r>
                    </a:p>
                  </a:txBody>
                  <a:tcPr anchor="ctr"/>
                </a:tc>
                <a:extLst>
                  <a:ext uri="{0D108BD9-81ED-4DB2-BD59-A6C34878D82A}">
                    <a16:rowId xmlns:a16="http://schemas.microsoft.com/office/drawing/2014/main" val="3071880156"/>
                  </a:ext>
                </a:extLst>
              </a:tr>
              <a:tr h="370840">
                <a:tc>
                  <a:txBody>
                    <a:bodyPr/>
                    <a:lstStyle/>
                    <a:p>
                      <a:pPr algn="ctr">
                        <a:buNone/>
                      </a:pPr>
                      <a:r>
                        <a:rPr lang="en-IN" sz="1400" b="1" dirty="0"/>
                        <a:t>Precision</a:t>
                      </a:r>
                      <a:endParaRPr lang="en-IN" sz="1400" dirty="0"/>
                    </a:p>
                  </a:txBody>
                  <a:tcPr anchor="ctr"/>
                </a:tc>
                <a:tc>
                  <a:txBody>
                    <a:bodyPr/>
                    <a:lstStyle/>
                    <a:p>
                      <a:pPr>
                        <a:buNone/>
                      </a:pPr>
                      <a:r>
                        <a:rPr lang="en-US" sz="1400" dirty="0"/>
                        <a:t>Among those predicted to pass, the percentage who actually passed.</a:t>
                      </a:r>
                    </a:p>
                  </a:txBody>
                  <a:tcPr anchor="ctr"/>
                </a:tc>
                <a:extLst>
                  <a:ext uri="{0D108BD9-81ED-4DB2-BD59-A6C34878D82A}">
                    <a16:rowId xmlns:a16="http://schemas.microsoft.com/office/drawing/2014/main" val="167754153"/>
                  </a:ext>
                </a:extLst>
              </a:tr>
              <a:tr h="370840">
                <a:tc>
                  <a:txBody>
                    <a:bodyPr/>
                    <a:lstStyle/>
                    <a:p>
                      <a:pPr algn="ctr">
                        <a:buNone/>
                      </a:pPr>
                      <a:r>
                        <a:rPr lang="en-IN" sz="1400" b="1" dirty="0"/>
                        <a:t>Recall (Sensitivity)</a:t>
                      </a:r>
                      <a:endParaRPr lang="en-IN" sz="1400" dirty="0"/>
                    </a:p>
                  </a:txBody>
                  <a:tcPr anchor="ctr"/>
                </a:tc>
                <a:tc>
                  <a:txBody>
                    <a:bodyPr/>
                    <a:lstStyle/>
                    <a:p>
                      <a:pPr>
                        <a:buNone/>
                      </a:pPr>
                      <a:r>
                        <a:rPr lang="en-US" sz="1400" dirty="0"/>
                        <a:t>Among actual pass cases, the percentage correctly identified by the model.</a:t>
                      </a:r>
                    </a:p>
                  </a:txBody>
                  <a:tcPr anchor="ctr"/>
                </a:tc>
                <a:extLst>
                  <a:ext uri="{0D108BD9-81ED-4DB2-BD59-A6C34878D82A}">
                    <a16:rowId xmlns:a16="http://schemas.microsoft.com/office/drawing/2014/main" val="468007966"/>
                  </a:ext>
                </a:extLst>
              </a:tr>
              <a:tr h="370840">
                <a:tc>
                  <a:txBody>
                    <a:bodyPr/>
                    <a:lstStyle/>
                    <a:p>
                      <a:pPr algn="ctr">
                        <a:buNone/>
                      </a:pPr>
                      <a:r>
                        <a:rPr lang="en-IN" sz="1400" b="1" dirty="0"/>
                        <a:t>F1-Score</a:t>
                      </a:r>
                      <a:endParaRPr lang="en-IN" sz="1400" dirty="0"/>
                    </a:p>
                  </a:txBody>
                  <a:tcPr anchor="ctr"/>
                </a:tc>
                <a:tc>
                  <a:txBody>
                    <a:bodyPr/>
                    <a:lstStyle/>
                    <a:p>
                      <a:pPr>
                        <a:buNone/>
                      </a:pPr>
                      <a:r>
                        <a:rPr lang="en-US" sz="1400" dirty="0"/>
                        <a:t>Harmonic mean of precision and recall, balancing the two metrics.</a:t>
                      </a:r>
                    </a:p>
                  </a:txBody>
                  <a:tcPr anchor="ctr"/>
                </a:tc>
                <a:extLst>
                  <a:ext uri="{0D108BD9-81ED-4DB2-BD59-A6C34878D82A}">
                    <a16:rowId xmlns:a16="http://schemas.microsoft.com/office/drawing/2014/main" val="530028813"/>
                  </a:ext>
                </a:extLst>
              </a:tr>
            </a:tbl>
          </a:graphicData>
        </a:graphic>
      </p:graphicFrame>
      <p:pic>
        <p:nvPicPr>
          <p:cNvPr id="4" name="Picture 3" descr="Neotia Skills">
            <a:extLst>
              <a:ext uri="{FF2B5EF4-FFF2-40B4-BE49-F238E27FC236}">
                <a16:creationId xmlns:a16="http://schemas.microsoft.com/office/drawing/2014/main" id="{0EDCD675-C7E7-14A9-3C47-063D69703C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141889"/>
            <a:ext cx="1384300" cy="431800"/>
          </a:xfrm>
          <a:prstGeom prst="rect">
            <a:avLst/>
          </a:prstGeom>
          <a:noFill/>
        </p:spPr>
      </p:pic>
    </p:spTree>
    <p:extLst>
      <p:ext uri="{BB962C8B-B14F-4D97-AF65-F5344CB8AC3E}">
        <p14:creationId xmlns:p14="http://schemas.microsoft.com/office/powerpoint/2010/main" val="44349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C542-767A-3FDE-7EF3-5A8B0E056E33}"/>
              </a:ext>
            </a:extLst>
          </p:cNvPr>
          <p:cNvSpPr>
            <a:spLocks noGrp="1"/>
          </p:cNvSpPr>
          <p:nvPr>
            <p:ph type="title"/>
          </p:nvPr>
        </p:nvSpPr>
        <p:spPr>
          <a:xfrm>
            <a:off x="838200" y="365126"/>
            <a:ext cx="10515600" cy="1274988"/>
          </a:xfrm>
        </p:spPr>
        <p:txBody>
          <a:bodyPr>
            <a:normAutofit fontScale="90000"/>
          </a:bodyPr>
          <a:lstStyle/>
          <a:p>
            <a:r>
              <a:rPr lang="en-IN" b="1" dirty="0">
                <a:latin typeface="Algerian" panose="04020705040A02060702" pitchFamily="82" charset="0"/>
              </a:rPr>
              <a:t>Overview of Dataset Structure :-</a:t>
            </a:r>
            <a:br>
              <a:rPr lang="en-IN" dirty="0">
                <a:latin typeface="Algerian" panose="04020705040A02060702" pitchFamily="82" charset="0"/>
              </a:rPr>
            </a:b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5CB982E1-D3A8-3166-6AE8-9F3A2AF9B95D}"/>
              </a:ext>
            </a:extLst>
          </p:cNvPr>
          <p:cNvSpPr>
            <a:spLocks noGrp="1"/>
          </p:cNvSpPr>
          <p:nvPr>
            <p:ph idx="1"/>
          </p:nvPr>
        </p:nvSpPr>
        <p:spPr>
          <a:xfrm>
            <a:off x="838200" y="1442017"/>
            <a:ext cx="10515600" cy="4351338"/>
          </a:xfrm>
        </p:spPr>
        <p:txBody>
          <a:bodyPr/>
          <a:lstStyle/>
          <a:p>
            <a:pPr>
              <a:buFont typeface="Wingdings" panose="05000000000000000000" pitchFamily="2" charset="2"/>
              <a:buChar char="Ø"/>
            </a:pPr>
            <a:r>
              <a:rPr lang="en-US" b="1" dirty="0"/>
              <a:t>DADV-2-Capstone Project-Group D-Dataset Drivers License Data:-Contains data on applicant’s demographics (age , gender and    race), training participation and road assessment indicators. </a:t>
            </a:r>
            <a:endParaRPr lang="en-IN" dirty="0"/>
          </a:p>
        </p:txBody>
      </p:sp>
      <p:pic>
        <p:nvPicPr>
          <p:cNvPr id="4" name="Picture 3" descr="Neotia Skills">
            <a:extLst>
              <a:ext uri="{FF2B5EF4-FFF2-40B4-BE49-F238E27FC236}">
                <a16:creationId xmlns:a16="http://schemas.microsoft.com/office/drawing/2014/main" id="{A6D321DF-9F45-D9CF-A5AC-07672DAC95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41889"/>
            <a:ext cx="1384300" cy="431800"/>
          </a:xfrm>
          <a:prstGeom prst="rect">
            <a:avLst/>
          </a:prstGeom>
          <a:noFill/>
        </p:spPr>
      </p:pic>
    </p:spTree>
    <p:extLst>
      <p:ext uri="{BB962C8B-B14F-4D97-AF65-F5344CB8AC3E}">
        <p14:creationId xmlns:p14="http://schemas.microsoft.com/office/powerpoint/2010/main" val="1300370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42A0B-02CD-A51B-61F7-DED6B60327DC}"/>
              </a:ext>
            </a:extLst>
          </p:cNvPr>
          <p:cNvSpPr>
            <a:spLocks noGrp="1"/>
          </p:cNvSpPr>
          <p:nvPr>
            <p:ph type="title"/>
          </p:nvPr>
        </p:nvSpPr>
        <p:spPr/>
        <p:txBody>
          <a:bodyPr/>
          <a:lstStyle/>
          <a:p>
            <a:r>
              <a:rPr lang="en-US" b="1" dirty="0">
                <a:latin typeface="Algerian" panose="04020705040A02060702" pitchFamily="82" charset="0"/>
              </a:rPr>
              <a:t>Data Cleaning &amp; Methodology:-</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07031D14-A980-26C8-43F2-25C0D647F264}"/>
              </a:ext>
            </a:extLst>
          </p:cNvPr>
          <p:cNvSpPr>
            <a:spLocks noGrp="1"/>
          </p:cNvSpPr>
          <p:nvPr>
            <p:ph idx="1"/>
          </p:nvPr>
        </p:nvSpPr>
        <p:spPr/>
        <p:txBody>
          <a:bodyPr/>
          <a:lstStyle/>
          <a:p>
            <a:pPr marL="0" indent="0">
              <a:buNone/>
            </a:pPr>
            <a:r>
              <a:rPr lang="en-US" sz="2000" u="sng" dirty="0">
                <a:latin typeface="Aharoni" panose="02010803020104030203" pitchFamily="2" charset="-79"/>
                <a:cs typeface="Aharoni" panose="02010803020104030203" pitchFamily="2" charset="-79"/>
              </a:rPr>
              <a:t>Key Data Cleaning Process Included</a:t>
            </a:r>
            <a:r>
              <a:rPr lang="en-US" sz="2000" dirty="0">
                <a:latin typeface="Aharoni" panose="02010803020104030203" pitchFamily="2" charset="-79"/>
                <a:cs typeface="Aharoni" panose="02010803020104030203" pitchFamily="2" charset="-79"/>
              </a:rPr>
              <a:t>:-</a:t>
            </a:r>
          </a:p>
          <a:p>
            <a:pPr>
              <a:buFont typeface="Wingdings" panose="05000000000000000000" pitchFamily="2" charset="2"/>
              <a:buChar char="Ø"/>
            </a:pPr>
            <a:r>
              <a:rPr lang="en-IN" sz="2000" dirty="0"/>
              <a:t>Accurate data types of the fields were assigned.</a:t>
            </a:r>
          </a:p>
          <a:p>
            <a:pPr>
              <a:buFont typeface="Wingdings" panose="05000000000000000000" pitchFamily="2" charset="2"/>
              <a:buChar char="Ø"/>
            </a:pPr>
            <a:r>
              <a:rPr lang="en-IN" sz="2000" dirty="0"/>
              <a:t>The dataset was thoroughly checked for all the missing values and for duplication of data and no such things were found.</a:t>
            </a:r>
          </a:p>
          <a:p>
            <a:pPr>
              <a:buFont typeface="Wingdings" panose="05000000000000000000" pitchFamily="2" charset="2"/>
              <a:buChar char="Ø"/>
            </a:pPr>
            <a:r>
              <a:rPr lang="en-IN" sz="2000" dirty="0"/>
              <a:t>All the numeric fields are converted into numeric datatypes from general datatypes to ensure proper analysis.</a:t>
            </a:r>
            <a:endParaRPr lang="en-US" sz="2000" dirty="0"/>
          </a:p>
          <a:p>
            <a:pPr marL="0" indent="0">
              <a:buNone/>
            </a:pPr>
            <a:endParaRPr lang="en-IN" dirty="0"/>
          </a:p>
        </p:txBody>
      </p:sp>
      <p:pic>
        <p:nvPicPr>
          <p:cNvPr id="4" name="Picture 3" descr="Neotia Skills">
            <a:extLst>
              <a:ext uri="{FF2B5EF4-FFF2-40B4-BE49-F238E27FC236}">
                <a16:creationId xmlns:a16="http://schemas.microsoft.com/office/drawing/2014/main" id="{CF2574F4-B0CC-6E3F-FC47-B7406A2AC9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41889"/>
            <a:ext cx="1384300" cy="431800"/>
          </a:xfrm>
          <a:prstGeom prst="rect">
            <a:avLst/>
          </a:prstGeom>
          <a:noFill/>
        </p:spPr>
      </p:pic>
    </p:spTree>
    <p:extLst>
      <p:ext uri="{BB962C8B-B14F-4D97-AF65-F5344CB8AC3E}">
        <p14:creationId xmlns:p14="http://schemas.microsoft.com/office/powerpoint/2010/main" val="967761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C351-A231-EED4-1EFD-F826A3C3ABA5}"/>
              </a:ext>
            </a:extLst>
          </p:cNvPr>
          <p:cNvSpPr>
            <a:spLocks noGrp="1"/>
          </p:cNvSpPr>
          <p:nvPr>
            <p:ph type="title"/>
          </p:nvPr>
        </p:nvSpPr>
        <p:spPr/>
        <p:txBody>
          <a:bodyPr/>
          <a:lstStyle/>
          <a:p>
            <a:r>
              <a:rPr lang="en-US" altLang="en-US" b="1" dirty="0">
                <a:latin typeface="Algerian" panose="04020705040A02060702" pitchFamily="82" charset="0"/>
                <a:ea typeface="Calibri" panose="020F0502020204030204" pitchFamily="34" charset="0"/>
                <a:cs typeface="Calibri" panose="020F0502020204030204" pitchFamily="34" charset="0"/>
              </a:rPr>
              <a:t>Feature Engineering :-</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A4E9A471-4F50-0D41-8968-79E2BB3ABDC7}"/>
              </a:ext>
            </a:extLst>
          </p:cNvPr>
          <p:cNvSpPr>
            <a:spLocks noGrp="1"/>
          </p:cNvSpPr>
          <p:nvPr>
            <p:ph idx="1"/>
          </p:nvPr>
        </p:nvSpPr>
        <p:spPr/>
        <p:txBody>
          <a:bodyPr>
            <a:normAutofit lnSpcReduction="10000"/>
          </a:bodyPr>
          <a:lstStyle/>
          <a:p>
            <a:pPr marL="0" indent="0">
              <a:buNone/>
            </a:pPr>
            <a:r>
              <a:rPr lang="en-US" sz="2000" b="1" u="sng" dirty="0"/>
              <a:t>Feature Engineering done in Excel:-</a:t>
            </a:r>
          </a:p>
          <a:p>
            <a:pPr>
              <a:buFont typeface="Wingdings" panose="05000000000000000000" pitchFamily="2" charset="2"/>
              <a:buChar char="Ø"/>
            </a:pPr>
            <a:r>
              <a:rPr lang="en-US" sz="2000" b="1" u="sng" dirty="0"/>
              <a:t>Synthetic Age column generation</a:t>
            </a:r>
            <a:r>
              <a:rPr lang="en-US" sz="2000" dirty="0"/>
              <a:t>:-A synthetic Age column was generated by using Generative AI tools and by taking the reference of Age-group column .(ex:- Teenager :-16-19,Young Adult:-20-29, Middle Age:-30-50).</a:t>
            </a:r>
          </a:p>
          <a:p>
            <a:pPr>
              <a:buFont typeface="Wingdings" panose="05000000000000000000" pitchFamily="2" charset="2"/>
              <a:buChar char="Ø"/>
            </a:pPr>
            <a:r>
              <a:rPr lang="en-US" sz="2000" b="1" u="sng" dirty="0"/>
              <a:t>Derived Field Generation</a:t>
            </a:r>
            <a:r>
              <a:rPr lang="en-US" sz="2000" dirty="0"/>
              <a:t>:-</a:t>
            </a:r>
          </a:p>
          <a:p>
            <a:pPr>
              <a:buFont typeface="Wingdings" panose="05000000000000000000" pitchFamily="2" charset="2"/>
              <a:buChar char="ü"/>
            </a:pPr>
            <a:r>
              <a:rPr lang="en-US" sz="2000" dirty="0"/>
              <a:t>A derived Qualified column was generated using If logic by taking  </a:t>
            </a:r>
            <a:r>
              <a:rPr lang="en-US" sz="2000" dirty="0" err="1"/>
              <a:t>Is_Qualified</a:t>
            </a:r>
            <a:r>
              <a:rPr lang="en-US" sz="2000" dirty="0"/>
              <a:t> column which was actually renamed from Qualified . Where the logic is : =if(</a:t>
            </a:r>
            <a:r>
              <a:rPr lang="en-US" sz="2000" dirty="0" err="1"/>
              <a:t>Is_Qualified</a:t>
            </a:r>
            <a:r>
              <a:rPr lang="en-US" sz="2000" dirty="0"/>
              <a:t>=“Yes”,1,0).</a:t>
            </a:r>
          </a:p>
          <a:p>
            <a:pPr>
              <a:buFont typeface="Wingdings" panose="05000000000000000000" pitchFamily="2" charset="2"/>
              <a:buChar char="ü"/>
            </a:pPr>
            <a:r>
              <a:rPr lang="en-US" sz="2000" dirty="0"/>
              <a:t>A derived Gender column was generated using If logic by taking </a:t>
            </a:r>
            <a:r>
              <a:rPr lang="en-US" sz="2000" dirty="0" err="1"/>
              <a:t>gender_raw</a:t>
            </a:r>
            <a:r>
              <a:rPr lang="en-US" sz="2000" dirty="0"/>
              <a:t> column which was actually renamed from Gender. Where the logic is:- if(</a:t>
            </a:r>
            <a:r>
              <a:rPr lang="en-US" sz="2000" dirty="0" err="1"/>
              <a:t>gender_raw</a:t>
            </a:r>
            <a:r>
              <a:rPr lang="en-US" sz="2000" dirty="0"/>
              <a:t>=“Male”,1,0).</a:t>
            </a:r>
          </a:p>
          <a:p>
            <a:pPr>
              <a:buFont typeface="Wingdings" panose="05000000000000000000" pitchFamily="2" charset="2"/>
              <a:buChar char="ü"/>
            </a:pPr>
            <a:r>
              <a:rPr lang="en-US" sz="2000" dirty="0"/>
              <a:t>Two dummy variable containing two columns were generated from Reactions column (which contains Average , Fast and Slow entries) for logistic regression . One was </a:t>
            </a:r>
            <a:r>
              <a:rPr lang="en-US" sz="2000" dirty="0" err="1"/>
              <a:t>Reaction_fast</a:t>
            </a:r>
            <a:r>
              <a:rPr lang="en-US" sz="2000" dirty="0"/>
              <a:t> where using filter condition all the fast </a:t>
            </a:r>
            <a:r>
              <a:rPr lang="en-US" sz="2000" dirty="0" err="1"/>
              <a:t>entires</a:t>
            </a:r>
            <a:r>
              <a:rPr lang="en-US" sz="2000" dirty="0"/>
              <a:t> were marked as 1 and rest of the entries were marked as 0 and another one was </a:t>
            </a:r>
            <a:r>
              <a:rPr lang="en-US" sz="2000" dirty="0" err="1"/>
              <a:t>Reaction_slow</a:t>
            </a:r>
            <a:r>
              <a:rPr lang="en-US" sz="2000" dirty="0"/>
              <a:t> where using filter condition all the slow entries were marked as 1 and rest of the entries were marked as 0.</a:t>
            </a:r>
          </a:p>
          <a:p>
            <a:pPr>
              <a:buFont typeface="Wingdings" panose="05000000000000000000" pitchFamily="2" charset="2"/>
              <a:buChar char="ü"/>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IN" sz="2000" u="sng" dirty="0"/>
          </a:p>
        </p:txBody>
      </p:sp>
      <p:pic>
        <p:nvPicPr>
          <p:cNvPr id="4" name="Picture 3" descr="Neotia Skills">
            <a:extLst>
              <a:ext uri="{FF2B5EF4-FFF2-40B4-BE49-F238E27FC236}">
                <a16:creationId xmlns:a16="http://schemas.microsoft.com/office/drawing/2014/main" id="{AF8BF363-8C36-0174-70E6-23DFED4218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41889"/>
            <a:ext cx="1384300" cy="431800"/>
          </a:xfrm>
          <a:prstGeom prst="rect">
            <a:avLst/>
          </a:prstGeom>
          <a:noFill/>
        </p:spPr>
      </p:pic>
    </p:spTree>
    <p:extLst>
      <p:ext uri="{BB962C8B-B14F-4D97-AF65-F5344CB8AC3E}">
        <p14:creationId xmlns:p14="http://schemas.microsoft.com/office/powerpoint/2010/main" val="109759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2E83B-5AF2-8E7A-F64D-98CFBB0E4FB8}"/>
              </a:ext>
            </a:extLst>
          </p:cNvPr>
          <p:cNvSpPr>
            <a:spLocks noGrp="1"/>
          </p:cNvSpPr>
          <p:nvPr>
            <p:ph type="title"/>
          </p:nvPr>
        </p:nvSpPr>
        <p:spPr/>
        <p:txBody>
          <a:bodyPr/>
          <a:lstStyle/>
          <a:p>
            <a:r>
              <a:rPr lang="en-US" dirty="0">
                <a:latin typeface="Algerian" panose="04020705040A02060702" pitchFamily="82" charset="0"/>
              </a:rPr>
              <a:t>Exploratory Data Analysis</a:t>
            </a:r>
            <a:r>
              <a:rPr lang="en-US" dirty="0"/>
              <a:t>:-</a:t>
            </a:r>
            <a:endParaRPr lang="en-IN" dirty="0"/>
          </a:p>
        </p:txBody>
      </p:sp>
      <p:pic>
        <p:nvPicPr>
          <p:cNvPr id="4" name="Picture 3" descr="Neotia Skills">
            <a:extLst>
              <a:ext uri="{FF2B5EF4-FFF2-40B4-BE49-F238E27FC236}">
                <a16:creationId xmlns:a16="http://schemas.microsoft.com/office/drawing/2014/main" id="{CB5BB987-7E0D-78DC-7966-1F1FC3F4A7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41889"/>
            <a:ext cx="1384300" cy="431800"/>
          </a:xfrm>
          <a:prstGeom prst="rect">
            <a:avLst/>
          </a:prstGeom>
          <a:noFill/>
        </p:spPr>
      </p:pic>
      <p:pic>
        <p:nvPicPr>
          <p:cNvPr id="14" name="Content Placeholder 13">
            <a:extLst>
              <a:ext uri="{FF2B5EF4-FFF2-40B4-BE49-F238E27FC236}">
                <a16:creationId xmlns:a16="http://schemas.microsoft.com/office/drawing/2014/main" id="{FE3FFA85-693B-104D-4B23-3D77CD5A07C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21747"/>
            <a:ext cx="10515600" cy="3675184"/>
          </a:xfrm>
        </p:spPr>
      </p:pic>
    </p:spTree>
    <p:extLst>
      <p:ext uri="{BB962C8B-B14F-4D97-AF65-F5344CB8AC3E}">
        <p14:creationId xmlns:p14="http://schemas.microsoft.com/office/powerpoint/2010/main" val="314291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ADDA-E011-C9DD-1B4D-FC6D1A2B1316}"/>
              </a:ext>
            </a:extLst>
          </p:cNvPr>
          <p:cNvSpPr>
            <a:spLocks noGrp="1"/>
          </p:cNvSpPr>
          <p:nvPr>
            <p:ph type="title"/>
          </p:nvPr>
        </p:nvSpPr>
        <p:spPr/>
        <p:txBody>
          <a:bodyPr/>
          <a:lstStyle/>
          <a:p>
            <a:r>
              <a:rPr lang="en-US" dirty="0">
                <a:latin typeface="Algerian" panose="04020705040A02060702" pitchFamily="82" charset="0"/>
              </a:rPr>
              <a:t>Exploratory Data Analysis</a:t>
            </a:r>
            <a:r>
              <a:rPr lang="en-US" dirty="0"/>
              <a:t>:-</a:t>
            </a:r>
            <a:endParaRPr lang="en-IN" dirty="0"/>
          </a:p>
        </p:txBody>
      </p:sp>
      <p:pic>
        <p:nvPicPr>
          <p:cNvPr id="6" name="Content Placeholder 5">
            <a:extLst>
              <a:ext uri="{FF2B5EF4-FFF2-40B4-BE49-F238E27FC236}">
                <a16:creationId xmlns:a16="http://schemas.microsoft.com/office/drawing/2014/main" id="{D6568A46-E8D3-8519-8836-83989916CD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52374"/>
            <a:ext cx="2979057" cy="3846399"/>
          </a:xfrm>
        </p:spPr>
      </p:pic>
      <p:pic>
        <p:nvPicPr>
          <p:cNvPr id="4" name="Picture 3" descr="Neotia Skills">
            <a:extLst>
              <a:ext uri="{FF2B5EF4-FFF2-40B4-BE49-F238E27FC236}">
                <a16:creationId xmlns:a16="http://schemas.microsoft.com/office/drawing/2014/main" id="{E479962F-2BC1-A947-67F8-CCB4F3A5D09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141889"/>
            <a:ext cx="1384300" cy="431800"/>
          </a:xfrm>
          <a:prstGeom prst="rect">
            <a:avLst/>
          </a:prstGeom>
          <a:noFill/>
        </p:spPr>
      </p:pic>
      <p:pic>
        <p:nvPicPr>
          <p:cNvPr id="8" name="Picture 7">
            <a:extLst>
              <a:ext uri="{FF2B5EF4-FFF2-40B4-BE49-F238E27FC236}">
                <a16:creationId xmlns:a16="http://schemas.microsoft.com/office/drawing/2014/main" id="{FF643D43-6B79-B017-4CD7-B380EEE884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0312" y="1975762"/>
            <a:ext cx="6610350" cy="2527447"/>
          </a:xfrm>
          <a:prstGeom prst="rect">
            <a:avLst/>
          </a:prstGeom>
        </p:spPr>
      </p:pic>
    </p:spTree>
    <p:extLst>
      <p:ext uri="{BB962C8B-B14F-4D97-AF65-F5344CB8AC3E}">
        <p14:creationId xmlns:p14="http://schemas.microsoft.com/office/powerpoint/2010/main" val="784060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TotalTime>
  <Words>1959</Words>
  <Application>Microsoft Office PowerPoint</Application>
  <PresentationFormat>Widescreen</PresentationFormat>
  <Paragraphs>135</Paragraphs>
  <Slides>24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Aharoni</vt:lpstr>
      <vt:lpstr>Algerian</vt:lpstr>
      <vt:lpstr>Arial</vt:lpstr>
      <vt:lpstr>Calibri</vt:lpstr>
      <vt:lpstr>Calibri Light</vt:lpstr>
      <vt:lpstr>Wingdings</vt:lpstr>
      <vt:lpstr>Office Theme</vt:lpstr>
      <vt:lpstr>DMV Road Assessment</vt:lpstr>
      <vt:lpstr>Problem Statement:-</vt:lpstr>
      <vt:lpstr>Objective</vt:lpstr>
      <vt:lpstr>KPIs for DMV Road Assessment</vt:lpstr>
      <vt:lpstr>Overview of Dataset Structure :- </vt:lpstr>
      <vt:lpstr>Data Cleaning &amp; Methodology:-</vt:lpstr>
      <vt:lpstr>Feature Engineering :-</vt:lpstr>
      <vt:lpstr>Exploratory Data Analysis:-</vt:lpstr>
      <vt:lpstr>Exploratory Data Analysis:-</vt:lpstr>
      <vt:lpstr>Relationship between age &amp; Pass-Fail group</vt:lpstr>
      <vt:lpstr>Chi-Square Outcome between gender and pass/fail</vt:lpstr>
      <vt:lpstr>Chi-Square Outcome between training type and pass/fail</vt:lpstr>
      <vt:lpstr>Logistic Regression – Predicting Road Test Success </vt:lpstr>
      <vt:lpstr>The Confusion Matrix</vt:lpstr>
      <vt:lpstr>Prediction model Outcome</vt:lpstr>
      <vt:lpstr>Data Analysis and Visualization:-</vt:lpstr>
      <vt:lpstr>📊 Dashboard 1:DMV Road Test Analysis: Qualification Patterns by Demographics and Training </vt:lpstr>
      <vt:lpstr>📊 Dashboard 2:Training &amp; Demographic Influence on Qualification Outcomes </vt:lpstr>
      <vt:lpstr>📊Dashboard3:Predicting Pass/Fail in DMV Road Test Logistic Regression Insights</vt:lpstr>
      <vt:lpstr>Findings</vt:lpstr>
      <vt:lpstr>Findings</vt:lpstr>
      <vt:lpstr>Failure Reasons</vt:lpstr>
      <vt:lpstr>Recommendations</vt:lpstr>
      <vt:lpstr>Limitations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NANDAN MUKHERJEE</dc:creator>
  <cp:lastModifiedBy>NANDAN MUKHERJEE</cp:lastModifiedBy>
  <cp:revision>29</cp:revision>
  <dcterms:created xsi:type="dcterms:W3CDTF">2025-09-16T17:52:58Z</dcterms:created>
  <dcterms:modified xsi:type="dcterms:W3CDTF">2025-09-21T05:35:58Z</dcterms:modified>
</cp:coreProperties>
</file>