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00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ECB5883-038C-4696-8E27-1811E470D6D4}" type="datetime1">
              <a:rPr lang="en-US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Sample Footer Text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8AC1EC-23E2-4F0E-A5A4-674EC8DB954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1E8A6D4-154B-4E4D-9001-7A6C328D243E}" type="datetime1">
              <a:rPr lang="en-US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Sample Footer Text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8AC1EC-23E2-4F0E-A5A4-674EC8DB954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592281"/>
            <a:ext cx="2628900" cy="5584681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592281"/>
            <a:ext cx="7734300" cy="5584681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F880999-9BD6-4929-BDEC-B84E21C16701}" type="datetime1">
              <a:rPr lang="en-US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Sample Footer Text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8AC1EC-23E2-4F0E-A5A4-674EC8DB954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79F6069-8263-4296-913A-BC2234E8D32B}" type="datetime1">
              <a:rPr lang="en-US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Sample Footer Text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8AC1EC-23E2-4F0E-A5A4-674EC8DB954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9F5005-EC25-4FB9-B19B-2437F0B120D2}" type="datetime1">
              <a:rPr lang="en-US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Sample Footer Text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8AC1EC-23E2-4F0E-A5A4-674EC8DB954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77824" y="2159175"/>
            <a:ext cx="4977453" cy="40177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328391" y="2159175"/>
            <a:ext cx="4985785" cy="40177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B283B5C-2325-42FF-AF91-C1451D9D66CC}" type="datetime1">
              <a:rPr lang="en-US"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Sample Footer Text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8AC1EC-23E2-4F0E-A5A4-674EC8DB954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81348" y="602671"/>
            <a:ext cx="10429303" cy="768928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81349" y="2344024"/>
            <a:ext cx="4963538" cy="383337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322669" y="2344024"/>
            <a:ext cx="4987982" cy="383337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F88DB08-3B01-46DD-99F2-F6F6334EA669}" type="datetime1">
              <a:rPr lang="en-US"/>
              <a:t>5/28/2024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Sample Footer Text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8AC1EC-23E2-4F0E-A5A4-674EC8DB954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892AC11-ACC3-4129-BBD7-C580BF1A4EE7}" type="datetime1">
              <a:rPr lang="en-US"/>
              <a:t>5/28/2024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Sample Footer Text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8AC1EC-23E2-4F0E-A5A4-674EC8DB954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D80F7F3-E406-44E2-93AF-674B3F1A2E51}" type="datetime1">
              <a:rPr lang="en-US"/>
              <a:t>5/28/2024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Sample Footer Text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8AC1EC-23E2-4F0E-A5A4-674EC8DB954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FB1DD93-7C9D-4E53-81F0-DDE57FEA7EDB}" type="datetime1">
              <a:rPr lang="en-US"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Sample Footer Text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8AC1EC-23E2-4F0E-A5A4-674EC8DB954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DF7BC28-59DE-4F83-B4A1-497203279FAD}" type="datetime1">
              <a:rPr lang="en-US"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Sample Footer Text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8AC1EC-23E2-4F0E-A5A4-674EC8DB954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BDC4764-F656-4735-9820-9886F8DF1D6A}" type="datetime1">
              <a:rPr lang="en-US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Sample Footer Text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fld id="{C68AC1EC-23E2-4F0E-A5A4-674EC8DB954E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>
        <a:lnSpc>
          <a:spcPct val="100000"/>
        </a:lnSpc>
        <a:spcBef>
          <a:spcPts val="0"/>
        </a:spcBef>
        <a:buNone/>
        <a:defRPr sz="3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120000"/>
        </a:lnSpc>
        <a:spcBef>
          <a:spcPts val="1000"/>
        </a:spcBef>
        <a:buFont typeface="Arial"/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>
        <a:lnSpc>
          <a:spcPct val="120000"/>
        </a:lnSpc>
        <a:spcBef>
          <a:spcPts val="500"/>
        </a:spcBef>
        <a:buFont typeface="Arial"/>
        <a:buChar char="•"/>
        <a:defRPr sz="14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>
        <a:lnSpc>
          <a:spcPct val="120000"/>
        </a:lnSpc>
        <a:spcBef>
          <a:spcPts val="500"/>
        </a:spcBef>
        <a:buFont typeface="Arial"/>
        <a:buChar char="•"/>
        <a:defRPr sz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>
        <a:lnSpc>
          <a:spcPct val="120000"/>
        </a:lnSpc>
        <a:spcBef>
          <a:spcPts val="500"/>
        </a:spcBef>
        <a:buFont typeface="Arial"/>
        <a:buChar char="•"/>
        <a:defRPr sz="11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>
        <a:lnSpc>
          <a:spcPct val="120000"/>
        </a:lnSpc>
        <a:spcBef>
          <a:spcPts val="500"/>
        </a:spcBef>
        <a:buFont typeface="Arial"/>
        <a:buChar char="•"/>
        <a:defRPr sz="11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71108" y="2340069"/>
            <a:ext cx="10449784" cy="1452832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sz="8000" dirty="0">
                <a:latin typeface="Arial Rounded MT Bold" panose="020F0704030504030204" pitchFamily="34" charset="0"/>
                <a:ea typeface="Calibri Light"/>
                <a:cs typeface="Calibri Light"/>
              </a:rPr>
              <a:t>FDI Analysis in India</a:t>
            </a:r>
            <a:endParaRPr lang="en-US" sz="8000" dirty="0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52240" y="56284"/>
            <a:ext cx="10909860" cy="7195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>
                <a:latin typeface="Algerian" panose="04020705040A02060702" pitchFamily="82" charset="0"/>
              </a:rPr>
              <a:t>Key points:-</a:t>
            </a:r>
            <a:endParaRPr dirty="0">
              <a:latin typeface="Algerian" panose="04020705040A02060702" pitchFamily="82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 bwMode="auto">
          <a:xfrm>
            <a:off x="72692" y="964664"/>
            <a:ext cx="12124597" cy="478083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  <a:defRPr/>
            </a:pPr>
            <a:r>
              <a:rPr lang="en-US" sz="2000" dirty="0"/>
              <a:t>1. From the Tableau dashboard observations  and </a:t>
            </a:r>
            <a:r>
              <a:rPr lang="en-US" sz="2000" dirty="0" err="1"/>
              <a:t>jupyter</a:t>
            </a:r>
            <a:r>
              <a:rPr lang="en-US" sz="2000" dirty="0"/>
              <a:t> notebook bar graphs we can observe that every   financial year all sectors are trying to invest its best.</a:t>
            </a:r>
            <a:endParaRPr dirty="0"/>
          </a:p>
          <a:p>
            <a:pPr marL="0" indent="0">
              <a:buNone/>
              <a:defRPr/>
            </a:pPr>
            <a:endParaRPr lang="en-US" sz="2000" dirty="0"/>
          </a:p>
          <a:p>
            <a:pPr marL="0" indent="0">
              <a:buNone/>
              <a:defRPr/>
            </a:pPr>
            <a:r>
              <a:rPr lang="en-US" sz="2000" dirty="0"/>
              <a:t>2. As some sectors are investing high amount and some sectors investing low amount and some sectors are having zero investment during the financial years.</a:t>
            </a:r>
            <a:endParaRPr dirty="0"/>
          </a:p>
          <a:p>
            <a:pPr marL="0" indent="0">
              <a:buNone/>
              <a:defRPr/>
            </a:pPr>
            <a:endParaRPr lang="en-US" sz="2000" dirty="0"/>
          </a:p>
          <a:p>
            <a:pPr marL="0" indent="0">
              <a:buNone/>
              <a:defRPr/>
            </a:pPr>
            <a:r>
              <a:rPr lang="en-US" sz="2000" dirty="0"/>
              <a:t>3. The </a:t>
            </a:r>
            <a:r>
              <a:rPr lang="en-US" sz="2000" b="1" dirty="0"/>
              <a:t>Services sector(E.g. Banking &amp; Insurance, etc.)and Computer Software&amp; Hardware Components &amp;Some sectors</a:t>
            </a:r>
            <a:r>
              <a:rPr lang="en-US" sz="1800" dirty="0"/>
              <a:t> are trying</a:t>
            </a:r>
            <a:r>
              <a:rPr lang="en-US" sz="2000" dirty="0"/>
              <a:t> to invest more amount than remaining sectors.</a:t>
            </a:r>
            <a:endParaRPr lang="en-US" sz="2000" b="1" dirty="0"/>
          </a:p>
          <a:p>
            <a:pPr marL="0" indent="0">
              <a:buNone/>
              <a:defRPr/>
            </a:pPr>
            <a:endParaRPr lang="en-US" sz="2000" dirty="0"/>
          </a:p>
          <a:p>
            <a:pPr marL="0" indent="0">
              <a:buNone/>
              <a:defRPr/>
            </a:pPr>
            <a:r>
              <a:rPr lang="en-US" sz="2000" dirty="0"/>
              <a:t>4. Some </a:t>
            </a:r>
            <a:r>
              <a:rPr lang="en-US" sz="2000" b="1" dirty="0"/>
              <a:t>Sectors</a:t>
            </a:r>
            <a:r>
              <a:rPr lang="en-US" sz="2000" dirty="0"/>
              <a:t> are Investing Every </a:t>
            </a:r>
            <a:r>
              <a:rPr lang="en-US" sz="2000" b="1" dirty="0"/>
              <a:t>Financial  Year </a:t>
            </a:r>
            <a:r>
              <a:rPr lang="en-US" sz="2000" dirty="0"/>
              <a:t>like the trend changes but investing in every </a:t>
            </a:r>
            <a:r>
              <a:rPr lang="en-US" sz="2000" b="1" dirty="0"/>
              <a:t>Financial Year.</a:t>
            </a:r>
            <a:endParaRPr lang="en-US" sz="2000" dirty="0"/>
          </a:p>
          <a:p>
            <a:pPr marL="0" indent="0">
              <a:buNone/>
              <a:defRPr/>
            </a:pPr>
            <a:endParaRPr lang="en-US" sz="2000" dirty="0"/>
          </a:p>
          <a:p>
            <a:pPr marL="0" indent="0">
              <a:buNone/>
              <a:defRPr/>
            </a:pPr>
            <a:r>
              <a:rPr lang="en-US" sz="2000" dirty="0"/>
              <a:t>5. In the upcoming slides we will mention  </a:t>
            </a:r>
            <a:r>
              <a:rPr lang="en-US" sz="2000" b="1" dirty="0"/>
              <a:t>Financial Years </a:t>
            </a:r>
            <a:r>
              <a:rPr lang="en-US" sz="2000" dirty="0"/>
              <a:t>in which </a:t>
            </a:r>
            <a:r>
              <a:rPr lang="en-US" sz="2000" b="1" dirty="0"/>
              <a:t>sectors </a:t>
            </a:r>
            <a:r>
              <a:rPr lang="en-US" sz="2000" dirty="0"/>
              <a:t>are having Zero Investment.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8AC1EC-23E2-4F0E-A5A4-674EC8DB954E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4731" y="70660"/>
            <a:ext cx="10449784" cy="503929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800" b="1" dirty="0">
                <a:latin typeface="Aptos Display" panose="020B0004020202020204" pitchFamily="34" charset="0"/>
              </a:rPr>
              <a:t>Sectors with Zero Investment in the Financial  years:</a:t>
            </a:r>
            <a:endParaRPr lang="en-US" dirty="0">
              <a:latin typeface="Aptos Display" panose="020B0004020202020204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702100"/>
              </p:ext>
            </p:extLst>
          </p:nvPr>
        </p:nvGraphicFramePr>
        <p:xfrm>
          <a:off x="-14377" y="575094"/>
          <a:ext cx="12186059" cy="5752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8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7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128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400" dirty="0">
                          <a:solidFill>
                            <a:srgbClr val="002060"/>
                          </a:solidFill>
                        </a:rPr>
                        <a:t>Sector</a:t>
                      </a:r>
                      <a:endParaRPr lang="en-US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  <a:defRPr/>
                      </a:pPr>
                      <a:r>
                        <a:rPr lang="en-US" sz="2400" dirty="0">
                          <a:solidFill>
                            <a:srgbClr val="002060"/>
                          </a:solidFill>
                        </a:rPr>
                        <a:t>Financial Years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33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 dirty="0"/>
                        <a:t>Agriculture machinery</a:t>
                      </a:r>
                      <a:endParaRPr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 dirty="0"/>
                        <a:t>2004-05 </a:t>
                      </a:r>
                      <a:endParaRPr lang="en-US" sz="1400" b="0" i="0" u="none" strike="noStrike" dirty="0">
                        <a:solidFill>
                          <a:srgbClr val="35403A"/>
                        </a:solidFill>
                        <a:latin typeface="Aptos Light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14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 dirty="0"/>
                        <a:t>Airport Transport</a:t>
                      </a:r>
                      <a:endParaRPr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 dirty="0"/>
                        <a:t>2000-01 &amp;  2001-02</a:t>
                      </a:r>
                      <a:endParaRPr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149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ptos Light"/>
                        </a:rPr>
                        <a:t>Boilers and Stream Generating  Plants</a:t>
                      </a:r>
                      <a:endParaRPr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ptos Light"/>
                        </a:rPr>
                        <a:t>2000-01,2001-02,2002-03,2005-06&amp;2008-09</a:t>
                      </a:r>
                      <a:endParaRPr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149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ptos Light"/>
                        </a:rPr>
                        <a:t>Cement and Gypsum Products</a:t>
                      </a:r>
                      <a:endParaRPr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ptos Light"/>
                        </a:rPr>
                        <a:t>2004-05</a:t>
                      </a:r>
                      <a:endParaRPr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9810">
                <a:tc>
                  <a:txBody>
                    <a:bodyPr/>
                    <a:lstStyle/>
                    <a:p>
                      <a:pPr lvl="0">
                        <a:buNone/>
                        <a:defRPr/>
                      </a:pPr>
                      <a:r>
                        <a:rPr lang="en-US" sz="2000" dirty="0"/>
                        <a:t>Coal Production</a:t>
                      </a:r>
                      <a:endParaRPr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  <a:defRPr/>
                      </a:pPr>
                      <a:r>
                        <a:rPr lang="en-US" sz="2000" dirty="0"/>
                        <a:t>2000-01 to 2016-17 except 2003-04,2005-06,2006-07,2007-08</a:t>
                      </a:r>
                      <a:endParaRPr dirty="0"/>
                    </a:p>
                    <a:p>
                      <a:pPr lvl="0">
                        <a:buNone/>
                        <a:defRPr/>
                      </a:pPr>
                      <a:r>
                        <a:rPr lang="en-US" sz="2000" dirty="0"/>
                        <a:t>2008-09&amp;2013-14.</a:t>
                      </a:r>
                      <a:endParaRPr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234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 dirty="0"/>
                        <a:t>Coir</a:t>
                      </a:r>
                      <a:endParaRPr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 dirty="0"/>
                        <a:t>2000-01,2001-02,2002-03,2003-04,2008-09,2015-16 &amp; 2016-17</a:t>
                      </a:r>
                      <a:endParaRPr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914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/>
                        <a:t>Construction</a:t>
                      </a:r>
                      <a:endParaRPr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 dirty="0"/>
                        <a:t>2000-01,2001-02,2002-03,2003-04 &amp; 2004-05</a:t>
                      </a:r>
                      <a:endParaRPr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79703">
                <a:tc>
                  <a:txBody>
                    <a:bodyPr/>
                    <a:lstStyle/>
                    <a:p>
                      <a:pPr lvl="0">
                        <a:buNone/>
                        <a:defRPr/>
                      </a:pPr>
                      <a:r>
                        <a:rPr lang="en-US" sz="2000"/>
                        <a:t>Defence Industries</a:t>
                      </a:r>
                      <a:endParaRPr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  <a:defRPr/>
                      </a:pPr>
                      <a:r>
                        <a:rPr lang="en-US" sz="2000" dirty="0"/>
                        <a:t>2000-01,2001-02,2002-03,2003-04,2005-06 to 2010-11&amp;2016-17</a:t>
                      </a:r>
                      <a:endParaRPr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9149">
                <a:tc>
                  <a:txBody>
                    <a:bodyPr/>
                    <a:lstStyle/>
                    <a:p>
                      <a:pPr lvl="0">
                        <a:buNone/>
                        <a:defRPr/>
                      </a:pPr>
                      <a:r>
                        <a:rPr lang="en-US" sz="2000" dirty="0"/>
                        <a:t>Dye Stuffs</a:t>
                      </a:r>
                      <a:endParaRPr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  <a:defRPr/>
                      </a:pPr>
                      <a:r>
                        <a:rPr lang="en-US" sz="2000" dirty="0"/>
                        <a:t>2002-03,2005-06,2006-07,2012-13&amp;2013-14</a:t>
                      </a:r>
                      <a:endParaRPr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Slide Number Placeholder 4"/>
          <p:cNvSpPr>
            <a:spLocks noGrp="1"/>
          </p:cNvSpPr>
          <p:nvPr/>
        </p:nvSpPr>
        <p:spPr bwMode="auto">
          <a:xfrm>
            <a:off x="11516263" y="6399482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>
              <a:defRPr sz="14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-5911" y="41905"/>
            <a:ext cx="10449784" cy="460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800" b="1" dirty="0">
                <a:solidFill>
                  <a:srgbClr val="35403A"/>
                </a:solidFill>
                <a:latin typeface="Aptos Display" panose="020B0004020202020204" pitchFamily="34" charset="0"/>
              </a:rPr>
              <a:t>Sectors with Zero Investment in the Financial  years continued:</a:t>
            </a:r>
            <a:r>
              <a:rPr lang="en-US" sz="2800" dirty="0">
                <a:solidFill>
                  <a:srgbClr val="35403A"/>
                </a:solidFill>
                <a:latin typeface="Aptos Display" panose="020B0004020202020204" pitchFamily="34" charset="0"/>
                <a:ea typeface="Walbaum Display"/>
                <a:cs typeface="Walbaum Display"/>
              </a:rPr>
              <a:t>​</a:t>
            </a:r>
            <a:endParaRPr lang="en-US" dirty="0">
              <a:latin typeface="Aptos Display" panose="020B0004020202020204" pitchFamily="34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9090320"/>
              </p:ext>
            </p:extLst>
          </p:nvPr>
        </p:nvGraphicFramePr>
        <p:xfrm>
          <a:off x="11723" y="460075"/>
          <a:ext cx="12150757" cy="5798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7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3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9206">
                <a:tc>
                  <a:txBody>
                    <a:bodyPr/>
                    <a:lstStyle/>
                    <a:p>
                      <a:pPr lvl="0">
                        <a:buNone/>
                        <a:defRPr/>
                      </a:pPr>
                      <a:r>
                        <a:rPr lang="en-US" sz="2400" dirty="0">
                          <a:solidFill>
                            <a:srgbClr val="002060"/>
                          </a:solidFill>
                        </a:rPr>
                        <a:t>Sector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400" dirty="0">
                          <a:solidFill>
                            <a:srgbClr val="002060"/>
                          </a:solidFill>
                        </a:rPr>
                        <a:t>Financial Years</a:t>
                      </a:r>
                      <a:endParaRPr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343">
                <a:tc>
                  <a:txBody>
                    <a:bodyPr/>
                    <a:lstStyle/>
                    <a:p>
                      <a:pPr lvl="0">
                        <a:buNone/>
                        <a:defRPr/>
                      </a:pPr>
                      <a:r>
                        <a:rPr lang="en-US" sz="2000" dirty="0"/>
                        <a:t>Earth-Moving Machinery</a:t>
                      </a:r>
                      <a:endParaRPr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  <a:defRPr/>
                      </a:pPr>
                      <a:r>
                        <a:rPr lang="en-US" dirty="0"/>
                        <a:t>2000-01</a:t>
                      </a:r>
                      <a:endParaRPr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343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 dirty="0"/>
                        <a:t>Education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dirty="0"/>
                        <a:t>2000-01,2001-02 &amp; 2002-03</a:t>
                      </a:r>
                      <a:endParaRPr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343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 dirty="0"/>
                        <a:t>Fertilizers</a:t>
                      </a:r>
                      <a:endParaRPr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dirty="0"/>
                        <a:t>2000-01 &amp; 2001-02</a:t>
                      </a:r>
                      <a:endParaRPr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579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dirty="0"/>
                        <a:t>Glue and Gelatin </a:t>
                      </a:r>
                      <a:endParaRPr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dirty="0"/>
                        <a:t>2000-01,2001-02,2002-03,2003-04,2004-05,2005-06 ,</a:t>
                      </a:r>
                      <a:endParaRPr dirty="0"/>
                    </a:p>
                    <a:p>
                      <a:pPr lvl="0">
                        <a:buNone/>
                        <a:defRPr/>
                      </a:pPr>
                      <a:r>
                        <a:rPr lang="en-US" dirty="0"/>
                        <a:t>2006-07,2008-09&amp;2012-13</a:t>
                      </a:r>
                      <a:endParaRPr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0343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 dirty="0"/>
                        <a:t>Hospital and Diagnostic Centers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 dirty="0"/>
                        <a:t>2000-01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0343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 dirty="0"/>
                        <a:t>Industrial Instruments</a:t>
                      </a:r>
                      <a:endParaRPr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dirty="0"/>
                        <a:t>2006-07</a:t>
                      </a:r>
                      <a:endParaRPr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0343">
                <a:tc>
                  <a:txBody>
                    <a:bodyPr/>
                    <a:lstStyle/>
                    <a:p>
                      <a:pPr lvl="0">
                        <a:buNone/>
                        <a:defRPr/>
                      </a:pPr>
                      <a:r>
                        <a:rPr lang="en-US" sz="2000" dirty="0"/>
                        <a:t>Mathematical, Surveying and Drawing Instruments</a:t>
                      </a:r>
                      <a:endParaRPr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  <a:defRPr/>
                      </a:pPr>
                      <a:r>
                        <a:rPr lang="en-US" dirty="0"/>
                        <a:t>2000-01 to 2016-17 except 2007-08 &amp;2012-13</a:t>
                      </a:r>
                      <a:endParaRPr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0343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ptos Light"/>
                        </a:rPr>
                        <a:t>Non-Conventional Energy</a:t>
                      </a:r>
                      <a:endParaRPr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  <a:defRPr/>
                      </a:pPr>
                      <a:r>
                        <a:rPr lang="en-US" dirty="0"/>
                        <a:t>2000-01 &amp; 2001-02</a:t>
                      </a:r>
                      <a:endParaRPr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0343">
                <a:tc>
                  <a:txBody>
                    <a:bodyPr/>
                    <a:lstStyle/>
                    <a:p>
                      <a:pPr lvl="0">
                        <a:buNone/>
                        <a:defRPr/>
                      </a:pPr>
                      <a:r>
                        <a:rPr lang="en-US" sz="2000" dirty="0"/>
                        <a:t>Printing of Books(including </a:t>
                      </a:r>
                      <a:r>
                        <a:rPr lang="en-US" sz="2000" dirty="0" err="1"/>
                        <a:t>Litho</a:t>
                      </a:r>
                      <a:r>
                        <a:rPr lang="en-US" sz="2000" dirty="0"/>
                        <a:t> Printing Industry)</a:t>
                      </a:r>
                      <a:endParaRPr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  <a:defRPr/>
                      </a:pPr>
                      <a:r>
                        <a:rPr lang="en-US" dirty="0"/>
                        <a:t>2000-01,2001-02&amp;2003-04</a:t>
                      </a:r>
                      <a:endParaRPr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0343">
                <a:tc>
                  <a:txBody>
                    <a:bodyPr/>
                    <a:lstStyle/>
                    <a:p>
                      <a:pPr lvl="0">
                        <a:buNone/>
                        <a:defRPr/>
                      </a:pPr>
                      <a:r>
                        <a:rPr lang="en-US" sz="2000" dirty="0"/>
                        <a:t>Railway Related Components</a:t>
                      </a:r>
                      <a:endParaRPr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  <a:defRPr/>
                      </a:pPr>
                      <a:r>
                        <a:rPr lang="en-US" dirty="0"/>
                        <a:t>2000-01&amp;2001-02</a:t>
                      </a:r>
                      <a:endParaRPr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8AC1EC-23E2-4F0E-A5A4-674EC8DB954E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-5911" y="-1227"/>
            <a:ext cx="10449784" cy="618947"/>
          </a:xfrm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rgbClr val="35403A"/>
                </a:solidFill>
                <a:latin typeface="Aptos Display" panose="020B0004020202020204" pitchFamily="34" charset="0"/>
              </a:rPr>
              <a:t>Sectors with Zero Investment in the Financial  years</a:t>
            </a:r>
            <a:r>
              <a:rPr lang="en-US" sz="2800" dirty="0">
                <a:solidFill>
                  <a:srgbClr val="35403A"/>
                </a:solidFill>
                <a:latin typeface="Aptos Display" panose="020B0004020202020204" pitchFamily="34" charset="0"/>
              </a:rPr>
              <a:t>​</a:t>
            </a:r>
            <a:r>
              <a:rPr lang="en-US" sz="2800" dirty="0">
                <a:solidFill>
                  <a:srgbClr val="35403A"/>
                </a:solidFill>
                <a:latin typeface="Aptos Display" panose="020B0004020202020204" pitchFamily="34" charset="0"/>
                <a:ea typeface="Walbaum Display"/>
                <a:cs typeface="Walbaum Display"/>
              </a:rPr>
              <a:t>​ </a:t>
            </a:r>
            <a:r>
              <a:rPr lang="en-US" sz="2800" b="1" dirty="0">
                <a:solidFill>
                  <a:srgbClr val="35403A"/>
                </a:solidFill>
                <a:latin typeface="Aptos Display" panose="020B0004020202020204" pitchFamily="34" charset="0"/>
                <a:ea typeface="Walbaum Display"/>
                <a:cs typeface="Walbaum Display"/>
              </a:rPr>
              <a:t>continued:</a:t>
            </a:r>
            <a:endParaRPr lang="en-US" b="1" dirty="0">
              <a:latin typeface="Aptos Display" panose="020B0004020202020204" pitchFamily="34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971631"/>
              </p:ext>
            </p:extLst>
          </p:nvPr>
        </p:nvGraphicFramePr>
        <p:xfrm>
          <a:off x="129396" y="814754"/>
          <a:ext cx="11985982" cy="4176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4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1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442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400" dirty="0">
                          <a:solidFill>
                            <a:srgbClr val="002060"/>
                          </a:solidFill>
                        </a:rPr>
                        <a:t>Sector</a:t>
                      </a:r>
                      <a:endParaRPr lang="en-US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400" dirty="0">
                          <a:solidFill>
                            <a:srgbClr val="002060"/>
                          </a:solidFill>
                        </a:rPr>
                        <a:t>Financial Years</a:t>
                      </a:r>
                      <a:endParaRPr lang="en-US" sz="2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031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 dirty="0"/>
                        <a:t>Scientific Instruments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 dirty="0"/>
                        <a:t>2007-08 &amp; 2009-10</a:t>
                      </a:r>
                      <a:endParaRPr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31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 dirty="0"/>
                        <a:t>Soaps, cosmetics &amp; Toilet Preparations</a:t>
                      </a:r>
                      <a:endParaRPr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 dirty="0"/>
                        <a:t>2000-01,2001-02,2002-03,2003-04</a:t>
                      </a:r>
                      <a:endParaRPr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031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 dirty="0"/>
                        <a:t>Sugar</a:t>
                      </a:r>
                      <a:endParaRPr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ptos Light"/>
                        </a:rPr>
                        <a:t>2000-01,2001-02 &amp; 2003-04</a:t>
                      </a:r>
                      <a:endParaRPr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031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 dirty="0"/>
                        <a:t>Tea and Coffee</a:t>
                      </a:r>
                      <a:endParaRPr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 dirty="0"/>
                        <a:t>2002-03</a:t>
                      </a:r>
                      <a:endParaRPr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031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 dirty="0"/>
                        <a:t>Timber Products</a:t>
                      </a:r>
                      <a:endParaRPr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dirty="0"/>
                        <a:t>2000-01 &amp; 2006-07</a:t>
                      </a:r>
                      <a:endParaRPr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0315">
                <a:tc>
                  <a:txBody>
                    <a:bodyPr/>
                    <a:lstStyle/>
                    <a:p>
                      <a:pPr lvl="0">
                        <a:buNone/>
                        <a:defRPr/>
                      </a:pPr>
                      <a:r>
                        <a:rPr lang="en-US" sz="2000" dirty="0"/>
                        <a:t>Vegetable Oils and Vanaspati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  <a:defRPr/>
                      </a:pPr>
                      <a:r>
                        <a:rPr lang="en-US" dirty="0"/>
                        <a:t>2000-01,2001-02 &amp; 2002-03</a:t>
                      </a:r>
                      <a:endParaRPr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8AC1EC-23E2-4F0E-A5A4-674EC8DB954E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51599" y="-1227"/>
            <a:ext cx="10449784" cy="633325"/>
          </a:xfrm>
        </p:spPr>
        <p:txBody>
          <a:bodyPr/>
          <a:lstStyle/>
          <a:p>
            <a:pPr>
              <a:defRPr/>
            </a:pPr>
            <a:r>
              <a:rPr lang="en-US" b="1" u="sng" dirty="0">
                <a:latin typeface="Algerian" panose="04020705040A02060702" pitchFamily="82" charset="0"/>
              </a:rPr>
              <a:t>Conclusion:</a:t>
            </a:r>
            <a:endParaRPr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8315" y="806513"/>
            <a:ext cx="12081466" cy="525529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en-US" sz="2000" dirty="0"/>
              <a:t>From the above tables we can observe that  except these twenty five Sectors remaining  sectors have invested some amount whether it is high or low.</a:t>
            </a:r>
            <a:endParaRPr dirty="0"/>
          </a:p>
          <a:p>
            <a:pPr>
              <a:defRPr/>
            </a:pPr>
            <a:r>
              <a:rPr lang="en-US" sz="2000" b="1" u="sng" dirty="0"/>
              <a:t> Coal Production &amp; Glue and Gelatin </a:t>
            </a:r>
            <a:r>
              <a:rPr lang="en-US" sz="2000" dirty="0"/>
              <a:t>are the </a:t>
            </a:r>
            <a:r>
              <a:rPr lang="en-US" sz="2000" b="1" dirty="0"/>
              <a:t>sectors</a:t>
            </a:r>
            <a:r>
              <a:rPr lang="en-US" sz="2000" dirty="0"/>
              <a:t> with maximum number of </a:t>
            </a:r>
            <a:r>
              <a:rPr lang="en-US" sz="2000" b="1" dirty="0"/>
              <a:t>Financial Years </a:t>
            </a:r>
            <a:r>
              <a:rPr lang="en-US" sz="2000" dirty="0"/>
              <a:t>with No investment.</a:t>
            </a:r>
            <a:endParaRPr dirty="0"/>
          </a:p>
          <a:p>
            <a:pPr>
              <a:defRPr/>
            </a:pPr>
            <a:r>
              <a:rPr lang="en-US" sz="2000" b="1" u="sng" dirty="0"/>
              <a:t>Services Sector</a:t>
            </a:r>
            <a:r>
              <a:rPr lang="en-US" sz="2000" b="1" dirty="0"/>
              <a:t>(E.g. Banking &amp; Insurance etc.) is the </a:t>
            </a:r>
            <a:r>
              <a:rPr lang="en-US" sz="2000" dirty="0"/>
              <a:t>sector with more investment in maximum number of </a:t>
            </a:r>
            <a:r>
              <a:rPr lang="en-US" sz="2000" b="1" dirty="0"/>
              <a:t>Financial Years.</a:t>
            </a:r>
            <a:endParaRPr lang="en-US" sz="2000" dirty="0"/>
          </a:p>
          <a:p>
            <a:pPr>
              <a:defRPr/>
            </a:pPr>
            <a:r>
              <a:rPr lang="en-US" sz="2000" dirty="0"/>
              <a:t>We can suggest all Sectors should invest amount to check it will be profitable or loss.</a:t>
            </a:r>
            <a:endParaRPr dirty="0"/>
          </a:p>
          <a:p>
            <a:pPr>
              <a:defRPr/>
            </a:pPr>
            <a:r>
              <a:rPr lang="en-US" sz="2000" dirty="0"/>
              <a:t>Because if they invest then only they can come to know the sector is profitable or loss.</a:t>
            </a:r>
            <a:endParaRPr dirty="0"/>
          </a:p>
          <a:p>
            <a:pPr>
              <a:defRPr/>
            </a:pP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8AC1EC-23E2-4F0E-A5A4-674EC8DB954E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BohoVogue">
      <a:dk1>
        <a:sysClr val="windowText" lastClr="000000"/>
      </a:dk1>
      <a:lt1>
        <a:sysClr val="window" lastClr="FFFFFF"/>
      </a:lt1>
      <a:dk2>
        <a:srgbClr val="35403A"/>
      </a:dk2>
      <a:lt2>
        <a:srgbClr val="F1EFEB"/>
      </a:lt2>
      <a:accent1>
        <a:srgbClr val="9E8B50"/>
      </a:accent1>
      <a:accent2>
        <a:srgbClr val="D5966B"/>
      </a:accent2>
      <a:accent3>
        <a:srgbClr val="9BA6BB"/>
      </a:accent3>
      <a:accent4>
        <a:srgbClr val="869880"/>
      </a:accent4>
      <a:accent5>
        <a:srgbClr val="588267"/>
      </a:accent5>
      <a:accent6>
        <a:srgbClr val="B89C46"/>
      </a:accent6>
      <a:hlink>
        <a:srgbClr val="C77138"/>
      </a:hlink>
      <a:folHlink>
        <a:srgbClr val="589374"/>
      </a:folHlink>
    </a:clrScheme>
    <a:fontScheme name="Walbaum Display_Aptos">
      <a:majorFont>
        <a:latin typeface="Walbaum Display"/>
        <a:ea typeface="Arial"/>
        <a:cs typeface="Arial"/>
      </a:majorFont>
      <a:minorFont>
        <a:latin typeface="Aptos Light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 bwMode="auto"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422</Words>
  <Application>Microsoft Office PowerPoint</Application>
  <DocSecurity>0</DocSecurity>
  <PresentationFormat>Widescreen</PresentationFormat>
  <Paragraphs>83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Algerian</vt:lpstr>
      <vt:lpstr>Aptos Display</vt:lpstr>
      <vt:lpstr>Aptos Light</vt:lpstr>
      <vt:lpstr>Arial</vt:lpstr>
      <vt:lpstr>Arial Rounded MT Bold</vt:lpstr>
      <vt:lpstr>Walbaum Display</vt:lpstr>
      <vt:lpstr>BohoVogueVTI</vt:lpstr>
      <vt:lpstr>FDI Analysis in India</vt:lpstr>
      <vt:lpstr>Key points:-</vt:lpstr>
      <vt:lpstr>Sectors with Zero Investment in the Financial  years:</vt:lpstr>
      <vt:lpstr>Sectors with Zero Investment in the Financial  years continued:​</vt:lpstr>
      <vt:lpstr>Sectors with Zero Investment in the Financial  years​​ continued:</vt:lpstr>
      <vt:lpstr>Conclusion: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Sagnik Das</cp:lastModifiedBy>
  <cp:revision>776</cp:revision>
  <dcterms:created xsi:type="dcterms:W3CDTF">2024-01-04T05:23:36Z</dcterms:created>
  <dcterms:modified xsi:type="dcterms:W3CDTF">2024-05-28T09:12:10Z</dcterms:modified>
  <cp:category/>
  <dc:identifier/>
  <cp:contentStatus/>
  <dc:language/>
  <cp:version/>
</cp:coreProperties>
</file>