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80" y="52"/>
      </p:cViewPr>
      <p:guideLst>
        <p:guide orient="horz" pos="2907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2999" y="4419600"/>
            <a:ext cx="5885180" cy="14097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Sagnik Ghosh</a:t>
            </a:r>
            <a:endParaRPr lang="en-IN" sz="2400" spc="70" dirty="0">
              <a:solidFill>
                <a:srgbClr val="616E52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 panose="020B0604020202020204"/>
                <a:cs typeface="Arial" panose="020B0604020202020204"/>
                <a:hlinkClick r:id="rId1"/>
              </a:rPr>
              <a:t>https://github.com/Sagnik010</a:t>
            </a:r>
            <a:endParaRPr lang="en-IN" sz="2400" spc="70" dirty="0">
              <a:solidFill>
                <a:srgbClr val="616E52"/>
              </a:solidFill>
              <a:latin typeface="Arial" panose="020B0604020202020204"/>
              <a:cs typeface="Arial" panose="020B0604020202020204"/>
              <a:hlinkClick r:id="rId1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6</a:t>
            </a: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/0</a:t>
            </a:r>
            <a:r>
              <a:rPr lang="en-IN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/202</a:t>
            </a:r>
            <a:r>
              <a:rPr lang="en-IN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4</a:t>
            </a:r>
            <a:endParaRPr lang="en-IN" sz="2400" spc="130" dirty="0">
              <a:solidFill>
                <a:srgbClr val="616E52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703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Create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0.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Location’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if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Mapping: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RTLS,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1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False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False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RTLS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0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680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Year.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Used: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vs.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Orbit,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Trend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to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exists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model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02450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into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Database.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integration.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were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get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dataset.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outcomes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8421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Coast,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City.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may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are.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location.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7620">
              <a:lnSpc>
                <a:spcPct val="150000"/>
              </a:lnSpc>
              <a:spcBef>
                <a:spcPts val="300"/>
              </a:spcBef>
            </a:pP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61442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pie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plot.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Pie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can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show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rates.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two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or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kg.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rate.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version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category.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latin typeface="Bradley Hand ITC" panose="03070402050302030203" charset="0"/>
                <a:cs typeface="Bradley Hand ITC" panose="03070402050302030203" charset="0"/>
              </a:rPr>
              <a:t>Predictive </a:t>
            </a:r>
            <a:r>
              <a:rPr spc="-355" dirty="0">
                <a:latin typeface="Bradley Hand ITC" panose="03070402050302030203" charset="0"/>
                <a:cs typeface="Bradley Hand ITC" panose="03070402050302030203" charset="0"/>
              </a:rPr>
              <a:t>analysis</a:t>
            </a:r>
            <a:r>
              <a:rPr spc="-555" dirty="0"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pc="-280" dirty="0">
                <a:latin typeface="Bradley Hand ITC" panose="03070402050302030203" charset="0"/>
                <a:cs typeface="Bradley Hand ITC" panose="03070402050302030203" charset="0"/>
              </a:rPr>
              <a:t>(Classification)</a:t>
            </a:r>
            <a:endParaRPr spc="-280" dirty="0"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Split </a:t>
            </a: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column</a:t>
            </a:r>
            <a:endParaRPr sz="17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dataset</a:t>
            </a:r>
            <a:endParaRPr sz="17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Fit </a:t>
            </a: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Transform</a:t>
            </a:r>
            <a:endParaRPr sz="17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using</a:t>
            </a:r>
            <a:endParaRPr sz="17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Scaler</a:t>
            </a:r>
            <a:endParaRPr sz="17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Train_test_split</a:t>
            </a:r>
            <a:endParaRPr sz="1700" spc="-30" dirty="0">
              <a:solidFill>
                <a:srgbClr val="FFFFFF"/>
              </a:solidFill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</a:t>
            </a: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</a:t>
            </a:r>
            <a:endParaRPr sz="17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GridSearchCV</a:t>
            </a:r>
            <a:endParaRPr sz="1700" spc="-10" dirty="0">
              <a:solidFill>
                <a:srgbClr val="FFFFFF"/>
              </a:solidFill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parameters</a:t>
            </a:r>
            <a:endParaRPr sz="17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GridSearchCV</a:t>
            </a:r>
            <a:endParaRPr sz="17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SVM,</a:t>
            </a:r>
            <a:endParaRPr sz="17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and</a:t>
            </a:r>
            <a:endParaRPr sz="17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models</a:t>
            </a:r>
            <a:endParaRPr sz="17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Score </a:t>
            </a: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on</a:t>
            </a:r>
            <a:endParaRPr sz="17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set</a:t>
            </a:r>
            <a:endParaRPr sz="17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Matrix</a:t>
            </a:r>
            <a:endParaRPr sz="17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for </a:t>
            </a: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models</a:t>
            </a:r>
            <a:endParaRPr sz="17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scores </a:t>
            </a: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models</a:t>
            </a:r>
            <a:endParaRPr sz="17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latin typeface="Bradley Hand ITC" panose="03070402050302030203" charset="0"/>
                <a:cs typeface="Bradley Hand ITC" panose="03070402050302030203" charset="0"/>
              </a:rPr>
            </a:fld>
            <a:endParaRPr dirty="0"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18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with </a:t>
            </a:r>
            <a:r>
              <a:rPr sz="18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of our </a:t>
            </a:r>
            <a:r>
              <a:rPr sz="18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with  </a:t>
            </a:r>
            <a:r>
              <a:rPr sz="18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accuracy.</a:t>
            </a:r>
            <a:endParaRPr sz="18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1203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volume.</a:t>
            </a:r>
            <a:endParaRPr sz="1600" dirty="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Bradley Hand ITC" panose="03070402050302030203" charset="0"/>
                <a:cs typeface="Bradley Hand ITC" panose="03070402050302030203" charset="0"/>
              </a:rPr>
              <a:t>Green indicates successful </a:t>
            </a:r>
            <a:r>
              <a:rPr sz="1600" spc="-10" dirty="0">
                <a:latin typeface="Bradley Hand ITC" panose="03070402050302030203" charset="0"/>
                <a:cs typeface="Bradley Hand ITC" panose="03070402050302030203" charset="0"/>
              </a:rPr>
              <a:t>launch; </a:t>
            </a:r>
            <a:r>
              <a:rPr sz="1600" spc="-15" dirty="0">
                <a:latin typeface="Bradley Hand ITC" panose="03070402050302030203" charset="0"/>
                <a:cs typeface="Bradley Hand ITC" panose="03070402050302030203" charset="0"/>
              </a:rPr>
              <a:t>Purple </a:t>
            </a:r>
            <a:r>
              <a:rPr sz="1600" spc="-20" dirty="0">
                <a:latin typeface="Bradley Hand ITC" panose="03070402050302030203" charset="0"/>
                <a:cs typeface="Bradley Hand ITC" panose="03070402050302030203" charset="0"/>
              </a:rPr>
              <a:t>indicates unsuccessful</a:t>
            </a:r>
            <a:r>
              <a:rPr sz="1600" spc="180" dirty="0"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10" dirty="0">
                <a:latin typeface="Bradley Hand ITC" panose="03070402050302030203" charset="0"/>
                <a:cs typeface="Bradley Hand ITC" panose="03070402050302030203" charset="0"/>
              </a:rPr>
              <a:t>launch.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mass.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Bradley Hand ITC" panose="03070402050302030203" charset="0"/>
                <a:cs typeface="Bradley Hand ITC" panose="03070402050302030203" charset="0"/>
              </a:rPr>
              <a:t>Green indicates successful </a:t>
            </a:r>
            <a:r>
              <a:rPr sz="1600" spc="-10" dirty="0">
                <a:latin typeface="Bradley Hand ITC" panose="03070402050302030203" charset="0"/>
                <a:cs typeface="Bradley Hand ITC" panose="03070402050302030203" charset="0"/>
              </a:rPr>
              <a:t>launch; </a:t>
            </a:r>
            <a:r>
              <a:rPr sz="1600" spc="-15" dirty="0">
                <a:latin typeface="Bradley Hand ITC" panose="03070402050302030203" charset="0"/>
                <a:cs typeface="Bradley Hand ITC" panose="03070402050302030203" charset="0"/>
              </a:rPr>
              <a:t>Purple </a:t>
            </a:r>
            <a:r>
              <a:rPr sz="1600" spc="-20" dirty="0">
                <a:latin typeface="Bradley Hand ITC" panose="03070402050302030203" charset="0"/>
                <a:cs typeface="Bradley Hand ITC" panose="03070402050302030203" charset="0"/>
              </a:rPr>
              <a:t>indicates unsuccessful</a:t>
            </a:r>
            <a:r>
              <a:rPr sz="1600" spc="185" dirty="0"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10" dirty="0">
                <a:latin typeface="Bradley Hand ITC" panose="03070402050302030203" charset="0"/>
                <a:cs typeface="Bradley Hand ITC" panose="03070402050302030203" charset="0"/>
              </a:rPr>
              <a:t>launch.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9190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b="1" spc="-3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Executive </a:t>
            </a:r>
            <a:r>
              <a:rPr sz="2200" b="1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Summary</a:t>
            </a:r>
            <a:r>
              <a:rPr sz="2200" b="1" spc="-1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b="1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(3)</a:t>
            </a:r>
            <a:endParaRPr sz="2200" b="1">
              <a:latin typeface="Bradley Hand ITC" panose="03070402050302030203" charset="0"/>
              <a:cs typeface="Bradley Hand ITC" panose="03070402050302030203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b="1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Introduction</a:t>
            </a:r>
            <a:r>
              <a:rPr sz="2200" b="1" spc="-4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b="1" spc="-1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(4)</a:t>
            </a:r>
            <a:endParaRPr sz="2200" b="1">
              <a:latin typeface="Bradley Hand ITC" panose="03070402050302030203" charset="0"/>
              <a:cs typeface="Bradley Hand ITC" panose="03070402050302030203" charset="0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Methodology</a:t>
            </a:r>
            <a:r>
              <a:rPr sz="2200" b="1" spc="-6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b="1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(6)</a:t>
            </a:r>
            <a:endParaRPr sz="2200" b="1">
              <a:latin typeface="Bradley Hand ITC" panose="03070402050302030203" charset="0"/>
              <a:cs typeface="Bradley Hand ITC" panose="03070402050302030203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b="1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Results</a:t>
            </a:r>
            <a:r>
              <a:rPr sz="2200" b="1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b="1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(16)</a:t>
            </a:r>
            <a:endParaRPr sz="2200" b="1">
              <a:latin typeface="Bradley Hand ITC" panose="03070402050302030203" charset="0"/>
              <a:cs typeface="Bradley Hand ITC" panose="03070402050302030203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Conclusion</a:t>
            </a:r>
            <a:r>
              <a:rPr sz="2200" b="1" spc="-8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b="1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(46)</a:t>
            </a:r>
            <a:endParaRPr sz="2200" b="1">
              <a:latin typeface="Bradley Hand ITC" panose="03070402050302030203" charset="0"/>
              <a:cs typeface="Bradley Hand ITC" panose="03070402050302030203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Appendix</a:t>
            </a:r>
            <a:r>
              <a:rPr sz="2200" b="1" spc="-9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b="1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(47)</a:t>
            </a:r>
            <a:endParaRPr sz="2200" b="1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50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rate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attempts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rate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sample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radley Hand ITC" panose="03070402050302030203" charset="0"/>
                <a:cs typeface="Bradley Hand ITC" panose="03070402050302030203" charset="0"/>
              </a:rPr>
              <a:t>Success </a:t>
            </a:r>
            <a:r>
              <a:rPr sz="1800" spc="-25" dirty="0">
                <a:latin typeface="Bradley Hand ITC" panose="03070402050302030203" charset="0"/>
                <a:cs typeface="Bradley Hand ITC" panose="03070402050302030203" charset="0"/>
              </a:rPr>
              <a:t>Rate </a:t>
            </a:r>
            <a:r>
              <a:rPr sz="1800" spc="-20" dirty="0">
                <a:latin typeface="Bradley Hand ITC" panose="03070402050302030203" charset="0"/>
                <a:cs typeface="Bradley Hand ITC" panose="03070402050302030203" charset="0"/>
              </a:rPr>
              <a:t>Scale</a:t>
            </a:r>
            <a:r>
              <a:rPr sz="1800" spc="-65" dirty="0"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800" spc="-5" dirty="0">
                <a:latin typeface="Bradley Hand ITC" panose="03070402050302030203" charset="0"/>
                <a:cs typeface="Bradley Hand ITC" panose="03070402050302030203" charset="0"/>
              </a:rPr>
              <a:t>with  </a:t>
            </a:r>
            <a:r>
              <a:rPr sz="1800" dirty="0">
                <a:latin typeface="Bradley Hand ITC" panose="03070402050302030203" charset="0"/>
                <a:cs typeface="Bradley Hand ITC" panose="03070402050302030203" charset="0"/>
              </a:rPr>
              <a:t>0 as</a:t>
            </a:r>
            <a:r>
              <a:rPr sz="1800" spc="-70" dirty="0"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800" spc="-5" dirty="0">
                <a:latin typeface="Bradley Hand ITC" panose="03070402050302030203" charset="0"/>
                <a:cs typeface="Bradley Hand ITC" panose="03070402050302030203" charset="0"/>
              </a:rPr>
              <a:t>0%</a:t>
            </a:r>
            <a:endParaRPr sz="18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Bradley Hand ITC" panose="03070402050302030203" charset="0"/>
                <a:cs typeface="Bradley Hand ITC" panose="03070402050302030203" charset="0"/>
              </a:rPr>
              <a:t>0.6 as</a:t>
            </a:r>
            <a:r>
              <a:rPr sz="1800" spc="-195" dirty="0"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800" dirty="0">
                <a:latin typeface="Bradley Hand ITC" panose="03070402050302030203" charset="0"/>
                <a:cs typeface="Bradley Hand ITC" panose="03070402050302030203" charset="0"/>
              </a:rPr>
              <a:t>60%  1 as</a:t>
            </a:r>
            <a:r>
              <a:rPr sz="1800" spc="-125" dirty="0"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800" spc="-5" dirty="0">
                <a:latin typeface="Bradley Hand ITC" panose="03070402050302030203" charset="0"/>
                <a:cs typeface="Bradley Hand ITC" panose="03070402050302030203" charset="0"/>
              </a:rPr>
              <a:t>100%</a:t>
            </a:r>
            <a:endParaRPr sz="18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2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preference.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VLEO </a:t>
            </a:r>
            <a:r>
              <a:rPr sz="16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orbits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Bradley Hand ITC" panose="03070402050302030203" charset="0"/>
                <a:cs typeface="Bradley Hand ITC" panose="03070402050302030203" charset="0"/>
              </a:rPr>
              <a:t>Green indicates successful </a:t>
            </a:r>
            <a:r>
              <a:rPr sz="1600" spc="-10" dirty="0">
                <a:latin typeface="Bradley Hand ITC" panose="03070402050302030203" charset="0"/>
                <a:cs typeface="Bradley Hand ITC" panose="03070402050302030203" charset="0"/>
              </a:rPr>
              <a:t>launch; </a:t>
            </a:r>
            <a:r>
              <a:rPr sz="1600" spc="-15" dirty="0">
                <a:latin typeface="Bradley Hand ITC" panose="03070402050302030203" charset="0"/>
                <a:cs typeface="Bradley Hand ITC" panose="03070402050302030203" charset="0"/>
              </a:rPr>
              <a:t>Purple </a:t>
            </a:r>
            <a:r>
              <a:rPr sz="1600" spc="-20" dirty="0">
                <a:latin typeface="Bradley Hand ITC" panose="03070402050302030203" charset="0"/>
                <a:cs typeface="Bradley Hand ITC" panose="03070402050302030203" charset="0"/>
              </a:rPr>
              <a:t>indicates unsuccessful</a:t>
            </a:r>
            <a:r>
              <a:rPr sz="1600" spc="185" dirty="0"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10" dirty="0">
                <a:latin typeface="Bradley Hand ITC" panose="03070402050302030203" charset="0"/>
                <a:cs typeface="Bradley Hand ITC" panose="03070402050302030203" charset="0"/>
              </a:rPr>
              <a:t>launch.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11506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orbit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mass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range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Bradley Hand ITC" panose="03070402050302030203" charset="0"/>
                <a:cs typeface="Bradley Hand ITC" panose="03070402050302030203" charset="0"/>
              </a:rPr>
              <a:t>Green indicates successful </a:t>
            </a:r>
            <a:r>
              <a:rPr sz="1600" spc="-10" dirty="0">
                <a:latin typeface="Bradley Hand ITC" panose="03070402050302030203" charset="0"/>
                <a:cs typeface="Bradley Hand ITC" panose="03070402050302030203" charset="0"/>
              </a:rPr>
              <a:t>launch; </a:t>
            </a:r>
            <a:r>
              <a:rPr sz="1600" spc="-15" dirty="0">
                <a:latin typeface="Bradley Hand ITC" panose="03070402050302030203" charset="0"/>
                <a:cs typeface="Bradley Hand ITC" panose="03070402050302030203" charset="0"/>
              </a:rPr>
              <a:t>Purple </a:t>
            </a:r>
            <a:r>
              <a:rPr sz="1600" spc="-20" dirty="0">
                <a:latin typeface="Bradley Hand ITC" panose="03070402050302030203" charset="0"/>
                <a:cs typeface="Bradley Hand ITC" panose="03070402050302030203" charset="0"/>
              </a:rPr>
              <a:t>indicates unsuccessful</a:t>
            </a:r>
            <a:r>
              <a:rPr sz="1600" spc="185" dirty="0"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10" dirty="0">
                <a:latin typeface="Bradley Hand ITC" panose="03070402050302030203" charset="0"/>
                <a:cs typeface="Bradley Hand ITC" panose="03070402050302030203" charset="0"/>
              </a:rPr>
              <a:t>launch.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8547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dip </a:t>
            </a:r>
            <a:r>
              <a:rPr sz="16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2018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80%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omic Sans MS" panose="030F0702030302020204" charset="0"/>
                <a:cs typeface="Comic Sans MS" panose="030F0702030302020204" charset="0"/>
              </a:rPr>
              <a:t>95</a:t>
            </a:r>
            <a:r>
              <a:rPr sz="1600" spc="-20" dirty="0">
                <a:latin typeface="Bradley Hand ITC" panose="03070402050302030203" charset="0"/>
                <a:cs typeface="Bradley Hand ITC" panose="03070402050302030203" charset="0"/>
              </a:rPr>
              <a:t>% confidence interval  </a:t>
            </a:r>
            <a:r>
              <a:rPr sz="1600" spc="-10" dirty="0">
                <a:latin typeface="Bradley Hand ITC" panose="03070402050302030203" charset="0"/>
                <a:cs typeface="Bradley Hand ITC" panose="03070402050302030203" charset="0"/>
              </a:rPr>
              <a:t>(light blue</a:t>
            </a:r>
            <a:r>
              <a:rPr sz="1600" spc="-100" dirty="0"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10" dirty="0">
                <a:latin typeface="Bradley Hand ITC" panose="03070402050302030203" charset="0"/>
                <a:cs typeface="Bradley Hand ITC" panose="03070402050302030203" charset="0"/>
              </a:rPr>
              <a:t>shading)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32721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database.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likely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same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errors.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was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only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SLC-4E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7094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name 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with 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CCA.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90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sums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mass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where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was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customer.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that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(ISS).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4796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v1.1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is on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low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range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9654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date.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pad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wasn’t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until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2015.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general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2014.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5315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using </a:t>
            </a:r>
            <a:r>
              <a:rPr sz="22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models.</a:t>
            </a:r>
            <a:endParaRPr sz="2200">
              <a:latin typeface="Bradley Hand ITC" panose="03070402050302030203" charset="0"/>
              <a:cs typeface="Bradley Hand ITC" panose="03070402050302030203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latin typeface="Bradley Hand ITC" panose="03070402050302030203" charset="0"/>
              <a:cs typeface="Bradley Hand ITC" panose="03070402050302030203" charset="0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rate </a:t>
            </a:r>
            <a:r>
              <a:rPr sz="22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accuracy.</a:t>
            </a:r>
            <a:endParaRPr sz="2200"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7341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noninclusively.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982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each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outcome.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nearly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time.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most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intended.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one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has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status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flight.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6517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15600  kg.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variety.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used.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97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(kg),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ship.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occurrences.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517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inclusively.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ship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pad 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landings.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during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period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10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US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very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other.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near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ocean.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Folium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can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failed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icon).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landings.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591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LC-39A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human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also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areas.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81711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Background:</a:t>
            </a:r>
            <a:endParaRPr sz="3000">
              <a:latin typeface="Bradley Hand ITC" panose="03070402050302030203" charset="0"/>
              <a:cs typeface="Bradley Hand ITC" panose="03070402050302030203" charset="0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Here</a:t>
            </a:r>
            <a:endParaRPr sz="2200">
              <a:latin typeface="Bradley Hand ITC" panose="03070402050302030203" charset="0"/>
              <a:cs typeface="Bradley Hand ITC" panose="03070402050302030203" charset="0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USD)</a:t>
            </a:r>
            <a:endParaRPr sz="2200">
              <a:latin typeface="Bradley Hand ITC" panose="03070402050302030203" charset="0"/>
              <a:cs typeface="Bradley Hand ITC" panose="03070402050302030203" charset="0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part </a:t>
            </a:r>
            <a:r>
              <a:rPr sz="22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1)</a:t>
            </a:r>
            <a:endParaRPr sz="2200">
              <a:latin typeface="Bradley Hand ITC" panose="03070402050302030203" charset="0"/>
              <a:cs typeface="Bradley Hand ITC" panose="03070402050302030203" charset="0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X</a:t>
            </a:r>
            <a:endParaRPr sz="2200">
              <a:latin typeface="Bradley Hand ITC" panose="03070402050302030203" charset="0"/>
              <a:cs typeface="Bradley Hand ITC" panose="03070402050302030203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Bradley Hand ITC" panose="03070402050302030203" charset="0"/>
              <a:cs typeface="Bradley Hand ITC" panose="03070402050302030203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Bradley Hand ITC" panose="03070402050302030203" charset="0"/>
              <a:cs typeface="Bradley Hand ITC" panose="03070402050302030203" charset="0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Problem:</a:t>
            </a:r>
            <a:endParaRPr sz="3000">
              <a:latin typeface="Bradley Hand ITC" panose="03070402050302030203" charset="0"/>
              <a:cs typeface="Bradley Hand ITC" panose="03070402050302030203" charset="0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recovery</a:t>
            </a:r>
            <a:endParaRPr sz="22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4281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CCAFS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have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before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name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has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may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coast.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landings.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4516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kg.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42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18.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runs.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model.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Since </a:t>
            </a:r>
            <a:r>
              <a:rPr sz="16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across </a:t>
            </a:r>
            <a:r>
              <a:rPr sz="16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landing.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landing.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landings.</a:t>
            </a:r>
            <a:endParaRPr sz="16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Bradley Hand ITC" panose="03070402050302030203" charset="0"/>
                <a:cs typeface="Bradley Hand ITC" panose="03070402050302030203" charset="0"/>
              </a:rPr>
              <a:t>Correct predictions are  </a:t>
            </a:r>
            <a:r>
              <a:rPr sz="1800" spc="-5" dirty="0">
                <a:latin typeface="Bradley Hand ITC" panose="03070402050302030203" charset="0"/>
                <a:cs typeface="Bradley Hand ITC" panose="03070402050302030203" charset="0"/>
              </a:rPr>
              <a:t>on </a:t>
            </a:r>
            <a:r>
              <a:rPr sz="1800" dirty="0"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1800" spc="-10" dirty="0">
                <a:latin typeface="Bradley Hand ITC" panose="03070402050302030203" charset="0"/>
                <a:cs typeface="Bradley Hand ITC" panose="03070402050302030203" charset="0"/>
              </a:rPr>
              <a:t>diagonal </a:t>
            </a:r>
            <a:r>
              <a:rPr sz="1800" spc="-20" dirty="0">
                <a:latin typeface="Bradley Hand ITC" panose="03070402050302030203" charset="0"/>
                <a:cs typeface="Bradley Hand ITC" panose="03070402050302030203" charset="0"/>
              </a:rPr>
              <a:t>from </a:t>
            </a:r>
            <a:r>
              <a:rPr sz="1800" spc="-15" dirty="0">
                <a:latin typeface="Bradley Hand ITC" panose="03070402050302030203" charset="0"/>
                <a:cs typeface="Bradley Hand ITC" panose="03070402050302030203" charset="0"/>
              </a:rPr>
              <a:t>top  </a:t>
            </a:r>
            <a:r>
              <a:rPr sz="1800" spc="-5" dirty="0">
                <a:latin typeface="Bradley Hand ITC" panose="03070402050302030203" charset="0"/>
                <a:cs typeface="Bradley Hand ITC" panose="03070402050302030203" charset="0"/>
              </a:rPr>
              <a:t>left </a:t>
            </a:r>
            <a:r>
              <a:rPr sz="1800" spc="-15" dirty="0"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1800" spc="-20" dirty="0">
                <a:latin typeface="Bradley Hand ITC" panose="03070402050302030203" charset="0"/>
                <a:cs typeface="Bradley Hand ITC" panose="03070402050302030203" charset="0"/>
              </a:rPr>
              <a:t>bottom</a:t>
            </a:r>
            <a:r>
              <a:rPr sz="1800" spc="-80" dirty="0"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800" spc="-5" dirty="0">
                <a:latin typeface="Bradley Hand ITC" panose="03070402050302030203" charset="0"/>
                <a:cs typeface="Bradley Hand ITC" panose="03070402050302030203" charset="0"/>
              </a:rPr>
              <a:t>right.</a:t>
            </a:r>
            <a:endParaRPr sz="18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43357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for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SpaceX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USD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public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page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labels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database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visualization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83%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Allon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have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before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not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should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best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accuracy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  <a:endParaRPr spc="-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28752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url: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Bradley Hand ITC" panose="03070402050302030203" charset="0"/>
                <a:cs typeface="Bradley Hand ITC" panose="03070402050302030203" charset="0"/>
                <a:hlinkClick r:id="rId1"/>
              </a:rPr>
              <a:t>https://github.com/Sagnik010/IBMDataScience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Bradley Hand ITC" panose="03070402050302030203" charset="0"/>
              <a:cs typeface="Bradley Hand ITC" panose="03070402050302030203" charset="0"/>
              <a:hlinkClick r:id="rId1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: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adley Hand ITC" panose="03070402050302030203" charset="0"/>
                <a:cs typeface="Bradley Hand ITC" panose="03070402050302030203" charset="0"/>
              </a:rPr>
              <a:t>, Yan Luo</a:t>
            </a:r>
            <a:endParaRPr lang="en-IN" sz="2000" b="1" i="0" dirty="0">
              <a:solidFill>
                <a:srgbClr val="24292F"/>
              </a:solidFill>
              <a:effectLst/>
              <a:latin typeface="Bradley Hand ITC" panose="03070402050302030203" charset="0"/>
              <a:cs typeface="Bradley Hand ITC" panose="03070402050302030203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Instructors: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Bradley Hand ITC" panose="03070402050302030203" charset="0"/>
                <a:cs typeface="Bradley Hand ITC" panose="03070402050302030203" charset="0"/>
                <a:hlinkClick r:id="rId2"/>
              </a:rPr>
              <a:t>https://www.coursera.org/professional-certificates/ibm-data-science?#instructors</a:t>
            </a:r>
            <a:endParaRPr sz="2000" dirty="0"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8468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methodology:</a:t>
            </a:r>
            <a:endParaRPr sz="2200">
              <a:latin typeface="Bradley Hand ITC" panose="03070402050302030203" charset="0"/>
              <a:cs typeface="Bradley Hand ITC" panose="03070402050302030203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page</a:t>
            </a:r>
            <a:endParaRPr sz="1800">
              <a:latin typeface="Bradley Hand ITC" panose="03070402050302030203" charset="0"/>
              <a:cs typeface="Bradley Hand ITC" panose="03070402050302030203" charset="0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wrangling</a:t>
            </a:r>
            <a:endParaRPr sz="2200">
              <a:latin typeface="Bradley Hand ITC" panose="03070402050302030203" charset="0"/>
              <a:cs typeface="Bradley Hand ITC" panose="03070402050302030203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otherwise</a:t>
            </a:r>
            <a:endParaRPr sz="1800">
              <a:latin typeface="Bradley Hand ITC" panose="03070402050302030203" charset="0"/>
              <a:cs typeface="Bradley Hand ITC" panose="03070402050302030203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SQL</a:t>
            </a:r>
            <a:endParaRPr sz="2200">
              <a:latin typeface="Bradley Hand ITC" panose="03070402050302030203" charset="0"/>
              <a:cs typeface="Bradley Hand ITC" panose="03070402050302030203" charset="0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Dash</a:t>
            </a:r>
            <a:endParaRPr sz="2200">
              <a:latin typeface="Bradley Hand ITC" panose="03070402050302030203" charset="0"/>
              <a:cs typeface="Bradley Hand ITC" panose="03070402050302030203" charset="0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models</a:t>
            </a:r>
            <a:endParaRPr sz="2200">
              <a:latin typeface="Bradley Hand ITC" panose="03070402050302030203" charset="0"/>
              <a:cs typeface="Bradley Hand ITC" panose="03070402050302030203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Tuned </a:t>
            </a:r>
            <a:r>
              <a:rPr sz="180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Bradley Hand ITC" panose="03070402050302030203" charset="0"/>
                <a:cs typeface="Bradley Hand ITC" panose="03070402050302030203" charset="0"/>
              </a:rPr>
              <a:t>GridSearchCV</a:t>
            </a:r>
            <a:endParaRPr sz="1800"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40341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public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X’s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entry.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webscraping.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Columns: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GridFins,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Latitude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adley Hand ITC" panose="03070402050302030203" charset="0"/>
                <a:cs typeface="Bradley Hand ITC" panose="03070402050302030203" charset="0"/>
              </a:rPr>
              <a:t>Columns: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adley Hand ITC" panose="03070402050302030203" charset="0"/>
                <a:cs typeface="Bradley Hand ITC" panose="03070402050302030203" charset="0"/>
              </a:rPr>
              <a:t>Time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57785"/>
            <a:ext cx="4084320" cy="690499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703070"/>
            <a:ext cx="3002280" cy="104902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pc="-28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pc="-18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Collection</a:t>
            </a:r>
            <a:r>
              <a:rPr spc="-5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pc="-2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–</a:t>
            </a:r>
            <a:endParaRPr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4015"/>
              </a:lnSpc>
            </a:pPr>
            <a:r>
              <a:rPr spc="-4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SpaceX</a:t>
            </a:r>
            <a:r>
              <a:rPr spc="-38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API</a:t>
            </a:r>
            <a:endParaRPr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855" y="1696085"/>
            <a:ext cx="236855" cy="13989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82185" y="1420495"/>
            <a:ext cx="1842770" cy="1618615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08150"/>
            <a:ext cx="1320800" cy="671195"/>
          </a:xfrm>
          <a:prstGeom prst="rect">
            <a:avLst/>
          </a:prstGeom>
        </p:spPr>
        <p:txBody>
          <a:bodyPr vert="horz" wrap="square" lIns="0" tIns="36195" rIns="0" bIns="0" rtlCol="0">
            <a:no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Request </a:t>
            </a:r>
            <a:r>
              <a:rPr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(Space</a:t>
            </a:r>
            <a:r>
              <a:rPr spc="-24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X  APIs)</a:t>
            </a:r>
            <a:endParaRPr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185" y="2749550"/>
            <a:ext cx="1842770" cy="1677035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28925"/>
            <a:ext cx="1326515" cy="1569085"/>
          </a:xfrm>
          <a:prstGeom prst="rect">
            <a:avLst/>
          </a:prstGeom>
        </p:spPr>
        <p:txBody>
          <a:bodyPr vert="horz" wrap="square" lIns="0" tIns="31750" rIns="0" bIns="0" rtlCol="0">
            <a:no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.JSON </a:t>
            </a:r>
            <a:r>
              <a:rPr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file </a:t>
            </a:r>
            <a:r>
              <a:rPr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+  </a:t>
            </a:r>
            <a:r>
              <a:rPr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Lists(Launch</a:t>
            </a:r>
            <a:r>
              <a:rPr spc="-1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Site,  </a:t>
            </a:r>
            <a:r>
              <a:rPr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Booster </a:t>
            </a:r>
            <a:r>
              <a:rPr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Version,  </a:t>
            </a:r>
            <a:r>
              <a:rPr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Payload</a:t>
            </a:r>
            <a:r>
              <a:rPr spc="-7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Data)</a:t>
            </a:r>
            <a:endParaRPr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185" y="4079875"/>
            <a:ext cx="2777490" cy="114935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263390"/>
            <a:ext cx="1397635" cy="1287780"/>
          </a:xfrm>
          <a:prstGeom prst="rect">
            <a:avLst/>
          </a:prstGeom>
        </p:spPr>
        <p:txBody>
          <a:bodyPr vert="horz" wrap="square" lIns="0" tIns="35560" rIns="0" bIns="0" rtlCol="0">
            <a:no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Json_normalize</a:t>
            </a:r>
            <a:r>
              <a:rPr spc="-17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to  </a:t>
            </a:r>
            <a:r>
              <a:rPr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DataFrame data  from</a:t>
            </a:r>
            <a:r>
              <a:rPr spc="-4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JSON</a:t>
            </a:r>
            <a:endParaRPr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16250"/>
            <a:ext cx="1850390" cy="2219960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595" y="4367530"/>
            <a:ext cx="1477010" cy="671195"/>
          </a:xfrm>
          <a:prstGeom prst="rect">
            <a:avLst/>
          </a:prstGeom>
        </p:spPr>
        <p:txBody>
          <a:bodyPr vert="horz" wrap="square" lIns="0" tIns="36195" rIns="0" bIns="0" rtlCol="0">
            <a:no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Dictionary</a:t>
            </a:r>
            <a:r>
              <a:rPr spc="-9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relevant  </a:t>
            </a:r>
            <a:r>
              <a:rPr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data</a:t>
            </a:r>
            <a:endParaRPr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687195"/>
            <a:ext cx="1859915" cy="2219960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705" y="3038475"/>
            <a:ext cx="1485900" cy="882650"/>
          </a:xfrm>
          <a:prstGeom prst="rect">
            <a:avLst/>
          </a:prstGeom>
        </p:spPr>
        <p:txBody>
          <a:bodyPr vert="horz" wrap="square" lIns="0" tIns="36195" rIns="0" bIns="0" rtlCol="0">
            <a:no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Cast </a:t>
            </a:r>
            <a:r>
              <a:rPr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dictionary</a:t>
            </a:r>
            <a:r>
              <a:rPr spc="-25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to </a:t>
            </a:r>
            <a:r>
              <a:rPr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a  </a:t>
            </a:r>
            <a:r>
              <a:rPr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DataFrame</a:t>
            </a:r>
            <a:endParaRPr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20495"/>
            <a:ext cx="2777490" cy="115062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3935" y="1603375"/>
            <a:ext cx="1367155" cy="887095"/>
          </a:xfrm>
          <a:prstGeom prst="rect">
            <a:avLst/>
          </a:prstGeom>
        </p:spPr>
        <p:txBody>
          <a:bodyPr vert="horz" wrap="square" lIns="0" tIns="35560" rIns="0" bIns="0" rtlCol="0">
            <a:no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8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Filter </a:t>
            </a:r>
            <a:r>
              <a:rPr sz="18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data to</a:t>
            </a:r>
            <a:r>
              <a:rPr sz="1800" spc="-204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only  </a:t>
            </a:r>
            <a:r>
              <a:rPr sz="18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include </a:t>
            </a:r>
            <a:r>
              <a:rPr sz="18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Falcon </a:t>
            </a:r>
            <a:r>
              <a:rPr sz="18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9  launches</a:t>
            </a:r>
            <a:endParaRPr sz="18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5790" y="1420495"/>
            <a:ext cx="1885950" cy="115062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570" y="1603375"/>
            <a:ext cx="1531620" cy="1301115"/>
          </a:xfrm>
          <a:prstGeom prst="rect">
            <a:avLst/>
          </a:prstGeom>
        </p:spPr>
        <p:txBody>
          <a:bodyPr vert="horz" wrap="square" lIns="0" tIns="33020" rIns="0" bIns="0" rtlCol="0">
            <a:no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Imputate </a:t>
            </a:r>
            <a:r>
              <a:rPr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missing  </a:t>
            </a:r>
            <a:r>
              <a:rPr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PayloadMass</a:t>
            </a:r>
            <a:r>
              <a:rPr spc="-16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values  with</a:t>
            </a:r>
            <a:r>
              <a:rPr spc="-3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mean</a:t>
            </a:r>
            <a:endParaRPr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940" y="3855720"/>
            <a:ext cx="861695" cy="57023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3400" y="4953000"/>
            <a:ext cx="2974340" cy="1773555"/>
          </a:xfrm>
          <a:prstGeom prst="rect">
            <a:avLst/>
          </a:prstGeom>
        </p:spPr>
        <p:txBody>
          <a:bodyPr vert="horz" wrap="square" lIns="0" tIns="38100" rIns="0" bIns="0" rtlCol="0">
            <a:noAutofit/>
          </a:bodyPr>
          <a:lstStyle/>
          <a:p>
            <a:pPr marL="12700" marR="5080">
              <a:lnSpc>
                <a:spcPct val="89000"/>
              </a:lnSpc>
              <a:spcBef>
                <a:spcPts val="300"/>
              </a:spcBef>
            </a:pPr>
            <a:endParaRPr lang="en-IN" u="sng" spc="-10" dirty="0">
              <a:solidFill>
                <a:schemeClr val="bg1"/>
              </a:solidFill>
              <a:uFill>
                <a:solidFill>
                  <a:srgbClr val="2996E1"/>
                </a:solidFill>
              </a:uFill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6195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sz="2000" dirty="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2000" spc="-28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000" spc="-18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Collection</a:t>
            </a:r>
            <a:r>
              <a:rPr sz="2000" spc="-5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–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4015"/>
              </a:lnSpc>
            </a:pPr>
            <a:r>
              <a:rPr sz="2000" spc="-3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Web</a:t>
            </a:r>
            <a:r>
              <a:rPr sz="2000" spc="-38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Scraping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0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Request</a:t>
            </a:r>
            <a:r>
              <a:rPr sz="2000" spc="-114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Wikipedia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3335" algn="ctr">
              <a:lnSpc>
                <a:spcPts val="2520"/>
              </a:lnSpc>
            </a:pPr>
            <a:r>
              <a:rPr sz="20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html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0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BeautifulSoup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  <a:p>
            <a:pPr marL="12700">
              <a:lnSpc>
                <a:spcPts val="2520"/>
              </a:lnSpc>
            </a:pPr>
            <a:r>
              <a:rPr sz="20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html5lib</a:t>
            </a:r>
            <a:r>
              <a:rPr sz="2000" spc="-10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Parser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738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000" spc="-1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Find </a:t>
            </a:r>
            <a:r>
              <a:rPr sz="20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launch</a:t>
            </a:r>
            <a:r>
              <a:rPr sz="2000" spc="-14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info  </a:t>
            </a:r>
            <a:r>
              <a:rPr sz="2000" spc="-2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html</a:t>
            </a:r>
            <a:r>
              <a:rPr sz="2000" spc="-7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table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4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Create</a:t>
            </a:r>
            <a:r>
              <a:rPr sz="2000" spc="-7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dictionary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1709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000" spc="-4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Iterate</a:t>
            </a:r>
            <a:r>
              <a:rPr sz="2000" spc="-13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through  table </a:t>
            </a:r>
            <a:r>
              <a:rPr sz="20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cells </a:t>
            </a:r>
            <a:r>
              <a:rPr sz="2000" spc="-3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to  extract </a:t>
            </a:r>
            <a:r>
              <a:rPr sz="2000" spc="-3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data </a:t>
            </a:r>
            <a:r>
              <a:rPr sz="2000" spc="-3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to  </a:t>
            </a:r>
            <a:r>
              <a:rPr sz="2000" spc="-1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dictionary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latin typeface="Bradley Hand ITC" panose="03070402050302030203" charset="0"/>
                <a:cs typeface="Bradley Hand ITC" panose="03070402050302030203" charset="0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548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000" spc="-2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Cast </a:t>
            </a:r>
            <a:r>
              <a:rPr sz="2000" spc="-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dictionary</a:t>
            </a:r>
            <a:r>
              <a:rPr sz="2000" spc="-135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to  </a:t>
            </a:r>
            <a:r>
              <a:rPr sz="2000" spc="-30" dirty="0">
                <a:solidFill>
                  <a:srgbClr val="FFFFFF"/>
                </a:solidFill>
                <a:latin typeface="Bradley Hand ITC" panose="03070402050302030203" charset="0"/>
                <a:cs typeface="Bradley Hand ITC" panose="03070402050302030203" charset="0"/>
              </a:rPr>
              <a:t>DataFrame</a:t>
            </a: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3095" y="3352927"/>
            <a:ext cx="86550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>
              <a:latin typeface="Bradley Hand ITC" panose="03070402050302030203" charset="0"/>
              <a:cs typeface="Bradley Hand ITC" panose="03070402050302030203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37895" y="4266946"/>
            <a:ext cx="2988945" cy="31242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20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13991</Words>
  <Application>WPS Presentation</Application>
  <PresentationFormat>Widescreen</PresentationFormat>
  <Paragraphs>452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Arial</vt:lpstr>
      <vt:lpstr>SimSun</vt:lpstr>
      <vt:lpstr>Wingdings</vt:lpstr>
      <vt:lpstr>Arial</vt:lpstr>
      <vt:lpstr>Carlito</vt:lpstr>
      <vt:lpstr>AMGDT</vt:lpstr>
      <vt:lpstr>Bahnschrift Light SemiCondensed</vt:lpstr>
      <vt:lpstr>Bradley Hand ITC</vt:lpstr>
      <vt:lpstr>Calibri</vt:lpstr>
      <vt:lpstr>Microsoft YaHei</vt:lpstr>
      <vt:lpstr>Arial Unicode MS</vt:lpstr>
      <vt:lpstr>Bahnschrift Condensed</vt:lpstr>
      <vt:lpstr>Comic Sans MS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KIIT</cp:lastModifiedBy>
  <cp:revision>4</cp:revision>
  <dcterms:created xsi:type="dcterms:W3CDTF">2021-08-26T16:53:00Z</dcterms:created>
  <dcterms:modified xsi:type="dcterms:W3CDTF">2024-03-25T23:02:49Z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2021-08-26T11:00:00Z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2021-08-26T11:00:00Z</vt:filetime>
  </property>
  <property fmtid="{D5CDD505-2E9C-101B-9397-08002B2CF9AE}" pid="5" name="ICV">
    <vt:lpwstr>B18758AECDA04BF5A16E9EAA4A84968B_12</vt:lpwstr>
  </property>
  <property fmtid="{D5CDD505-2E9C-101B-9397-08002B2CF9AE}" pid="6" name="KSOProductBuildVer">
    <vt:lpwstr>1033-12.2.0.13472</vt:lpwstr>
  </property>
</Properties>
</file>