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8" r:id="rId5"/>
    <p:sldId id="260" r:id="rId6"/>
    <p:sldId id="264" r:id="rId7"/>
    <p:sldId id="263" r:id="rId8"/>
    <p:sldId id="272" r:id="rId9"/>
    <p:sldId id="277" r:id="rId10"/>
    <p:sldId id="267" r:id="rId11"/>
    <p:sldId id="281" r:id="rId12"/>
    <p:sldId id="280" r:id="rId13"/>
    <p:sldId id="282" r:id="rId14"/>
    <p:sldId id="283" r:id="rId15"/>
    <p:sldId id="284" r:id="rId16"/>
    <p:sldId id="262" r:id="rId17"/>
    <p:sldId id="271" r:id="rId18"/>
    <p:sldId id="27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69" autoAdjust="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0A9A55BB-558C-4759-99B6-B01B9994F138}" type="datetimeFigureOut">
              <a:rPr lang="en-US" smtClean="0"/>
              <a:t>5/17/2019</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BDB619E-75E3-4ADA-9B60-0274BFF4B4B7}"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2057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9A55BB-558C-4759-99B6-B01B9994F138}"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B619E-75E3-4ADA-9B60-0274BFF4B4B7}" type="slidenum">
              <a:rPr lang="en-US" smtClean="0"/>
              <a:t>‹#›</a:t>
            </a:fld>
            <a:endParaRPr lang="en-US"/>
          </a:p>
        </p:txBody>
      </p:sp>
    </p:spTree>
    <p:extLst>
      <p:ext uri="{BB962C8B-B14F-4D97-AF65-F5344CB8AC3E}">
        <p14:creationId xmlns:p14="http://schemas.microsoft.com/office/powerpoint/2010/main" val="2957903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9A55BB-558C-4759-99B6-B01B9994F138}"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B619E-75E3-4ADA-9B60-0274BFF4B4B7}"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5881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9A55BB-558C-4759-99B6-B01B9994F138}"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B619E-75E3-4ADA-9B60-0274BFF4B4B7}"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725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9A55BB-558C-4759-99B6-B01B9994F138}"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B619E-75E3-4ADA-9B60-0274BFF4B4B7}" type="slidenum">
              <a:rPr lang="en-US" smtClean="0"/>
              <a:t>‹#›</a:t>
            </a:fld>
            <a:endParaRPr lang="en-US"/>
          </a:p>
        </p:txBody>
      </p:sp>
    </p:spTree>
    <p:extLst>
      <p:ext uri="{BB962C8B-B14F-4D97-AF65-F5344CB8AC3E}">
        <p14:creationId xmlns:p14="http://schemas.microsoft.com/office/powerpoint/2010/main" val="3215068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9A55BB-558C-4759-99B6-B01B9994F138}"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B619E-75E3-4ADA-9B60-0274BFF4B4B7}"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4164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9A55BB-558C-4759-99B6-B01B9994F138}"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B619E-75E3-4ADA-9B60-0274BFF4B4B7}"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0503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9A55BB-558C-4759-99B6-B01B9994F138}"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B619E-75E3-4ADA-9B60-0274BFF4B4B7}"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08287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9A55BB-558C-4759-99B6-B01B9994F138}"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B619E-75E3-4ADA-9B60-0274BFF4B4B7}"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848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9A55BB-558C-4759-99B6-B01B9994F138}"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B619E-75E3-4ADA-9B60-0274BFF4B4B7}" type="slidenum">
              <a:rPr lang="en-US" smtClean="0"/>
              <a:t>‹#›</a:t>
            </a:fld>
            <a:endParaRPr lang="en-US"/>
          </a:p>
        </p:txBody>
      </p:sp>
    </p:spTree>
    <p:extLst>
      <p:ext uri="{BB962C8B-B14F-4D97-AF65-F5344CB8AC3E}">
        <p14:creationId xmlns:p14="http://schemas.microsoft.com/office/powerpoint/2010/main" val="3942402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9A55BB-558C-4759-99B6-B01B9994F138}"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B619E-75E3-4ADA-9B60-0274BFF4B4B7}"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3130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9A55BB-558C-4759-99B6-B01B9994F138}"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B619E-75E3-4ADA-9B60-0274BFF4B4B7}" type="slidenum">
              <a:rPr lang="en-US" smtClean="0"/>
              <a:t>‹#›</a:t>
            </a:fld>
            <a:endParaRPr lang="en-US"/>
          </a:p>
        </p:txBody>
      </p:sp>
    </p:spTree>
    <p:extLst>
      <p:ext uri="{BB962C8B-B14F-4D97-AF65-F5344CB8AC3E}">
        <p14:creationId xmlns:p14="http://schemas.microsoft.com/office/powerpoint/2010/main" val="394750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9A55BB-558C-4759-99B6-B01B9994F138}" type="datetimeFigureOut">
              <a:rPr lang="en-US" smtClean="0"/>
              <a:t>5/17/2019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DB619E-75E3-4ADA-9B60-0274BFF4B4B7}"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3044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9A55BB-558C-4759-99B6-B01B9994F138}" type="datetimeFigureOut">
              <a:rPr lang="en-US" smtClean="0"/>
              <a:t>5/17/2019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DB619E-75E3-4ADA-9B60-0274BFF4B4B7}"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3112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9A55BB-558C-4759-99B6-B01B9994F138}" type="datetimeFigureOut">
              <a:rPr lang="en-US" smtClean="0"/>
              <a:t>5/17/2019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DB619E-75E3-4ADA-9B60-0274BFF4B4B7}" type="slidenum">
              <a:rPr lang="en-US" smtClean="0"/>
              <a:t>‹#›</a:t>
            </a:fld>
            <a:endParaRPr lang="en-US"/>
          </a:p>
        </p:txBody>
      </p:sp>
    </p:spTree>
    <p:extLst>
      <p:ext uri="{BB962C8B-B14F-4D97-AF65-F5344CB8AC3E}">
        <p14:creationId xmlns:p14="http://schemas.microsoft.com/office/powerpoint/2010/main" val="487314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9A55BB-558C-4759-99B6-B01B9994F138}"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B619E-75E3-4ADA-9B60-0274BFF4B4B7}"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2886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9A55BB-558C-4759-99B6-B01B9994F138}"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B619E-75E3-4ADA-9B60-0274BFF4B4B7}" type="slidenum">
              <a:rPr lang="en-US" smtClean="0"/>
              <a:t>‹#›</a:t>
            </a:fld>
            <a:endParaRPr lang="en-US"/>
          </a:p>
        </p:txBody>
      </p:sp>
    </p:spTree>
    <p:extLst>
      <p:ext uri="{BB962C8B-B14F-4D97-AF65-F5344CB8AC3E}">
        <p14:creationId xmlns:p14="http://schemas.microsoft.com/office/powerpoint/2010/main" val="3163185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9A55BB-558C-4759-99B6-B01B9994F138}" type="datetimeFigureOut">
              <a:rPr lang="en-US" smtClean="0"/>
              <a:t>5/17/2019</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DB619E-75E3-4ADA-9B60-0274BFF4B4B7}" type="slidenum">
              <a:rPr lang="en-US" smtClean="0"/>
              <a:t>‹#›</a:t>
            </a:fld>
            <a:endParaRPr lang="en-US"/>
          </a:p>
        </p:txBody>
      </p:sp>
    </p:spTree>
    <p:extLst>
      <p:ext uri="{BB962C8B-B14F-4D97-AF65-F5344CB8AC3E}">
        <p14:creationId xmlns:p14="http://schemas.microsoft.com/office/powerpoint/2010/main" val="2978189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067" y="1676400"/>
            <a:ext cx="8610600" cy="1676400"/>
          </a:xfrm>
        </p:spPr>
        <p:txBody>
          <a:bodyPr>
            <a:noAutofit/>
          </a:bodyPr>
          <a:lstStyle/>
          <a:p>
            <a:r>
              <a:rPr lang="en-US" sz="4000" b="1" dirty="0" smtClean="0">
                <a:latin typeface="+mn-lt"/>
              </a:rPr>
              <a:t/>
            </a:r>
            <a:br>
              <a:rPr lang="en-US" sz="4000" b="1" dirty="0" smtClean="0">
                <a:latin typeface="+mn-lt"/>
              </a:rPr>
            </a:br>
            <a:r>
              <a:rPr lang="en-US" sz="4000" b="1" dirty="0">
                <a:latin typeface="+mn-lt"/>
              </a:rPr>
              <a:t/>
            </a:r>
            <a:br>
              <a:rPr lang="en-US" sz="4000" b="1" dirty="0">
                <a:latin typeface="+mn-lt"/>
              </a:rPr>
            </a:br>
            <a:r>
              <a:rPr lang="en-US" sz="4000" b="1" dirty="0" smtClean="0">
                <a:latin typeface="+mn-lt"/>
              </a:rPr>
              <a:t/>
            </a:r>
            <a:br>
              <a:rPr lang="en-US" sz="4000" b="1" dirty="0" smtClean="0">
                <a:latin typeface="+mn-lt"/>
              </a:rPr>
            </a:br>
            <a:r>
              <a:rPr lang="en-US" sz="4000" b="1" dirty="0">
                <a:latin typeface="+mn-lt"/>
              </a:rPr>
              <a:t/>
            </a:r>
            <a:br>
              <a:rPr lang="en-US" sz="4000" b="1" dirty="0">
                <a:latin typeface="+mn-lt"/>
              </a:rPr>
            </a:br>
            <a:r>
              <a:rPr lang="en-US" sz="4000" b="1" dirty="0" smtClean="0">
                <a:latin typeface="+mn-lt"/>
              </a:rPr>
              <a:t/>
            </a:r>
            <a:br>
              <a:rPr lang="en-US" sz="4000" b="1" dirty="0" smtClean="0">
                <a:latin typeface="+mn-lt"/>
              </a:rPr>
            </a:br>
            <a:r>
              <a:rPr lang="en-US" sz="4000" b="1" dirty="0">
                <a:latin typeface="+mn-lt"/>
              </a:rPr>
              <a:t/>
            </a:r>
            <a:br>
              <a:rPr lang="en-US" sz="4000" b="1" dirty="0">
                <a:latin typeface="+mn-lt"/>
              </a:rPr>
            </a:br>
            <a:r>
              <a:rPr lang="en-US" sz="4000" b="1" dirty="0" smtClean="0">
                <a:latin typeface="+mn-lt"/>
              </a:rPr>
              <a:t/>
            </a:r>
            <a:br>
              <a:rPr lang="en-US" sz="4000" b="1" dirty="0" smtClean="0">
                <a:latin typeface="+mn-lt"/>
              </a:rPr>
            </a:br>
            <a:r>
              <a:rPr lang="en-US" sz="4000" b="1" dirty="0">
                <a:latin typeface="+mn-lt"/>
              </a:rPr>
              <a:t/>
            </a:r>
            <a:br>
              <a:rPr lang="en-US" sz="4000" b="1" dirty="0">
                <a:latin typeface="+mn-lt"/>
              </a:rPr>
            </a:br>
            <a:r>
              <a:rPr lang="en-US" sz="4000" b="1" dirty="0" smtClean="0">
                <a:latin typeface="+mn-lt"/>
              </a:rPr>
              <a:t/>
            </a:r>
            <a:br>
              <a:rPr lang="en-US" sz="4000" b="1" dirty="0" smtClean="0">
                <a:latin typeface="+mn-lt"/>
              </a:rPr>
            </a:br>
            <a:r>
              <a:rPr lang="en-US" sz="4000" b="1" dirty="0" smtClean="0">
                <a:latin typeface="+mn-lt"/>
              </a:rPr>
              <a:t>A Multi-Level Polygonal Approximation Based Shape Encoding Framework for Automated Shape Retrieval</a:t>
            </a:r>
            <a:endParaRPr lang="en-US" sz="4000" b="1" dirty="0">
              <a:latin typeface="+mn-lt"/>
            </a:endParaRPr>
          </a:p>
        </p:txBody>
      </p:sp>
      <p:sp>
        <p:nvSpPr>
          <p:cNvPr id="3" name="Subtitle 2"/>
          <p:cNvSpPr>
            <a:spLocks noGrp="1"/>
          </p:cNvSpPr>
          <p:nvPr>
            <p:ph type="subTitle" idx="1"/>
          </p:nvPr>
        </p:nvSpPr>
        <p:spPr>
          <a:xfrm>
            <a:off x="1921934" y="3505200"/>
            <a:ext cx="5308866" cy="1377651"/>
          </a:xfrm>
        </p:spPr>
        <p:txBody>
          <a:bodyPr>
            <a:normAutofit/>
          </a:bodyPr>
          <a:lstStyle/>
          <a:p>
            <a:r>
              <a:rPr lang="en-US" dirty="0" err="1" smtClean="0">
                <a:solidFill>
                  <a:schemeClr val="tx1"/>
                </a:solidFill>
              </a:rPr>
              <a:t>Sagnik</a:t>
            </a:r>
            <a:r>
              <a:rPr lang="en-US" dirty="0" smtClean="0">
                <a:solidFill>
                  <a:schemeClr val="tx1"/>
                </a:solidFill>
              </a:rPr>
              <a:t> Gupta</a:t>
            </a:r>
          </a:p>
          <a:p>
            <a:r>
              <a:rPr lang="en-US" dirty="0" smtClean="0">
                <a:solidFill>
                  <a:schemeClr val="tx1"/>
                </a:solidFill>
              </a:rPr>
              <a:t>Rahul </a:t>
            </a:r>
            <a:r>
              <a:rPr lang="en-US" dirty="0" err="1" smtClean="0">
                <a:solidFill>
                  <a:schemeClr val="tx1"/>
                </a:solidFill>
              </a:rPr>
              <a:t>Pramanik</a:t>
            </a:r>
            <a:endParaRPr lang="en-US" dirty="0">
              <a:solidFill>
                <a:schemeClr val="tx1"/>
              </a:solidFill>
            </a:endParaRPr>
          </a:p>
        </p:txBody>
      </p:sp>
      <p:sp>
        <p:nvSpPr>
          <p:cNvPr id="4" name="TextBox 3"/>
          <p:cNvSpPr txBox="1"/>
          <p:nvPr/>
        </p:nvSpPr>
        <p:spPr>
          <a:xfrm>
            <a:off x="1886765" y="4712085"/>
            <a:ext cx="5308866" cy="646331"/>
          </a:xfrm>
          <a:prstGeom prst="rect">
            <a:avLst/>
          </a:prstGeom>
          <a:noFill/>
        </p:spPr>
        <p:txBody>
          <a:bodyPr wrap="square" rtlCol="0">
            <a:spAutoFit/>
          </a:bodyPr>
          <a:lstStyle/>
          <a:p>
            <a:r>
              <a:rPr lang="en-IN" dirty="0" smtClean="0"/>
              <a:t>	           Under the supervision of</a:t>
            </a:r>
          </a:p>
          <a:p>
            <a:r>
              <a:rPr lang="en-IN" dirty="0" smtClean="0"/>
              <a:t>		</a:t>
            </a:r>
            <a:r>
              <a:rPr lang="en-IN" dirty="0" err="1" smtClean="0"/>
              <a:t>Prof.</a:t>
            </a:r>
            <a:r>
              <a:rPr lang="en-IN" dirty="0" smtClean="0"/>
              <a:t> </a:t>
            </a:r>
            <a:r>
              <a:rPr lang="en-IN" dirty="0" err="1" smtClean="0"/>
              <a:t>Sourav</a:t>
            </a:r>
            <a:r>
              <a:rPr lang="en-IN" dirty="0" smtClean="0"/>
              <a:t> </a:t>
            </a:r>
            <a:r>
              <a:rPr lang="en-IN" dirty="0" err="1" smtClean="0"/>
              <a:t>Saha</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9C1EF4-72D5-4782-AE5D-BFBA2D11751E}"/>
              </a:ext>
            </a:extLst>
          </p:cNvPr>
          <p:cNvSpPr>
            <a:spLocks noGrp="1"/>
          </p:cNvSpPr>
          <p:nvPr>
            <p:ph type="title"/>
          </p:nvPr>
        </p:nvSpPr>
        <p:spPr>
          <a:xfrm>
            <a:off x="468923" y="795383"/>
            <a:ext cx="8229600" cy="1143000"/>
          </a:xfrm>
        </p:spPr>
        <p:txBody>
          <a:bodyPr>
            <a:normAutofit fontScale="90000"/>
          </a:bodyPr>
          <a:lstStyle/>
          <a:p>
            <a:r>
              <a:rPr lang="en-US" b="1" dirty="0"/>
              <a:t>Shape-Descriptor for Multi-Level Polygonal Approximation</a:t>
            </a:r>
            <a:br>
              <a:rPr lang="en-US" b="1" dirty="0"/>
            </a:br>
            <a:endParaRPr lang="en-IN" b="1" dirty="0"/>
          </a:p>
        </p:txBody>
      </p:sp>
      <p:sp>
        <p:nvSpPr>
          <p:cNvPr id="3" name="Content Placeholder 2">
            <a:extLst>
              <a:ext uri="{FF2B5EF4-FFF2-40B4-BE49-F238E27FC236}">
                <a16:creationId xmlns="" xmlns:a16="http://schemas.microsoft.com/office/drawing/2014/main" id="{DA317D43-8AD2-4B0A-B31E-68209E4830A8}"/>
              </a:ext>
            </a:extLst>
          </p:cNvPr>
          <p:cNvSpPr>
            <a:spLocks noGrp="1"/>
          </p:cNvSpPr>
          <p:nvPr>
            <p:ph idx="1"/>
          </p:nvPr>
        </p:nvSpPr>
        <p:spPr>
          <a:xfrm>
            <a:off x="304800" y="1600201"/>
            <a:ext cx="8534400" cy="3276600"/>
          </a:xfrm>
        </p:spPr>
        <p:txBody>
          <a:bodyPr>
            <a:noAutofit/>
          </a:bodyPr>
          <a:lstStyle/>
          <a:p>
            <a:pPr marL="0" indent="0">
              <a:buNone/>
            </a:pPr>
            <a:r>
              <a:rPr lang="en-US" sz="1800" b="1" dirty="0"/>
              <a:t>Step 1: </a:t>
            </a:r>
            <a:r>
              <a:rPr lang="en-US" sz="1800" dirty="0"/>
              <a:t>The vertices of the shape-approximating polygon are indexed clockwise.</a:t>
            </a:r>
          </a:p>
          <a:p>
            <a:pPr marL="0" indent="0">
              <a:buNone/>
            </a:pPr>
            <a:r>
              <a:rPr lang="en-US" sz="1800" b="1" dirty="0"/>
              <a:t>Step 2: </a:t>
            </a:r>
            <a:r>
              <a:rPr lang="en-US" sz="1800" dirty="0"/>
              <a:t>Internal angle at each </a:t>
            </a:r>
            <a:r>
              <a:rPr lang="en-US" sz="1800" dirty="0" smtClean="0"/>
              <a:t>vertex </a:t>
            </a:r>
            <a:r>
              <a:rPr lang="en-US" sz="1800" dirty="0" smtClean="0"/>
              <a:t>is computed</a:t>
            </a:r>
            <a:endParaRPr lang="en-US" sz="18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IN" sz="1800" dirty="0"/>
          </a:p>
        </p:txBody>
      </p:sp>
      <p:pic>
        <p:nvPicPr>
          <p:cNvPr id="5" name="Picture 4">
            <a:extLst>
              <a:ext uri="{FF2B5EF4-FFF2-40B4-BE49-F238E27FC236}">
                <a16:creationId xmlns="" xmlns:a16="http://schemas.microsoft.com/office/drawing/2014/main" id="{ED017F7A-E3F9-45ED-8471-AEC91B531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438400"/>
            <a:ext cx="6051170" cy="1676400"/>
          </a:xfrm>
          <a:prstGeom prst="rect">
            <a:avLst/>
          </a:prstGeom>
        </p:spPr>
      </p:pic>
      <p:pic>
        <p:nvPicPr>
          <p:cNvPr id="7" name="Picture 6">
            <a:extLst>
              <a:ext uri="{FF2B5EF4-FFF2-40B4-BE49-F238E27FC236}">
                <a16:creationId xmlns="" xmlns:a16="http://schemas.microsoft.com/office/drawing/2014/main" id="{B0A32433-AA7E-4270-B005-58B119B09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769" y="4165963"/>
            <a:ext cx="5988801" cy="727892"/>
          </a:xfrm>
          <a:prstGeom prst="rect">
            <a:avLst/>
          </a:prstGeom>
        </p:spPr>
      </p:pic>
      <p:sp>
        <p:nvSpPr>
          <p:cNvPr id="6" name="Rectangle 5"/>
          <p:cNvSpPr/>
          <p:nvPr/>
        </p:nvSpPr>
        <p:spPr>
          <a:xfrm>
            <a:off x="497058" y="4953727"/>
            <a:ext cx="8373794" cy="369332"/>
          </a:xfrm>
          <a:prstGeom prst="rect">
            <a:avLst/>
          </a:prstGeom>
        </p:spPr>
        <p:txBody>
          <a:bodyPr wrap="square">
            <a:spAutoFit/>
          </a:bodyPr>
          <a:lstStyle/>
          <a:p>
            <a:r>
              <a:rPr lang="en-US" b="1" dirty="0" smtClean="0"/>
              <a:t>.</a:t>
            </a:r>
            <a:endParaRPr lang="en-IN" b="1" dirty="0"/>
          </a:p>
        </p:txBody>
      </p:sp>
      <p:sp>
        <p:nvSpPr>
          <p:cNvPr id="4" name="TextBox 3"/>
          <p:cNvSpPr txBox="1"/>
          <p:nvPr/>
        </p:nvSpPr>
        <p:spPr>
          <a:xfrm>
            <a:off x="304800" y="5076819"/>
            <a:ext cx="7620000" cy="646331"/>
          </a:xfrm>
          <a:prstGeom prst="rect">
            <a:avLst/>
          </a:prstGeom>
          <a:noFill/>
        </p:spPr>
        <p:txBody>
          <a:bodyPr wrap="square" rtlCol="0">
            <a:spAutoFit/>
          </a:bodyPr>
          <a:lstStyle/>
          <a:p>
            <a:r>
              <a:rPr lang="en-US" b="1" dirty="0"/>
              <a:t>Step </a:t>
            </a:r>
            <a:r>
              <a:rPr lang="en-US" b="1" dirty="0" smtClean="0"/>
              <a:t>: </a:t>
            </a:r>
            <a:r>
              <a:rPr lang="en-US" dirty="0"/>
              <a:t>The new set of computed angles at previous step are sorted in ascending order. </a:t>
            </a:r>
          </a:p>
        </p:txBody>
      </p:sp>
    </p:spTree>
    <p:extLst>
      <p:ext uri="{BB962C8B-B14F-4D97-AF65-F5344CB8AC3E}">
        <p14:creationId xmlns:p14="http://schemas.microsoft.com/office/powerpoint/2010/main" val="6291172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8501A1-679F-45C9-9C28-C9226005F67A}"/>
              </a:ext>
            </a:extLst>
          </p:cNvPr>
          <p:cNvSpPr txBox="1">
            <a:spLocks/>
          </p:cNvSpPr>
          <p:nvPr/>
        </p:nvSpPr>
        <p:spPr>
          <a:xfrm>
            <a:off x="457200" y="228600"/>
            <a:ext cx="8229600" cy="894312"/>
          </a:xfrm>
          <a:prstGeom prst="rect">
            <a:avLst/>
          </a:prstGeom>
        </p:spPr>
        <p:txBody>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Feature Vector Formation</a:t>
            </a:r>
            <a:endParaRPr lang="en-IN" b="1" dirty="0"/>
          </a:p>
        </p:txBody>
      </p:sp>
      <p:pic>
        <p:nvPicPr>
          <p:cNvPr id="3" name="Content Placeholder 4">
            <a:extLst>
              <a:ext uri="{FF2B5EF4-FFF2-40B4-BE49-F238E27FC236}">
                <a16:creationId xmlns="" xmlns:a16="http://schemas.microsoft.com/office/drawing/2014/main" id="{0E5A6557-B13D-45D8-87E3-D18E656900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838200"/>
            <a:ext cx="5638800" cy="5791200"/>
          </a:xfrm>
          <a:prstGeom prst="rect">
            <a:avLst/>
          </a:prstGeom>
        </p:spPr>
      </p:pic>
    </p:spTree>
    <p:extLst>
      <p:ext uri="{BB962C8B-B14F-4D97-AF65-F5344CB8AC3E}">
        <p14:creationId xmlns:p14="http://schemas.microsoft.com/office/powerpoint/2010/main" val="21916670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EB75D6-185E-4895-BBF7-D7C352C28C50}"/>
              </a:ext>
            </a:extLst>
          </p:cNvPr>
          <p:cNvSpPr txBox="1">
            <a:spLocks/>
          </p:cNvSpPr>
          <p:nvPr/>
        </p:nvSpPr>
        <p:spPr>
          <a:xfrm>
            <a:off x="457200" y="495300"/>
            <a:ext cx="8229600" cy="1143000"/>
          </a:xfrm>
          <a:prstGeom prst="rect">
            <a:avLst/>
          </a:prstGeom>
        </p:spPr>
        <p:txBody>
          <a:bodyPr>
            <a:normAutofit fontScale="25000" lnSpcReduction="20000"/>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
            </a:r>
            <a:br>
              <a:rPr lang="en-IN" b="1" dirty="0" smtClean="0"/>
            </a:br>
            <a:r>
              <a:rPr lang="en-IN" b="1" dirty="0" smtClean="0"/>
              <a:t/>
            </a:r>
            <a:br>
              <a:rPr lang="en-IN" b="1" dirty="0" smtClean="0"/>
            </a:br>
            <a:r>
              <a:rPr lang="en-IN" b="1" dirty="0" smtClean="0"/>
              <a:t/>
            </a:r>
            <a:br>
              <a:rPr lang="en-IN" b="1" dirty="0" smtClean="0"/>
            </a:br>
            <a:r>
              <a:rPr lang="en-IN" sz="10700" b="1" dirty="0" smtClean="0"/>
              <a:t>SHAPE DISSIMILARITY SCORE MATRIX</a:t>
            </a:r>
            <a:r>
              <a:rPr lang="en-IN" b="1" dirty="0" smtClean="0"/>
              <a:t/>
            </a:r>
            <a:br>
              <a:rPr lang="en-IN" b="1" dirty="0" smtClean="0"/>
            </a:br>
            <a:r>
              <a:rPr lang="en-IN" b="1" dirty="0" smtClean="0"/>
              <a:t/>
            </a:r>
            <a:br>
              <a:rPr lang="en-IN" b="1" dirty="0" smtClean="0"/>
            </a:br>
            <a:r>
              <a:rPr lang="en-IN" b="1" dirty="0" smtClean="0"/>
              <a:t/>
            </a:r>
            <a:br>
              <a:rPr lang="en-IN" b="1" dirty="0" smtClean="0"/>
            </a:br>
            <a:endParaRPr lang="en-IN" b="1" dirty="0"/>
          </a:p>
        </p:txBody>
      </p:sp>
      <p:pic>
        <p:nvPicPr>
          <p:cNvPr id="3" name="Content Placeholder 8">
            <a:extLst>
              <a:ext uri="{FF2B5EF4-FFF2-40B4-BE49-F238E27FC236}">
                <a16:creationId xmlns="" xmlns:a16="http://schemas.microsoft.com/office/drawing/2014/main" id="{57243E2B-630D-49AE-84CB-47B6B6D883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300" y="2667000"/>
            <a:ext cx="5105400" cy="3298824"/>
          </a:xfrm>
          <a:prstGeom prst="rect">
            <a:avLst/>
          </a:prstGeom>
        </p:spPr>
      </p:pic>
      <p:pic>
        <p:nvPicPr>
          <p:cNvPr id="4" name="Picture 3">
            <a:extLst>
              <a:ext uri="{FF2B5EF4-FFF2-40B4-BE49-F238E27FC236}">
                <a16:creationId xmlns="" xmlns:a16="http://schemas.microsoft.com/office/drawing/2014/main" id="{DC043026-457A-4FFC-98BB-BAC625DC2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4963" y="1752600"/>
            <a:ext cx="6734074" cy="1066800"/>
          </a:xfrm>
          <a:prstGeom prst="rect">
            <a:avLst/>
          </a:prstGeom>
        </p:spPr>
      </p:pic>
    </p:spTree>
    <p:extLst>
      <p:ext uri="{BB962C8B-B14F-4D97-AF65-F5344CB8AC3E}">
        <p14:creationId xmlns:p14="http://schemas.microsoft.com/office/powerpoint/2010/main" val="33039604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457200"/>
            <a:ext cx="8229600" cy="1117834"/>
          </a:xfrm>
          <a:prstGeom prst="rect">
            <a:avLst/>
          </a:prstGeom>
        </p:spPr>
        <p:txBody>
          <a:bodyPr>
            <a:normAutofit fontScale="97500"/>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Experimental results and discussion</a:t>
            </a:r>
            <a:endParaRPr lang="en-US" b="1" dirty="0"/>
          </a:p>
        </p:txBody>
      </p:sp>
      <p:pic>
        <p:nvPicPr>
          <p:cNvPr id="3" name="Content Placeholder 4">
            <a:extLst>
              <a:ext uri="{FF2B5EF4-FFF2-40B4-BE49-F238E27FC236}">
                <a16:creationId xmlns="" xmlns:a16="http://schemas.microsoft.com/office/drawing/2014/main" id="{EA669751-AA1C-4FEE-BFD4-530AF5233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143000"/>
            <a:ext cx="7645517" cy="5211762"/>
          </a:xfrm>
          <a:prstGeom prst="rect">
            <a:avLst/>
          </a:prstGeom>
        </p:spPr>
      </p:pic>
    </p:spTree>
    <p:extLst>
      <p:ext uri="{BB962C8B-B14F-4D97-AF65-F5344CB8AC3E}">
        <p14:creationId xmlns:p14="http://schemas.microsoft.com/office/powerpoint/2010/main" val="1055492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p:cNvPicPr>
            <a:picLocks noChangeAspect="1"/>
          </p:cNvPicPr>
          <p:nvPr/>
        </p:nvPicPr>
        <p:blipFill>
          <a:blip r:embed="rId2"/>
          <a:stretch>
            <a:fillRect/>
          </a:stretch>
        </p:blipFill>
        <p:spPr>
          <a:xfrm>
            <a:off x="683276" y="1442256"/>
            <a:ext cx="7777447" cy="4472781"/>
          </a:xfrm>
          <a:prstGeom prst="rect">
            <a:avLst/>
          </a:prstGeom>
        </p:spPr>
      </p:pic>
      <p:sp>
        <p:nvSpPr>
          <p:cNvPr id="3" name="Title 1"/>
          <p:cNvSpPr txBox="1">
            <a:spLocks/>
          </p:cNvSpPr>
          <p:nvPr/>
        </p:nvSpPr>
        <p:spPr>
          <a:xfrm>
            <a:off x="457199" y="533400"/>
            <a:ext cx="8229600" cy="1143000"/>
          </a:xfrm>
          <a:prstGeom prst="rect">
            <a:avLst/>
          </a:prstGeom>
        </p:spPr>
        <p:txBody>
          <a:bodyPr>
            <a:normAutofit fontScale="97500"/>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Experimental results and discussion</a:t>
            </a:r>
            <a:endParaRPr lang="en-US" b="1" dirty="0"/>
          </a:p>
        </p:txBody>
      </p:sp>
    </p:spTree>
    <p:extLst>
      <p:ext uri="{BB962C8B-B14F-4D97-AF65-F5344CB8AC3E}">
        <p14:creationId xmlns:p14="http://schemas.microsoft.com/office/powerpoint/2010/main" val="42176124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28331" t="23958" r="23646" b="12500"/>
          <a:stretch/>
        </p:blipFill>
        <p:spPr>
          <a:xfrm>
            <a:off x="1219200" y="1295400"/>
            <a:ext cx="6658132" cy="4953000"/>
          </a:xfrm>
          <a:prstGeom prst="rect">
            <a:avLst/>
          </a:prstGeom>
        </p:spPr>
      </p:pic>
      <p:sp>
        <p:nvSpPr>
          <p:cNvPr id="5" name="TextBox 4"/>
          <p:cNvSpPr txBox="1"/>
          <p:nvPr/>
        </p:nvSpPr>
        <p:spPr>
          <a:xfrm>
            <a:off x="990600" y="533400"/>
            <a:ext cx="7467600" cy="984885"/>
          </a:xfrm>
          <a:prstGeom prst="rect">
            <a:avLst/>
          </a:prstGeom>
          <a:noFill/>
        </p:spPr>
        <p:txBody>
          <a:bodyPr wrap="square" rtlCol="0">
            <a:spAutoFit/>
          </a:bodyPr>
          <a:lstStyle/>
          <a:p>
            <a:r>
              <a:rPr lang="en-US" sz="4000" b="1" dirty="0" smtClean="0"/>
              <a:t>	   KNN Classification</a:t>
            </a:r>
            <a:endParaRPr lang="en-US" sz="4000" b="1" dirty="0"/>
          </a:p>
          <a:p>
            <a:endParaRPr lang="en-IN" dirty="0"/>
          </a:p>
        </p:txBody>
      </p:sp>
    </p:spTree>
    <p:extLst>
      <p:ext uri="{BB962C8B-B14F-4D97-AF65-F5344CB8AC3E}">
        <p14:creationId xmlns:p14="http://schemas.microsoft.com/office/powerpoint/2010/main" val="34249085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6798734" cy="1303867"/>
          </a:xfrm>
        </p:spPr>
        <p:txBody>
          <a:bodyPr/>
          <a:lstStyle/>
          <a:p>
            <a:r>
              <a:rPr lang="en-US" b="1" dirty="0"/>
              <a:t>Conclusion</a:t>
            </a:r>
          </a:p>
        </p:txBody>
      </p:sp>
      <p:sp>
        <p:nvSpPr>
          <p:cNvPr id="3" name="Content Placeholder 2"/>
          <p:cNvSpPr>
            <a:spLocks noGrp="1"/>
          </p:cNvSpPr>
          <p:nvPr>
            <p:ph idx="1"/>
          </p:nvPr>
        </p:nvSpPr>
        <p:spPr>
          <a:xfrm>
            <a:off x="503767" y="990600"/>
            <a:ext cx="8229600" cy="4906963"/>
          </a:xfrm>
        </p:spPr>
        <p:txBody>
          <a:bodyPr>
            <a:noAutofit/>
          </a:bodyPr>
          <a:lstStyle/>
          <a:p>
            <a:pPr>
              <a:lnSpc>
                <a:spcPct val="200000"/>
              </a:lnSpc>
            </a:pPr>
            <a:r>
              <a:rPr lang="en-US" sz="1800" dirty="0"/>
              <a:t>Explores different degrees of approximation of an object’s contour while varying number of edges of shape approximating polygon .</a:t>
            </a:r>
          </a:p>
          <a:p>
            <a:pPr>
              <a:lnSpc>
                <a:spcPct val="200000"/>
              </a:lnSpc>
            </a:pPr>
            <a:r>
              <a:rPr lang="en-US" sz="1800" dirty="0"/>
              <a:t>A special shape encoding scheme has been developed to use popular similarity metric for comparing shape similarity between two objects.</a:t>
            </a:r>
          </a:p>
          <a:p>
            <a:pPr>
              <a:lnSpc>
                <a:spcPct val="200000"/>
              </a:lnSpc>
            </a:pPr>
            <a:r>
              <a:rPr lang="en-US" sz="1800" dirty="0"/>
              <a:t>The performance of the proposed scheme is reasonably good and comparable with state-of-the-art algorithms. </a:t>
            </a:r>
          </a:p>
          <a:p>
            <a:pPr>
              <a:lnSpc>
                <a:spcPct val="200000"/>
              </a:lnSpc>
            </a:pPr>
            <a:r>
              <a:rPr lang="en-US" sz="1800" dirty="0"/>
              <a:t>We need to further analyze the robustness of the proposed framework.</a:t>
            </a:r>
          </a:p>
          <a:p>
            <a:pPr>
              <a:lnSpc>
                <a:spcPct val="200000"/>
              </a:lnSpc>
            </a:pPr>
            <a:endParaRPr lang="en-US" sz="1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D36682-6A48-4BC3-85FC-3B428116F67D}"/>
              </a:ext>
            </a:extLst>
          </p:cNvPr>
          <p:cNvSpPr>
            <a:spLocks noGrp="1"/>
          </p:cNvSpPr>
          <p:nvPr>
            <p:ph type="title"/>
          </p:nvPr>
        </p:nvSpPr>
        <p:spPr>
          <a:xfrm>
            <a:off x="1210733" y="296333"/>
            <a:ext cx="6798734" cy="1303867"/>
          </a:xfrm>
        </p:spPr>
        <p:txBody>
          <a:bodyPr/>
          <a:lstStyle/>
          <a:p>
            <a:r>
              <a:rPr lang="en-IN" b="1" dirty="0"/>
              <a:t>REFERENCES</a:t>
            </a:r>
          </a:p>
        </p:txBody>
      </p:sp>
      <p:sp>
        <p:nvSpPr>
          <p:cNvPr id="3" name="Content Placeholder 2">
            <a:extLst>
              <a:ext uri="{FF2B5EF4-FFF2-40B4-BE49-F238E27FC236}">
                <a16:creationId xmlns="" xmlns:a16="http://schemas.microsoft.com/office/drawing/2014/main" id="{9A108064-FD79-4B13-904C-C65216324778}"/>
              </a:ext>
            </a:extLst>
          </p:cNvPr>
          <p:cNvSpPr>
            <a:spLocks noGrp="1"/>
          </p:cNvSpPr>
          <p:nvPr>
            <p:ph idx="1"/>
          </p:nvPr>
        </p:nvSpPr>
        <p:spPr>
          <a:xfrm>
            <a:off x="685800" y="1143000"/>
            <a:ext cx="8001000" cy="4525963"/>
          </a:xfrm>
        </p:spPr>
        <p:txBody>
          <a:bodyPr>
            <a:noAutofit/>
          </a:bodyPr>
          <a:lstStyle/>
          <a:p>
            <a:pPr marL="514350" indent="-514350">
              <a:lnSpc>
                <a:spcPct val="150000"/>
              </a:lnSpc>
              <a:buFont typeface="+mj-lt"/>
              <a:buAutoNum type="arabicPeriod"/>
            </a:pPr>
            <a:r>
              <a:rPr lang="en-IN" sz="1600" dirty="0"/>
              <a:t>S. Marshall, “Review of shape coding techniques,” </a:t>
            </a:r>
            <a:r>
              <a:rPr lang="en-IN" sz="1600" i="1" dirty="0"/>
              <a:t>Image and Vision Computing</a:t>
            </a:r>
            <a:r>
              <a:rPr lang="en-IN" sz="1600" dirty="0"/>
              <a:t>,</a:t>
            </a:r>
            <a:br>
              <a:rPr lang="en-IN" sz="1600" dirty="0"/>
            </a:br>
            <a:r>
              <a:rPr lang="en-IN" sz="1600" dirty="0"/>
              <a:t>vol. 7, no. 4, pp. 281–294, 1989.</a:t>
            </a:r>
          </a:p>
          <a:p>
            <a:pPr marL="514350" indent="-514350">
              <a:lnSpc>
                <a:spcPct val="150000"/>
              </a:lnSpc>
              <a:buFont typeface="+mj-lt"/>
              <a:buAutoNum type="arabicPeriod"/>
            </a:pPr>
            <a:r>
              <a:rPr lang="en-IN" sz="1600" dirty="0"/>
              <a:t>D. Zhang and G. Lu, “Review of shape representation and description techniques,” </a:t>
            </a:r>
            <a:r>
              <a:rPr lang="en-IN" sz="1600" i="1" dirty="0"/>
              <a:t>Pattern recognition</a:t>
            </a:r>
            <a:r>
              <a:rPr lang="en-IN" sz="1600" dirty="0"/>
              <a:t>, vol. 37, no. 1, pp. 1–19, 2004.</a:t>
            </a:r>
          </a:p>
          <a:p>
            <a:pPr marL="514350" indent="-514350">
              <a:lnSpc>
                <a:spcPct val="150000"/>
              </a:lnSpc>
              <a:buFont typeface="+mj-lt"/>
              <a:buAutoNum type="arabicPeriod"/>
            </a:pPr>
            <a:r>
              <a:rPr lang="en-IN" sz="1600" dirty="0"/>
              <a:t>M. Hu, “Visual pattern recognition by moment invariants,” </a:t>
            </a:r>
            <a:r>
              <a:rPr lang="en-IN" sz="1600" i="1" dirty="0"/>
              <a:t>IRE Trans. Information Theory</a:t>
            </a:r>
            <a:r>
              <a:rPr lang="en-IN" sz="1600" dirty="0"/>
              <a:t>, vol. 8, pp. 179–197, 1962.</a:t>
            </a:r>
          </a:p>
          <a:p>
            <a:pPr marL="514350" indent="-514350">
              <a:lnSpc>
                <a:spcPct val="150000"/>
              </a:lnSpc>
              <a:buFont typeface="+mj-lt"/>
              <a:buAutoNum type="arabicPeriod"/>
            </a:pPr>
            <a:r>
              <a:rPr lang="en-IN" sz="1600" dirty="0"/>
              <a:t>A. </a:t>
            </a:r>
            <a:r>
              <a:rPr lang="en-IN" sz="1600" dirty="0" err="1"/>
              <a:t>Khotanzad</a:t>
            </a:r>
            <a:r>
              <a:rPr lang="en-IN" sz="1600" dirty="0"/>
              <a:t> and Y. Hong, “Invariant image recognition by </a:t>
            </a:r>
            <a:r>
              <a:rPr lang="en-IN" sz="1600" dirty="0" err="1"/>
              <a:t>zernike</a:t>
            </a:r>
            <a:r>
              <a:rPr lang="en-IN" sz="1600" dirty="0"/>
              <a:t> moments,”</a:t>
            </a:r>
            <a:br>
              <a:rPr lang="en-IN" sz="1600" dirty="0"/>
            </a:br>
            <a:r>
              <a:rPr lang="en-IN" sz="1600" i="1" dirty="0"/>
              <a:t>IEEE Trans. Pattern Analysis and Machine Intelligence</a:t>
            </a:r>
            <a:r>
              <a:rPr lang="en-IN" sz="1600" dirty="0"/>
              <a:t>, vol. 12, no. 5, pp. 489–</a:t>
            </a:r>
            <a:br>
              <a:rPr lang="en-IN" sz="1600" dirty="0"/>
            </a:br>
            <a:r>
              <a:rPr lang="en-IN" sz="1600" dirty="0"/>
              <a:t>497, 1990.</a:t>
            </a:r>
          </a:p>
          <a:p>
            <a:pPr marL="514350" indent="-514350">
              <a:lnSpc>
                <a:spcPct val="150000"/>
              </a:lnSpc>
              <a:buFont typeface="+mj-lt"/>
              <a:buAutoNum type="arabicPeriod"/>
            </a:pPr>
            <a:r>
              <a:rPr lang="en-IN" sz="1600" dirty="0"/>
              <a:t>Y. Kim and W. Kim, “Content-based trademark retrieval system using a visually</a:t>
            </a:r>
            <a:br>
              <a:rPr lang="en-IN" sz="1600" dirty="0"/>
            </a:br>
            <a:r>
              <a:rPr lang="en-IN" sz="1600" dirty="0"/>
              <a:t>salient feature,” </a:t>
            </a:r>
            <a:r>
              <a:rPr lang="en-IN" sz="1600" i="1" dirty="0"/>
              <a:t>Image and Vision Computing</a:t>
            </a:r>
            <a:r>
              <a:rPr lang="en-IN" sz="1600" dirty="0"/>
              <a:t>, vol. 16, no. 12, pp. 931–939, 1998.</a:t>
            </a:r>
            <a:br>
              <a:rPr lang="en-IN" sz="1600" dirty="0"/>
            </a:br>
            <a:r>
              <a:rPr lang="en-IN" sz="1600" dirty="0"/>
              <a:t/>
            </a:r>
            <a:br>
              <a:rPr lang="en-IN" sz="1600" dirty="0"/>
            </a:br>
            <a:endParaRPr lang="en-IN" sz="1600" dirty="0"/>
          </a:p>
        </p:txBody>
      </p:sp>
    </p:spTree>
    <p:extLst>
      <p:ext uri="{BB962C8B-B14F-4D97-AF65-F5344CB8AC3E}">
        <p14:creationId xmlns:p14="http://schemas.microsoft.com/office/powerpoint/2010/main" val="42039254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2133600"/>
            <a:ext cx="7010400" cy="1200329"/>
          </a:xfrm>
          <a:prstGeom prst="rect">
            <a:avLst/>
          </a:prstGeom>
          <a:noFill/>
        </p:spPr>
        <p:txBody>
          <a:bodyPr wrap="square" rtlCol="0">
            <a:spAutoFit/>
          </a:bodyPr>
          <a:lstStyle/>
          <a:p>
            <a:r>
              <a:rPr lang="en-IN" sz="7200" dirty="0" smtClean="0"/>
              <a:t>THANK YOU</a:t>
            </a:r>
            <a:endParaRPr lang="en-IN" sz="7200" dirty="0"/>
          </a:p>
        </p:txBody>
      </p:sp>
    </p:spTree>
    <p:extLst>
      <p:ext uri="{BB962C8B-B14F-4D97-AF65-F5344CB8AC3E}">
        <p14:creationId xmlns:p14="http://schemas.microsoft.com/office/powerpoint/2010/main" val="4170535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a:t>
            </a:r>
            <a:endParaRPr lang="en-US" b="1" dirty="0"/>
          </a:p>
        </p:txBody>
      </p:sp>
      <p:sp>
        <p:nvSpPr>
          <p:cNvPr id="3" name="Content Placeholder 2"/>
          <p:cNvSpPr>
            <a:spLocks noGrp="1"/>
          </p:cNvSpPr>
          <p:nvPr>
            <p:ph idx="1"/>
          </p:nvPr>
        </p:nvSpPr>
        <p:spPr/>
        <p:txBody>
          <a:bodyPr>
            <a:normAutofit fontScale="85000" lnSpcReduction="10000"/>
          </a:bodyPr>
          <a:lstStyle/>
          <a:p>
            <a:pPr algn="just">
              <a:lnSpc>
                <a:spcPct val="200000"/>
              </a:lnSpc>
            </a:pPr>
            <a:r>
              <a:rPr lang="en-US" sz="2400" dirty="0" smtClean="0"/>
              <a:t>Design of a computer vision based automated model for </a:t>
            </a:r>
            <a:r>
              <a:rPr lang="en-US" sz="2400" dirty="0"/>
              <a:t>retrieving </a:t>
            </a:r>
            <a:r>
              <a:rPr lang="en-US" sz="2400" dirty="0" smtClean="0"/>
              <a:t>relevant shapes against a query shape</a:t>
            </a:r>
            <a:endParaRPr lang="en-US" sz="2400" dirty="0"/>
          </a:p>
          <a:p>
            <a:pPr algn="just">
              <a:lnSpc>
                <a:spcPct val="200000"/>
              </a:lnSpc>
            </a:pPr>
            <a:r>
              <a:rPr lang="en-US" sz="2400" dirty="0"/>
              <a:t>Focus on exploring geometric properties of  </a:t>
            </a:r>
            <a:r>
              <a:rPr lang="en-US" sz="2400" dirty="0" smtClean="0"/>
              <a:t>object’s contour.</a:t>
            </a:r>
            <a:endParaRPr lang="en-US" sz="2400" dirty="0"/>
          </a:p>
          <a:p>
            <a:pPr>
              <a:lnSpc>
                <a:spcPct val="200000"/>
              </a:lnSpc>
            </a:pPr>
            <a:r>
              <a:rPr lang="en-US" sz="2400" dirty="0"/>
              <a:t>Use </a:t>
            </a:r>
            <a:r>
              <a:rPr lang="en-US" sz="2400" dirty="0" smtClean="0"/>
              <a:t>of popular distance metric </a:t>
            </a:r>
            <a:r>
              <a:rPr lang="en-US" sz="2400" dirty="0"/>
              <a:t>to compute shape similarity score between two objects.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Related Work</a:t>
            </a:r>
          </a:p>
        </p:txBody>
      </p:sp>
      <p:sp>
        <p:nvSpPr>
          <p:cNvPr id="3" name="Content Placeholder 2"/>
          <p:cNvSpPr>
            <a:spLocks noGrp="1"/>
          </p:cNvSpPr>
          <p:nvPr>
            <p:ph idx="1"/>
          </p:nvPr>
        </p:nvSpPr>
        <p:spPr>
          <a:xfrm>
            <a:off x="685800" y="2057400"/>
            <a:ext cx="8229600" cy="4525963"/>
          </a:xfrm>
        </p:spPr>
        <p:txBody>
          <a:bodyPr>
            <a:noAutofit/>
          </a:bodyPr>
          <a:lstStyle/>
          <a:p>
            <a:pPr>
              <a:lnSpc>
                <a:spcPct val="150000"/>
              </a:lnSpc>
            </a:pPr>
            <a:r>
              <a:rPr lang="en-US" sz="3600" dirty="0"/>
              <a:t>Geometric invariant moments  </a:t>
            </a:r>
          </a:p>
          <a:p>
            <a:pPr>
              <a:lnSpc>
                <a:spcPct val="150000"/>
              </a:lnSpc>
            </a:pPr>
            <a:r>
              <a:rPr lang="en-US" sz="3600" dirty="0"/>
              <a:t>Zernike moments </a:t>
            </a:r>
            <a:endParaRPr lang="en-US" sz="3600" dirty="0" smtClean="0"/>
          </a:p>
          <a:p>
            <a:pPr>
              <a:lnSpc>
                <a:spcPct val="150000"/>
              </a:lnSpc>
            </a:pPr>
            <a:r>
              <a:rPr lang="en-US" sz="3600" dirty="0" smtClean="0"/>
              <a:t>Angular </a:t>
            </a:r>
            <a:r>
              <a:rPr lang="en-US" sz="3600" dirty="0"/>
              <a:t>radial transform</a:t>
            </a:r>
          </a:p>
          <a:p>
            <a:pPr>
              <a:lnSpc>
                <a:spcPct val="150000"/>
              </a:lnSpc>
            </a:pPr>
            <a:r>
              <a:rPr lang="en-US" sz="3600" dirty="0" smtClean="0"/>
              <a:t>Curvature </a:t>
            </a:r>
            <a:r>
              <a:rPr lang="en-US" sz="3600" dirty="0"/>
              <a:t>scale space (CSS) </a:t>
            </a:r>
            <a:r>
              <a:rPr lang="en-US" sz="3600" dirty="0" smtClean="0"/>
              <a:t>method</a:t>
            </a: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A5C5C6-D9A9-4375-AC45-240644934918}"/>
              </a:ext>
            </a:extLst>
          </p:cNvPr>
          <p:cNvSpPr>
            <a:spLocks noGrp="1"/>
          </p:cNvSpPr>
          <p:nvPr>
            <p:ph type="title"/>
          </p:nvPr>
        </p:nvSpPr>
        <p:spPr>
          <a:xfrm>
            <a:off x="457200" y="731837"/>
            <a:ext cx="8229600" cy="1143000"/>
          </a:xfrm>
        </p:spPr>
        <p:txBody>
          <a:bodyPr>
            <a:normAutofit/>
          </a:bodyPr>
          <a:lstStyle/>
          <a:p>
            <a:r>
              <a:rPr lang="en-US" b="1" dirty="0" smtClean="0"/>
              <a:t>Overall Flow</a:t>
            </a:r>
            <a:endParaRPr lang="en-IN" dirty="0"/>
          </a:p>
        </p:txBody>
      </p:sp>
      <p:pic>
        <p:nvPicPr>
          <p:cNvPr id="5" name="Content Placeholder 4">
            <a:extLst>
              <a:ext uri="{FF2B5EF4-FFF2-40B4-BE49-F238E27FC236}">
                <a16:creationId xmlns="" xmlns:a16="http://schemas.microsoft.com/office/drawing/2014/main" id="{E31B65D9-3E17-4603-ABB0-3C4304FDC1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874837"/>
            <a:ext cx="6477000" cy="3916363"/>
          </a:xfrm>
        </p:spPr>
      </p:pic>
    </p:spTree>
    <p:extLst>
      <p:ext uri="{BB962C8B-B14F-4D97-AF65-F5344CB8AC3E}">
        <p14:creationId xmlns:p14="http://schemas.microsoft.com/office/powerpoint/2010/main" val="4027113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Proposed Framework</a:t>
            </a:r>
          </a:p>
        </p:txBody>
      </p:sp>
      <p:sp>
        <p:nvSpPr>
          <p:cNvPr id="3" name="Content Placeholder 2"/>
          <p:cNvSpPr>
            <a:spLocks noGrp="1"/>
          </p:cNvSpPr>
          <p:nvPr>
            <p:ph idx="1"/>
          </p:nvPr>
        </p:nvSpPr>
        <p:spPr>
          <a:xfrm>
            <a:off x="533400" y="1828800"/>
            <a:ext cx="8229600" cy="4525963"/>
          </a:xfrm>
        </p:spPr>
        <p:txBody>
          <a:bodyPr/>
          <a:lstStyle/>
          <a:p>
            <a:pPr marL="514350" indent="-514350">
              <a:buFont typeface="+mj-lt"/>
              <a:buAutoNum type="arabicPeriod"/>
            </a:pPr>
            <a:r>
              <a:rPr lang="en-US" sz="2800" dirty="0"/>
              <a:t>Thick-Poly-line Approximation of Contour</a:t>
            </a:r>
          </a:p>
          <a:p>
            <a:pPr lvl="2">
              <a:buFont typeface="Wingdings" pitchFamily="2" charset="2"/>
              <a:buChar char="§"/>
            </a:pPr>
            <a:r>
              <a:rPr lang="en-US" sz="2000" dirty="0" smtClean="0"/>
              <a:t>Fitting </a:t>
            </a:r>
            <a:r>
              <a:rPr lang="en-US" sz="2000" dirty="0"/>
              <a:t>Optimal-Thick-line</a:t>
            </a:r>
          </a:p>
          <a:p>
            <a:pPr lvl="2">
              <a:buFont typeface="Wingdings" pitchFamily="2" charset="2"/>
              <a:buChar char="§"/>
            </a:pPr>
            <a:r>
              <a:rPr lang="en-US" sz="2000" dirty="0" smtClean="0"/>
              <a:t>Greedy </a:t>
            </a:r>
            <a:r>
              <a:rPr lang="en-US" sz="2000" dirty="0"/>
              <a:t>Best-First-Heuristic Based Curve Splitting </a:t>
            </a:r>
            <a:r>
              <a:rPr lang="en-US" sz="2000" dirty="0" smtClean="0"/>
              <a:t>Strategy</a:t>
            </a:r>
          </a:p>
          <a:p>
            <a:pPr lvl="2">
              <a:buFont typeface="Wingdings" pitchFamily="2" charset="2"/>
              <a:buChar char="§"/>
            </a:pPr>
            <a:r>
              <a:rPr lang="en-US" sz="2000" dirty="0" smtClean="0"/>
              <a:t>Polygonal Approximation</a:t>
            </a:r>
            <a:endParaRPr lang="en-US" sz="1200" dirty="0"/>
          </a:p>
          <a:p>
            <a:pPr marL="628650" indent="-514350">
              <a:buFont typeface="+mj-lt"/>
              <a:buAutoNum type="arabicPeriod"/>
            </a:pPr>
            <a:r>
              <a:rPr lang="en-US" sz="2800" dirty="0"/>
              <a:t>Multi-Level Polygonal Approximation</a:t>
            </a:r>
          </a:p>
          <a:p>
            <a:pPr marL="628650" indent="-514350">
              <a:buFont typeface="+mj-lt"/>
              <a:buAutoNum type="arabicPeriod"/>
            </a:pPr>
            <a:r>
              <a:rPr lang="en-US" sz="2800" dirty="0"/>
              <a:t>Shape-Descriptor for Multi-Level Polygonal Approximation</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A51C07-C8B7-4458-B0A9-E6B8A6B0C685}"/>
              </a:ext>
            </a:extLst>
          </p:cNvPr>
          <p:cNvSpPr>
            <a:spLocks noGrp="1"/>
          </p:cNvSpPr>
          <p:nvPr>
            <p:ph type="title"/>
          </p:nvPr>
        </p:nvSpPr>
        <p:spPr>
          <a:xfrm>
            <a:off x="1219200" y="660204"/>
            <a:ext cx="6798734" cy="1303867"/>
          </a:xfrm>
        </p:spPr>
        <p:txBody>
          <a:bodyPr>
            <a:normAutofit fontScale="90000"/>
          </a:bodyPr>
          <a:lstStyle/>
          <a:p>
            <a:r>
              <a:rPr lang="en-US" b="1" dirty="0"/>
              <a:t>Fitting Optimal-Thick-line</a:t>
            </a:r>
            <a:r>
              <a:rPr lang="en-US" dirty="0"/>
              <a:t/>
            </a:r>
            <a:br>
              <a:rPr lang="en-US" dirty="0"/>
            </a:br>
            <a:endParaRPr lang="en-IN" dirty="0"/>
          </a:p>
        </p:txBody>
      </p:sp>
      <p:sp>
        <p:nvSpPr>
          <p:cNvPr id="3" name="Content Placeholder 2">
            <a:extLst>
              <a:ext uri="{FF2B5EF4-FFF2-40B4-BE49-F238E27FC236}">
                <a16:creationId xmlns="" xmlns:a16="http://schemas.microsoft.com/office/drawing/2014/main" id="{A27B096E-73CB-4ADF-9887-A330761608DA}"/>
              </a:ext>
            </a:extLst>
          </p:cNvPr>
          <p:cNvSpPr>
            <a:spLocks noGrp="1"/>
          </p:cNvSpPr>
          <p:nvPr>
            <p:ph idx="1"/>
          </p:nvPr>
        </p:nvSpPr>
        <p:spPr>
          <a:xfrm>
            <a:off x="609600" y="1371600"/>
            <a:ext cx="8229600" cy="4525963"/>
          </a:xfrm>
        </p:spPr>
        <p:txBody>
          <a:bodyPr>
            <a:normAutofit/>
          </a:bodyPr>
          <a:lstStyle/>
          <a:p>
            <a:pPr marL="0" indent="0">
              <a:lnSpc>
                <a:spcPct val="120000"/>
              </a:lnSpc>
              <a:buNone/>
            </a:pPr>
            <a:r>
              <a:rPr lang="en-US" sz="1600" dirty="0">
                <a:latin typeface="Times New Roman" panose="02020603050405020304" pitchFamily="18" charset="0"/>
                <a:cs typeface="Times New Roman" panose="02020603050405020304" pitchFamily="18" charset="0"/>
              </a:rPr>
              <a:t>Given a sequence of discrete </a:t>
            </a:r>
            <a:r>
              <a:rPr lang="en-US" sz="1600" dirty="0" smtClean="0">
                <a:latin typeface="Times New Roman" panose="02020603050405020304" pitchFamily="18" charset="0"/>
                <a:cs typeface="Times New Roman" panose="02020603050405020304" pitchFamily="18" charset="0"/>
              </a:rPr>
              <a:t>2-D </a:t>
            </a:r>
            <a:r>
              <a:rPr lang="en-US" sz="1600" dirty="0">
                <a:latin typeface="Times New Roman" panose="02020603050405020304" pitchFamily="18" charset="0"/>
                <a:cs typeface="Times New Roman" panose="02020603050405020304" pitchFamily="18" charset="0"/>
              </a:rPr>
              <a:t>points(D) and its Convex Hull CH(D), there exists a valid thick-line defined by a pair of support lines (l1, l2) such that</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1) l1 is coincident with an edge </a:t>
            </a:r>
            <a:r>
              <a:rPr lang="en-US" sz="1600" dirty="0" err="1">
                <a:latin typeface="Times New Roman" panose="02020603050405020304" pitchFamily="18" charset="0"/>
                <a:cs typeface="Times New Roman" panose="02020603050405020304" pitchFamily="18" charset="0"/>
              </a:rPr>
              <a:t>ei</a:t>
            </a:r>
            <a:r>
              <a:rPr lang="en-US" sz="1600" dirty="0">
                <a:latin typeface="Times New Roman" panose="02020603050405020304" pitchFamily="18" charset="0"/>
                <a:cs typeface="Times New Roman" panose="02020603050405020304" pitchFamily="18" charset="0"/>
              </a:rPr>
              <a:t> of CH(D</a:t>
            </a: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2) l2 is another straight line passing in parallel with l1 through a vertex </a:t>
            </a:r>
            <a:r>
              <a:rPr lang="en-US" sz="1600" dirty="0" err="1">
                <a:latin typeface="Times New Roman" panose="02020603050405020304" pitchFamily="18" charset="0"/>
                <a:cs typeface="Times New Roman" panose="02020603050405020304" pitchFamily="18" charset="0"/>
              </a:rPr>
              <a:t>vk</a:t>
            </a:r>
            <a:r>
              <a:rPr lang="en-US" sz="1600" dirty="0">
                <a:latin typeface="Times New Roman" panose="02020603050405020304" pitchFamily="18" charset="0"/>
                <a:cs typeface="Times New Roman" panose="02020603050405020304" pitchFamily="18" charset="0"/>
              </a:rPr>
              <a:t> of CH(D) which is farthest from </a:t>
            </a:r>
            <a:r>
              <a:rPr lang="en-US" sz="1600" dirty="0" err="1">
                <a:latin typeface="Times New Roman" panose="02020603050405020304" pitchFamily="18" charset="0"/>
                <a:cs typeface="Times New Roman" panose="02020603050405020304" pitchFamily="18" charset="0"/>
              </a:rPr>
              <a:t>ei</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vertex </a:t>
            </a:r>
            <a:r>
              <a:rPr lang="en-US" sz="1600" dirty="0" err="1">
                <a:latin typeface="Times New Roman" panose="02020603050405020304" pitchFamily="18" charset="0"/>
                <a:cs typeface="Times New Roman" panose="02020603050405020304" pitchFamily="18" charset="0"/>
              </a:rPr>
              <a:t>vk</a:t>
            </a:r>
            <a:r>
              <a:rPr lang="en-US" sz="1600" dirty="0">
                <a:latin typeface="Times New Roman" panose="02020603050405020304" pitchFamily="18" charset="0"/>
                <a:cs typeface="Times New Roman" panose="02020603050405020304" pitchFamily="18" charset="0"/>
              </a:rPr>
              <a:t> is termed as antipodal vertex for edge </a:t>
            </a:r>
            <a:r>
              <a:rPr lang="en-US" sz="1600" dirty="0" err="1">
                <a:latin typeface="Times New Roman" panose="02020603050405020304" pitchFamily="18" charset="0"/>
                <a:cs typeface="Times New Roman" panose="02020603050405020304" pitchFamily="18" charset="0"/>
              </a:rPr>
              <a:t>ei</a:t>
            </a:r>
            <a:r>
              <a:rPr lang="en-US" sz="1600" dirty="0">
                <a:latin typeface="Times New Roman" panose="02020603050405020304" pitchFamily="18" charset="0"/>
                <a:cs typeface="Times New Roman" panose="02020603050405020304" pitchFamily="18" charset="0"/>
              </a:rPr>
              <a:t>. The pair (</a:t>
            </a:r>
            <a:r>
              <a:rPr lang="en-US" sz="1600" dirty="0" err="1">
                <a:latin typeface="Times New Roman" panose="02020603050405020304" pitchFamily="18" charset="0"/>
                <a:cs typeface="Times New Roman" panose="02020603050405020304" pitchFamily="18" charset="0"/>
              </a:rPr>
              <a:t>vk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ei</a:t>
            </a:r>
            <a:r>
              <a:rPr lang="en-US" sz="1600" dirty="0">
                <a:latin typeface="Times New Roman" panose="02020603050405020304" pitchFamily="18" charset="0"/>
                <a:cs typeface="Times New Roman" panose="02020603050405020304" pitchFamily="18" charset="0"/>
              </a:rPr>
              <a:t>) can be termed as antipodal vertex-edge pair and the distance d(</a:t>
            </a:r>
            <a:r>
              <a:rPr lang="en-US" sz="1600" dirty="0" err="1">
                <a:latin typeface="Times New Roman" panose="02020603050405020304" pitchFamily="18" charset="0"/>
                <a:cs typeface="Times New Roman" panose="02020603050405020304" pitchFamily="18" charset="0"/>
              </a:rPr>
              <a:t>vk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ei</a:t>
            </a:r>
            <a:r>
              <a:rPr lang="en-US" sz="1600" dirty="0">
                <a:latin typeface="Times New Roman" panose="02020603050405020304" pitchFamily="18" charset="0"/>
                <a:cs typeface="Times New Roman" panose="02020603050405020304" pitchFamily="18" charset="0"/>
              </a:rPr>
              <a:t>) gives the measure of the antipodal distance for the pair (</a:t>
            </a:r>
            <a:r>
              <a:rPr lang="en-US" sz="1600" dirty="0" err="1">
                <a:latin typeface="Times New Roman" panose="02020603050405020304" pitchFamily="18" charset="0"/>
                <a:cs typeface="Times New Roman" panose="02020603050405020304" pitchFamily="18" charset="0"/>
              </a:rPr>
              <a:t>vk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ei</a:t>
            </a:r>
            <a:r>
              <a:rPr lang="en-US" sz="1600" dirty="0" smtClean="0">
                <a:latin typeface="Times New Roman" panose="02020603050405020304" pitchFamily="18" charset="0"/>
                <a:cs typeface="Times New Roman" panose="02020603050405020304" pitchFamily="18" charset="0"/>
              </a:rPr>
              <a:t>).</a:t>
            </a:r>
          </a:p>
          <a:p>
            <a:pPr marL="0" indent="0">
              <a:buNone/>
            </a:pPr>
            <a:r>
              <a:rPr lang="en-US" sz="1600" dirty="0" smtClean="0">
                <a:latin typeface="Times New Roman" panose="02020603050405020304" pitchFamily="18" charset="0"/>
                <a:cs typeface="Times New Roman" panose="02020603050405020304" pitchFamily="18" charset="0"/>
              </a:rPr>
              <a:t>(3) Determining </a:t>
            </a:r>
            <a:r>
              <a:rPr lang="en-US" sz="1600" dirty="0">
                <a:latin typeface="Times New Roman" panose="02020603050405020304" pitchFamily="18" charset="0"/>
                <a:cs typeface="Times New Roman" panose="02020603050405020304" pitchFamily="18" charset="0"/>
              </a:rPr>
              <a:t>a optimal thick-line </a:t>
            </a:r>
            <a:r>
              <a:rPr lang="en-US" sz="1600" dirty="0" smtClean="0">
                <a:latin typeface="Times New Roman" panose="02020603050405020304" pitchFamily="18" charset="0"/>
                <a:cs typeface="Times New Roman" panose="02020603050405020304" pitchFamily="18" charset="0"/>
              </a:rPr>
              <a:t>for </a:t>
            </a:r>
            <a:r>
              <a:rPr lang="en-US" sz="1600" dirty="0">
                <a:latin typeface="Times New Roman" panose="02020603050405020304" pitchFamily="18" charset="0"/>
                <a:cs typeface="Times New Roman" panose="02020603050405020304" pitchFamily="18" charset="0"/>
              </a:rPr>
              <a:t>D is equivalent </a:t>
            </a:r>
            <a:r>
              <a:rPr lang="en-US" sz="1600" dirty="0" smtClean="0">
                <a:latin typeface="Times New Roman" panose="02020603050405020304" pitchFamily="18" charset="0"/>
                <a:cs typeface="Times New Roman" panose="02020603050405020304" pitchFamily="18" charset="0"/>
              </a:rPr>
              <a:t>of finding </a:t>
            </a:r>
            <a:r>
              <a:rPr lang="en-US" sz="1600" dirty="0">
                <a:latin typeface="Times New Roman" panose="02020603050405020304" pitchFamily="18" charset="0"/>
                <a:cs typeface="Times New Roman" panose="02020603050405020304" pitchFamily="18" charset="0"/>
              </a:rPr>
              <a:t>an antipodal vertex-edge pair (</a:t>
            </a:r>
            <a:r>
              <a:rPr lang="en-US" sz="1600" dirty="0" err="1" smtClean="0">
                <a:latin typeface="Times New Roman" panose="02020603050405020304" pitchFamily="18" charset="0"/>
                <a:cs typeface="Times New Roman" panose="02020603050405020304" pitchFamily="18" charset="0"/>
              </a:rPr>
              <a:t>vk</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ei</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for which the antipodal distance </a:t>
            </a:r>
            <a:r>
              <a:rPr lang="en-US" sz="1600" dirty="0" smtClean="0">
                <a:latin typeface="Times New Roman" panose="02020603050405020304" pitchFamily="18" charset="0"/>
                <a:cs typeface="Times New Roman" panose="02020603050405020304" pitchFamily="18" charset="0"/>
              </a:rPr>
              <a:t>is minimum</a:t>
            </a:r>
            <a:r>
              <a:rPr lang="en-US" sz="1600" dirty="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marL="0" indent="0">
              <a:lnSpc>
                <a:spcPct val="120000"/>
              </a:lnSpc>
              <a:buNone/>
            </a:pPr>
            <a:endParaRPr lang="en-US" sz="1600" dirty="0">
              <a:latin typeface="Times New Roman" panose="02020603050405020304" pitchFamily="18" charset="0"/>
              <a:cs typeface="Times New Roman" panose="02020603050405020304" pitchFamily="18" charset="0"/>
            </a:endParaRPr>
          </a:p>
          <a:p>
            <a:pPr marL="0" indent="0">
              <a:lnSpc>
                <a:spcPct val="220000"/>
              </a:lnSpc>
              <a:buNone/>
            </a:pP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22323E46-BC55-446E-80F6-C7B03CC968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4094358"/>
            <a:ext cx="4191215" cy="2514601"/>
          </a:xfrm>
          <a:prstGeom prst="rect">
            <a:avLst/>
          </a:prstGeom>
        </p:spPr>
      </p:pic>
    </p:spTree>
    <p:extLst>
      <p:ext uri="{BB962C8B-B14F-4D97-AF65-F5344CB8AC3E}">
        <p14:creationId xmlns:p14="http://schemas.microsoft.com/office/powerpoint/2010/main" val="1566806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4A3755-9746-464E-B3DB-461A174E30D5}"/>
              </a:ext>
            </a:extLst>
          </p:cNvPr>
          <p:cNvSpPr>
            <a:spLocks noGrp="1"/>
          </p:cNvSpPr>
          <p:nvPr>
            <p:ph type="title"/>
          </p:nvPr>
        </p:nvSpPr>
        <p:spPr>
          <a:xfrm>
            <a:off x="457200" y="457200"/>
            <a:ext cx="8229600" cy="914400"/>
          </a:xfrm>
        </p:spPr>
        <p:txBody>
          <a:bodyPr>
            <a:normAutofit fontScale="90000"/>
          </a:bodyPr>
          <a:lstStyle/>
          <a:p>
            <a:r>
              <a:rPr lang="en-US" dirty="0"/>
              <a:t/>
            </a:r>
            <a:br>
              <a:rPr lang="en-US" dirty="0"/>
            </a:br>
            <a:r>
              <a:rPr lang="en-US" dirty="0"/>
              <a:t/>
            </a:r>
            <a:br>
              <a:rPr lang="en-US" dirty="0"/>
            </a:br>
            <a:r>
              <a:rPr lang="en-US" b="1" dirty="0"/>
              <a:t>Greedy Best-First-Heuristic Based Curve Splitting Strategy</a:t>
            </a:r>
            <a:r>
              <a:rPr lang="en-US" dirty="0"/>
              <a:t/>
            </a:r>
            <a:br>
              <a:rPr lang="en-US" dirty="0"/>
            </a:br>
            <a:r>
              <a:rPr lang="en-US" dirty="0"/>
              <a:t>               </a:t>
            </a:r>
            <a:br>
              <a:rPr lang="en-US" dirty="0"/>
            </a:br>
            <a:r>
              <a:rPr lang="en-US" dirty="0"/>
              <a:t/>
            </a:r>
            <a:br>
              <a:rPr lang="en-US" dirty="0"/>
            </a:br>
            <a:r>
              <a:rPr lang="en-US" dirty="0"/>
              <a:t>  </a:t>
            </a:r>
            <a:endParaRPr lang="en-IN" dirty="0"/>
          </a:p>
        </p:txBody>
      </p:sp>
      <p:graphicFrame>
        <p:nvGraphicFramePr>
          <p:cNvPr id="7" name="Content Placeholder 6">
            <a:extLst>
              <a:ext uri="{FF2B5EF4-FFF2-40B4-BE49-F238E27FC236}">
                <a16:creationId xmlns="" xmlns:a16="http://schemas.microsoft.com/office/drawing/2014/main" id="{D8C47705-D2E1-41FE-A36B-E1BBC471E028}"/>
              </a:ext>
            </a:extLst>
          </p:cNvPr>
          <p:cNvGraphicFramePr>
            <a:graphicFrameLocks noGrp="1"/>
          </p:cNvGraphicFramePr>
          <p:nvPr>
            <p:ph idx="1"/>
            <p:extLst>
              <p:ext uri="{D42A27DB-BD31-4B8C-83A1-F6EECF244321}">
                <p14:modId xmlns:p14="http://schemas.microsoft.com/office/powerpoint/2010/main" val="2331576442"/>
              </p:ext>
            </p:extLst>
          </p:nvPr>
        </p:nvGraphicFramePr>
        <p:xfrm>
          <a:off x="-1" y="2286000"/>
          <a:ext cx="9144001" cy="2971800"/>
        </p:xfrm>
        <a:graphic>
          <a:graphicData uri="http://schemas.openxmlformats.org/drawingml/2006/table">
            <a:tbl>
              <a:tblPr firstRow="1" bandRow="1">
                <a:tableStyleId>{5C22544A-7EE6-4342-B048-85BDC9FD1C3A}</a:tableStyleId>
              </a:tblPr>
              <a:tblGrid>
                <a:gridCol w="4509654">
                  <a:extLst>
                    <a:ext uri="{9D8B030D-6E8A-4147-A177-3AD203B41FA5}">
                      <a16:colId xmlns="" xmlns:a16="http://schemas.microsoft.com/office/drawing/2014/main" val="3646827420"/>
                    </a:ext>
                  </a:extLst>
                </a:gridCol>
                <a:gridCol w="4634347">
                  <a:extLst>
                    <a:ext uri="{9D8B030D-6E8A-4147-A177-3AD203B41FA5}">
                      <a16:colId xmlns="" xmlns:a16="http://schemas.microsoft.com/office/drawing/2014/main" val="569806435"/>
                    </a:ext>
                  </a:extLst>
                </a:gridCol>
              </a:tblGrid>
              <a:tr h="2971800">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kern="1200" dirty="0" err="1">
                          <a:solidFill>
                            <a:schemeClr val="lt1"/>
                          </a:solidFill>
                          <a:effectLst/>
                          <a:latin typeface="Times New Roman" panose="02020603050405020304" pitchFamily="18" charset="0"/>
                          <a:ea typeface="+mn-ea"/>
                          <a:cs typeface="Times New Roman" panose="02020603050405020304" pitchFamily="18" charset="0"/>
                        </a:rPr>
                        <a:t>CostSum</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(P</a:t>
                      </a:r>
                      <a:r>
                        <a:rPr lang="en-IN" sz="1600" b="1" kern="1200" baseline="-25000" dirty="0">
                          <a:solidFill>
                            <a:schemeClr val="lt1"/>
                          </a:solidFill>
                          <a:effectLst/>
                          <a:latin typeface="Times New Roman" panose="02020603050405020304" pitchFamily="18" charset="0"/>
                          <a:ea typeface="+mn-ea"/>
                          <a:cs typeface="Times New Roman" panose="02020603050405020304" pitchFamily="18" charset="0"/>
                        </a:rPr>
                        <a:t>1 </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 P</a:t>
                      </a:r>
                      <a:r>
                        <a:rPr lang="en-IN" sz="1600" b="1" kern="1200" baseline="-25000" dirty="0">
                          <a:solidFill>
                            <a:schemeClr val="lt1"/>
                          </a:solidFill>
                          <a:effectLst/>
                          <a:latin typeface="Times New Roman" panose="02020603050405020304" pitchFamily="18" charset="0"/>
                          <a:ea typeface="+mn-ea"/>
                          <a:cs typeface="Times New Roman" panose="02020603050405020304" pitchFamily="18" charset="0"/>
                        </a:rPr>
                        <a:t>N </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 Q</a:t>
                      </a:r>
                      <a:r>
                        <a:rPr lang="en-IN" sz="1600" b="1" kern="1200" baseline="-25000" dirty="0">
                          <a:solidFill>
                            <a:schemeClr val="lt1"/>
                          </a:solidFill>
                          <a:effectLst/>
                          <a:latin typeface="Times New Roman" panose="02020603050405020304" pitchFamily="18" charset="0"/>
                          <a:ea typeface="+mn-ea"/>
                          <a:cs typeface="Times New Roman" panose="02020603050405020304" pitchFamily="18" charset="0"/>
                        </a:rPr>
                        <a:t>i </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 = Cost(P</a:t>
                      </a:r>
                      <a:r>
                        <a:rPr lang="en-IN" sz="1600" b="1" kern="1200" baseline="-25000" dirty="0">
                          <a:solidFill>
                            <a:schemeClr val="lt1"/>
                          </a:solidFill>
                          <a:effectLst/>
                          <a:latin typeface="Times New Roman" panose="02020603050405020304" pitchFamily="18" charset="0"/>
                          <a:ea typeface="+mn-ea"/>
                          <a:cs typeface="Times New Roman" panose="02020603050405020304" pitchFamily="18" charset="0"/>
                        </a:rPr>
                        <a:t>1 </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 Q</a:t>
                      </a:r>
                      <a:r>
                        <a:rPr lang="en-IN" sz="1600" b="1" kern="1200" baseline="-25000" dirty="0">
                          <a:solidFill>
                            <a:schemeClr val="lt1"/>
                          </a:solidFill>
                          <a:effectLst/>
                          <a:latin typeface="Times New Roman" panose="02020603050405020304" pitchFamily="18" charset="0"/>
                          <a:ea typeface="+mn-ea"/>
                          <a:cs typeface="Times New Roman" panose="02020603050405020304" pitchFamily="18" charset="0"/>
                        </a:rPr>
                        <a:t>i </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kern="1200" dirty="0">
                          <a:solidFill>
                            <a:schemeClr val="lt1"/>
                          </a:solidFill>
                          <a:effectLst/>
                          <a:latin typeface="Times New Roman" panose="02020603050405020304" pitchFamily="18" charset="0"/>
                          <a:ea typeface="+mn-ea"/>
                          <a:cs typeface="Times New Roman" panose="02020603050405020304" pitchFamily="18" charset="0"/>
                        </a:rPr>
                        <a:t>                                      + Cost(Q</a:t>
                      </a:r>
                      <a:r>
                        <a:rPr lang="en-IN" sz="1600" b="1" kern="1200" baseline="-25000" dirty="0">
                          <a:solidFill>
                            <a:schemeClr val="lt1"/>
                          </a:solidFill>
                          <a:effectLst/>
                          <a:latin typeface="Times New Roman" panose="02020603050405020304" pitchFamily="18" charset="0"/>
                          <a:ea typeface="+mn-ea"/>
                          <a:cs typeface="Times New Roman" panose="02020603050405020304" pitchFamily="18" charset="0"/>
                        </a:rPr>
                        <a:t>i </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 P</a:t>
                      </a:r>
                      <a:r>
                        <a:rPr lang="en-IN" sz="1600" b="1" kern="1200" baseline="-25000" dirty="0">
                          <a:solidFill>
                            <a:schemeClr val="lt1"/>
                          </a:solidFill>
                          <a:effectLst/>
                          <a:latin typeface="Times New Roman" panose="02020603050405020304" pitchFamily="18" charset="0"/>
                          <a:ea typeface="+mn-ea"/>
                          <a:cs typeface="Times New Roman" panose="02020603050405020304" pitchFamily="18" charset="0"/>
                        </a:rPr>
                        <a:t>N </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1" kern="1200" dirty="0">
                        <a:solidFill>
                          <a:schemeClr val="lt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kern="1200" dirty="0" err="1">
                          <a:solidFill>
                            <a:schemeClr val="lt1"/>
                          </a:solidFill>
                          <a:effectLst/>
                          <a:latin typeface="Times New Roman" panose="02020603050405020304" pitchFamily="18" charset="0"/>
                          <a:ea typeface="+mn-ea"/>
                          <a:cs typeface="Times New Roman" panose="02020603050405020304" pitchFamily="18" charset="0"/>
                        </a:rPr>
                        <a:t>CostDiff</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(P</a:t>
                      </a:r>
                      <a:r>
                        <a:rPr lang="en-IN" sz="1600" b="1" kern="1200" baseline="-25000" dirty="0">
                          <a:solidFill>
                            <a:schemeClr val="lt1"/>
                          </a:solidFill>
                          <a:effectLst/>
                          <a:latin typeface="Times New Roman" panose="02020603050405020304" pitchFamily="18" charset="0"/>
                          <a:ea typeface="+mn-ea"/>
                          <a:cs typeface="Times New Roman" panose="02020603050405020304" pitchFamily="18" charset="0"/>
                        </a:rPr>
                        <a:t>1 </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 P</a:t>
                      </a:r>
                      <a:r>
                        <a:rPr lang="en-IN" sz="1600" b="1" kern="1200" baseline="-25000" dirty="0">
                          <a:solidFill>
                            <a:schemeClr val="lt1"/>
                          </a:solidFill>
                          <a:effectLst/>
                          <a:latin typeface="Times New Roman" panose="02020603050405020304" pitchFamily="18" charset="0"/>
                          <a:ea typeface="+mn-ea"/>
                          <a:cs typeface="Times New Roman" panose="02020603050405020304" pitchFamily="18" charset="0"/>
                        </a:rPr>
                        <a:t>N </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 Q</a:t>
                      </a:r>
                      <a:r>
                        <a:rPr lang="en-IN" sz="1600" b="1" kern="1200" baseline="-25000" dirty="0">
                          <a:solidFill>
                            <a:schemeClr val="lt1"/>
                          </a:solidFill>
                          <a:effectLst/>
                          <a:latin typeface="Times New Roman" panose="02020603050405020304" pitchFamily="18" charset="0"/>
                          <a:ea typeface="+mn-ea"/>
                          <a:cs typeface="Times New Roman" panose="02020603050405020304" pitchFamily="18" charset="0"/>
                        </a:rPr>
                        <a:t>i </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 = ABS[Cost(P</a:t>
                      </a:r>
                      <a:r>
                        <a:rPr lang="en-IN" sz="1600" b="1" kern="1200" baseline="-25000" dirty="0">
                          <a:solidFill>
                            <a:schemeClr val="lt1"/>
                          </a:solidFill>
                          <a:effectLst/>
                          <a:latin typeface="Times New Roman" panose="02020603050405020304" pitchFamily="18" charset="0"/>
                          <a:ea typeface="+mn-ea"/>
                          <a:cs typeface="Times New Roman" panose="02020603050405020304" pitchFamily="18" charset="0"/>
                        </a:rPr>
                        <a:t>1 </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,Q</a:t>
                      </a:r>
                      <a:r>
                        <a:rPr lang="en-IN" sz="1600" b="1" kern="1200" baseline="-25000" dirty="0">
                          <a:solidFill>
                            <a:schemeClr val="lt1"/>
                          </a:solidFill>
                          <a:effectLst/>
                          <a:latin typeface="Times New Roman" panose="02020603050405020304" pitchFamily="18" charset="0"/>
                          <a:ea typeface="+mn-ea"/>
                          <a:cs typeface="Times New Roman" panose="02020603050405020304" pitchFamily="18" charset="0"/>
                        </a:rPr>
                        <a:t>i </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kern="1200" dirty="0">
                          <a:solidFill>
                            <a:schemeClr val="lt1"/>
                          </a:solidFill>
                          <a:effectLst/>
                          <a:latin typeface="Times New Roman" panose="02020603050405020304" pitchFamily="18" charset="0"/>
                          <a:ea typeface="+mn-ea"/>
                          <a:cs typeface="Times New Roman" panose="02020603050405020304" pitchFamily="18" charset="0"/>
                        </a:rPr>
                        <a:t>                                     - Cost(Q</a:t>
                      </a:r>
                      <a:r>
                        <a:rPr lang="en-IN" sz="1600" b="1" kern="1200" baseline="-25000" dirty="0">
                          <a:solidFill>
                            <a:schemeClr val="lt1"/>
                          </a:solidFill>
                          <a:effectLst/>
                          <a:latin typeface="Times New Roman" panose="02020603050405020304" pitchFamily="18" charset="0"/>
                          <a:ea typeface="+mn-ea"/>
                          <a:cs typeface="Times New Roman" panose="02020603050405020304" pitchFamily="18" charset="0"/>
                        </a:rPr>
                        <a:t>i </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 P</a:t>
                      </a:r>
                      <a:r>
                        <a:rPr lang="en-IN" sz="1600" b="1" kern="1200" baseline="-25000" dirty="0">
                          <a:solidFill>
                            <a:schemeClr val="lt1"/>
                          </a:solidFill>
                          <a:effectLst/>
                          <a:latin typeface="Times New Roman" panose="02020603050405020304" pitchFamily="18" charset="0"/>
                          <a:ea typeface="+mn-ea"/>
                          <a:cs typeface="Times New Roman" panose="02020603050405020304" pitchFamily="18" charset="0"/>
                        </a:rPr>
                        <a:t>N </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1" kern="1200" dirty="0">
                        <a:solidFill>
                          <a:schemeClr val="lt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kern="1200" dirty="0" err="1">
                          <a:solidFill>
                            <a:schemeClr val="lt1"/>
                          </a:solidFill>
                          <a:effectLst/>
                          <a:latin typeface="Times New Roman" panose="02020603050405020304" pitchFamily="18" charset="0"/>
                          <a:ea typeface="+mn-ea"/>
                          <a:cs typeface="Times New Roman" panose="02020603050405020304" pitchFamily="18" charset="0"/>
                        </a:rPr>
                        <a:t>SplitCost</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(P</a:t>
                      </a:r>
                      <a:r>
                        <a:rPr lang="en-IN" sz="1600" b="1" kern="1200" baseline="-25000" dirty="0">
                          <a:solidFill>
                            <a:schemeClr val="lt1"/>
                          </a:solidFill>
                          <a:effectLst/>
                          <a:latin typeface="Times New Roman" panose="02020603050405020304" pitchFamily="18" charset="0"/>
                          <a:ea typeface="+mn-ea"/>
                          <a:cs typeface="Times New Roman" panose="02020603050405020304" pitchFamily="18" charset="0"/>
                        </a:rPr>
                        <a:t>1 </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 P</a:t>
                      </a:r>
                      <a:r>
                        <a:rPr lang="en-IN" sz="1600" b="1" kern="1200" baseline="-25000" dirty="0">
                          <a:solidFill>
                            <a:schemeClr val="lt1"/>
                          </a:solidFill>
                          <a:effectLst/>
                          <a:latin typeface="Times New Roman" panose="02020603050405020304" pitchFamily="18" charset="0"/>
                          <a:ea typeface="+mn-ea"/>
                          <a:cs typeface="Times New Roman" panose="02020603050405020304" pitchFamily="18" charset="0"/>
                        </a:rPr>
                        <a:t>N </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 Q</a:t>
                      </a:r>
                      <a:r>
                        <a:rPr lang="en-IN" sz="1600" b="1" kern="1200" baseline="-25000" dirty="0">
                          <a:solidFill>
                            <a:schemeClr val="lt1"/>
                          </a:solidFill>
                          <a:effectLst/>
                          <a:latin typeface="Times New Roman" panose="02020603050405020304" pitchFamily="18" charset="0"/>
                          <a:ea typeface="+mn-ea"/>
                          <a:cs typeface="Times New Roman" panose="02020603050405020304" pitchFamily="18" charset="0"/>
                        </a:rPr>
                        <a:t>i </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a:t>
                      </a:r>
                      <a:r>
                        <a:rPr lang="en-IN" sz="1600" b="1" kern="1200" dirty="0" err="1">
                          <a:solidFill>
                            <a:schemeClr val="lt1"/>
                          </a:solidFill>
                          <a:effectLst/>
                          <a:latin typeface="Times New Roman" panose="02020603050405020304" pitchFamily="18" charset="0"/>
                          <a:ea typeface="+mn-ea"/>
                          <a:cs typeface="Times New Roman" panose="02020603050405020304" pitchFamily="18" charset="0"/>
                        </a:rPr>
                        <a:t>CostSum</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(P</a:t>
                      </a:r>
                      <a:r>
                        <a:rPr lang="en-IN" sz="1600" b="1" kern="1200" baseline="-25000" dirty="0">
                          <a:solidFill>
                            <a:schemeClr val="lt1"/>
                          </a:solidFill>
                          <a:effectLst/>
                          <a:latin typeface="Times New Roman" panose="02020603050405020304" pitchFamily="18" charset="0"/>
                          <a:ea typeface="+mn-ea"/>
                          <a:cs typeface="Times New Roman" panose="02020603050405020304" pitchFamily="18" charset="0"/>
                        </a:rPr>
                        <a:t>1 </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 P</a:t>
                      </a:r>
                      <a:r>
                        <a:rPr lang="en-IN" sz="1600" b="1" kern="1200" baseline="-25000" dirty="0">
                          <a:solidFill>
                            <a:schemeClr val="lt1"/>
                          </a:solidFill>
                          <a:effectLst/>
                          <a:latin typeface="Times New Roman" panose="02020603050405020304" pitchFamily="18" charset="0"/>
                          <a:ea typeface="+mn-ea"/>
                          <a:cs typeface="Times New Roman" panose="02020603050405020304" pitchFamily="18" charset="0"/>
                        </a:rPr>
                        <a:t>N </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 Q</a:t>
                      </a:r>
                      <a:r>
                        <a:rPr lang="en-IN" sz="1600" b="1" kern="1200" baseline="-25000" dirty="0">
                          <a:solidFill>
                            <a:schemeClr val="lt1"/>
                          </a:solidFill>
                          <a:effectLst/>
                          <a:latin typeface="Times New Roman" panose="02020603050405020304" pitchFamily="18" charset="0"/>
                          <a:ea typeface="+mn-ea"/>
                          <a:cs typeface="Times New Roman" panose="02020603050405020304" pitchFamily="18" charset="0"/>
                        </a:rPr>
                        <a:t>i </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kern="1200" dirty="0">
                          <a:solidFill>
                            <a:schemeClr val="lt1"/>
                          </a:solidFill>
                          <a:effectLst/>
                          <a:latin typeface="Times New Roman" panose="02020603050405020304" pitchFamily="18" charset="0"/>
                          <a:ea typeface="+mn-ea"/>
                          <a:cs typeface="Times New Roman" panose="02020603050405020304" pitchFamily="18" charset="0"/>
                        </a:rPr>
                        <a:t>                                     +</a:t>
                      </a:r>
                      <a:r>
                        <a:rPr lang="en-IN" sz="1600" b="1" kern="1200" dirty="0" err="1">
                          <a:solidFill>
                            <a:schemeClr val="lt1"/>
                          </a:solidFill>
                          <a:effectLst/>
                          <a:latin typeface="Times New Roman" panose="02020603050405020304" pitchFamily="18" charset="0"/>
                          <a:ea typeface="+mn-ea"/>
                          <a:cs typeface="Times New Roman" panose="02020603050405020304" pitchFamily="18" charset="0"/>
                        </a:rPr>
                        <a:t>CostDiff</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(P</a:t>
                      </a:r>
                      <a:r>
                        <a:rPr lang="en-IN" sz="1600" b="1" kern="1200" baseline="-25000" dirty="0">
                          <a:solidFill>
                            <a:schemeClr val="lt1"/>
                          </a:solidFill>
                          <a:effectLst/>
                          <a:latin typeface="Times New Roman" panose="02020603050405020304" pitchFamily="18" charset="0"/>
                          <a:ea typeface="+mn-ea"/>
                          <a:cs typeface="Times New Roman" panose="02020603050405020304" pitchFamily="18" charset="0"/>
                        </a:rPr>
                        <a:t>1 </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 P</a:t>
                      </a:r>
                      <a:r>
                        <a:rPr lang="en-IN" sz="1600" b="1" kern="1200" baseline="-25000" dirty="0">
                          <a:solidFill>
                            <a:schemeClr val="lt1"/>
                          </a:solidFill>
                          <a:effectLst/>
                          <a:latin typeface="Times New Roman" panose="02020603050405020304" pitchFamily="18" charset="0"/>
                          <a:ea typeface="+mn-ea"/>
                          <a:cs typeface="Times New Roman" panose="02020603050405020304" pitchFamily="18" charset="0"/>
                        </a:rPr>
                        <a:t>N </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 Q</a:t>
                      </a:r>
                      <a:r>
                        <a:rPr lang="en-IN" sz="1600" b="1" kern="1200" baseline="-25000" dirty="0">
                          <a:solidFill>
                            <a:schemeClr val="lt1"/>
                          </a:solidFill>
                          <a:effectLst/>
                          <a:latin typeface="Times New Roman" panose="02020603050405020304" pitchFamily="18" charset="0"/>
                          <a:ea typeface="+mn-ea"/>
                          <a:cs typeface="Times New Roman" panose="02020603050405020304" pitchFamily="18" charset="0"/>
                        </a:rPr>
                        <a:t>i </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1" kern="1200" dirty="0">
                        <a:solidFill>
                          <a:schemeClr val="lt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kern="1200" dirty="0" err="1">
                          <a:solidFill>
                            <a:schemeClr val="lt1"/>
                          </a:solidFill>
                          <a:effectLst/>
                          <a:latin typeface="Times New Roman" panose="02020603050405020304" pitchFamily="18" charset="0"/>
                          <a:ea typeface="+mn-ea"/>
                          <a:cs typeface="Times New Roman" panose="02020603050405020304" pitchFamily="18" charset="0"/>
                        </a:rPr>
                        <a:t>PivotVertex</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 = </a:t>
                      </a:r>
                      <a:r>
                        <a:rPr lang="en-IN" sz="1600" b="1" kern="1200" dirty="0" err="1">
                          <a:solidFill>
                            <a:schemeClr val="lt1"/>
                          </a:solidFill>
                          <a:effectLst/>
                          <a:latin typeface="Times New Roman" panose="02020603050405020304" pitchFamily="18" charset="0"/>
                          <a:ea typeface="+mn-ea"/>
                          <a:cs typeface="Times New Roman" panose="02020603050405020304" pitchFamily="18" charset="0"/>
                        </a:rPr>
                        <a:t>arg</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 [ min {</a:t>
                      </a:r>
                      <a:r>
                        <a:rPr lang="en-IN" sz="1600" b="1" kern="1200" dirty="0" err="1">
                          <a:solidFill>
                            <a:schemeClr val="lt1"/>
                          </a:solidFill>
                          <a:effectLst/>
                          <a:latin typeface="Times New Roman" panose="02020603050405020304" pitchFamily="18" charset="0"/>
                          <a:ea typeface="+mn-ea"/>
                          <a:cs typeface="Times New Roman" panose="02020603050405020304" pitchFamily="18" charset="0"/>
                        </a:rPr>
                        <a:t>SplitCost</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(P</a:t>
                      </a:r>
                      <a:r>
                        <a:rPr lang="en-IN" sz="1600" b="1" kern="1200" baseline="-25000" dirty="0">
                          <a:solidFill>
                            <a:schemeClr val="lt1"/>
                          </a:solidFill>
                          <a:effectLst/>
                          <a:latin typeface="Times New Roman" panose="02020603050405020304" pitchFamily="18" charset="0"/>
                          <a:ea typeface="+mn-ea"/>
                          <a:cs typeface="Times New Roman" panose="02020603050405020304" pitchFamily="18" charset="0"/>
                        </a:rPr>
                        <a:t>1 </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 P</a:t>
                      </a:r>
                      <a:r>
                        <a:rPr lang="en-IN" sz="1600" b="1" kern="1200" baseline="-25000" dirty="0">
                          <a:solidFill>
                            <a:schemeClr val="lt1"/>
                          </a:solidFill>
                          <a:effectLst/>
                          <a:latin typeface="Times New Roman" panose="02020603050405020304" pitchFamily="18" charset="0"/>
                          <a:ea typeface="+mn-ea"/>
                          <a:cs typeface="Times New Roman" panose="02020603050405020304" pitchFamily="18" charset="0"/>
                        </a:rPr>
                        <a:t>N </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 Q</a:t>
                      </a:r>
                      <a:r>
                        <a:rPr lang="en-IN" sz="1600" b="1" kern="1200" baseline="-25000" dirty="0">
                          <a:solidFill>
                            <a:schemeClr val="lt1"/>
                          </a:solidFill>
                          <a:effectLst/>
                          <a:latin typeface="Times New Roman" panose="02020603050405020304" pitchFamily="18" charset="0"/>
                          <a:ea typeface="+mn-ea"/>
                          <a:cs typeface="Times New Roman" panose="02020603050405020304" pitchFamily="18" charset="0"/>
                        </a:rPr>
                        <a:t>i </a:t>
                      </a:r>
                      <a:r>
                        <a:rPr lang="en-IN" sz="1600" b="1" kern="1200" dirty="0">
                          <a:solidFill>
                            <a:schemeClr val="lt1"/>
                          </a:solidFill>
                          <a:effectLst/>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kern="1200" dirty="0">
                          <a:solidFill>
                            <a:schemeClr val="lt1"/>
                          </a:solidFill>
                          <a:effectLst/>
                          <a:latin typeface="Times New Roman" panose="02020603050405020304" pitchFamily="18" charset="0"/>
                          <a:ea typeface="+mn-ea"/>
                          <a:cs typeface="Times New Roman" panose="02020603050405020304" pitchFamily="18" charset="0"/>
                        </a:rPr>
                        <a:t>                                    Q</a:t>
                      </a:r>
                      <a:r>
                        <a:rPr lang="en-IN" sz="1600" b="1" kern="1200" baseline="-25000" dirty="0">
                          <a:solidFill>
                            <a:schemeClr val="lt1"/>
                          </a:solidFill>
                          <a:effectLst/>
                          <a:latin typeface="Times New Roman" panose="02020603050405020304" pitchFamily="18" charset="0"/>
                          <a:ea typeface="+mn-ea"/>
                          <a:cs typeface="Times New Roman" panose="02020603050405020304" pitchFamily="18" charset="0"/>
                        </a:rPr>
                        <a:t>i</a:t>
                      </a:r>
                      <a:endParaRPr lang="en-IN"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 xmlns:a16="http://schemas.microsoft.com/office/drawing/2014/main" val="1866030380"/>
                  </a:ext>
                </a:extLst>
              </a:tr>
            </a:tbl>
          </a:graphicData>
        </a:graphic>
      </p:graphicFrame>
      <p:pic>
        <p:nvPicPr>
          <p:cNvPr id="8" name="Content Placeholder 4">
            <a:extLst>
              <a:ext uri="{FF2B5EF4-FFF2-40B4-BE49-F238E27FC236}">
                <a16:creationId xmlns="" xmlns:a16="http://schemas.microsoft.com/office/drawing/2014/main" id="{47748823-7E8D-48EC-97FA-72305DE0C4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5400"/>
            <a:ext cx="4585855" cy="5449455"/>
          </a:xfrm>
          <a:prstGeom prst="rect">
            <a:avLst/>
          </a:prstGeom>
        </p:spPr>
      </p:pic>
    </p:spTree>
    <p:extLst>
      <p:ext uri="{BB962C8B-B14F-4D97-AF65-F5344CB8AC3E}">
        <p14:creationId xmlns:p14="http://schemas.microsoft.com/office/powerpoint/2010/main" val="2149560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B0FCFE31-8E70-47B9-AFBD-7DF42572B41B}"/>
              </a:ext>
            </a:extLst>
          </p:cNvPr>
          <p:cNvSpPr>
            <a:spLocks noGrp="1"/>
          </p:cNvSpPr>
          <p:nvPr>
            <p:ph type="title"/>
          </p:nvPr>
        </p:nvSpPr>
        <p:spPr/>
        <p:txBody>
          <a:bodyPr>
            <a:normAutofit fontScale="90000"/>
          </a:bodyPr>
          <a:lstStyle/>
          <a:p>
            <a:r>
              <a:rPr lang="en-US" b="1" dirty="0"/>
              <a:t>Multi-Level Polygonal Approximation</a:t>
            </a:r>
            <a:br>
              <a:rPr lang="en-US" b="1" dirty="0"/>
            </a:br>
            <a:endParaRPr lang="en-IN" b="1" dirty="0"/>
          </a:p>
        </p:txBody>
      </p:sp>
      <p:sp>
        <p:nvSpPr>
          <p:cNvPr id="3" name="Content Placeholder 2"/>
          <p:cNvSpPr>
            <a:spLocks noGrp="1"/>
          </p:cNvSpPr>
          <p:nvPr>
            <p:ph idx="1"/>
          </p:nvPr>
        </p:nvSpPr>
        <p:spPr/>
        <p:txBody>
          <a:bodyPr>
            <a:normAutofit fontScale="92500" lnSpcReduction="10000"/>
          </a:bodyPr>
          <a:lstStyle/>
          <a:p>
            <a:pPr algn="just"/>
            <a:r>
              <a:rPr lang="en-US" sz="2400" dirty="0"/>
              <a:t>In our proposed framework, users can flexibly specify number </a:t>
            </a:r>
            <a:r>
              <a:rPr lang="en-US" sz="2400" dirty="0" smtClean="0"/>
              <a:t>of edges to </a:t>
            </a:r>
            <a:r>
              <a:rPr lang="en-US" sz="2400" dirty="0"/>
              <a:t>obtain a thick-edged shape approximating polygon</a:t>
            </a:r>
            <a:r>
              <a:rPr lang="en-US" sz="2400" dirty="0" smtClean="0"/>
              <a:t>. The accuracy </a:t>
            </a:r>
            <a:r>
              <a:rPr lang="en-US" sz="2400" dirty="0"/>
              <a:t>of the approximation increases if users specify more number of edges </a:t>
            </a:r>
            <a:r>
              <a:rPr lang="en-US" sz="2400" dirty="0" smtClean="0"/>
              <a:t>for approximating polygon.</a:t>
            </a:r>
          </a:p>
          <a:p>
            <a:pPr algn="just"/>
            <a:r>
              <a:rPr lang="en-US" sz="2400" dirty="0" smtClean="0"/>
              <a:t>We have </a:t>
            </a:r>
            <a:r>
              <a:rPr lang="en-US" sz="2400" dirty="0"/>
              <a:t>utilized this characteristic to approximate a shape at various approximation </a:t>
            </a:r>
            <a:r>
              <a:rPr lang="en-US" sz="2400" dirty="0" smtClean="0"/>
              <a:t>levels by </a:t>
            </a:r>
            <a:r>
              <a:rPr lang="en-US" sz="2400" dirty="0"/>
              <a:t>varying number of edges of approximating polygon. It helps us to explore </a:t>
            </a:r>
            <a:r>
              <a:rPr lang="en-US" sz="2400" dirty="0" smtClean="0"/>
              <a:t>the evolutionary </a:t>
            </a:r>
            <a:r>
              <a:rPr lang="en-US" sz="2400" dirty="0"/>
              <a:t>nature of the approximating polygons capturing </a:t>
            </a:r>
            <a:r>
              <a:rPr lang="en-US" sz="2400" dirty="0" smtClean="0"/>
              <a:t>shape-detailing characteristics at </a:t>
            </a:r>
            <a:r>
              <a:rPr lang="en-US" sz="2400" dirty="0"/>
              <a:t>different levels</a:t>
            </a:r>
          </a:p>
        </p:txBody>
      </p:sp>
    </p:spTree>
    <p:extLst>
      <p:ext uri="{BB962C8B-B14F-4D97-AF65-F5344CB8AC3E}">
        <p14:creationId xmlns:p14="http://schemas.microsoft.com/office/powerpoint/2010/main" val="3769727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47699" y="1240700"/>
            <a:ext cx="7772400" cy="2895600"/>
            <a:chOff x="2494" y="-2284"/>
            <a:chExt cx="6650" cy="2235"/>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4" y="-2249"/>
              <a:ext cx="3550" cy="2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4" y="-2284"/>
              <a:ext cx="3100" cy="217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p:cNvSpPr/>
          <p:nvPr/>
        </p:nvSpPr>
        <p:spPr>
          <a:xfrm>
            <a:off x="228599" y="4590006"/>
            <a:ext cx="8610600" cy="1804340"/>
          </a:xfrm>
          <a:prstGeom prst="rect">
            <a:avLst/>
          </a:prstGeom>
        </p:spPr>
        <p:txBody>
          <a:bodyPr wrap="square">
            <a:spAutoFit/>
          </a:bodyPr>
          <a:lstStyle/>
          <a:p>
            <a:pPr marL="516890" marR="495300" algn="just">
              <a:lnSpc>
                <a:spcPct val="103000"/>
              </a:lnSpc>
              <a:spcBef>
                <a:spcPts val="170"/>
              </a:spcBef>
              <a:spcAft>
                <a:spcPts val="0"/>
              </a:spcAft>
            </a:pPr>
            <a:r>
              <a:rPr lang="en-US" dirty="0">
                <a:latin typeface="Times New Roman" panose="02020603050405020304" pitchFamily="18" charset="0"/>
                <a:ea typeface="Times New Roman" panose="02020603050405020304" pitchFamily="18" charset="0"/>
              </a:rPr>
              <a:t>If  the  number  of  dominant points (DP)  is  plotted  against  the  error  as  a measure of approximation,  the  degree of approximation is found to increasing with  the  decrease  in  number  of  DPs.  Fig.  4a  and  Fig.  4b  shows  the  influence  of number  of  DPs  on  the  degree  of  approximation  and  Fig.  4b  shows  how  thickness governs number of DPs in the proposed approximation scheme.</a:t>
            </a:r>
            <a:endParaRPr lang="en-IN" sz="1400" dirty="0">
              <a:effectLst/>
              <a:latin typeface="Times New Roman" panose="02020603050405020304" pitchFamily="18" charset="0"/>
              <a:ea typeface="Times New Roman" panose="02020603050405020304" pitchFamily="18" charset="0"/>
            </a:endParaRPr>
          </a:p>
        </p:txBody>
      </p:sp>
      <p:sp>
        <p:nvSpPr>
          <p:cNvPr id="4" name="Rectangle 3"/>
          <p:cNvSpPr/>
          <p:nvPr/>
        </p:nvSpPr>
        <p:spPr>
          <a:xfrm>
            <a:off x="571499" y="4220674"/>
            <a:ext cx="7924800" cy="369332"/>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Figure 4 a. Edge Thickness </a:t>
            </a:r>
            <a:r>
              <a:rPr lang="en-US" b="1" dirty="0" err="1">
                <a:latin typeface="Times New Roman" panose="02020603050405020304" pitchFamily="18" charset="0"/>
                <a:ea typeface="Times New Roman" panose="02020603050405020304" pitchFamily="18" charset="0"/>
              </a:rPr>
              <a:t>Vs</a:t>
            </a:r>
            <a:r>
              <a:rPr lang="en-US" b="1" dirty="0">
                <a:latin typeface="Times New Roman" panose="02020603050405020304" pitchFamily="18" charset="0"/>
                <a:ea typeface="Times New Roman" panose="02020603050405020304" pitchFamily="18" charset="0"/>
              </a:rPr>
              <a:t> Number of DPs    4 b. Number of DPs </a:t>
            </a:r>
            <a:r>
              <a:rPr lang="en-US" b="1" dirty="0" err="1">
                <a:latin typeface="Times New Roman" panose="02020603050405020304" pitchFamily="18" charset="0"/>
                <a:ea typeface="Times New Roman" panose="02020603050405020304" pitchFamily="18" charset="0"/>
              </a:rPr>
              <a:t>Vs</a:t>
            </a:r>
            <a:r>
              <a:rPr lang="en-US" b="1" dirty="0">
                <a:latin typeface="Times New Roman" panose="02020603050405020304" pitchFamily="18" charset="0"/>
                <a:ea typeface="Times New Roman" panose="02020603050405020304" pitchFamily="18" charset="0"/>
              </a:rPr>
              <a:t> Error</a:t>
            </a:r>
            <a:endParaRPr lang="en-IN" dirty="0"/>
          </a:p>
        </p:txBody>
      </p:sp>
      <p:sp>
        <p:nvSpPr>
          <p:cNvPr id="5" name="Rectangle 4"/>
          <p:cNvSpPr/>
          <p:nvPr/>
        </p:nvSpPr>
        <p:spPr>
          <a:xfrm>
            <a:off x="760948" y="539777"/>
            <a:ext cx="7545903" cy="646331"/>
          </a:xfrm>
          <a:prstGeom prst="rect">
            <a:avLst/>
          </a:prstGeom>
        </p:spPr>
        <p:txBody>
          <a:bodyPr wrap="square">
            <a:spAutoFit/>
          </a:bodyPr>
          <a:lstStyle/>
          <a:p>
            <a:r>
              <a:rPr lang="en-US" sz="3600" b="1" dirty="0"/>
              <a:t>Multi-Level Polygonal Approximation</a:t>
            </a:r>
            <a:endParaRPr lang="en-IN" sz="3600" dirty="0"/>
          </a:p>
        </p:txBody>
      </p:sp>
    </p:spTree>
    <p:extLst>
      <p:ext uri="{BB962C8B-B14F-4D97-AF65-F5344CB8AC3E}">
        <p14:creationId xmlns:p14="http://schemas.microsoft.com/office/powerpoint/2010/main" val="24788287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239</TotalTime>
  <Words>508</Words>
  <Application>Microsoft Office PowerPoint</Application>
  <PresentationFormat>On-screen Show (4:3)</PresentationFormat>
  <Paragraphs>72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Garamond</vt:lpstr>
      <vt:lpstr>Times New Roman</vt:lpstr>
      <vt:lpstr>Wingdings</vt:lpstr>
      <vt:lpstr>Organic</vt:lpstr>
      <vt:lpstr>         A Multi-Level Polygonal Approximation Based Shape Encoding Framework for Automated Shape Retrieval</vt:lpstr>
      <vt:lpstr>Objective</vt:lpstr>
      <vt:lpstr>Related Work</vt:lpstr>
      <vt:lpstr>Overall Flow</vt:lpstr>
      <vt:lpstr>Proposed Framework</vt:lpstr>
      <vt:lpstr>Fitting Optimal-Thick-line </vt:lpstr>
      <vt:lpstr>  Greedy Best-First-Heuristic Based Curve Splitting Strategy                    </vt:lpstr>
      <vt:lpstr>Multi-Level Polygonal Approximation </vt:lpstr>
      <vt:lpstr>PowerPoint Presentation</vt:lpstr>
      <vt:lpstr>Shape-Descriptor for Multi-Level Polygonal Approximation </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Multi-Level Polygonal Approximation Based Shape Encoding Framework for Automated Shape Retrieval</dc:title>
  <dc:creator>5.1</dc:creator>
  <cp:lastModifiedBy>Windows User</cp:lastModifiedBy>
  <cp:revision>68</cp:revision>
  <dcterms:created xsi:type="dcterms:W3CDTF">2018-09-04T04:49:02Z</dcterms:created>
  <dcterms:modified xsi:type="dcterms:W3CDTF">2019-05-17T19:41:07Z</dcterms:modified>
</cp:coreProperties>
</file>