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57" r:id="rId2"/>
    <p:sldId id="258" r:id="rId3"/>
    <p:sldId id="259" r:id="rId4"/>
    <p:sldId id="270" r:id="rId5"/>
    <p:sldId id="271" r:id="rId6"/>
    <p:sldId id="272" r:id="rId7"/>
    <p:sldId id="273" r:id="rId8"/>
    <p:sldId id="274" r:id="rId9"/>
    <p:sldId id="275" r:id="rId10"/>
    <p:sldId id="276" r:id="rId11"/>
    <p:sldId id="277" r:id="rId12"/>
    <p:sldId id="27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529" autoAdjust="0"/>
  </p:normalViewPr>
  <p:slideViewPr>
    <p:cSldViewPr snapToGrid="0">
      <p:cViewPr varScale="1">
        <p:scale>
          <a:sx n="72" d="100"/>
          <a:sy n="72" d="100"/>
        </p:scale>
        <p:origin x="660"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9" d="100"/>
          <a:sy n="69" d="100"/>
        </p:scale>
        <p:origin x="278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6/17/2018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6/17/2018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latin typeface="Arial" pitchFamily="34" charset="0"/>
                <a:cs typeface="Arial" pitchFamily="34" charset="0"/>
              </a:rPr>
              <a:t>To change the  image on this slide, select the picture and delete it. Then click the Pictures icon in the placeholder to insert your own image.</a:t>
            </a:r>
          </a:p>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1</a:t>
            </a:fld>
            <a:endParaRPr lang="en-US"/>
          </a:p>
        </p:txBody>
      </p:sp>
    </p:spTree>
    <p:extLst>
      <p:ext uri="{BB962C8B-B14F-4D97-AF65-F5344CB8AC3E}">
        <p14:creationId xmlns:p14="http://schemas.microsoft.com/office/powerpoint/2010/main" val="1542422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noAutofit/>
          </a:bodyPr>
          <a:lstStyle/>
          <a:p>
            <a:endParaRPr lang="en-US" sz="1800"/>
          </a:p>
        </p:txBody>
      </p:sp>
      <p:sp>
        <p:nvSpPr>
          <p:cNvPr id="7" name="Free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en-US" sz="1800"/>
          </a:p>
        </p:txBody>
      </p:sp>
      <p:sp>
        <p:nvSpPr>
          <p:cNvPr id="8" name="Free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0" y="1873584"/>
            <a:ext cx="640080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5400" y="4572000"/>
            <a:ext cx="6400800" cy="1600200"/>
          </a:xfrm>
        </p:spPr>
        <p:txBody>
          <a:bodyPr/>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724400" y="1828801"/>
            <a:ext cx="6172200" cy="4343400"/>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6/17/2018</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bwMode="invGray">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bwMode="invGray">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298448"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bwMode="invGray">
          <a:xfrm>
            <a:off x="1371273"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Picture Placeholder 2" descr="An empty placeholder to add an image. Click on the placeholder and select the image that you wish to add"/>
          <p:cNvSpPr>
            <a:spLocks noGrp="1"/>
          </p:cNvSpPr>
          <p:nvPr>
            <p:ph type="pic" idx="13"/>
          </p:nvPr>
        </p:nvSpPr>
        <p:spPr>
          <a:xfrm>
            <a:off x="63246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Text Placeholder 3"/>
          <p:cNvSpPr>
            <a:spLocks noGrp="1"/>
          </p:cNvSpPr>
          <p:nvPr>
            <p:ph type="body" sz="half" idx="14"/>
          </p:nvPr>
        </p:nvSpPr>
        <p:spPr bwMode="invGray">
          <a:xfrm>
            <a:off x="6412954"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6/17/2018</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6/17/2018</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871318" y="685800"/>
            <a:ext cx="1033272" cy="5486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400" y="685800"/>
            <a:ext cx="7976754"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6/17/2018</a:t>
            </a:fld>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7F8E3F6-DE14-48B2-B2BC-6FABA9630FB8}" type="slidenum">
              <a:rPr lang="en-US" smtClean="0"/>
              <a:pPr/>
              <a:t>‹#›</a:t>
            </a:fld>
            <a:endParaRPr lang="en-US" dirty="0"/>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6/17/2018</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15" name="Picture Placeholder 14" descr="An empty placeholder to add an image. Click on the placeholder and select the image that you wish to add"/>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a:t>Click icon to add picture</a:t>
            </a:r>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8" name="Free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9"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0"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title"/>
          </p:nvPr>
        </p:nvSpPr>
        <p:spPr>
          <a:xfrm>
            <a:off x="1295398" y="2914650"/>
            <a:ext cx="8046720" cy="1557338"/>
          </a:xfrm>
        </p:spPr>
        <p:txBody>
          <a:bodyPr anchor="b">
            <a:normAutofit/>
          </a:bodyPr>
          <a:lstStyle>
            <a:lvl1pPr>
              <a:defRPr sz="3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398" y="4589463"/>
            <a:ext cx="8046718" cy="1011237"/>
          </a:xfrm>
        </p:spPr>
        <p:txBody>
          <a:bodyPr/>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8799"/>
            <a:ext cx="4572000" cy="43434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6/17/2018</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a:t>Click to edit Master title style</a:t>
            </a:r>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24600" y="1828800"/>
            <a:ext cx="4572000" cy="847725"/>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79A3335-6331-4872-A8B7-ECD55539F4D0}" type="datetimeFigureOut">
              <a:rPr lang="en-US" smtClean="0"/>
              <a:t>6/17/2018</a:t>
            </a:fld>
            <a:endParaRPr lang="en-US"/>
          </a:p>
        </p:txBody>
      </p:sp>
      <p:sp>
        <p:nvSpPr>
          <p:cNvPr id="9" name="Slide Number Placeholder 8"/>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A79A3335-6331-4872-A8B7-ECD55539F4D0}" type="datetimeFigureOut">
              <a:rPr lang="en-US" smtClean="0"/>
              <a:t>6/17/2018</a:t>
            </a:fld>
            <a:endParaRPr lang="en-US"/>
          </a:p>
        </p:txBody>
      </p:sp>
      <p:sp>
        <p:nvSpPr>
          <p:cNvPr id="5" name="Slide Number Placeholder 4"/>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A79A3335-6331-4872-A8B7-ECD55539F4D0}" type="datetimeFigureOut">
              <a:rPr lang="en-US" smtClean="0"/>
              <a:t>6/17/2018</a:t>
            </a:fld>
            <a:endParaRPr lang="en-US"/>
          </a:p>
        </p:txBody>
      </p:sp>
      <p:sp>
        <p:nvSpPr>
          <p:cNvPr id="4" name="Slide Number Placeholder 3"/>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728209" y="1828800"/>
            <a:ext cx="6126480" cy="43434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6/17/2018</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100">
                <a:solidFill>
                  <a:schemeClr val="tx1"/>
                </a:solidFill>
              </a:defRPr>
            </a:lvl1pPr>
          </a:lstStyle>
          <a:p>
            <a:fld id="{A79A3335-6331-4872-A8B7-ECD55539F4D0}" type="datetimeFigureOut">
              <a:rPr lang="en-US" smtClean="0"/>
              <a:pPr/>
              <a:t>6/17/2018</a:t>
            </a:fld>
            <a:endParaRPr lang="en-US"/>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100">
                <a:solidFill>
                  <a:schemeClr val="tx1"/>
                </a:solidFill>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Uber Supply-Demand Gap Case Study</a:t>
            </a:r>
          </a:p>
        </p:txBody>
      </p:sp>
      <p:pic>
        <p:nvPicPr>
          <p:cNvPr id="5" name="Picture Placeholder 4" descr="City street with motion blu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4" b="14"/>
          <a:stretch>
            <a:fillRect/>
          </a:stretch>
        </p:blipFill>
        <p:spPr/>
      </p:pic>
      <p:sp>
        <p:nvSpPr>
          <p:cNvPr id="3" name="Subtitle 2"/>
          <p:cNvSpPr>
            <a:spLocks noGrp="1"/>
          </p:cNvSpPr>
          <p:nvPr>
            <p:ph type="subTitle" idx="1"/>
          </p:nvPr>
        </p:nvSpPr>
        <p:spPr/>
        <p:txBody>
          <a:bodyPr/>
          <a:lstStyle/>
          <a:p>
            <a:r>
              <a:rPr lang="en-US" dirty="0"/>
              <a:t>By – Sagnik Banerjee</a:t>
            </a:r>
            <a:br>
              <a:rPr lang="en-US" dirty="0"/>
            </a:br>
            <a:endParaRPr lang="en-US" dirty="0"/>
          </a:p>
        </p:txBody>
      </p:sp>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F0CB0-34BF-4DC1-AB42-A64D3505A768}"/>
              </a:ext>
            </a:extLst>
          </p:cNvPr>
          <p:cNvSpPr>
            <a:spLocks noGrp="1"/>
          </p:cNvSpPr>
          <p:nvPr>
            <p:ph type="title"/>
          </p:nvPr>
        </p:nvSpPr>
        <p:spPr>
          <a:xfrm>
            <a:off x="1295400" y="440664"/>
            <a:ext cx="9601200" cy="1036850"/>
          </a:xfrm>
        </p:spPr>
        <p:txBody>
          <a:bodyPr>
            <a:normAutofit fontScale="90000"/>
          </a:bodyPr>
          <a:lstStyle/>
          <a:p>
            <a:r>
              <a:rPr lang="en-US" sz="2700" dirty="0"/>
              <a:t>Objective #2 - Find the types of requests (city-airport or airport-city) for which the gap is the most severe in the identified time slots</a:t>
            </a:r>
            <a:br>
              <a:rPr lang="en-US" dirty="0"/>
            </a:br>
            <a:endParaRPr lang="en-US" dirty="0"/>
          </a:p>
        </p:txBody>
      </p:sp>
      <p:pic>
        <p:nvPicPr>
          <p:cNvPr id="8" name="Content Placeholder 7">
            <a:extLst>
              <a:ext uri="{FF2B5EF4-FFF2-40B4-BE49-F238E27FC236}">
                <a16:creationId xmlns:a16="http://schemas.microsoft.com/office/drawing/2014/main" id="{901CA6E2-43CD-4935-B0CB-6B6354BF8A66}"/>
              </a:ext>
            </a:extLst>
          </p:cNvPr>
          <p:cNvPicPr>
            <a:picLocks noGrp="1" noChangeAspect="1"/>
          </p:cNvPicPr>
          <p:nvPr>
            <p:ph idx="1"/>
          </p:nvPr>
        </p:nvPicPr>
        <p:blipFill>
          <a:blip r:embed="rId2"/>
          <a:stretch>
            <a:fillRect/>
          </a:stretch>
        </p:blipFill>
        <p:spPr>
          <a:xfrm>
            <a:off x="1775793" y="3116902"/>
            <a:ext cx="8324228" cy="3462802"/>
          </a:xfrm>
        </p:spPr>
      </p:pic>
      <p:sp>
        <p:nvSpPr>
          <p:cNvPr id="9" name="TextBox 8">
            <a:extLst>
              <a:ext uri="{FF2B5EF4-FFF2-40B4-BE49-F238E27FC236}">
                <a16:creationId xmlns:a16="http://schemas.microsoft.com/office/drawing/2014/main" id="{9BACEDFA-BC10-4C1D-AF6E-1E17DA1337B0}"/>
              </a:ext>
            </a:extLst>
          </p:cNvPr>
          <p:cNvSpPr txBox="1"/>
          <p:nvPr/>
        </p:nvSpPr>
        <p:spPr>
          <a:xfrm>
            <a:off x="1295400" y="1802296"/>
            <a:ext cx="9889435" cy="646331"/>
          </a:xfrm>
          <a:prstGeom prst="rect">
            <a:avLst/>
          </a:prstGeom>
          <a:noFill/>
        </p:spPr>
        <p:txBody>
          <a:bodyPr wrap="square" rtlCol="0">
            <a:spAutoFit/>
          </a:bodyPr>
          <a:lstStyle/>
          <a:p>
            <a:r>
              <a:rPr lang="en-US" dirty="0"/>
              <a:t>An aggregated view and previous 2 graphs goes on to show that Airport – city – No Cars Available during evening rush hour is the one for which the gap is most significant.</a:t>
            </a:r>
          </a:p>
        </p:txBody>
      </p:sp>
    </p:spTree>
    <p:extLst>
      <p:ext uri="{BB962C8B-B14F-4D97-AF65-F5344CB8AC3E}">
        <p14:creationId xmlns:p14="http://schemas.microsoft.com/office/powerpoint/2010/main" val="941785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B9415-DD0A-4F16-B14C-1514B594706E}"/>
              </a:ext>
            </a:extLst>
          </p:cNvPr>
          <p:cNvSpPr>
            <a:spLocks noGrp="1"/>
          </p:cNvSpPr>
          <p:nvPr>
            <p:ph type="title"/>
          </p:nvPr>
        </p:nvSpPr>
        <p:spPr>
          <a:xfrm>
            <a:off x="1295400" y="679204"/>
            <a:ext cx="9601200" cy="1036850"/>
          </a:xfrm>
        </p:spPr>
        <p:txBody>
          <a:bodyPr>
            <a:normAutofit fontScale="90000"/>
          </a:bodyPr>
          <a:lstStyle/>
          <a:p>
            <a:r>
              <a:rPr lang="en-US" sz="2700" dirty="0"/>
              <a:t>Objective #3- What do you think is the reason for this issue for the supply-demand gap? Write the answer in less than 100 words. You may accompany the write-up with plot(s).</a:t>
            </a:r>
            <a:br>
              <a:rPr lang="en-US" dirty="0"/>
            </a:br>
            <a:endParaRPr lang="en-US" dirty="0"/>
          </a:p>
        </p:txBody>
      </p:sp>
      <p:sp>
        <p:nvSpPr>
          <p:cNvPr id="3" name="Content Placeholder 2">
            <a:extLst>
              <a:ext uri="{FF2B5EF4-FFF2-40B4-BE49-F238E27FC236}">
                <a16:creationId xmlns:a16="http://schemas.microsoft.com/office/drawing/2014/main" id="{EB9164A9-5E10-425D-859B-3C8BC896D97B}"/>
              </a:ext>
            </a:extLst>
          </p:cNvPr>
          <p:cNvSpPr>
            <a:spLocks noGrp="1"/>
          </p:cNvSpPr>
          <p:nvPr>
            <p:ph idx="1"/>
          </p:nvPr>
        </p:nvSpPr>
        <p:spPr/>
        <p:txBody>
          <a:bodyPr/>
          <a:lstStyle/>
          <a:p>
            <a:r>
              <a:rPr lang="en-US" dirty="0"/>
              <a:t>The insights gained goes on to prove the hypothesis that during evening, the number of incoming flights into the Airport &gt; the number of flights leaving the Airport. So obviously the number of cabs leaving the Airport &gt; number of incoming cabs. Hence, the Supply – Demand Gap. </a:t>
            </a:r>
            <a:br>
              <a:rPr lang="en-US" dirty="0"/>
            </a:br>
            <a:endParaRPr lang="en-US" dirty="0"/>
          </a:p>
          <a:p>
            <a:r>
              <a:rPr lang="en-US" dirty="0"/>
              <a:t>Similarly, during morning, the hypothesis is confirmed that the umber of outgoing flights &gt; the number of incoming flights. It was established that the Airport is outside the city. Hence, the time to travel to the airport &amp; spending idle time there (incoming flights numbers are less) is what deters a driver to leave city premises &amp; take an airport ride.</a:t>
            </a:r>
          </a:p>
        </p:txBody>
      </p:sp>
    </p:spTree>
    <p:extLst>
      <p:ext uri="{BB962C8B-B14F-4D97-AF65-F5344CB8AC3E}">
        <p14:creationId xmlns:p14="http://schemas.microsoft.com/office/powerpoint/2010/main" val="3210063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6D70F-416A-413A-A292-F326B994E178}"/>
              </a:ext>
            </a:extLst>
          </p:cNvPr>
          <p:cNvSpPr>
            <a:spLocks noGrp="1"/>
          </p:cNvSpPr>
          <p:nvPr>
            <p:ph type="title"/>
          </p:nvPr>
        </p:nvSpPr>
        <p:spPr/>
        <p:txBody>
          <a:bodyPr>
            <a:normAutofit/>
          </a:bodyPr>
          <a:lstStyle/>
          <a:p>
            <a:r>
              <a:rPr lang="en-US" sz="2400" dirty="0"/>
              <a:t>Objective#4 - Recommend some ways to resolve the supply-demand gap.</a:t>
            </a:r>
          </a:p>
        </p:txBody>
      </p:sp>
      <p:sp>
        <p:nvSpPr>
          <p:cNvPr id="3" name="Content Placeholder 2">
            <a:extLst>
              <a:ext uri="{FF2B5EF4-FFF2-40B4-BE49-F238E27FC236}">
                <a16:creationId xmlns:a16="http://schemas.microsoft.com/office/drawing/2014/main" id="{DCD40C49-3010-4000-96C9-0E18BC3498E5}"/>
              </a:ext>
            </a:extLst>
          </p:cNvPr>
          <p:cNvSpPr>
            <a:spLocks noGrp="1"/>
          </p:cNvSpPr>
          <p:nvPr>
            <p:ph idx="1"/>
          </p:nvPr>
        </p:nvSpPr>
        <p:spPr/>
        <p:txBody>
          <a:bodyPr/>
          <a:lstStyle/>
          <a:p>
            <a:r>
              <a:rPr lang="en-US" dirty="0"/>
              <a:t>Increase the fare for customers going from City to Airport during Morning Rush hours, provide the drivers a higher cut for these trips.</a:t>
            </a:r>
          </a:p>
          <a:p>
            <a:r>
              <a:rPr lang="en-US" dirty="0"/>
              <a:t>Make a Uber parking in Airport, allow drivers to park for free. Higher rates for rides from airport to city during Evening rush hours. Accordingly, pay more to drivers for these trips. Someone who is nearby to airport area can come &amp; park for free. Free &amp; safe parking might enable 24 X 7 supply at airports. </a:t>
            </a:r>
          </a:p>
          <a:p>
            <a:endParaRPr lang="en-US" dirty="0"/>
          </a:p>
        </p:txBody>
      </p:sp>
    </p:spTree>
    <p:extLst>
      <p:ext uri="{BB962C8B-B14F-4D97-AF65-F5344CB8AC3E}">
        <p14:creationId xmlns:p14="http://schemas.microsoft.com/office/powerpoint/2010/main" val="232092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 - </a:t>
            </a:r>
          </a:p>
        </p:txBody>
      </p:sp>
      <p:sp>
        <p:nvSpPr>
          <p:cNvPr id="3" name="Content Placeholder 2"/>
          <p:cNvSpPr>
            <a:spLocks noGrp="1"/>
          </p:cNvSpPr>
          <p:nvPr>
            <p:ph idx="1"/>
          </p:nvPr>
        </p:nvSpPr>
        <p:spPr/>
        <p:txBody>
          <a:bodyPr>
            <a:normAutofit/>
          </a:bodyPr>
          <a:lstStyle/>
          <a:p>
            <a:r>
              <a:rPr lang="en-US" sz="1800" dirty="0"/>
              <a:t>This data set is a masked data set which is similar to what data analysts at Uber handle. Add your second bullet point here</a:t>
            </a:r>
          </a:p>
          <a:p>
            <a:r>
              <a:rPr lang="en-US" sz="1800" dirty="0"/>
              <a:t>Visually identify the most pressing problems for Uber. </a:t>
            </a:r>
          </a:p>
          <a:p>
            <a:r>
              <a:rPr lang="en-US" sz="1800" dirty="0"/>
              <a:t>Find out the gap between supply and demand and show the same using plots.</a:t>
            </a:r>
          </a:p>
          <a:p>
            <a:pPr lvl="1"/>
            <a:r>
              <a:rPr lang="en-US" sz="1800" dirty="0"/>
              <a:t>Find the time slots when the highest gap exists</a:t>
            </a:r>
          </a:p>
          <a:p>
            <a:pPr lvl="1"/>
            <a:r>
              <a:rPr lang="en-US" sz="1800" dirty="0"/>
              <a:t>Find the types of requests (city-airport or airport-city) for which the gap is the most severe in the identified time slots</a:t>
            </a:r>
          </a:p>
          <a:p>
            <a:r>
              <a:rPr lang="en-US" sz="1800" dirty="0"/>
              <a:t>What do you think is the reason for this issue for the supply-demand gap? Write the answer in less than 100 words. You may accompany the write-up with plot(s).</a:t>
            </a:r>
          </a:p>
          <a:p>
            <a:r>
              <a:rPr lang="en-US" sz="1800" dirty="0"/>
              <a:t> Recommend some ways to resolve the supply-demand gap.</a:t>
            </a:r>
          </a:p>
          <a:p>
            <a:pPr marL="0" indent="0">
              <a:buNone/>
            </a:pPr>
            <a:endParaRPr lang="en-US" dirty="0"/>
          </a:p>
          <a:p>
            <a:endParaRPr lang="en-US" sz="1800" dirty="0"/>
          </a:p>
        </p:txBody>
      </p:sp>
    </p:spTree>
    <p:extLst>
      <p:ext uri="{BB962C8B-B14F-4D97-AF65-F5344CB8AC3E}">
        <p14:creationId xmlns:p14="http://schemas.microsoft.com/office/powerpoint/2010/main" val="36398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Objective #1 - Visually identify the most pressing problems for Uber</a:t>
            </a:r>
          </a:p>
        </p:txBody>
      </p:sp>
      <p:sp>
        <p:nvSpPr>
          <p:cNvPr id="3" name="Content Placeholder 2">
            <a:extLst>
              <a:ext uri="{FF2B5EF4-FFF2-40B4-BE49-F238E27FC236}">
                <a16:creationId xmlns:a16="http://schemas.microsoft.com/office/drawing/2014/main" id="{9EFDF202-08C2-46E5-BF7E-2B60D3B23F6F}"/>
              </a:ext>
            </a:extLst>
          </p:cNvPr>
          <p:cNvSpPr>
            <a:spLocks noGrp="1"/>
          </p:cNvSpPr>
          <p:nvPr>
            <p:ph idx="1"/>
          </p:nvPr>
        </p:nvSpPr>
        <p:spPr/>
        <p:txBody>
          <a:bodyPr>
            <a:normAutofit/>
          </a:bodyPr>
          <a:lstStyle/>
          <a:p>
            <a:r>
              <a:rPr lang="en-US" sz="1600" dirty="0"/>
              <a:t>Will plot the first graph to find number of requests fetched by Uber per hour During different times of the day. Pickup points to be projected in two different colors. The data set is ready for visualization &amp; inferring insights out of it. Column for day categorization - Day category and the column used for hour is u2.timeo. </a:t>
            </a:r>
          </a:p>
        </p:txBody>
      </p:sp>
      <p:pic>
        <p:nvPicPr>
          <p:cNvPr id="8" name="Picture 7">
            <a:extLst>
              <a:ext uri="{FF2B5EF4-FFF2-40B4-BE49-F238E27FC236}">
                <a16:creationId xmlns:a16="http://schemas.microsoft.com/office/drawing/2014/main" id="{194DB0CA-2707-47BA-AB16-B2FDF2831B9A}"/>
              </a:ext>
            </a:extLst>
          </p:cNvPr>
          <p:cNvPicPr>
            <a:picLocks noChangeAspect="1"/>
          </p:cNvPicPr>
          <p:nvPr/>
        </p:nvPicPr>
        <p:blipFill>
          <a:blip r:embed="rId2"/>
          <a:stretch>
            <a:fillRect/>
          </a:stretch>
        </p:blipFill>
        <p:spPr>
          <a:xfrm>
            <a:off x="2456828" y="2956831"/>
            <a:ext cx="7840111" cy="3654554"/>
          </a:xfrm>
          <a:prstGeom prst="rect">
            <a:avLst/>
          </a:prstGeom>
        </p:spPr>
      </p:pic>
    </p:spTree>
    <p:extLst>
      <p:ext uri="{BB962C8B-B14F-4D97-AF65-F5344CB8AC3E}">
        <p14:creationId xmlns:p14="http://schemas.microsoft.com/office/powerpoint/2010/main" val="3574231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BF687-DF9B-4151-A0BC-A28C77BF0D06}"/>
              </a:ext>
            </a:extLst>
          </p:cNvPr>
          <p:cNvSpPr>
            <a:spLocks noGrp="1"/>
          </p:cNvSpPr>
          <p:nvPr>
            <p:ph type="title"/>
          </p:nvPr>
        </p:nvSpPr>
        <p:spPr/>
        <p:txBody>
          <a:bodyPr/>
          <a:lstStyle/>
          <a:p>
            <a:r>
              <a:rPr lang="en-US" sz="2400" dirty="0"/>
              <a:t>Explanation – Objective #1</a:t>
            </a:r>
            <a:endParaRPr lang="en-US" dirty="0"/>
          </a:p>
        </p:txBody>
      </p:sp>
      <p:sp>
        <p:nvSpPr>
          <p:cNvPr id="3" name="Content Placeholder 2">
            <a:extLst>
              <a:ext uri="{FF2B5EF4-FFF2-40B4-BE49-F238E27FC236}">
                <a16:creationId xmlns:a16="http://schemas.microsoft.com/office/drawing/2014/main" id="{6DC13197-3727-47C3-91CE-AB2C9AEE5122}"/>
              </a:ext>
            </a:extLst>
          </p:cNvPr>
          <p:cNvSpPr>
            <a:spLocks noGrp="1"/>
          </p:cNvSpPr>
          <p:nvPr>
            <p:ph idx="1"/>
          </p:nvPr>
        </p:nvSpPr>
        <p:spPr/>
        <p:txBody>
          <a:bodyPr/>
          <a:lstStyle/>
          <a:p>
            <a:r>
              <a:rPr lang="en-US" dirty="0"/>
              <a:t>There's a clear complimentary relationship between the airport &amp; city pick-up requests.</a:t>
            </a:r>
          </a:p>
          <a:p>
            <a:r>
              <a:rPr lang="en-US" dirty="0"/>
              <a:t>Clearly, there is NEGATIVE CO-RELATION BETWEEN airport &amp; city pick-up Requests. The count of cab requests from the airport is too high post 16:00 – 23:00 hrs. Similarly, complimenting it, the count of cab requests at the city is too high from 04:00 to 11:00hrs for the days considered for data sampling. </a:t>
            </a:r>
          </a:p>
          <a:p>
            <a:r>
              <a:rPr lang="en-US" dirty="0"/>
              <a:t>Ideally, this would mean that there should not be any problem but upon looking more deeply, important insights come to the forefront</a:t>
            </a:r>
          </a:p>
          <a:p>
            <a:endParaRPr lang="en-US" dirty="0"/>
          </a:p>
        </p:txBody>
      </p:sp>
    </p:spTree>
    <p:extLst>
      <p:ext uri="{BB962C8B-B14F-4D97-AF65-F5344CB8AC3E}">
        <p14:creationId xmlns:p14="http://schemas.microsoft.com/office/powerpoint/2010/main" val="3759882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EDDF2-D380-4A43-833A-216ADC88A6E7}"/>
              </a:ext>
            </a:extLst>
          </p:cNvPr>
          <p:cNvSpPr>
            <a:spLocks noGrp="1"/>
          </p:cNvSpPr>
          <p:nvPr>
            <p:ph type="title"/>
          </p:nvPr>
        </p:nvSpPr>
        <p:spPr/>
        <p:txBody>
          <a:bodyPr>
            <a:normAutofit/>
          </a:bodyPr>
          <a:lstStyle/>
          <a:p>
            <a:r>
              <a:rPr lang="en-US" sz="2400" dirty="0"/>
              <a:t>Objective #2 - Find out the gap between supply and demand and show the same using plots</a:t>
            </a:r>
          </a:p>
        </p:txBody>
      </p:sp>
      <p:sp>
        <p:nvSpPr>
          <p:cNvPr id="3" name="Content Placeholder 2">
            <a:extLst>
              <a:ext uri="{FF2B5EF4-FFF2-40B4-BE49-F238E27FC236}">
                <a16:creationId xmlns:a16="http://schemas.microsoft.com/office/drawing/2014/main" id="{169C98BA-A062-4D2A-869F-9BF34FAF11E0}"/>
              </a:ext>
            </a:extLst>
          </p:cNvPr>
          <p:cNvSpPr>
            <a:spLocks noGrp="1"/>
          </p:cNvSpPr>
          <p:nvPr>
            <p:ph idx="1"/>
          </p:nvPr>
        </p:nvSpPr>
        <p:spPr/>
        <p:txBody>
          <a:bodyPr/>
          <a:lstStyle/>
          <a:p>
            <a:r>
              <a:rPr lang="en-US" dirty="0"/>
              <a:t>Visual cues are gathered to Solve Results Expected point #1 - Visually identify the most pressing problems for Uber.</a:t>
            </a:r>
          </a:p>
          <a:p>
            <a:r>
              <a:rPr lang="en-US" dirty="0"/>
              <a:t>The graph is plotted so as to find the frequency of occurrence of 2 most difficult problems at hand - cancelled / no cars.</a:t>
            </a:r>
          </a:p>
          <a:p>
            <a:endParaRPr lang="en-US" dirty="0"/>
          </a:p>
        </p:txBody>
      </p:sp>
      <p:pic>
        <p:nvPicPr>
          <p:cNvPr id="7" name="Picture 6">
            <a:extLst>
              <a:ext uri="{FF2B5EF4-FFF2-40B4-BE49-F238E27FC236}">
                <a16:creationId xmlns:a16="http://schemas.microsoft.com/office/drawing/2014/main" id="{8CC85D0B-DD84-4A50-9BCD-147337186B27}"/>
              </a:ext>
            </a:extLst>
          </p:cNvPr>
          <p:cNvPicPr>
            <a:picLocks noChangeAspect="1"/>
          </p:cNvPicPr>
          <p:nvPr/>
        </p:nvPicPr>
        <p:blipFill>
          <a:blip r:embed="rId2"/>
          <a:stretch>
            <a:fillRect/>
          </a:stretch>
        </p:blipFill>
        <p:spPr>
          <a:xfrm>
            <a:off x="1751254" y="3528334"/>
            <a:ext cx="8689492" cy="3180682"/>
          </a:xfrm>
          <a:prstGeom prst="rect">
            <a:avLst/>
          </a:prstGeom>
        </p:spPr>
      </p:pic>
    </p:spTree>
    <p:extLst>
      <p:ext uri="{BB962C8B-B14F-4D97-AF65-F5344CB8AC3E}">
        <p14:creationId xmlns:p14="http://schemas.microsoft.com/office/powerpoint/2010/main" val="3285516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93282-A322-4C07-8C78-B4EA6E2B1999}"/>
              </a:ext>
            </a:extLst>
          </p:cNvPr>
          <p:cNvSpPr>
            <a:spLocks noGrp="1"/>
          </p:cNvSpPr>
          <p:nvPr>
            <p:ph type="title"/>
          </p:nvPr>
        </p:nvSpPr>
        <p:spPr/>
        <p:txBody>
          <a:bodyPr>
            <a:normAutofit/>
          </a:bodyPr>
          <a:lstStyle/>
          <a:p>
            <a:r>
              <a:rPr lang="en-US" sz="2400" dirty="0"/>
              <a:t>Objective #2 - Find out the gap between supply and demand and show the same using plots</a:t>
            </a:r>
          </a:p>
        </p:txBody>
      </p:sp>
      <p:sp>
        <p:nvSpPr>
          <p:cNvPr id="3" name="Content Placeholder 2">
            <a:extLst>
              <a:ext uri="{FF2B5EF4-FFF2-40B4-BE49-F238E27FC236}">
                <a16:creationId xmlns:a16="http://schemas.microsoft.com/office/drawing/2014/main" id="{5D187054-09C8-4916-9CC3-395DA9307A84}"/>
              </a:ext>
            </a:extLst>
          </p:cNvPr>
          <p:cNvSpPr>
            <a:spLocks noGrp="1"/>
          </p:cNvSpPr>
          <p:nvPr>
            <p:ph idx="1"/>
          </p:nvPr>
        </p:nvSpPr>
        <p:spPr/>
        <p:txBody>
          <a:bodyPr/>
          <a:lstStyle/>
          <a:p>
            <a:r>
              <a:rPr lang="en-US" dirty="0"/>
              <a:t> After plotting the graph named - </a:t>
            </a:r>
            <a:r>
              <a:rPr lang="en-US" dirty="0" err="1"/>
              <a:t>rhrs_status</a:t>
            </a:r>
            <a:r>
              <a:rPr lang="en-US" dirty="0"/>
              <a:t> (as mentioned in the R file), we can easily say that the frequency of occurrence of no cars available during evening increases as opposed to cancelled trips in the morning time, is what hurting the Uber business</a:t>
            </a:r>
          </a:p>
        </p:txBody>
      </p:sp>
    </p:spTree>
    <p:extLst>
      <p:ext uri="{BB962C8B-B14F-4D97-AF65-F5344CB8AC3E}">
        <p14:creationId xmlns:p14="http://schemas.microsoft.com/office/powerpoint/2010/main" val="67802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2A439-C84D-43AD-B20C-EC62EE85A43A}"/>
              </a:ext>
            </a:extLst>
          </p:cNvPr>
          <p:cNvSpPr>
            <a:spLocks noGrp="1"/>
          </p:cNvSpPr>
          <p:nvPr>
            <p:ph type="title"/>
          </p:nvPr>
        </p:nvSpPr>
        <p:spPr/>
        <p:txBody>
          <a:bodyPr>
            <a:normAutofit/>
          </a:bodyPr>
          <a:lstStyle/>
          <a:p>
            <a:r>
              <a:rPr lang="en-US" sz="2400" dirty="0"/>
              <a:t>Objective #2- Find the time slots when the highest gap exists</a:t>
            </a:r>
          </a:p>
        </p:txBody>
      </p:sp>
      <p:sp>
        <p:nvSpPr>
          <p:cNvPr id="3" name="Content Placeholder 2">
            <a:extLst>
              <a:ext uri="{FF2B5EF4-FFF2-40B4-BE49-F238E27FC236}">
                <a16:creationId xmlns:a16="http://schemas.microsoft.com/office/drawing/2014/main" id="{419489FB-5752-4EE3-8B4C-8F8FB8AB8220}"/>
              </a:ext>
            </a:extLst>
          </p:cNvPr>
          <p:cNvSpPr>
            <a:spLocks noGrp="1"/>
          </p:cNvSpPr>
          <p:nvPr>
            <p:ph idx="1"/>
          </p:nvPr>
        </p:nvSpPr>
        <p:spPr>
          <a:xfrm>
            <a:off x="1391478" y="1709530"/>
            <a:ext cx="10137912" cy="4462670"/>
          </a:xfrm>
        </p:spPr>
        <p:txBody>
          <a:bodyPr/>
          <a:lstStyle/>
          <a:p>
            <a:r>
              <a:rPr lang="en-US" sz="2000" dirty="0"/>
              <a:t>The graph below shows the highest gap exists during morning, afternoon in the city area &amp; during late evening ,night time in the airport region </a:t>
            </a:r>
          </a:p>
          <a:p>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id="{707EFDA0-D60F-4164-88DA-F8AC513EC63F}"/>
              </a:ext>
            </a:extLst>
          </p:cNvPr>
          <p:cNvPicPr>
            <a:picLocks noChangeAspect="1"/>
          </p:cNvPicPr>
          <p:nvPr/>
        </p:nvPicPr>
        <p:blipFill>
          <a:blip r:embed="rId2"/>
          <a:stretch>
            <a:fillRect/>
          </a:stretch>
        </p:blipFill>
        <p:spPr>
          <a:xfrm>
            <a:off x="1590675" y="2589250"/>
            <a:ext cx="9435134" cy="4268750"/>
          </a:xfrm>
          <a:prstGeom prst="rect">
            <a:avLst/>
          </a:prstGeom>
        </p:spPr>
      </p:pic>
    </p:spTree>
    <p:extLst>
      <p:ext uri="{BB962C8B-B14F-4D97-AF65-F5344CB8AC3E}">
        <p14:creationId xmlns:p14="http://schemas.microsoft.com/office/powerpoint/2010/main" val="92701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F0CB0-34BF-4DC1-AB42-A64D3505A768}"/>
              </a:ext>
            </a:extLst>
          </p:cNvPr>
          <p:cNvSpPr>
            <a:spLocks noGrp="1"/>
          </p:cNvSpPr>
          <p:nvPr>
            <p:ph type="title"/>
          </p:nvPr>
        </p:nvSpPr>
        <p:spPr>
          <a:xfrm>
            <a:off x="1295400" y="440664"/>
            <a:ext cx="9601200" cy="1036850"/>
          </a:xfrm>
        </p:spPr>
        <p:txBody>
          <a:bodyPr>
            <a:normAutofit fontScale="90000"/>
          </a:bodyPr>
          <a:lstStyle/>
          <a:p>
            <a:r>
              <a:rPr lang="en-US" sz="2700" dirty="0"/>
              <a:t>Objective #2 - Find the types of requests (city-airport or airport-city) for which the gap is the most severe in the identified time slots</a:t>
            </a:r>
            <a:br>
              <a:rPr lang="en-US" dirty="0"/>
            </a:br>
            <a:endParaRPr lang="en-US" dirty="0"/>
          </a:p>
        </p:txBody>
      </p:sp>
      <p:sp>
        <p:nvSpPr>
          <p:cNvPr id="3" name="Content Placeholder 2">
            <a:extLst>
              <a:ext uri="{FF2B5EF4-FFF2-40B4-BE49-F238E27FC236}">
                <a16:creationId xmlns:a16="http://schemas.microsoft.com/office/drawing/2014/main" id="{FBB998A0-CB62-4F23-955E-4E17B084BA9A}"/>
              </a:ext>
            </a:extLst>
          </p:cNvPr>
          <p:cNvSpPr>
            <a:spLocks noGrp="1"/>
          </p:cNvSpPr>
          <p:nvPr>
            <p:ph idx="1"/>
          </p:nvPr>
        </p:nvSpPr>
        <p:spPr/>
        <p:txBody>
          <a:bodyPr/>
          <a:lstStyle/>
          <a:p>
            <a:r>
              <a:rPr lang="en-US" dirty="0"/>
              <a:t>For finding this, two different graphs are used. The graph below shows No Cars available during peak hours from city/ airport</a:t>
            </a:r>
          </a:p>
          <a:p>
            <a:endParaRPr lang="en-US" dirty="0"/>
          </a:p>
        </p:txBody>
      </p:sp>
      <p:pic>
        <p:nvPicPr>
          <p:cNvPr id="5" name="Picture 4">
            <a:extLst>
              <a:ext uri="{FF2B5EF4-FFF2-40B4-BE49-F238E27FC236}">
                <a16:creationId xmlns:a16="http://schemas.microsoft.com/office/drawing/2014/main" id="{5D5C48F4-45B1-475B-8DFC-AF204DFB37B2}"/>
              </a:ext>
            </a:extLst>
          </p:cNvPr>
          <p:cNvPicPr>
            <a:picLocks noChangeAspect="1"/>
          </p:cNvPicPr>
          <p:nvPr/>
        </p:nvPicPr>
        <p:blipFill>
          <a:blip r:embed="rId2"/>
          <a:stretch>
            <a:fillRect/>
          </a:stretch>
        </p:blipFill>
        <p:spPr>
          <a:xfrm>
            <a:off x="795130" y="2600879"/>
            <a:ext cx="10813774" cy="4177743"/>
          </a:xfrm>
          <a:prstGeom prst="rect">
            <a:avLst/>
          </a:prstGeom>
        </p:spPr>
      </p:pic>
    </p:spTree>
    <p:extLst>
      <p:ext uri="{BB962C8B-B14F-4D97-AF65-F5344CB8AC3E}">
        <p14:creationId xmlns:p14="http://schemas.microsoft.com/office/powerpoint/2010/main" val="4285889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F0CB0-34BF-4DC1-AB42-A64D3505A768}"/>
              </a:ext>
            </a:extLst>
          </p:cNvPr>
          <p:cNvSpPr>
            <a:spLocks noGrp="1"/>
          </p:cNvSpPr>
          <p:nvPr>
            <p:ph type="title"/>
          </p:nvPr>
        </p:nvSpPr>
        <p:spPr>
          <a:xfrm>
            <a:off x="1295400" y="440664"/>
            <a:ext cx="9601200" cy="1036850"/>
          </a:xfrm>
        </p:spPr>
        <p:txBody>
          <a:bodyPr>
            <a:normAutofit fontScale="90000"/>
          </a:bodyPr>
          <a:lstStyle/>
          <a:p>
            <a:r>
              <a:rPr lang="en-US" sz="2700" dirty="0"/>
              <a:t>Objective #2 - Find the types of requests (city-airport or airport-city) for which the gap is the most severe in the identified time slots</a:t>
            </a:r>
            <a:br>
              <a:rPr lang="en-US" dirty="0"/>
            </a:br>
            <a:endParaRPr lang="en-US" dirty="0"/>
          </a:p>
        </p:txBody>
      </p:sp>
      <p:sp>
        <p:nvSpPr>
          <p:cNvPr id="3" name="Content Placeholder 2">
            <a:extLst>
              <a:ext uri="{FF2B5EF4-FFF2-40B4-BE49-F238E27FC236}">
                <a16:creationId xmlns:a16="http://schemas.microsoft.com/office/drawing/2014/main" id="{FBB998A0-CB62-4F23-955E-4E17B084BA9A}"/>
              </a:ext>
            </a:extLst>
          </p:cNvPr>
          <p:cNvSpPr>
            <a:spLocks noGrp="1"/>
          </p:cNvSpPr>
          <p:nvPr>
            <p:ph idx="1"/>
          </p:nvPr>
        </p:nvSpPr>
        <p:spPr/>
        <p:txBody>
          <a:bodyPr/>
          <a:lstStyle/>
          <a:p>
            <a:r>
              <a:rPr lang="en-US" dirty="0"/>
              <a:t>For finding this, two different graphs are used. The graph below shows Cancelled cars during peak hours from city/ airport</a:t>
            </a:r>
          </a:p>
          <a:p>
            <a:endParaRPr lang="en-US" dirty="0"/>
          </a:p>
        </p:txBody>
      </p:sp>
      <p:pic>
        <p:nvPicPr>
          <p:cNvPr id="8" name="Picture 7">
            <a:extLst>
              <a:ext uri="{FF2B5EF4-FFF2-40B4-BE49-F238E27FC236}">
                <a16:creationId xmlns:a16="http://schemas.microsoft.com/office/drawing/2014/main" id="{18103310-DAB8-40B8-957C-EAF76EED700E}"/>
              </a:ext>
            </a:extLst>
          </p:cNvPr>
          <p:cNvPicPr>
            <a:picLocks noChangeAspect="1"/>
          </p:cNvPicPr>
          <p:nvPr/>
        </p:nvPicPr>
        <p:blipFill>
          <a:blip r:embed="rId2"/>
          <a:stretch>
            <a:fillRect/>
          </a:stretch>
        </p:blipFill>
        <p:spPr>
          <a:xfrm>
            <a:off x="1120637" y="2909665"/>
            <a:ext cx="9560614" cy="3613821"/>
          </a:xfrm>
          <a:prstGeom prst="rect">
            <a:avLst/>
          </a:prstGeom>
        </p:spPr>
      </p:pic>
    </p:spTree>
    <p:extLst>
      <p:ext uri="{BB962C8B-B14F-4D97-AF65-F5344CB8AC3E}">
        <p14:creationId xmlns:p14="http://schemas.microsoft.com/office/powerpoint/2010/main" val="3024188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rection presentation (widescreen).potx" id="{D17AB31B-F25B-45F4-B34E-C6982D129A29}" vid="{B63A7B92-8C2A-4E6A-9062-768A2448E61C}"/>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direction presentation (widescreen)</Template>
  <TotalTime>229</TotalTime>
  <Words>748</Words>
  <Application>Microsoft Office PowerPoint</Application>
  <PresentationFormat>Widescreen</PresentationFormat>
  <Paragraphs>39</Paragraphs>
  <Slides>12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Book Antiqua</vt:lpstr>
      <vt:lpstr>Sales Direction 16X9</vt:lpstr>
      <vt:lpstr>Uber Supply-Demand Gap Case Study</vt:lpstr>
      <vt:lpstr>Problem Statement - </vt:lpstr>
      <vt:lpstr>Objective #1 - Visually identify the most pressing problems for Uber</vt:lpstr>
      <vt:lpstr>Explanation – Objective #1</vt:lpstr>
      <vt:lpstr>Objective #2 - Find out the gap between supply and demand and show the same using plots</vt:lpstr>
      <vt:lpstr>Objective #2 - Find out the gap between supply and demand and show the same using plots</vt:lpstr>
      <vt:lpstr>Objective #2- Find the time slots when the highest gap exists</vt:lpstr>
      <vt:lpstr>Objective #2 - Find the types of requests (city-airport or airport-city) for which the gap is the most severe in the identified time slots </vt:lpstr>
      <vt:lpstr>Objective #2 - Find the types of requests (city-airport or airport-city) for which the gap is the most severe in the identified time slots </vt:lpstr>
      <vt:lpstr>Objective #2 - Find the types of requests (city-airport or airport-city) for which the gap is the most severe in the identified time slots </vt:lpstr>
      <vt:lpstr>Objective #3- What do you think is the reason for this issue for the supply-demand gap? Write the answer in less than 100 words. You may accompany the write-up with plot(s). </vt:lpstr>
      <vt:lpstr>Objective#4 - Recommend some ways to resolve the supply-demand gap.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Supply-Demand Gap Case Study</dc:title>
  <dc:creator>Banerjee, Sagnik A.</dc:creator>
  <cp:lastModifiedBy>Banerjee, Sagnik A.</cp:lastModifiedBy>
  <cp:revision>14</cp:revision>
  <dcterms:created xsi:type="dcterms:W3CDTF">2018-06-17T14:20:29Z</dcterms:created>
  <dcterms:modified xsi:type="dcterms:W3CDTF">2018-06-17T18:10:28Z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