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A19156-FC46-492C-8880-8627A12F0A8F}" v="20" dt="2021-12-20T03:04:04.7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81" d="100"/>
          <a:sy n="81" d="100"/>
        </p:scale>
        <p:origin x="6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mon Nauenberg" userId="00b685ad-6d54-469b-8db2-7028a0feedcb" providerId="ADAL" clId="{55A19156-FC46-492C-8880-8627A12F0A8F}"/>
    <pc:docChg chg="undo custSel addSld delSld modSld">
      <pc:chgData name="Shimon Nauenberg" userId="00b685ad-6d54-469b-8db2-7028a0feedcb" providerId="ADAL" clId="{55A19156-FC46-492C-8880-8627A12F0A8F}" dt="2021-12-20T03:05:09.350" v="572" actId="20577"/>
      <pc:docMkLst>
        <pc:docMk/>
      </pc:docMkLst>
      <pc:sldChg chg="addSp modSp mod">
        <pc:chgData name="Shimon Nauenberg" userId="00b685ad-6d54-469b-8db2-7028a0feedcb" providerId="ADAL" clId="{55A19156-FC46-492C-8880-8627A12F0A8F}" dt="2021-12-20T03:05:09.350" v="572" actId="20577"/>
        <pc:sldMkLst>
          <pc:docMk/>
          <pc:sldMk cId="839489211" sldId="256"/>
        </pc:sldMkLst>
        <pc:spChg chg="mod">
          <ac:chgData name="Shimon Nauenberg" userId="00b685ad-6d54-469b-8db2-7028a0feedcb" providerId="ADAL" clId="{55A19156-FC46-492C-8880-8627A12F0A8F}" dt="2021-12-20T03:02:11.591" v="523" actId="27636"/>
          <ac:spMkLst>
            <pc:docMk/>
            <pc:sldMk cId="839489211" sldId="256"/>
            <ac:spMk id="2" creationId="{31A92B16-13A5-4792-8532-CF7DBA595556}"/>
          </ac:spMkLst>
        </pc:spChg>
        <pc:spChg chg="add mod">
          <ac:chgData name="Shimon Nauenberg" userId="00b685ad-6d54-469b-8db2-7028a0feedcb" providerId="ADAL" clId="{55A19156-FC46-492C-8880-8627A12F0A8F}" dt="2021-12-20T03:05:09.350" v="572" actId="20577"/>
          <ac:spMkLst>
            <pc:docMk/>
            <pc:sldMk cId="839489211" sldId="256"/>
            <ac:spMk id="3" creationId="{DF73A72D-BBE8-45CA-A444-74E09AE67F26}"/>
          </ac:spMkLst>
        </pc:spChg>
      </pc:sldChg>
      <pc:sldChg chg="modSp mod">
        <pc:chgData name="Shimon Nauenberg" userId="00b685ad-6d54-469b-8db2-7028a0feedcb" providerId="ADAL" clId="{55A19156-FC46-492C-8880-8627A12F0A8F}" dt="2021-12-20T02:48:32.226" v="7" actId="20577"/>
        <pc:sldMkLst>
          <pc:docMk/>
          <pc:sldMk cId="2182499856" sldId="257"/>
        </pc:sldMkLst>
        <pc:spChg chg="mod">
          <ac:chgData name="Shimon Nauenberg" userId="00b685ad-6d54-469b-8db2-7028a0feedcb" providerId="ADAL" clId="{55A19156-FC46-492C-8880-8627A12F0A8F}" dt="2021-12-20T02:48:32.226" v="7" actId="20577"/>
          <ac:spMkLst>
            <pc:docMk/>
            <pc:sldMk cId="2182499856" sldId="257"/>
            <ac:spMk id="3" creationId="{AEDC37B9-3468-4C9C-BD49-4433D727C7FD}"/>
          </ac:spMkLst>
        </pc:spChg>
      </pc:sldChg>
      <pc:sldChg chg="modSp mod modAnim">
        <pc:chgData name="Shimon Nauenberg" userId="00b685ad-6d54-469b-8db2-7028a0feedcb" providerId="ADAL" clId="{55A19156-FC46-492C-8880-8627A12F0A8F}" dt="2021-12-20T02:59:23.111" v="466"/>
        <pc:sldMkLst>
          <pc:docMk/>
          <pc:sldMk cId="4075398939" sldId="258"/>
        </pc:sldMkLst>
        <pc:spChg chg="mod">
          <ac:chgData name="Shimon Nauenberg" userId="00b685ad-6d54-469b-8db2-7028a0feedcb" providerId="ADAL" clId="{55A19156-FC46-492C-8880-8627A12F0A8F}" dt="2021-12-20T02:48:51.010" v="17" actId="20577"/>
          <ac:spMkLst>
            <pc:docMk/>
            <pc:sldMk cId="4075398939" sldId="258"/>
            <ac:spMk id="2" creationId="{12BF440E-FCA1-49F5-8801-F38F54C5D534}"/>
          </ac:spMkLst>
        </pc:spChg>
        <pc:spChg chg="mod">
          <ac:chgData name="Shimon Nauenberg" userId="00b685ad-6d54-469b-8db2-7028a0feedcb" providerId="ADAL" clId="{55A19156-FC46-492C-8880-8627A12F0A8F}" dt="2021-12-20T02:57:55.989" v="452" actId="20577"/>
          <ac:spMkLst>
            <pc:docMk/>
            <pc:sldMk cId="4075398939" sldId="258"/>
            <ac:spMk id="3" creationId="{AEDC37B9-3468-4C9C-BD49-4433D727C7FD}"/>
          </ac:spMkLst>
        </pc:spChg>
      </pc:sldChg>
      <pc:sldChg chg="modSp mod modAnim">
        <pc:chgData name="Shimon Nauenberg" userId="00b685ad-6d54-469b-8db2-7028a0feedcb" providerId="ADAL" clId="{55A19156-FC46-492C-8880-8627A12F0A8F}" dt="2021-12-20T03:00:07.688" v="489"/>
        <pc:sldMkLst>
          <pc:docMk/>
          <pc:sldMk cId="3132157645" sldId="259"/>
        </pc:sldMkLst>
        <pc:spChg chg="mod">
          <ac:chgData name="Shimon Nauenberg" userId="00b685ad-6d54-469b-8db2-7028a0feedcb" providerId="ADAL" clId="{55A19156-FC46-492C-8880-8627A12F0A8F}" dt="2021-12-20T02:59:51.420" v="487" actId="20577"/>
          <ac:spMkLst>
            <pc:docMk/>
            <pc:sldMk cId="3132157645" sldId="259"/>
            <ac:spMk id="3" creationId="{AEDC37B9-3468-4C9C-BD49-4433D727C7FD}"/>
          </ac:spMkLst>
        </pc:spChg>
      </pc:sldChg>
      <pc:sldChg chg="modSp mod modAnim">
        <pc:chgData name="Shimon Nauenberg" userId="00b685ad-6d54-469b-8db2-7028a0feedcb" providerId="ADAL" clId="{55A19156-FC46-492C-8880-8627A12F0A8F}" dt="2021-12-20T03:00:38.588" v="495"/>
        <pc:sldMkLst>
          <pc:docMk/>
          <pc:sldMk cId="2994569637" sldId="260"/>
        </pc:sldMkLst>
        <pc:spChg chg="mod">
          <ac:chgData name="Shimon Nauenberg" userId="00b685ad-6d54-469b-8db2-7028a0feedcb" providerId="ADAL" clId="{55A19156-FC46-492C-8880-8627A12F0A8F}" dt="2021-12-20T03:00:32.136" v="494" actId="20577"/>
          <ac:spMkLst>
            <pc:docMk/>
            <pc:sldMk cId="2994569637" sldId="260"/>
            <ac:spMk id="3" creationId="{73FC316A-A610-402D-918D-3C30BF8E1033}"/>
          </ac:spMkLst>
        </pc:spChg>
      </pc:sldChg>
      <pc:sldChg chg="modSp mod modAnim">
        <pc:chgData name="Shimon Nauenberg" userId="00b685ad-6d54-469b-8db2-7028a0feedcb" providerId="ADAL" clId="{55A19156-FC46-492C-8880-8627A12F0A8F}" dt="2021-12-20T03:01:08.915" v="502"/>
        <pc:sldMkLst>
          <pc:docMk/>
          <pc:sldMk cId="3360994864" sldId="261"/>
        </pc:sldMkLst>
        <pc:spChg chg="mod">
          <ac:chgData name="Shimon Nauenberg" userId="00b685ad-6d54-469b-8db2-7028a0feedcb" providerId="ADAL" clId="{55A19156-FC46-492C-8880-8627A12F0A8F}" dt="2021-12-20T03:00:46.491" v="498" actId="20577"/>
          <ac:spMkLst>
            <pc:docMk/>
            <pc:sldMk cId="3360994864" sldId="261"/>
            <ac:spMk id="3" creationId="{5C099609-0FC1-4AB4-8B82-CCE8D6DFDF71}"/>
          </ac:spMkLst>
        </pc:spChg>
      </pc:sldChg>
      <pc:sldChg chg="modSp modAnim">
        <pc:chgData name="Shimon Nauenberg" userId="00b685ad-6d54-469b-8db2-7028a0feedcb" providerId="ADAL" clId="{55A19156-FC46-492C-8880-8627A12F0A8F}" dt="2021-12-20T03:01:28.139" v="504" actId="255"/>
        <pc:sldMkLst>
          <pc:docMk/>
          <pc:sldMk cId="384341828" sldId="262"/>
        </pc:sldMkLst>
        <pc:spChg chg="mod">
          <ac:chgData name="Shimon Nauenberg" userId="00b685ad-6d54-469b-8db2-7028a0feedcb" providerId="ADAL" clId="{55A19156-FC46-492C-8880-8627A12F0A8F}" dt="2021-12-20T03:01:28.139" v="504" actId="255"/>
          <ac:spMkLst>
            <pc:docMk/>
            <pc:sldMk cId="384341828" sldId="262"/>
            <ac:spMk id="2" creationId="{BD91D618-B7E3-4668-A175-DC4FA95F8372}"/>
          </ac:spMkLst>
        </pc:spChg>
      </pc:sldChg>
      <pc:sldChg chg="new del">
        <pc:chgData name="Shimon Nauenberg" userId="00b685ad-6d54-469b-8db2-7028a0feedcb" providerId="ADAL" clId="{55A19156-FC46-492C-8880-8627A12F0A8F}" dt="2021-12-20T02:54:30.338" v="112" actId="2696"/>
        <pc:sldMkLst>
          <pc:docMk/>
          <pc:sldMk cId="1473983400"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12/20/2021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intage bike parked on country road at sunset">
            <a:extLst>
              <a:ext uri="{FF2B5EF4-FFF2-40B4-BE49-F238E27FC236}">
                <a16:creationId xmlns:a16="http://schemas.microsoft.com/office/drawing/2014/main" id="{2958FA6C-F6A5-42BD-B335-F70A4BCBE016}"/>
              </a:ext>
            </a:extLst>
          </p:cNvPr>
          <p:cNvPicPr>
            <a:picLocks noChangeAspect="1"/>
          </p:cNvPicPr>
          <p:nvPr/>
        </p:nvPicPr>
        <p:blipFill rotWithShape="1">
          <a:blip r:embed="rId3"/>
          <a:srcRect l="40231" r="8191" b="-1"/>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9" name="Group 18">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20"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1A92B16-13A5-4792-8532-CF7DBA595556}"/>
              </a:ext>
            </a:extLst>
          </p:cNvPr>
          <p:cNvSpPr>
            <a:spLocks noGrp="1"/>
          </p:cNvSpPr>
          <p:nvPr>
            <p:ph type="ctrTitle"/>
          </p:nvPr>
        </p:nvSpPr>
        <p:spPr>
          <a:xfrm>
            <a:off x="972080" y="685800"/>
            <a:ext cx="5260680" cy="1752599"/>
          </a:xfrm>
        </p:spPr>
        <p:txBody>
          <a:bodyPr vert="horz" lIns="91440" tIns="45720" rIns="91440" bIns="45720" rtlCol="0" anchor="ctr">
            <a:normAutofit/>
          </a:bodyPr>
          <a:lstStyle/>
          <a:p>
            <a:pPr algn="l"/>
            <a:r>
              <a:rPr lang="en-US" sz="4000" dirty="0"/>
              <a:t>Cycling Transportation in Toronto</a:t>
            </a:r>
          </a:p>
        </p:txBody>
      </p:sp>
      <p:sp>
        <p:nvSpPr>
          <p:cNvPr id="3" name="TextBox 2">
            <a:extLst>
              <a:ext uri="{FF2B5EF4-FFF2-40B4-BE49-F238E27FC236}">
                <a16:creationId xmlns:a16="http://schemas.microsoft.com/office/drawing/2014/main" id="{DF73A72D-BBE8-45CA-A444-74E09AE67F26}"/>
              </a:ext>
            </a:extLst>
          </p:cNvPr>
          <p:cNvSpPr txBox="1"/>
          <p:nvPr/>
        </p:nvSpPr>
        <p:spPr>
          <a:xfrm>
            <a:off x="643468" y="2666999"/>
            <a:ext cx="5260680" cy="3124201"/>
          </a:xfrm>
          <a:prstGeom prst="rect">
            <a:avLst/>
          </a:prstGeom>
        </p:spPr>
        <p:txBody>
          <a:bodyPr vert="horz" lIns="91440" tIns="45720" rIns="91440" bIns="45720" rtlCol="0" anchor="ctr">
            <a:normAutofit/>
          </a:bodyPr>
          <a:lstStyle/>
          <a:p>
            <a:pPr>
              <a:spcBef>
                <a:spcPct val="20000"/>
              </a:spcBef>
              <a:spcAft>
                <a:spcPts val="600"/>
              </a:spcAft>
              <a:buClr>
                <a:schemeClr val="accent1">
                  <a:lumMod val="75000"/>
                </a:schemeClr>
              </a:buClr>
              <a:buSzPct val="145000"/>
              <a:buFont typeface="Arial"/>
              <a:buChar char="•"/>
            </a:pPr>
            <a:r>
              <a:rPr lang="en-US" sz="2000" dirty="0"/>
              <a:t>By: Shimon Nauenberg and </a:t>
            </a:r>
            <a:r>
              <a:rPr lang="en-US" sz="2000" dirty="0" err="1"/>
              <a:t>Sagnik</a:t>
            </a:r>
            <a:r>
              <a:rPr lang="en-US" sz="2000" dirty="0"/>
              <a:t> </a:t>
            </a:r>
            <a:r>
              <a:rPr lang="en-US" sz="2000" dirty="0" err="1"/>
              <a:t>Adusumilli</a:t>
            </a:r>
            <a:endParaRPr lang="en-US" sz="2000" dirty="0"/>
          </a:p>
        </p:txBody>
      </p:sp>
    </p:spTree>
    <p:extLst>
      <p:ext uri="{BB962C8B-B14F-4D97-AF65-F5344CB8AC3E}">
        <p14:creationId xmlns:p14="http://schemas.microsoft.com/office/powerpoint/2010/main" val="83948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440E-FCA1-49F5-8801-F38F54C5D534}"/>
              </a:ext>
            </a:extLst>
          </p:cNvPr>
          <p:cNvSpPr>
            <a:spLocks noGrp="1"/>
          </p:cNvSpPr>
          <p:nvPr>
            <p:ph type="title"/>
          </p:nvPr>
        </p:nvSpPr>
        <p:spPr/>
        <p:txBody>
          <a:bodyPr/>
          <a:lstStyle/>
          <a:p>
            <a:r>
              <a:rPr lang="en-CA" dirty="0"/>
              <a:t>Domain</a:t>
            </a:r>
          </a:p>
        </p:txBody>
      </p:sp>
      <p:sp>
        <p:nvSpPr>
          <p:cNvPr id="3" name="Content Placeholder 2">
            <a:extLst>
              <a:ext uri="{FF2B5EF4-FFF2-40B4-BE49-F238E27FC236}">
                <a16:creationId xmlns:a16="http://schemas.microsoft.com/office/drawing/2014/main" id="{AEDC37B9-3468-4C9C-BD49-4433D727C7FD}"/>
              </a:ext>
            </a:extLst>
          </p:cNvPr>
          <p:cNvSpPr>
            <a:spLocks noGrp="1"/>
          </p:cNvSpPr>
          <p:nvPr>
            <p:ph idx="1"/>
          </p:nvPr>
        </p:nvSpPr>
        <p:spPr/>
        <p:txBody>
          <a:bodyPr/>
          <a:lstStyle/>
          <a:p>
            <a:r>
              <a:rPr lang="en-CA" dirty="0"/>
              <a:t>Data related to cycling transportation in Toronto</a:t>
            </a:r>
          </a:p>
          <a:p>
            <a:pPr lvl="1"/>
            <a:r>
              <a:rPr lang="en-CA" dirty="0"/>
              <a:t>Collected From Toronto’s Open Data Portal</a:t>
            </a:r>
          </a:p>
          <a:p>
            <a:pPr lvl="1"/>
            <a:r>
              <a:rPr lang="en-CA" dirty="0"/>
              <a:t>Bike Parking, TTC Stations, Traffic Volume, Bikeshare Stations</a:t>
            </a:r>
          </a:p>
        </p:txBody>
      </p:sp>
    </p:spTree>
    <p:extLst>
      <p:ext uri="{BB962C8B-B14F-4D97-AF65-F5344CB8AC3E}">
        <p14:creationId xmlns:p14="http://schemas.microsoft.com/office/powerpoint/2010/main" val="2182499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440E-FCA1-49F5-8801-F38F54C5D534}"/>
              </a:ext>
            </a:extLst>
          </p:cNvPr>
          <p:cNvSpPr>
            <a:spLocks noGrp="1"/>
          </p:cNvSpPr>
          <p:nvPr>
            <p:ph type="title"/>
          </p:nvPr>
        </p:nvSpPr>
        <p:spPr/>
        <p:txBody>
          <a:bodyPr/>
          <a:lstStyle/>
          <a:p>
            <a:r>
              <a:rPr lang="en-CA" dirty="0"/>
              <a:t> Questions</a:t>
            </a:r>
          </a:p>
        </p:txBody>
      </p:sp>
      <p:sp>
        <p:nvSpPr>
          <p:cNvPr id="3" name="Content Placeholder 2">
            <a:extLst>
              <a:ext uri="{FF2B5EF4-FFF2-40B4-BE49-F238E27FC236}">
                <a16:creationId xmlns:a16="http://schemas.microsoft.com/office/drawing/2014/main" id="{AEDC37B9-3468-4C9C-BD49-4433D727C7FD}"/>
              </a:ext>
            </a:extLst>
          </p:cNvPr>
          <p:cNvSpPr>
            <a:spLocks noGrp="1"/>
          </p:cNvSpPr>
          <p:nvPr>
            <p:ph idx="1"/>
          </p:nvPr>
        </p:nvSpPr>
        <p:spPr/>
        <p:txBody>
          <a:bodyPr>
            <a:normAutofit fontScale="92500" lnSpcReduction="20000"/>
          </a:bodyPr>
          <a:lstStyle/>
          <a:p>
            <a:r>
              <a:rPr lang="en-US" dirty="0"/>
              <a:t>Do streets with bike lanes report more traffic volume?</a:t>
            </a:r>
          </a:p>
          <a:p>
            <a:pPr lvl="1"/>
            <a:r>
              <a:rPr lang="en-US" dirty="0"/>
              <a:t>We dropped this question.</a:t>
            </a:r>
          </a:p>
          <a:p>
            <a:r>
              <a:rPr lang="en-US" dirty="0"/>
              <a:t>Is there a relationship between the areas with more biking parking spots and number of traffic lights?</a:t>
            </a:r>
          </a:p>
          <a:p>
            <a:r>
              <a:rPr lang="en-US" dirty="0"/>
              <a:t>Which streets are best for biking under different criteria, such as less traffic lights, parking availability etc.?</a:t>
            </a:r>
          </a:p>
          <a:p>
            <a:r>
              <a:rPr lang="en-US" dirty="0"/>
              <a:t>Are people using bike share stations to get to TTC subway stations?</a:t>
            </a:r>
          </a:p>
          <a:p>
            <a:r>
              <a:rPr lang="en-US" dirty="0"/>
              <a:t>Do bike share station decrease the average traffic volume at intersections. </a:t>
            </a:r>
            <a:endParaRPr lang="en-CA" dirty="0"/>
          </a:p>
        </p:txBody>
      </p:sp>
    </p:spTree>
    <p:extLst>
      <p:ext uri="{BB962C8B-B14F-4D97-AF65-F5344CB8AC3E}">
        <p14:creationId xmlns:p14="http://schemas.microsoft.com/office/powerpoint/2010/main" val="407539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440E-FCA1-49F5-8801-F38F54C5D534}"/>
              </a:ext>
            </a:extLst>
          </p:cNvPr>
          <p:cNvSpPr>
            <a:spLocks noGrp="1"/>
          </p:cNvSpPr>
          <p:nvPr>
            <p:ph type="title"/>
          </p:nvPr>
        </p:nvSpPr>
        <p:spPr/>
        <p:txBody>
          <a:bodyPr/>
          <a:lstStyle/>
          <a:p>
            <a:r>
              <a:rPr lang="en-CA" dirty="0"/>
              <a:t>Results</a:t>
            </a:r>
          </a:p>
        </p:txBody>
      </p:sp>
      <p:sp>
        <p:nvSpPr>
          <p:cNvPr id="3" name="Content Placeholder 2">
            <a:extLst>
              <a:ext uri="{FF2B5EF4-FFF2-40B4-BE49-F238E27FC236}">
                <a16:creationId xmlns:a16="http://schemas.microsoft.com/office/drawing/2014/main" id="{AEDC37B9-3468-4C9C-BD49-4433D727C7FD}"/>
              </a:ext>
            </a:extLst>
          </p:cNvPr>
          <p:cNvSpPr>
            <a:spLocks noGrp="1"/>
          </p:cNvSpPr>
          <p:nvPr>
            <p:ph idx="1"/>
          </p:nvPr>
        </p:nvSpPr>
        <p:spPr/>
        <p:txBody>
          <a:bodyPr>
            <a:normAutofit fontScale="85000" lnSpcReduction="20000"/>
          </a:bodyPr>
          <a:lstStyle/>
          <a:p>
            <a:r>
              <a:rPr lang="en-CA" dirty="0"/>
              <a:t>Ranked streets based on the number of traffic lights, number of bike parking spots, number of bike shops and the number of bike share stations .</a:t>
            </a:r>
          </a:p>
          <a:p>
            <a:pPr lvl="1"/>
            <a:r>
              <a:rPr lang="en-CA" dirty="0"/>
              <a:t>Five of the best streets to Bike are : </a:t>
            </a:r>
          </a:p>
          <a:p>
            <a:pPr marL="914400" lvl="1" indent="-457200">
              <a:buFont typeface="+mj-lt"/>
              <a:buAutoNum type="arabicPeriod"/>
            </a:pPr>
            <a:r>
              <a:rPr lang="en-CA" dirty="0"/>
              <a:t>Davenport Road</a:t>
            </a:r>
          </a:p>
          <a:p>
            <a:pPr marL="914400" lvl="1" indent="-457200">
              <a:buFont typeface="+mj-lt"/>
              <a:buAutoNum type="arabicPeriod"/>
            </a:pPr>
            <a:r>
              <a:rPr lang="en-CA" dirty="0"/>
              <a:t>Lake Shore Boulevard West</a:t>
            </a:r>
          </a:p>
          <a:p>
            <a:pPr marL="914400" lvl="1" indent="-457200">
              <a:buFont typeface="+mj-lt"/>
              <a:buAutoNum type="arabicPeriod"/>
            </a:pPr>
            <a:r>
              <a:rPr lang="en-CA" dirty="0"/>
              <a:t> Carlton Street</a:t>
            </a:r>
          </a:p>
          <a:p>
            <a:pPr marL="914400" lvl="1" indent="-457200">
              <a:buFont typeface="+mj-lt"/>
              <a:buAutoNum type="arabicPeriod"/>
            </a:pPr>
            <a:r>
              <a:rPr lang="en-CA" dirty="0"/>
              <a:t> King Street West</a:t>
            </a:r>
          </a:p>
          <a:p>
            <a:pPr marL="914400" lvl="1" indent="-457200">
              <a:buFont typeface="+mj-lt"/>
              <a:buAutoNum type="arabicPeriod"/>
            </a:pPr>
            <a:r>
              <a:rPr lang="en-CA" dirty="0"/>
              <a:t> Elizabeth Street</a:t>
            </a:r>
          </a:p>
          <a:p>
            <a:r>
              <a:rPr lang="en-CA" dirty="0"/>
              <a:t>These results align nicely with our experience of bike usage on some of these streets.</a:t>
            </a:r>
          </a:p>
        </p:txBody>
      </p:sp>
      <p:pic>
        <p:nvPicPr>
          <p:cNvPr id="1026" name="Picture 2">
            <a:extLst>
              <a:ext uri="{FF2B5EF4-FFF2-40B4-BE49-F238E27FC236}">
                <a16:creationId xmlns:a16="http://schemas.microsoft.com/office/drawing/2014/main" id="{218F4F4B-2768-4B52-99AC-B9AF948D35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9014" y="185392"/>
            <a:ext cx="3004009" cy="2253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15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heel(1)">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53405-520A-4B56-8D00-17546C118462}"/>
              </a:ext>
            </a:extLst>
          </p:cNvPr>
          <p:cNvSpPr>
            <a:spLocks noGrp="1"/>
          </p:cNvSpPr>
          <p:nvPr>
            <p:ph type="title"/>
          </p:nvPr>
        </p:nvSpPr>
        <p:spPr/>
        <p:txBody>
          <a:bodyPr/>
          <a:lstStyle/>
          <a:p>
            <a:r>
              <a:rPr lang="en-CA" dirty="0"/>
              <a:t>Challenges</a:t>
            </a:r>
          </a:p>
        </p:txBody>
      </p:sp>
      <p:sp>
        <p:nvSpPr>
          <p:cNvPr id="3" name="Content Placeholder 2">
            <a:extLst>
              <a:ext uri="{FF2B5EF4-FFF2-40B4-BE49-F238E27FC236}">
                <a16:creationId xmlns:a16="http://schemas.microsoft.com/office/drawing/2014/main" id="{73FC316A-A610-402D-918D-3C30BF8E1033}"/>
              </a:ext>
            </a:extLst>
          </p:cNvPr>
          <p:cNvSpPr>
            <a:spLocks noGrp="1"/>
          </p:cNvSpPr>
          <p:nvPr>
            <p:ph idx="1"/>
          </p:nvPr>
        </p:nvSpPr>
        <p:spPr/>
        <p:txBody>
          <a:bodyPr>
            <a:normAutofit fontScale="85000" lnSpcReduction="10000"/>
          </a:bodyPr>
          <a:lstStyle/>
          <a:p>
            <a:r>
              <a:rPr lang="en-CA" dirty="0"/>
              <a:t>We had to put all the sources in one place. We had about 9 different sources of data.</a:t>
            </a:r>
          </a:p>
          <a:p>
            <a:r>
              <a:rPr lang="en-CA" dirty="0"/>
              <a:t> Cleaning and extracting summary statistics from the bike station data was difficult.  We used many methods in R to get this data cleaned and usable.</a:t>
            </a:r>
          </a:p>
          <a:p>
            <a:r>
              <a:rPr lang="en-CA" dirty="0"/>
              <a:t>We had several sources of data instead of one CSV file. This increased the complexity of the schema design. We were hoping that there will would be an unique identifier for location of objects like St number and St Name.</a:t>
            </a:r>
          </a:p>
          <a:p>
            <a:pPr lvl="1"/>
            <a:r>
              <a:rPr lang="en-CA" dirty="0"/>
              <a:t> However this identifier was not common and some had unexpected formats for address. We used IDs as keys in some places to work around this issue.</a:t>
            </a:r>
          </a:p>
          <a:p>
            <a:pPr lvl="1"/>
            <a:r>
              <a:rPr lang="en-CA" dirty="0"/>
              <a:t>Difficulties with bike station data.</a:t>
            </a:r>
          </a:p>
        </p:txBody>
      </p:sp>
    </p:spTree>
    <p:extLst>
      <p:ext uri="{BB962C8B-B14F-4D97-AF65-F5344CB8AC3E}">
        <p14:creationId xmlns:p14="http://schemas.microsoft.com/office/powerpoint/2010/main" val="299456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11D8-A7B2-48B6-AA50-BB761913BF0B}"/>
              </a:ext>
            </a:extLst>
          </p:cNvPr>
          <p:cNvSpPr>
            <a:spLocks noGrp="1"/>
          </p:cNvSpPr>
          <p:nvPr>
            <p:ph type="title"/>
          </p:nvPr>
        </p:nvSpPr>
        <p:spPr/>
        <p:txBody>
          <a:bodyPr/>
          <a:lstStyle/>
          <a:p>
            <a:r>
              <a:rPr lang="en-CA" dirty="0"/>
              <a:t>Lessons</a:t>
            </a:r>
          </a:p>
        </p:txBody>
      </p:sp>
      <p:sp>
        <p:nvSpPr>
          <p:cNvPr id="3" name="Content Placeholder 2">
            <a:extLst>
              <a:ext uri="{FF2B5EF4-FFF2-40B4-BE49-F238E27FC236}">
                <a16:creationId xmlns:a16="http://schemas.microsoft.com/office/drawing/2014/main" id="{5C099609-0FC1-4AB4-8B82-CCE8D6DFDF71}"/>
              </a:ext>
            </a:extLst>
          </p:cNvPr>
          <p:cNvSpPr>
            <a:spLocks noGrp="1"/>
          </p:cNvSpPr>
          <p:nvPr>
            <p:ph idx="1"/>
          </p:nvPr>
        </p:nvSpPr>
        <p:spPr/>
        <p:txBody>
          <a:bodyPr/>
          <a:lstStyle/>
          <a:p>
            <a:r>
              <a:rPr lang="en-CA" dirty="0"/>
              <a:t>Break up relations into smaller relations to avoid redundancy.</a:t>
            </a:r>
          </a:p>
          <a:p>
            <a:r>
              <a:rPr lang="en-CA" dirty="0"/>
              <a:t>Joins can be expensive. It is perhaps a good idea to get as much summary statistics in the cleaning process, and to do joins once.</a:t>
            </a:r>
          </a:p>
          <a:p>
            <a:r>
              <a:rPr lang="en-CA" dirty="0"/>
              <a:t>Data that is not stored in a DBMS can be very messy and be riddled with inconsistencies .</a:t>
            </a:r>
          </a:p>
          <a:p>
            <a:r>
              <a:rPr lang="en-CA" dirty="0"/>
              <a:t>It is important to understand the domain especially when determining keys. </a:t>
            </a:r>
          </a:p>
        </p:txBody>
      </p:sp>
    </p:spTree>
    <p:extLst>
      <p:ext uri="{BB962C8B-B14F-4D97-AF65-F5344CB8AC3E}">
        <p14:creationId xmlns:p14="http://schemas.microsoft.com/office/powerpoint/2010/main" val="336099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1D618-B7E3-4668-A175-DC4FA95F8372}"/>
              </a:ext>
            </a:extLst>
          </p:cNvPr>
          <p:cNvSpPr>
            <a:spLocks noGrp="1"/>
          </p:cNvSpPr>
          <p:nvPr>
            <p:ph type="title"/>
          </p:nvPr>
        </p:nvSpPr>
        <p:spPr>
          <a:xfrm>
            <a:off x="1739494" y="1960200"/>
            <a:ext cx="10018709" cy="1468800"/>
          </a:xfrm>
        </p:spPr>
        <p:txBody>
          <a:bodyPr>
            <a:normAutofit/>
          </a:bodyPr>
          <a:lstStyle/>
          <a:p>
            <a:pPr algn="ctr"/>
            <a:r>
              <a:rPr lang="en-CA" sz="4800" dirty="0"/>
              <a:t>Questions?</a:t>
            </a:r>
          </a:p>
        </p:txBody>
      </p:sp>
    </p:spTree>
    <p:extLst>
      <p:ext uri="{BB962C8B-B14F-4D97-AF65-F5344CB8AC3E}">
        <p14:creationId xmlns:p14="http://schemas.microsoft.com/office/powerpoint/2010/main" val="38434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209</TotalTime>
  <Words>384</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Corbel</vt:lpstr>
      <vt:lpstr>Parallax</vt:lpstr>
      <vt:lpstr>Cycling Transportation in Toronto</vt:lpstr>
      <vt:lpstr>Domain</vt:lpstr>
      <vt:lpstr> Questions</vt:lpstr>
      <vt:lpstr>Results</vt:lpstr>
      <vt:lpstr>Challenges</vt:lpstr>
      <vt:lpstr>Lessons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 in Toronto</dc:title>
  <dc:creator>Sagnik Adusumilli</dc:creator>
  <cp:lastModifiedBy>Shimon Nauenberg</cp:lastModifiedBy>
  <cp:revision>4</cp:revision>
  <dcterms:created xsi:type="dcterms:W3CDTF">2021-12-19T23:22:23Z</dcterms:created>
  <dcterms:modified xsi:type="dcterms:W3CDTF">2021-12-20T14:56:53Z</dcterms:modified>
</cp:coreProperties>
</file>