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2" r:id="rId3"/>
    <p:sldId id="256" r:id="rId4"/>
    <p:sldId id="260" r:id="rId5"/>
    <p:sldId id="257" r:id="rId6"/>
    <p:sldId id="258" r:id="rId7"/>
    <p:sldId id="263" r:id="rId8"/>
    <p:sldId id="264" r:id="rId9"/>
    <p:sldId id="265" r:id="rId10"/>
    <p:sldId id="267"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A13457-7AD0-4371-B1A9-13AA0F00C6D8}">
          <p14:sldIdLst>
            <p14:sldId id="270"/>
          </p14:sldIdLst>
        </p14:section>
        <p14:section name="Untitled Section" id="{8ABAEE3F-E1E9-4A89-9B36-842DD80DD7C7}">
          <p14:sldIdLst>
            <p14:sldId id="262"/>
            <p14:sldId id="256"/>
            <p14:sldId id="260"/>
            <p14:sldId id="257"/>
            <p14:sldId id="258"/>
            <p14:sldId id="263"/>
            <p14:sldId id="264"/>
            <p14:sldId id="265"/>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8133-2387-466E-9E06-D0750563A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FE9F6A-76F8-41BF-B251-6118E312D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D7C91-E5BF-4BE7-80C6-82B858938B50}"/>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5" name="Footer Placeholder 4">
            <a:extLst>
              <a:ext uri="{FF2B5EF4-FFF2-40B4-BE49-F238E27FC236}">
                <a16:creationId xmlns:a16="http://schemas.microsoft.com/office/drawing/2014/main" id="{D0596DE7-0EEB-42CF-A63C-FA0E678F4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66AA2-BC15-45FF-8103-2939C1681426}"/>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358298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C971-E96F-453E-A59E-D59FE79792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D2E0E1-EC9F-49C0-BF08-6861690F1B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72263-7E29-48F8-A276-B1605656F9D3}"/>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5" name="Footer Placeholder 4">
            <a:extLst>
              <a:ext uri="{FF2B5EF4-FFF2-40B4-BE49-F238E27FC236}">
                <a16:creationId xmlns:a16="http://schemas.microsoft.com/office/drawing/2014/main" id="{4A40C609-102C-4C69-87E3-662FAC3D1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37366-06DC-4500-8D49-A98DFBA8FA03}"/>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351483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8EC831-70BE-4AAD-B75F-33857A3C5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1D8D9A-694C-42DD-889A-90544C986E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FBC1B-71DA-42BA-88E3-6709F81ADA8D}"/>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5" name="Footer Placeholder 4">
            <a:extLst>
              <a:ext uri="{FF2B5EF4-FFF2-40B4-BE49-F238E27FC236}">
                <a16:creationId xmlns:a16="http://schemas.microsoft.com/office/drawing/2014/main" id="{1723DEAF-4263-4FBF-AA4D-423BDF347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E3C83-7FE0-4AB6-BBAD-2AA3FFB94F14}"/>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312466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304A-098A-433D-8D0A-150B7004D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30ED38-38AC-4D0F-B997-CEB030F7E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B89C2-AE01-43F1-8ABB-CEEF3CA351EB}"/>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5" name="Footer Placeholder 4">
            <a:extLst>
              <a:ext uri="{FF2B5EF4-FFF2-40B4-BE49-F238E27FC236}">
                <a16:creationId xmlns:a16="http://schemas.microsoft.com/office/drawing/2014/main" id="{FF780017-8B06-4AAA-B605-953B0374B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402F9-DAD8-4D9B-B67D-6D84B4748ECA}"/>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389459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604E-9ABA-4BB2-8F8F-F095781186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AF47D8-BFAE-4C95-A3B3-EEFDE2691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83ABE-2F4F-4F5E-8DAB-90659263D2B6}"/>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5" name="Footer Placeholder 4">
            <a:extLst>
              <a:ext uri="{FF2B5EF4-FFF2-40B4-BE49-F238E27FC236}">
                <a16:creationId xmlns:a16="http://schemas.microsoft.com/office/drawing/2014/main" id="{2558B6EA-A6DC-476A-87EA-1E7E1FACF6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6353F2-7E19-4130-A84F-C12B4A980DD7}"/>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138939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0C5E-9196-482F-BF5A-977FBA69D4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EE7772-FB54-47E4-B203-10EA955A9F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CD7A97-0750-4408-80EA-54197C42C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DE1FA7-BEFE-42E5-8C52-53CAF48563E9}"/>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6" name="Footer Placeholder 5">
            <a:extLst>
              <a:ext uri="{FF2B5EF4-FFF2-40B4-BE49-F238E27FC236}">
                <a16:creationId xmlns:a16="http://schemas.microsoft.com/office/drawing/2014/main" id="{1DF704C2-530A-4EA9-99C8-E63F0182CC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0EE79-F542-4272-AE46-D9B65F279B8A}"/>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123013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553C-9FD1-4204-945E-369712FFC9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1913E-E9CE-43B4-9D18-8BBE0F230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8C6E7-3025-4CB4-933D-13E3645D96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77C8E5-AEA5-4C53-82E0-83CF20926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3B648-8314-4672-BA86-E87FC6C2A4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A6667-AC11-4412-A3A9-FCDFA320CE19}"/>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8" name="Footer Placeholder 7">
            <a:extLst>
              <a:ext uri="{FF2B5EF4-FFF2-40B4-BE49-F238E27FC236}">
                <a16:creationId xmlns:a16="http://schemas.microsoft.com/office/drawing/2014/main" id="{9A03E24A-7C3B-47AC-B7AF-EE514F84B0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0ABB2B-7912-4561-8487-0F8E4EBD752F}"/>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420330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353D-AF28-49C1-B909-829D59A3B6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D8E949-7B85-4124-9E8A-B1474965B5DE}"/>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4" name="Footer Placeholder 3">
            <a:extLst>
              <a:ext uri="{FF2B5EF4-FFF2-40B4-BE49-F238E27FC236}">
                <a16:creationId xmlns:a16="http://schemas.microsoft.com/office/drawing/2014/main" id="{777263AE-E0BE-4AFC-AEF1-C264F39983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84BD1B-F994-485B-A201-7887999116CC}"/>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320699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300AF-884C-43AD-A69A-7DCDE13AB996}"/>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3" name="Footer Placeholder 2">
            <a:extLst>
              <a:ext uri="{FF2B5EF4-FFF2-40B4-BE49-F238E27FC236}">
                <a16:creationId xmlns:a16="http://schemas.microsoft.com/office/drawing/2014/main" id="{8C017EA7-78A1-4405-ACD4-B77C15D7BE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0A4F44-6465-4BA1-A7FB-93D4C9E685E9}"/>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8233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5C5D-4C1C-4E52-8C85-0CA29038A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22BFD8-CE7A-4AF9-98CA-42CCBF7C7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4A1CDA-DC8B-411F-B4A5-A9C3E0CE8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420BE-B40D-4010-B61A-F95E9C7A6EEF}"/>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6" name="Footer Placeholder 5">
            <a:extLst>
              <a:ext uri="{FF2B5EF4-FFF2-40B4-BE49-F238E27FC236}">
                <a16:creationId xmlns:a16="http://schemas.microsoft.com/office/drawing/2014/main" id="{B098F32A-5C1E-4209-81C4-84C2E889E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24103-A20A-4197-98C9-0C02C36BF683}"/>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358052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D0D4-D5A1-4C2F-B62B-990E23747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BEC256-3C22-4494-AFA0-314BB0CCB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373EAA-3435-4E68-B9D5-72744F731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61B9C-79AF-4F14-8AA9-8830F02AB226}"/>
              </a:ext>
            </a:extLst>
          </p:cNvPr>
          <p:cNvSpPr>
            <a:spLocks noGrp="1"/>
          </p:cNvSpPr>
          <p:nvPr>
            <p:ph type="dt" sz="half" idx="10"/>
          </p:nvPr>
        </p:nvSpPr>
        <p:spPr/>
        <p:txBody>
          <a:bodyPr/>
          <a:lstStyle/>
          <a:p>
            <a:fld id="{30B87082-3E3C-4359-984A-77392063AE18}" type="datetimeFigureOut">
              <a:rPr lang="en-IN" smtClean="0"/>
              <a:t>20-08-2021</a:t>
            </a:fld>
            <a:endParaRPr lang="en-IN"/>
          </a:p>
        </p:txBody>
      </p:sp>
      <p:sp>
        <p:nvSpPr>
          <p:cNvPr id="6" name="Footer Placeholder 5">
            <a:extLst>
              <a:ext uri="{FF2B5EF4-FFF2-40B4-BE49-F238E27FC236}">
                <a16:creationId xmlns:a16="http://schemas.microsoft.com/office/drawing/2014/main" id="{5246AD23-788C-4D36-B3AD-169DAE8C29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35640D-A3C5-46BB-88D0-CB6A4C6FE995}"/>
              </a:ext>
            </a:extLst>
          </p:cNvPr>
          <p:cNvSpPr>
            <a:spLocks noGrp="1"/>
          </p:cNvSpPr>
          <p:nvPr>
            <p:ph type="sldNum" sz="quarter" idx="12"/>
          </p:nvPr>
        </p:nvSpPr>
        <p:spPr/>
        <p:txBody>
          <a:bodyPr/>
          <a:lstStyle/>
          <a:p>
            <a:fld id="{3F537AA1-0327-4C06-AB9A-1A06EE961FBF}" type="slidenum">
              <a:rPr lang="en-IN" smtClean="0"/>
              <a:t>‹#›</a:t>
            </a:fld>
            <a:endParaRPr lang="en-IN"/>
          </a:p>
        </p:txBody>
      </p:sp>
    </p:spTree>
    <p:extLst>
      <p:ext uri="{BB962C8B-B14F-4D97-AF65-F5344CB8AC3E}">
        <p14:creationId xmlns:p14="http://schemas.microsoft.com/office/powerpoint/2010/main" val="118086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5A9397-97A2-482A-93BC-ACE76BA0F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1A3360-561A-431A-A24F-0FE35B3F8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67FBD8-C82A-43FC-A7BD-369D51E5A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87082-3E3C-4359-984A-77392063AE18}" type="datetimeFigureOut">
              <a:rPr lang="en-IN" smtClean="0"/>
              <a:t>20-08-2021</a:t>
            </a:fld>
            <a:endParaRPr lang="en-IN"/>
          </a:p>
        </p:txBody>
      </p:sp>
      <p:sp>
        <p:nvSpPr>
          <p:cNvPr id="5" name="Footer Placeholder 4">
            <a:extLst>
              <a:ext uri="{FF2B5EF4-FFF2-40B4-BE49-F238E27FC236}">
                <a16:creationId xmlns:a16="http://schemas.microsoft.com/office/drawing/2014/main" id="{1C6E6B1D-D572-4C92-87D6-5D707E714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628994-2F41-434A-B5B6-42C65F000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37AA1-0327-4C06-AB9A-1A06EE961FBF}" type="slidenum">
              <a:rPr lang="en-IN" smtClean="0"/>
              <a:t>‹#›</a:t>
            </a:fld>
            <a:endParaRPr lang="en-IN"/>
          </a:p>
        </p:txBody>
      </p:sp>
    </p:spTree>
    <p:extLst>
      <p:ext uri="{BB962C8B-B14F-4D97-AF65-F5344CB8AC3E}">
        <p14:creationId xmlns:p14="http://schemas.microsoft.com/office/powerpoint/2010/main" val="4081767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F689-8D0B-4885-A961-4BB16DC0564A}"/>
              </a:ext>
            </a:extLst>
          </p:cNvPr>
          <p:cNvSpPr>
            <a:spLocks noGrp="1"/>
          </p:cNvSpPr>
          <p:nvPr>
            <p:ph type="ctrTitle"/>
          </p:nvPr>
        </p:nvSpPr>
        <p:spPr/>
        <p:txBody>
          <a:bodyPr/>
          <a:lstStyle/>
          <a:p>
            <a:r>
              <a:rPr lang="en-US" dirty="0"/>
              <a:t>Customer Retention</a:t>
            </a:r>
            <a:endParaRPr lang="en-IN" dirty="0"/>
          </a:p>
        </p:txBody>
      </p:sp>
      <p:sp>
        <p:nvSpPr>
          <p:cNvPr id="3" name="Subtitle 2">
            <a:extLst>
              <a:ext uri="{FF2B5EF4-FFF2-40B4-BE49-F238E27FC236}">
                <a16:creationId xmlns:a16="http://schemas.microsoft.com/office/drawing/2014/main" id="{A4FAD29B-CE84-43DE-8255-B04CFFFEBDB7}"/>
              </a:ext>
            </a:extLst>
          </p:cNvPr>
          <p:cNvSpPr>
            <a:spLocks noGrp="1"/>
          </p:cNvSpPr>
          <p:nvPr>
            <p:ph type="subTitle" idx="1"/>
          </p:nvPr>
        </p:nvSpPr>
        <p:spPr/>
        <p:txBody>
          <a:bodyPr/>
          <a:lstStyle/>
          <a:p>
            <a:r>
              <a:rPr lang="en-US" dirty="0"/>
              <a:t>Sagnik Das</a:t>
            </a:r>
            <a:endParaRPr lang="en-IN" dirty="0"/>
          </a:p>
        </p:txBody>
      </p:sp>
    </p:spTree>
    <p:extLst>
      <p:ext uri="{BB962C8B-B14F-4D97-AF65-F5344CB8AC3E}">
        <p14:creationId xmlns:p14="http://schemas.microsoft.com/office/powerpoint/2010/main" val="178386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5090-ACA5-483D-ADAF-885787587A37}"/>
              </a:ext>
            </a:extLst>
          </p:cNvPr>
          <p:cNvSpPr>
            <a:spLocks noGrp="1"/>
          </p:cNvSpPr>
          <p:nvPr>
            <p:ph type="title"/>
          </p:nvPr>
        </p:nvSpPr>
        <p:spPr/>
        <p:txBody>
          <a:bodyPr/>
          <a:lstStyle/>
          <a:p>
            <a:r>
              <a:rPr lang="en-IN" dirty="0"/>
              <a:t>Evaluating classifiers</a:t>
            </a:r>
          </a:p>
        </p:txBody>
      </p:sp>
      <p:sp>
        <p:nvSpPr>
          <p:cNvPr id="3" name="Content Placeholder 2">
            <a:extLst>
              <a:ext uri="{FF2B5EF4-FFF2-40B4-BE49-F238E27FC236}">
                <a16:creationId xmlns:a16="http://schemas.microsoft.com/office/drawing/2014/main" id="{5768B648-36E6-4AA0-963F-24AC3A852B48}"/>
              </a:ext>
            </a:extLst>
          </p:cNvPr>
          <p:cNvSpPr>
            <a:spLocks noGrp="1"/>
          </p:cNvSpPr>
          <p:nvPr>
            <p:ph idx="1"/>
          </p:nvPr>
        </p:nvSpPr>
        <p:spPr/>
        <p:txBody>
          <a:bodyPr/>
          <a:lstStyle/>
          <a:p>
            <a:r>
              <a:rPr lang="en-US" dirty="0"/>
              <a:t>Outcome:</a:t>
            </a:r>
          </a:p>
          <a:p>
            <a:pPr lvl="1"/>
            <a:r>
              <a:rPr lang="en-US" dirty="0"/>
              <a:t>Accuracy</a:t>
            </a:r>
          </a:p>
          <a:p>
            <a:pPr lvl="1"/>
            <a:r>
              <a:rPr lang="en-US" dirty="0"/>
              <a:t>Confusion matrix</a:t>
            </a:r>
          </a:p>
          <a:p>
            <a:pPr lvl="1"/>
            <a:r>
              <a:rPr lang="en-US" dirty="0"/>
              <a:t>If cost-sensitive, the expected cost of classification ( attribute test cost + misclassification cost)</a:t>
            </a:r>
          </a:p>
          <a:p>
            <a:pPr lvl="1"/>
            <a:r>
              <a:rPr lang="en-US" dirty="0"/>
              <a:t>etc.</a:t>
            </a:r>
          </a:p>
          <a:p>
            <a:endParaRPr lang="en-IN" dirty="0"/>
          </a:p>
        </p:txBody>
      </p:sp>
    </p:spTree>
    <p:extLst>
      <p:ext uri="{BB962C8B-B14F-4D97-AF65-F5344CB8AC3E}">
        <p14:creationId xmlns:p14="http://schemas.microsoft.com/office/powerpoint/2010/main" val="246970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A4C8-DAF9-4DA4-9921-5C3159C8D29B}"/>
              </a:ext>
            </a:extLst>
          </p:cNvPr>
          <p:cNvSpPr>
            <a:spLocks noGrp="1"/>
          </p:cNvSpPr>
          <p:nvPr>
            <p:ph type="title"/>
          </p:nvPr>
        </p:nvSpPr>
        <p:spPr>
          <a:xfrm>
            <a:off x="838200" y="365125"/>
            <a:ext cx="10515600" cy="6106696"/>
          </a:xfrm>
        </p:spPr>
        <p:txBody>
          <a:bodyPr>
            <a:normAutofit/>
          </a:bodyPr>
          <a:lstStyle/>
          <a:p>
            <a:r>
              <a:rPr lang="en-US" dirty="0"/>
              <a:t>This ppt allows us to see the steps taken to complete this project. </a:t>
            </a:r>
            <a:br>
              <a:rPr lang="en-US" dirty="0"/>
            </a:br>
            <a:r>
              <a:rPr lang="en-US" dirty="0"/>
              <a:t>This project allows us to identify the attributes required to increase brand loyalty within different demography by improving different aspects of e-retail marketing. </a:t>
            </a:r>
            <a:br>
              <a:rPr lang="en-US" dirty="0"/>
            </a:br>
            <a:r>
              <a:rPr lang="en-US" dirty="0"/>
              <a:t>Also, allows us to identify </a:t>
            </a:r>
            <a:r>
              <a:rPr lang="en-US"/>
              <a:t>new customers. </a:t>
            </a:r>
            <a:endParaRPr lang="en-IN" dirty="0"/>
          </a:p>
        </p:txBody>
      </p:sp>
    </p:spTree>
    <p:extLst>
      <p:ext uri="{BB962C8B-B14F-4D97-AF65-F5344CB8AC3E}">
        <p14:creationId xmlns:p14="http://schemas.microsoft.com/office/powerpoint/2010/main" val="289453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AFE616-CCDE-47E0-95B2-BFD1975FF316}"/>
              </a:ext>
            </a:extLst>
          </p:cNvPr>
          <p:cNvSpPr>
            <a:spLocks noGrp="1"/>
          </p:cNvSpPr>
          <p:nvPr>
            <p:ph type="ctrTitle"/>
          </p:nvPr>
        </p:nvSpPr>
        <p:spPr>
          <a:xfrm>
            <a:off x="1524000" y="1122363"/>
            <a:ext cx="9144000" cy="892868"/>
          </a:xfrm>
        </p:spPr>
        <p:txBody>
          <a:bodyPr>
            <a:normAutofit fontScale="90000"/>
          </a:bodyPr>
          <a:lstStyle/>
          <a:p>
            <a:r>
              <a:rPr lang="en-US" dirty="0"/>
              <a:t>EDA </a:t>
            </a:r>
            <a:endParaRPr lang="en-IN" dirty="0"/>
          </a:p>
        </p:txBody>
      </p:sp>
      <p:sp>
        <p:nvSpPr>
          <p:cNvPr id="7" name="Subtitle 6">
            <a:extLst>
              <a:ext uri="{FF2B5EF4-FFF2-40B4-BE49-F238E27FC236}">
                <a16:creationId xmlns:a16="http://schemas.microsoft.com/office/drawing/2014/main" id="{8FFBD498-6098-469D-9961-35C4B3A3C434}"/>
              </a:ext>
            </a:extLst>
          </p:cNvPr>
          <p:cNvSpPr>
            <a:spLocks noGrp="1"/>
          </p:cNvSpPr>
          <p:nvPr>
            <p:ph type="subTitle" idx="1"/>
          </p:nvPr>
        </p:nvSpPr>
        <p:spPr>
          <a:xfrm>
            <a:off x="1524000" y="2104008"/>
            <a:ext cx="9144000" cy="3153792"/>
          </a:xfrm>
        </p:spPr>
        <p:txBody>
          <a:bodyPr>
            <a:normAutofit/>
          </a:bodyPr>
          <a:lstStyle/>
          <a:p>
            <a:r>
              <a:rPr lang="en-US" b="0" i="0" dirty="0">
                <a:solidFill>
                  <a:srgbClr val="000000"/>
                </a:solidFill>
                <a:effectLst/>
                <a:latin typeface="Calibri" panose="020F0502020204030204" pitchFamily="34" charset="0"/>
              </a:rPr>
              <a:t>Exploratory Data Analysis Exploratory Data Analysis is the process of</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using statistical tools (such as graphs, measures</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of center, and measures of variation) to</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investigate data sets in order to understand</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their important characteristics.</a:t>
            </a:r>
          </a:p>
          <a:p>
            <a:endParaRPr lang="en-IN" dirty="0"/>
          </a:p>
        </p:txBody>
      </p:sp>
    </p:spTree>
    <p:extLst>
      <p:ext uri="{BB962C8B-B14F-4D97-AF65-F5344CB8AC3E}">
        <p14:creationId xmlns:p14="http://schemas.microsoft.com/office/powerpoint/2010/main" val="192441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F317EC-70A9-4992-849C-207F7F1A36C9}"/>
              </a:ext>
            </a:extLst>
          </p:cNvPr>
          <p:cNvPicPr>
            <a:picLocks noChangeAspect="1"/>
          </p:cNvPicPr>
          <p:nvPr/>
        </p:nvPicPr>
        <p:blipFill>
          <a:blip r:embed="rId2"/>
          <a:stretch>
            <a:fillRect/>
          </a:stretch>
        </p:blipFill>
        <p:spPr>
          <a:xfrm>
            <a:off x="2392359" y="874554"/>
            <a:ext cx="7407282" cy="5108891"/>
          </a:xfrm>
          <a:prstGeom prst="rect">
            <a:avLst/>
          </a:prstGeom>
        </p:spPr>
      </p:pic>
      <p:sp>
        <p:nvSpPr>
          <p:cNvPr id="2" name="Title 1">
            <a:extLst>
              <a:ext uri="{FF2B5EF4-FFF2-40B4-BE49-F238E27FC236}">
                <a16:creationId xmlns:a16="http://schemas.microsoft.com/office/drawing/2014/main" id="{839FE41D-E6A1-407F-AF04-7F0C0D90C5B5}"/>
              </a:ext>
            </a:extLst>
          </p:cNvPr>
          <p:cNvSpPr>
            <a:spLocks noGrp="1"/>
          </p:cNvSpPr>
          <p:nvPr>
            <p:ph type="ctrTitle"/>
          </p:nvPr>
        </p:nvSpPr>
        <p:spPr/>
        <p:txBody>
          <a:bodyPr/>
          <a:lstStyle/>
          <a:p>
            <a:endParaRPr lang="en-IN" dirty="0"/>
          </a:p>
        </p:txBody>
      </p:sp>
      <p:sp>
        <p:nvSpPr>
          <p:cNvPr id="5" name="Subtitle 4">
            <a:extLst>
              <a:ext uri="{FF2B5EF4-FFF2-40B4-BE49-F238E27FC236}">
                <a16:creationId xmlns:a16="http://schemas.microsoft.com/office/drawing/2014/main" id="{9F93BFD5-F423-4866-AFAA-5C8A62F484C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2158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67118CC3-7A21-4615-9E57-411A1BF1FBD8}"/>
              </a:ext>
            </a:extLst>
          </p:cNvPr>
          <p:cNvSpPr txBox="1">
            <a:spLocks noChangeArrowheads="1"/>
          </p:cNvSpPr>
          <p:nvPr/>
        </p:nvSpPr>
        <p:spPr bwMode="auto">
          <a:xfrm>
            <a:off x="745724" y="304800"/>
            <a:ext cx="10768614"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fontAlgn="base">
              <a:spcBef>
                <a:spcPct val="0"/>
              </a:spcBef>
              <a:spcAft>
                <a:spcPct val="0"/>
              </a:spcAft>
            </a:pPr>
            <a:r>
              <a:rPr lang="en-GB" sz="2400" b="1" dirty="0">
                <a:solidFill>
                  <a:srgbClr val="0070C0"/>
                </a:solidFill>
                <a:cs typeface="Arial" charset="0"/>
              </a:rPr>
              <a:t>P</a:t>
            </a:r>
            <a:r>
              <a:rPr lang="en-GB" sz="2400" dirty="0">
                <a:solidFill>
                  <a:srgbClr val="002060"/>
                </a:solidFill>
                <a:cs typeface="Arial" charset="0"/>
              </a:rPr>
              <a:t>rincipal </a:t>
            </a:r>
            <a:r>
              <a:rPr lang="en-GB" sz="2400" b="1" dirty="0">
                <a:solidFill>
                  <a:srgbClr val="0070C0"/>
                </a:solidFill>
                <a:cs typeface="Arial" charset="0"/>
              </a:rPr>
              <a:t>C</a:t>
            </a:r>
            <a:r>
              <a:rPr lang="en-GB" sz="2400" dirty="0">
                <a:solidFill>
                  <a:srgbClr val="002060"/>
                </a:solidFill>
                <a:cs typeface="Arial" charset="0"/>
              </a:rPr>
              <a:t>omponents </a:t>
            </a:r>
            <a:r>
              <a:rPr lang="en-GB" sz="2400" b="1" dirty="0">
                <a:solidFill>
                  <a:srgbClr val="0070C0"/>
                </a:solidFill>
                <a:cs typeface="Arial" charset="0"/>
              </a:rPr>
              <a:t>A</a:t>
            </a:r>
            <a:r>
              <a:rPr lang="en-GB" sz="2400" dirty="0">
                <a:solidFill>
                  <a:srgbClr val="002060"/>
                </a:solidFill>
                <a:cs typeface="Arial" charset="0"/>
              </a:rPr>
              <a:t>nalysis (</a:t>
            </a:r>
            <a:r>
              <a:rPr lang="en-GB" sz="2400" b="1" dirty="0">
                <a:solidFill>
                  <a:srgbClr val="0070C0"/>
                </a:solidFill>
                <a:cs typeface="Arial" charset="0"/>
              </a:rPr>
              <a:t>PCA</a:t>
            </a:r>
            <a:r>
              <a:rPr lang="en-GB" sz="2400" dirty="0">
                <a:solidFill>
                  <a:srgbClr val="002060"/>
                </a:solidFill>
                <a:cs typeface="Arial" charset="0"/>
              </a:rPr>
              <a:t>)</a:t>
            </a:r>
            <a:endParaRPr lang="el-GR" sz="2400" dirty="0">
              <a:solidFill>
                <a:srgbClr val="002060"/>
              </a:solidFill>
              <a:cs typeface="Arial" charset="0"/>
            </a:endParaRPr>
          </a:p>
          <a:p>
            <a:pPr algn="ctr" fontAlgn="base">
              <a:spcBef>
                <a:spcPct val="0"/>
              </a:spcBef>
              <a:spcAft>
                <a:spcPct val="0"/>
              </a:spcAft>
            </a:pPr>
            <a:r>
              <a:rPr lang="el-GR" dirty="0">
                <a:solidFill>
                  <a:srgbClr val="002060"/>
                </a:solidFill>
                <a:cs typeface="Arial" charset="0"/>
              </a:rPr>
              <a:t>(</a:t>
            </a:r>
            <a:r>
              <a:rPr lang="en-GB" dirty="0">
                <a:solidFill>
                  <a:srgbClr val="002060"/>
                </a:solidFill>
                <a:cs typeface="Arial" charset="0"/>
              </a:rPr>
              <a:t>Karhounen-Loeve transformation</a:t>
            </a:r>
            <a:r>
              <a:rPr lang="el-GR" dirty="0">
                <a:solidFill>
                  <a:srgbClr val="002060"/>
                </a:solidFill>
                <a:cs typeface="Arial" charset="0"/>
              </a:rPr>
              <a:t>)</a:t>
            </a:r>
            <a:endParaRPr lang="en-GB" dirty="0">
              <a:solidFill>
                <a:srgbClr val="002060"/>
              </a:solidFill>
              <a:cs typeface="Arial" charset="0"/>
            </a:endParaRPr>
          </a:p>
        </p:txBody>
      </p:sp>
      <p:sp>
        <p:nvSpPr>
          <p:cNvPr id="6" name="TextBox 5">
            <a:extLst>
              <a:ext uri="{FF2B5EF4-FFF2-40B4-BE49-F238E27FC236}">
                <a16:creationId xmlns:a16="http://schemas.microsoft.com/office/drawing/2014/main" id="{C2A40DC7-CBA0-477B-A3EF-DF97A6BBC062}"/>
              </a:ext>
            </a:extLst>
          </p:cNvPr>
          <p:cNvSpPr txBox="1"/>
          <p:nvPr/>
        </p:nvSpPr>
        <p:spPr>
          <a:xfrm>
            <a:off x="6010182" y="2333779"/>
            <a:ext cx="4953740" cy="1754326"/>
          </a:xfrm>
          <a:prstGeom prst="rect">
            <a:avLst/>
          </a:prstGeom>
          <a:noFill/>
        </p:spPr>
        <p:txBody>
          <a:bodyPr wrap="square">
            <a:spAutoFit/>
          </a:bodyPr>
          <a:lstStyle/>
          <a:p>
            <a:pPr marL="285750" indent="-285750" fontAlgn="base">
              <a:spcBef>
                <a:spcPct val="0"/>
              </a:spcBef>
              <a:spcAft>
                <a:spcPct val="0"/>
              </a:spcAft>
              <a:buFont typeface="Wingdings" pitchFamily="2" charset="2"/>
              <a:buChar char="q"/>
              <a:defRPr/>
            </a:pPr>
            <a:r>
              <a:rPr lang="en-US" dirty="0">
                <a:solidFill>
                  <a:srgbClr val="000000"/>
                </a:solidFill>
                <a:cs typeface="Arial" charset="0"/>
              </a:rPr>
              <a:t>Linear orthogonal</a:t>
            </a:r>
            <a:r>
              <a:rPr lang="el-GR" dirty="0">
                <a:solidFill>
                  <a:srgbClr val="000000"/>
                </a:solidFill>
                <a:cs typeface="Arial" charset="0"/>
              </a:rPr>
              <a:t> </a:t>
            </a:r>
            <a:r>
              <a:rPr lang="en-US" dirty="0">
                <a:solidFill>
                  <a:srgbClr val="000000"/>
                </a:solidFill>
                <a:cs typeface="Arial" charset="0"/>
              </a:rPr>
              <a:t>transformation</a:t>
            </a:r>
            <a:r>
              <a:rPr lang="el-GR" dirty="0">
                <a:solidFill>
                  <a:srgbClr val="000000"/>
                </a:solidFill>
                <a:cs typeface="Arial" charset="0"/>
              </a:rPr>
              <a:t> </a:t>
            </a:r>
            <a:r>
              <a:rPr lang="en-US" dirty="0">
                <a:solidFill>
                  <a:srgbClr val="000000"/>
                </a:solidFill>
                <a:cs typeface="Arial" charset="0"/>
              </a:rPr>
              <a:t>in a new base</a:t>
            </a:r>
            <a:r>
              <a:rPr lang="el-GR" dirty="0">
                <a:solidFill>
                  <a:srgbClr val="000000"/>
                </a:solidFill>
                <a:cs typeface="Arial" charset="0"/>
              </a:rPr>
              <a:t>, </a:t>
            </a:r>
            <a:r>
              <a:rPr lang="en-US" dirty="0">
                <a:solidFill>
                  <a:srgbClr val="000000"/>
                </a:solidFill>
                <a:cs typeface="Arial" charset="0"/>
              </a:rPr>
              <a:t>in which the data variance is highlighted</a:t>
            </a:r>
            <a:r>
              <a:rPr lang="en-GB" dirty="0">
                <a:solidFill>
                  <a:srgbClr val="000000"/>
                </a:solidFill>
                <a:cs typeface="Arial" charset="0"/>
              </a:rPr>
              <a:t>.</a:t>
            </a:r>
          </a:p>
          <a:p>
            <a:pPr marL="285750" indent="-285750" fontAlgn="base">
              <a:spcBef>
                <a:spcPct val="0"/>
              </a:spcBef>
              <a:spcAft>
                <a:spcPct val="0"/>
              </a:spcAft>
              <a:buFont typeface="Wingdings" pitchFamily="2" charset="2"/>
              <a:buChar char="q"/>
              <a:defRPr/>
            </a:pPr>
            <a:endParaRPr lang="en-GB" dirty="0">
              <a:solidFill>
                <a:srgbClr val="000000"/>
              </a:solidFill>
              <a:cs typeface="Arial" charset="0"/>
            </a:endParaRPr>
          </a:p>
          <a:p>
            <a:pPr marL="285750" indent="-285750" fontAlgn="base">
              <a:spcBef>
                <a:spcPct val="0"/>
              </a:spcBef>
              <a:spcAft>
                <a:spcPct val="0"/>
              </a:spcAft>
              <a:buFont typeface="Wingdings" pitchFamily="2" charset="2"/>
              <a:buChar char="q"/>
              <a:defRPr/>
            </a:pPr>
            <a:r>
              <a:rPr lang="en-US" dirty="0">
                <a:solidFill>
                  <a:srgbClr val="000000"/>
                </a:solidFill>
                <a:cs typeface="Arial" charset="0"/>
              </a:rPr>
              <a:t>New axes </a:t>
            </a:r>
            <a:r>
              <a:rPr lang="el-GR" dirty="0">
                <a:solidFill>
                  <a:srgbClr val="000000"/>
                </a:solidFill>
                <a:cs typeface="Arial" charset="0"/>
              </a:rPr>
              <a:t>= </a:t>
            </a:r>
            <a:r>
              <a:rPr lang="en-GB" dirty="0">
                <a:solidFill>
                  <a:srgbClr val="000000"/>
                </a:solidFill>
                <a:cs typeface="Arial" charset="0"/>
              </a:rPr>
              <a:t>Principal Components (PCs)</a:t>
            </a:r>
          </a:p>
          <a:p>
            <a:pPr marL="285750" indent="-285750" fontAlgn="base">
              <a:spcBef>
                <a:spcPct val="0"/>
              </a:spcBef>
              <a:spcAft>
                <a:spcPct val="0"/>
              </a:spcAft>
              <a:buFont typeface="Wingdings" pitchFamily="2" charset="2"/>
              <a:buChar char="q"/>
              <a:defRPr/>
            </a:pPr>
            <a:endParaRPr lang="en-GB" dirty="0">
              <a:solidFill>
                <a:srgbClr val="000000"/>
              </a:solidFill>
              <a:cs typeface="Arial" charset="0"/>
            </a:endParaRPr>
          </a:p>
          <a:p>
            <a:pPr marL="285750" indent="-285750" fontAlgn="base">
              <a:spcBef>
                <a:spcPct val="0"/>
              </a:spcBef>
              <a:spcAft>
                <a:spcPct val="0"/>
              </a:spcAft>
              <a:buFont typeface="Wingdings" pitchFamily="2" charset="2"/>
              <a:buChar char="q"/>
              <a:defRPr/>
            </a:pPr>
            <a:r>
              <a:rPr lang="en-GB" dirty="0">
                <a:solidFill>
                  <a:srgbClr val="000000"/>
                </a:solidFill>
                <a:cs typeface="Arial" charset="0"/>
              </a:rPr>
              <a:t>Data = linear combination of PCs</a:t>
            </a:r>
          </a:p>
        </p:txBody>
      </p:sp>
      <p:pic>
        <p:nvPicPr>
          <p:cNvPr id="7" name="Picture 6">
            <a:extLst>
              <a:ext uri="{FF2B5EF4-FFF2-40B4-BE49-F238E27FC236}">
                <a16:creationId xmlns:a16="http://schemas.microsoft.com/office/drawing/2014/main" id="{345BA530-FD73-4946-BBC2-F074A93FA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85" y="1665303"/>
            <a:ext cx="4536504" cy="4300637"/>
          </a:xfrm>
          <a:prstGeom prst="rect">
            <a:avLst/>
          </a:prstGeom>
        </p:spPr>
      </p:pic>
    </p:spTree>
    <p:extLst>
      <p:ext uri="{BB962C8B-B14F-4D97-AF65-F5344CB8AC3E}">
        <p14:creationId xmlns:p14="http://schemas.microsoft.com/office/powerpoint/2010/main" val="130829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5F3A124-9158-45A1-9E0B-EBD1C8A778FF}"/>
              </a:ext>
            </a:extLst>
          </p:cNvPr>
          <p:cNvSpPr>
            <a:spLocks noGrp="1"/>
          </p:cNvSpPr>
          <p:nvPr>
            <p:ph type="subTitle" idx="1"/>
          </p:nvPr>
        </p:nvSpPr>
        <p:spPr>
          <a:xfrm>
            <a:off x="577049" y="435007"/>
            <a:ext cx="11088209" cy="595691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Principal Component Analysis</a:t>
            </a:r>
          </a:p>
          <a:p>
            <a:pPr algn="l"/>
            <a:endParaRPr lang="en-US" sz="1800" dirty="0"/>
          </a:p>
          <a:p>
            <a:pPr algn="l"/>
            <a:endParaRPr lang="en-US" sz="1800" dirty="0"/>
          </a:p>
          <a:p>
            <a:pPr algn="l" fontAlgn="base">
              <a:spcBef>
                <a:spcPct val="0"/>
              </a:spcBef>
              <a:spcAft>
                <a:spcPct val="0"/>
              </a:spcAft>
              <a:defRPr/>
            </a:pPr>
            <a:r>
              <a:rPr lang="en-US" sz="1600" dirty="0"/>
              <a:t>1. </a:t>
            </a:r>
            <a:r>
              <a:rPr lang="en-US" sz="1600" dirty="0">
                <a:solidFill>
                  <a:srgbClr val="000000"/>
                </a:solidFill>
                <a:cs typeface="Arial" panose="020B0604020202020204" pitchFamily="34" charset="0"/>
              </a:rPr>
              <a:t> Standardize the original data</a:t>
            </a:r>
            <a:r>
              <a:rPr lang="el-GR" sz="1600" dirty="0">
                <a:solidFill>
                  <a:srgbClr val="000000"/>
                </a:solidFill>
                <a:cs typeface="Arial" panose="020B0604020202020204" pitchFamily="34" charset="0"/>
              </a:rPr>
              <a:t>, </a:t>
            </a:r>
            <a:r>
              <a:rPr lang="en-US" sz="1600" dirty="0">
                <a:solidFill>
                  <a:srgbClr val="000000"/>
                </a:solidFill>
                <a:cs typeface="Arial" panose="020B0604020202020204" pitchFamily="34" charset="0"/>
              </a:rPr>
              <a:t>if necessary (Dimension Reduction).</a:t>
            </a:r>
          </a:p>
          <a:p>
            <a:pPr marL="742950" lvl="1" indent="-285750" algn="l" fontAlgn="base">
              <a:spcBef>
                <a:spcPct val="0"/>
              </a:spcBef>
              <a:spcAft>
                <a:spcPct val="0"/>
              </a:spcAft>
              <a:buFont typeface="Courier New" panose="02070309020205020404" pitchFamily="49" charset="0"/>
              <a:buChar char="o"/>
              <a:defRPr/>
            </a:pPr>
            <a:r>
              <a:rPr lang="en-US" sz="1600" dirty="0">
                <a:solidFill>
                  <a:srgbClr val="000000"/>
                </a:solidFill>
                <a:cs typeface="Arial" panose="020B0604020202020204" pitchFamily="34" charset="0"/>
              </a:rPr>
              <a:t> It is a process of converting a data set having vast dimensions into a data set with lesser dimensions.</a:t>
            </a:r>
          </a:p>
          <a:p>
            <a:pPr marL="742950" lvl="1" indent="-285750" algn="l" fontAlgn="base">
              <a:spcBef>
                <a:spcPct val="0"/>
              </a:spcBef>
              <a:spcAft>
                <a:spcPct val="0"/>
              </a:spcAft>
              <a:buFont typeface="Courier New" panose="02070309020205020404" pitchFamily="49" charset="0"/>
              <a:buChar char="o"/>
              <a:defRPr/>
            </a:pPr>
            <a:r>
              <a:rPr lang="en-US" sz="1600" dirty="0">
                <a:solidFill>
                  <a:srgbClr val="000000"/>
                </a:solidFill>
                <a:cs typeface="Arial" panose="020B0604020202020204" pitchFamily="34" charset="0"/>
              </a:rPr>
              <a:t> It ensures that the converted data set conveys similar information concisely.     </a:t>
            </a:r>
            <a:endParaRPr lang="el-GR" sz="1600" dirty="0">
              <a:solidFill>
                <a:srgbClr val="000000"/>
              </a:solidFill>
              <a:cs typeface="Arial" panose="020B0604020202020204" pitchFamily="34" charset="0"/>
            </a:endParaRPr>
          </a:p>
          <a:p>
            <a:pPr algn="l"/>
            <a:r>
              <a:rPr lang="en-US" sz="1600" dirty="0"/>
              <a:t>2. Construct the variance-covariance matrix or the correlation matrix.</a:t>
            </a:r>
          </a:p>
          <a:p>
            <a:pPr algn="l"/>
            <a:r>
              <a:rPr lang="en-US" sz="1600" dirty="0"/>
              <a:t>3. Determine the eigenvalues (</a:t>
            </a:r>
            <a:r>
              <a:rPr lang="en-US" sz="1600" dirty="0" err="1"/>
              <a:t>λi</a:t>
            </a:r>
            <a:r>
              <a:rPr lang="en-US" sz="1600" dirty="0"/>
              <a:t>) and eigenvectors (</a:t>
            </a:r>
            <a:r>
              <a:rPr lang="en-US" sz="1600" dirty="0" err="1"/>
              <a:t>PCi</a:t>
            </a:r>
            <a:r>
              <a:rPr lang="en-US" sz="1600" dirty="0"/>
              <a:t>) of the matrix.</a:t>
            </a:r>
          </a:p>
          <a:p>
            <a:pPr lvl="1" algn="l"/>
            <a:r>
              <a:rPr lang="en-US" sz="1600" dirty="0"/>
              <a:t>o</a:t>
            </a:r>
            <a:r>
              <a:rPr lang="en-US" sz="1200" dirty="0"/>
              <a:t>	</a:t>
            </a:r>
            <a:r>
              <a:rPr lang="en-US" sz="1600" dirty="0"/>
              <a:t>Data covariance has been eliminated.</a:t>
            </a:r>
          </a:p>
          <a:p>
            <a:pPr lvl="1" algn="l"/>
            <a:r>
              <a:rPr lang="en-US" sz="1600" dirty="0"/>
              <a:t>o	Eigenvalues λ represent the variances of the transformed data.</a:t>
            </a:r>
          </a:p>
          <a:p>
            <a:pPr lvl="1" algn="l"/>
            <a:r>
              <a:rPr lang="en-US" sz="1600" dirty="0"/>
              <a:t>o	PC1 corresponds to the biggest λ (λ1) and summarizes the majority of the data variance.</a:t>
            </a:r>
          </a:p>
          <a:p>
            <a:pPr lvl="1" algn="l"/>
            <a:r>
              <a:rPr lang="en-US" sz="1600" dirty="0"/>
              <a:t>o	PC2 corresponds to λ2  and summarizes the majority of the rest of the data variance etc.</a:t>
            </a:r>
          </a:p>
          <a:p>
            <a:pPr algn="l"/>
            <a:r>
              <a:rPr lang="en-US" sz="1600" dirty="0"/>
              <a:t>4. Determine the admixture coefficients α</a:t>
            </a:r>
            <a:r>
              <a:rPr lang="en-US" sz="1600" dirty="0" err="1"/>
              <a:t>i</a:t>
            </a:r>
            <a:r>
              <a:rPr lang="en-US" sz="1600" dirty="0"/>
              <a:t> (data projection on the new axes).</a:t>
            </a:r>
          </a:p>
          <a:p>
            <a:pPr lvl="1" algn="l"/>
            <a:r>
              <a:rPr lang="en-US" sz="1600" dirty="0"/>
              <a:t>o	Full data reconstruction: Data = α1PC1 + α2PC2 + … + α</a:t>
            </a:r>
            <a:r>
              <a:rPr lang="en-US" sz="1600" dirty="0" err="1"/>
              <a:t>kPCk</a:t>
            </a:r>
            <a:endParaRPr lang="en-US" sz="1600" dirty="0"/>
          </a:p>
          <a:p>
            <a:pPr lvl="1" algn="l"/>
            <a:r>
              <a:rPr lang="en-US" sz="1600" dirty="0"/>
              <a:t>o	Partial reconstruction is usually sufficient: Data ≈ α1PC1 + α2PC2 + … + α5PC5</a:t>
            </a:r>
          </a:p>
          <a:p>
            <a:pPr algn="l"/>
            <a:endParaRPr lang="en-US" dirty="0"/>
          </a:p>
          <a:p>
            <a:pPr algn="l"/>
            <a:endParaRPr lang="en-IN" dirty="0"/>
          </a:p>
        </p:txBody>
      </p:sp>
    </p:spTree>
    <p:extLst>
      <p:ext uri="{BB962C8B-B14F-4D97-AF65-F5344CB8AC3E}">
        <p14:creationId xmlns:p14="http://schemas.microsoft.com/office/powerpoint/2010/main" val="44651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1EBA43-35CC-499B-93AC-902230B61B45}"/>
              </a:ext>
            </a:extLst>
          </p:cNvPr>
          <p:cNvPicPr>
            <a:picLocks noChangeAspect="1"/>
          </p:cNvPicPr>
          <p:nvPr/>
        </p:nvPicPr>
        <p:blipFill>
          <a:blip r:embed="rId2"/>
          <a:stretch>
            <a:fillRect/>
          </a:stretch>
        </p:blipFill>
        <p:spPr>
          <a:xfrm>
            <a:off x="1523603" y="616363"/>
            <a:ext cx="9144793" cy="5767316"/>
          </a:xfrm>
          <a:prstGeom prst="rect">
            <a:avLst/>
          </a:prstGeom>
        </p:spPr>
      </p:pic>
    </p:spTree>
    <p:extLst>
      <p:ext uri="{BB962C8B-B14F-4D97-AF65-F5344CB8AC3E}">
        <p14:creationId xmlns:p14="http://schemas.microsoft.com/office/powerpoint/2010/main" val="373069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7AF-A687-4296-ADC1-C87536BBE54B}"/>
              </a:ext>
            </a:extLst>
          </p:cNvPr>
          <p:cNvSpPr>
            <a:spLocks noGrp="1"/>
          </p:cNvSpPr>
          <p:nvPr>
            <p:ph type="ctrTitle"/>
          </p:nvPr>
        </p:nvSpPr>
        <p:spPr>
          <a:xfrm>
            <a:off x="1524000" y="1122363"/>
            <a:ext cx="9144000" cy="768581"/>
          </a:xfrm>
        </p:spPr>
        <p:txBody>
          <a:bodyPr>
            <a:normAutofit fontScale="90000"/>
          </a:bodyPr>
          <a:lstStyle/>
          <a:p>
            <a:pPr algn="l"/>
            <a:r>
              <a:rPr lang="en-IN" dirty="0"/>
              <a:t>What is classification?</a:t>
            </a:r>
          </a:p>
        </p:txBody>
      </p:sp>
      <p:sp>
        <p:nvSpPr>
          <p:cNvPr id="3" name="Subtitle 2">
            <a:extLst>
              <a:ext uri="{FF2B5EF4-FFF2-40B4-BE49-F238E27FC236}">
                <a16:creationId xmlns:a16="http://schemas.microsoft.com/office/drawing/2014/main" id="{EF9A9F81-24FF-4CB6-9EE4-84C5DCD153F5}"/>
              </a:ext>
            </a:extLst>
          </p:cNvPr>
          <p:cNvSpPr>
            <a:spLocks noGrp="1"/>
          </p:cNvSpPr>
          <p:nvPr>
            <p:ph type="subTitle" idx="1"/>
          </p:nvPr>
        </p:nvSpPr>
        <p:spPr>
          <a:xfrm>
            <a:off x="1524000" y="2210540"/>
            <a:ext cx="9144000" cy="3047260"/>
          </a:xfrm>
        </p:spPr>
        <p:txBody>
          <a:bodyPr/>
          <a:lstStyle/>
          <a:p>
            <a:pPr algn="l"/>
            <a:r>
              <a:rPr lang="en-US" dirty="0"/>
              <a:t>A machine learning task that deals with identifying the class to which an instance belongs </a:t>
            </a:r>
          </a:p>
          <a:p>
            <a:pPr algn="l"/>
            <a:endParaRPr lang="en-US" dirty="0"/>
          </a:p>
          <a:p>
            <a:pPr algn="l"/>
            <a:r>
              <a:rPr lang="en-US" dirty="0"/>
              <a:t>A classifier performs classification</a:t>
            </a:r>
          </a:p>
          <a:p>
            <a:pPr algn="l"/>
            <a:endParaRPr lang="en-IN" dirty="0"/>
          </a:p>
        </p:txBody>
      </p:sp>
    </p:spTree>
    <p:extLst>
      <p:ext uri="{BB962C8B-B14F-4D97-AF65-F5344CB8AC3E}">
        <p14:creationId xmlns:p14="http://schemas.microsoft.com/office/powerpoint/2010/main" val="411962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4C815-EA29-49D1-85AD-E2A4CE579955}"/>
              </a:ext>
            </a:extLst>
          </p:cNvPr>
          <p:cNvSpPr>
            <a:spLocks noGrp="1"/>
          </p:cNvSpPr>
          <p:nvPr>
            <p:ph idx="1"/>
          </p:nvPr>
        </p:nvSpPr>
        <p:spPr>
          <a:xfrm>
            <a:off x="838200" y="1420427"/>
            <a:ext cx="10515600" cy="5264458"/>
          </a:xfrm>
        </p:spPr>
        <p:txBody>
          <a:bodyPr/>
          <a:lstStyle/>
          <a:p>
            <a:pPr marL="0" indent="0">
              <a:buNone/>
            </a:pPr>
            <a:r>
              <a:rPr lang="en-US" dirty="0"/>
              <a:t>Number of websites</a:t>
            </a:r>
          </a:p>
          <a:p>
            <a:pPr marL="0" indent="0">
              <a:buNone/>
            </a:pPr>
            <a:r>
              <a:rPr lang="en-US" dirty="0"/>
              <a:t>Website Loyalty</a:t>
            </a:r>
          </a:p>
          <a:p>
            <a:pPr marL="0" indent="0">
              <a:buNone/>
            </a:pPr>
            <a:r>
              <a:rPr lang="en-US" dirty="0"/>
              <a:t>Age group</a:t>
            </a:r>
          </a:p>
          <a:p>
            <a:pPr marL="0" indent="0">
              <a:buNone/>
            </a:pPr>
            <a:r>
              <a:rPr lang="en-IN" dirty="0"/>
              <a:t>City</a:t>
            </a:r>
          </a:p>
        </p:txBody>
      </p:sp>
      <p:sp>
        <p:nvSpPr>
          <p:cNvPr id="4" name="Rectangle 2">
            <a:extLst>
              <a:ext uri="{FF2B5EF4-FFF2-40B4-BE49-F238E27FC236}">
                <a16:creationId xmlns:a16="http://schemas.microsoft.com/office/drawing/2014/main" id="{2A3E26E7-5A8D-4384-A156-3C0FB08821F0}"/>
              </a:ext>
            </a:extLst>
          </p:cNvPr>
          <p:cNvSpPr txBox="1">
            <a:spLocks noChangeArrowheads="1"/>
          </p:cNvSpPr>
          <p:nvPr/>
        </p:nvSpPr>
        <p:spPr>
          <a:xfrm>
            <a:off x="1740022" y="381740"/>
            <a:ext cx="9232777" cy="969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990000"/>
                </a:solidFill>
              </a:rPr>
              <a:t>Classification learning</a:t>
            </a:r>
          </a:p>
        </p:txBody>
      </p:sp>
      <p:sp>
        <p:nvSpPr>
          <p:cNvPr id="5" name="Rectangle 10">
            <a:extLst>
              <a:ext uri="{FF2B5EF4-FFF2-40B4-BE49-F238E27FC236}">
                <a16:creationId xmlns:a16="http://schemas.microsoft.com/office/drawing/2014/main" id="{85DD9E9B-FE48-4E58-B764-E4EED7C29635}"/>
              </a:ext>
            </a:extLst>
          </p:cNvPr>
          <p:cNvSpPr>
            <a:spLocks noChangeArrowheads="1"/>
          </p:cNvSpPr>
          <p:nvPr/>
        </p:nvSpPr>
        <p:spPr bwMode="auto">
          <a:xfrm>
            <a:off x="5797118" y="2920754"/>
            <a:ext cx="1704512" cy="1651246"/>
          </a:xfrm>
          <a:prstGeom prst="rect">
            <a:avLst/>
          </a:prstGeom>
          <a:gradFill rotWithShape="1">
            <a:gsLst>
              <a:gs pos="0">
                <a:schemeClr val="bg1"/>
              </a:gs>
              <a:gs pos="100000">
                <a:schemeClr val="tx1"/>
              </a:gs>
            </a:gsLst>
            <a:lin ang="5400000" scaled="1"/>
          </a:gra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t>Training </a:t>
            </a:r>
          </a:p>
          <a:p>
            <a:pPr algn="ctr"/>
            <a:r>
              <a:rPr lang="en-US" altLang="en-US" sz="3600" dirty="0"/>
              <a:t>phase</a:t>
            </a:r>
          </a:p>
        </p:txBody>
      </p:sp>
      <p:sp>
        <p:nvSpPr>
          <p:cNvPr id="6" name="AutoShape 17">
            <a:extLst>
              <a:ext uri="{FF2B5EF4-FFF2-40B4-BE49-F238E27FC236}">
                <a16:creationId xmlns:a16="http://schemas.microsoft.com/office/drawing/2014/main" id="{1086E7CE-6D35-423F-96EE-13EA3955E5F6}"/>
              </a:ext>
            </a:extLst>
          </p:cNvPr>
          <p:cNvSpPr>
            <a:spLocks noChangeArrowheads="1"/>
          </p:cNvSpPr>
          <p:nvPr/>
        </p:nvSpPr>
        <p:spPr bwMode="auto">
          <a:xfrm rot="13478258">
            <a:off x="7380042" y="3500320"/>
            <a:ext cx="562771" cy="643032"/>
          </a:xfrm>
          <a:prstGeom prst="rtTriangle">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 name="Rectangle 18">
            <a:extLst>
              <a:ext uri="{FF2B5EF4-FFF2-40B4-BE49-F238E27FC236}">
                <a16:creationId xmlns:a16="http://schemas.microsoft.com/office/drawing/2014/main" id="{107AD677-49F6-487F-82F4-99A1C98E0BC6}"/>
              </a:ext>
            </a:extLst>
          </p:cNvPr>
          <p:cNvSpPr>
            <a:spLocks noChangeArrowheads="1"/>
          </p:cNvSpPr>
          <p:nvPr/>
        </p:nvSpPr>
        <p:spPr bwMode="auto">
          <a:xfrm>
            <a:off x="8220722" y="2920754"/>
            <a:ext cx="1704512" cy="1651246"/>
          </a:xfrm>
          <a:prstGeom prst="rect">
            <a:avLst/>
          </a:prstGeom>
          <a:gradFill rotWithShape="1">
            <a:gsLst>
              <a:gs pos="0">
                <a:schemeClr val="bg1"/>
              </a:gs>
              <a:gs pos="100000">
                <a:schemeClr val="tx1"/>
              </a:gs>
            </a:gsLst>
            <a:lin ang="5400000" scaled="1"/>
          </a:gra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t>Testing </a:t>
            </a:r>
          </a:p>
          <a:p>
            <a:pPr algn="ctr"/>
            <a:r>
              <a:rPr lang="en-US" altLang="en-US" sz="3600" dirty="0"/>
              <a:t>phase</a:t>
            </a:r>
          </a:p>
        </p:txBody>
      </p:sp>
      <p:sp>
        <p:nvSpPr>
          <p:cNvPr id="8" name="Text Box 20">
            <a:extLst>
              <a:ext uri="{FF2B5EF4-FFF2-40B4-BE49-F238E27FC236}">
                <a16:creationId xmlns:a16="http://schemas.microsoft.com/office/drawing/2014/main" id="{53779FF7-8615-4DB4-ACD6-5FCE4A91EF42}"/>
              </a:ext>
            </a:extLst>
          </p:cNvPr>
          <p:cNvSpPr txBox="1">
            <a:spLocks noChangeArrowheads="1"/>
          </p:cNvSpPr>
          <p:nvPr/>
        </p:nvSpPr>
        <p:spPr bwMode="auto">
          <a:xfrm>
            <a:off x="1219200" y="4724400"/>
            <a:ext cx="41148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Learning the classifier</a:t>
            </a:r>
          </a:p>
          <a:p>
            <a:pPr>
              <a:spcBef>
                <a:spcPct val="50000"/>
              </a:spcBef>
            </a:pPr>
            <a:r>
              <a:rPr lang="en-US" altLang="en-US" dirty="0"/>
              <a:t>from the available data </a:t>
            </a:r>
          </a:p>
          <a:p>
            <a:pPr>
              <a:spcBef>
                <a:spcPct val="50000"/>
              </a:spcBef>
            </a:pPr>
            <a:r>
              <a:rPr lang="en-US" altLang="en-US" dirty="0"/>
              <a:t>‘Training set’</a:t>
            </a:r>
          </a:p>
          <a:p>
            <a:pPr>
              <a:spcBef>
                <a:spcPct val="50000"/>
              </a:spcBef>
            </a:pPr>
            <a:r>
              <a:rPr lang="en-US" altLang="en-US" dirty="0"/>
              <a:t>(Labeled)</a:t>
            </a:r>
          </a:p>
        </p:txBody>
      </p:sp>
      <p:sp>
        <p:nvSpPr>
          <p:cNvPr id="9" name="Text Box 21">
            <a:extLst>
              <a:ext uri="{FF2B5EF4-FFF2-40B4-BE49-F238E27FC236}">
                <a16:creationId xmlns:a16="http://schemas.microsoft.com/office/drawing/2014/main" id="{BE99D16C-2EF4-4426-B7A8-DD0C14B49511}"/>
              </a:ext>
            </a:extLst>
          </p:cNvPr>
          <p:cNvSpPr txBox="1">
            <a:spLocks noChangeArrowheads="1"/>
          </p:cNvSpPr>
          <p:nvPr/>
        </p:nvSpPr>
        <p:spPr bwMode="auto">
          <a:xfrm>
            <a:off x="4191000" y="4724400"/>
            <a:ext cx="41148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Testing how well the classifier</a:t>
            </a:r>
          </a:p>
          <a:p>
            <a:pPr>
              <a:spcBef>
                <a:spcPct val="50000"/>
              </a:spcBef>
            </a:pPr>
            <a:r>
              <a:rPr lang="en-US" altLang="en-US" dirty="0"/>
              <a:t>performs</a:t>
            </a:r>
          </a:p>
          <a:p>
            <a:pPr>
              <a:spcBef>
                <a:spcPct val="50000"/>
              </a:spcBef>
            </a:pPr>
            <a:r>
              <a:rPr lang="en-US" altLang="en-US" dirty="0"/>
              <a:t>‘Testing set’</a:t>
            </a:r>
          </a:p>
          <a:p>
            <a:pPr>
              <a:spcBef>
                <a:spcPct val="50000"/>
              </a:spcBef>
            </a:pPr>
            <a:endParaRPr lang="en-US" altLang="en-US" dirty="0"/>
          </a:p>
        </p:txBody>
      </p:sp>
    </p:spTree>
    <p:extLst>
      <p:ext uri="{BB962C8B-B14F-4D97-AF65-F5344CB8AC3E}">
        <p14:creationId xmlns:p14="http://schemas.microsoft.com/office/powerpoint/2010/main" val="313733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89EE-A04A-4981-ACCF-A0721416B506}"/>
              </a:ext>
            </a:extLst>
          </p:cNvPr>
          <p:cNvSpPr>
            <a:spLocks noGrp="1"/>
          </p:cNvSpPr>
          <p:nvPr>
            <p:ph type="title"/>
          </p:nvPr>
        </p:nvSpPr>
        <p:spPr/>
        <p:txBody>
          <a:bodyPr/>
          <a:lstStyle/>
          <a:p>
            <a:r>
              <a:rPr lang="en-IN" dirty="0"/>
              <a:t>Generating datasets</a:t>
            </a:r>
          </a:p>
        </p:txBody>
      </p:sp>
      <p:sp>
        <p:nvSpPr>
          <p:cNvPr id="3" name="Content Placeholder 2">
            <a:extLst>
              <a:ext uri="{FF2B5EF4-FFF2-40B4-BE49-F238E27FC236}">
                <a16:creationId xmlns:a16="http://schemas.microsoft.com/office/drawing/2014/main" id="{BD0DD0A7-107F-4128-87BD-7415CE409F0F}"/>
              </a:ext>
            </a:extLst>
          </p:cNvPr>
          <p:cNvSpPr>
            <a:spLocks noGrp="1"/>
          </p:cNvSpPr>
          <p:nvPr>
            <p:ph idx="1"/>
          </p:nvPr>
        </p:nvSpPr>
        <p:spPr/>
        <p:txBody>
          <a:bodyPr/>
          <a:lstStyle/>
          <a:p>
            <a:r>
              <a:rPr lang="en-US" dirty="0"/>
              <a:t>Methods:</a:t>
            </a:r>
          </a:p>
          <a:p>
            <a:r>
              <a:rPr lang="en-US" dirty="0"/>
              <a:t>Holdout (2/3rd training, 1/3rd testing)</a:t>
            </a:r>
          </a:p>
          <a:p>
            <a:r>
              <a:rPr lang="en-US" dirty="0"/>
              <a:t>Cross validation (n – fold)</a:t>
            </a:r>
          </a:p>
          <a:p>
            <a:pPr lvl="1"/>
            <a:r>
              <a:rPr lang="en-US" dirty="0"/>
              <a:t>Divide into n parts</a:t>
            </a:r>
          </a:p>
          <a:p>
            <a:pPr lvl="1"/>
            <a:r>
              <a:rPr lang="en-US" dirty="0"/>
              <a:t>Train on (n-1), test on last</a:t>
            </a:r>
          </a:p>
          <a:p>
            <a:pPr lvl="1"/>
            <a:r>
              <a:rPr lang="en-US" dirty="0"/>
              <a:t>Repeat for different combinations</a:t>
            </a:r>
          </a:p>
          <a:p>
            <a:r>
              <a:rPr lang="en-US" dirty="0"/>
              <a:t>Bootstrapping</a:t>
            </a:r>
          </a:p>
          <a:p>
            <a:pPr lvl="1"/>
            <a:r>
              <a:rPr lang="en-US" dirty="0"/>
              <a:t>Select random samples to form the training set</a:t>
            </a:r>
          </a:p>
          <a:p>
            <a:endParaRPr lang="en-IN" dirty="0"/>
          </a:p>
        </p:txBody>
      </p:sp>
    </p:spTree>
    <p:extLst>
      <p:ext uri="{BB962C8B-B14F-4D97-AF65-F5344CB8AC3E}">
        <p14:creationId xmlns:p14="http://schemas.microsoft.com/office/powerpoint/2010/main" val="327698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451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Customer Retention</vt:lpstr>
      <vt:lpstr>EDA </vt:lpstr>
      <vt:lpstr>PowerPoint Presentation</vt:lpstr>
      <vt:lpstr>PowerPoint Presentation</vt:lpstr>
      <vt:lpstr>PowerPoint Presentation</vt:lpstr>
      <vt:lpstr>PowerPoint Presentation</vt:lpstr>
      <vt:lpstr>What is classification?</vt:lpstr>
      <vt:lpstr>PowerPoint Presentation</vt:lpstr>
      <vt:lpstr>Generating datasets</vt:lpstr>
      <vt:lpstr>Evaluating classifiers</vt:lpstr>
      <vt:lpstr>This ppt allows us to see the steps taken to complete this project.  This project allows us to identify the attributes required to increase brand loyalty within different demography by improving different aspects of e-retail marketing.  Also, allows us to identify new customers.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Sagnik Das</dc:creator>
  <cp:lastModifiedBy>Sagnik Das</cp:lastModifiedBy>
  <cp:revision>2</cp:revision>
  <dcterms:created xsi:type="dcterms:W3CDTF">2021-08-15T15:27:07Z</dcterms:created>
  <dcterms:modified xsi:type="dcterms:W3CDTF">2021-08-20T14:13:37Z</dcterms:modified>
</cp:coreProperties>
</file>