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810E-6618-4E87-B77E-05C781702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74A29D-CA40-41DA-BA34-09753E744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3FD649-C6CC-4F49-8C79-768B5A6C80A8}"/>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5" name="Footer Placeholder 4">
            <a:extLst>
              <a:ext uri="{FF2B5EF4-FFF2-40B4-BE49-F238E27FC236}">
                <a16:creationId xmlns:a16="http://schemas.microsoft.com/office/drawing/2014/main" id="{77BAE52C-68C5-4748-8BB0-28624266A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A6A5A-9082-449A-A01A-BF6847E9094F}"/>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119758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9D46-88B8-4BA4-8D4F-73578F48DA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394BE8-1AD9-479E-A74E-C3CE887B8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3DDF6-6FAC-417E-8E9C-1C676ACE1C5F}"/>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5" name="Footer Placeholder 4">
            <a:extLst>
              <a:ext uri="{FF2B5EF4-FFF2-40B4-BE49-F238E27FC236}">
                <a16:creationId xmlns:a16="http://schemas.microsoft.com/office/drawing/2014/main" id="{7686F42C-8AD7-4A61-BA9C-B13250120F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21AA84-E864-46E4-9567-050127DA5CB0}"/>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43882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A1BC5-337D-45B0-B0DB-CDC15B614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2A1F01-DC00-41D1-8E13-64B444303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D1343-91FC-4BAE-9B7F-149C18604164}"/>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5" name="Footer Placeholder 4">
            <a:extLst>
              <a:ext uri="{FF2B5EF4-FFF2-40B4-BE49-F238E27FC236}">
                <a16:creationId xmlns:a16="http://schemas.microsoft.com/office/drawing/2014/main" id="{EB8CD7D0-0867-4A50-BCF6-1CD756EB2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B5E1D-483D-4D73-8707-AF9DBD1C6346}"/>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16793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E37C-DD8E-43BE-8E5D-8EFBBAB23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B06875-A205-4F95-B666-BF5090D7A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9F9E1-023D-4C9C-9DEB-21036C17CB11}"/>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5" name="Footer Placeholder 4">
            <a:extLst>
              <a:ext uri="{FF2B5EF4-FFF2-40B4-BE49-F238E27FC236}">
                <a16:creationId xmlns:a16="http://schemas.microsoft.com/office/drawing/2014/main" id="{F6FB1EFF-C729-4FB6-8E5A-F3C6A4749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406E0-17C0-4995-BEB9-D72DB5A78755}"/>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1409261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5268-2DD6-4397-AC2E-6DFCF58A5C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8D89CA-B009-42E9-8A8E-1AF96EA40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4F302-91F8-406A-820A-63B97AEE427F}"/>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5" name="Footer Placeholder 4">
            <a:extLst>
              <a:ext uri="{FF2B5EF4-FFF2-40B4-BE49-F238E27FC236}">
                <a16:creationId xmlns:a16="http://schemas.microsoft.com/office/drawing/2014/main" id="{A82183CA-705A-4D64-B235-A3F22A48C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E655A-8E26-4146-A533-C24DFAA84E67}"/>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11424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1A3E-C3AC-4365-A802-CCD65DFC98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391F8-AA72-4D80-BDFA-22AD542B4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4DD308-47DC-4D92-BF5D-78E0BC5B2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A98B55-049F-44A6-B8AD-ADCF18B53464}"/>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6" name="Footer Placeholder 5">
            <a:extLst>
              <a:ext uri="{FF2B5EF4-FFF2-40B4-BE49-F238E27FC236}">
                <a16:creationId xmlns:a16="http://schemas.microsoft.com/office/drawing/2014/main" id="{24BBDE53-B670-435E-8DDB-E95F1239A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2BD0A-B3E7-4456-A75A-07523289713C}"/>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290647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912D-A759-42FF-A4B8-9F838E68A8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19506-2589-47DA-99B0-49F9202B9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96A49-36F1-4456-B76B-95DAA0FFB8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6E84B5-8D54-4CF4-8686-019B9DCBC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C6679C-7035-4AD2-9EC9-74D6D27FF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7955BB-5892-42E3-98FD-D8B81F03EA92}"/>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8" name="Footer Placeholder 7">
            <a:extLst>
              <a:ext uri="{FF2B5EF4-FFF2-40B4-BE49-F238E27FC236}">
                <a16:creationId xmlns:a16="http://schemas.microsoft.com/office/drawing/2014/main" id="{790B10E5-A93B-4CE4-A3A0-B07623026D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ED414F-5A3A-4DA9-90CE-3305D3CFAD07}"/>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243600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5C46-C548-4D36-B14D-5BFA7E9A28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367594-ECE4-4C7A-8FD6-21C60E2BE0C2}"/>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4" name="Footer Placeholder 3">
            <a:extLst>
              <a:ext uri="{FF2B5EF4-FFF2-40B4-BE49-F238E27FC236}">
                <a16:creationId xmlns:a16="http://schemas.microsoft.com/office/drawing/2014/main" id="{392181DA-3865-4455-8136-FF53337C2E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588886-94C1-4CA6-96D6-409D08584602}"/>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93423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03D38-ECB6-4780-9840-602C37879218}"/>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3" name="Footer Placeholder 2">
            <a:extLst>
              <a:ext uri="{FF2B5EF4-FFF2-40B4-BE49-F238E27FC236}">
                <a16:creationId xmlns:a16="http://schemas.microsoft.com/office/drawing/2014/main" id="{8F581063-BB9B-45E9-876C-63F2BE0020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1F9366-C39B-4CF6-A758-B52EE8DFF660}"/>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303391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532E-03CC-4D95-9332-672A667D4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1F4331-BE6C-4B12-BE5B-AAA375514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52BECC-994D-4D16-97FF-5D23B855F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5A22C-9E6E-4919-9D62-47AC5B9809EF}"/>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6" name="Footer Placeholder 5">
            <a:extLst>
              <a:ext uri="{FF2B5EF4-FFF2-40B4-BE49-F238E27FC236}">
                <a16:creationId xmlns:a16="http://schemas.microsoft.com/office/drawing/2014/main" id="{8D5BC2F4-1811-42E6-926B-08E08B4F3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F72B92-E77C-4910-BCF5-D331708B3AFE}"/>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303156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AD06-714A-47A0-BF5F-51EAA4A68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526BA-8E3B-4138-8B35-94F3B2E28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BC0BB7-4D6D-48E4-BE0B-09D81AF3E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7D0DA-EC27-4EFC-8B67-94790A62B196}"/>
              </a:ext>
            </a:extLst>
          </p:cNvPr>
          <p:cNvSpPr>
            <a:spLocks noGrp="1"/>
          </p:cNvSpPr>
          <p:nvPr>
            <p:ph type="dt" sz="half" idx="10"/>
          </p:nvPr>
        </p:nvSpPr>
        <p:spPr/>
        <p:txBody>
          <a:bodyPr/>
          <a:lstStyle/>
          <a:p>
            <a:fld id="{1D0CE2EA-A758-4BA2-ADD8-545BBD8788A1}" type="datetimeFigureOut">
              <a:rPr lang="en-IN" smtClean="0"/>
              <a:t>04-09-2021</a:t>
            </a:fld>
            <a:endParaRPr lang="en-IN"/>
          </a:p>
        </p:txBody>
      </p:sp>
      <p:sp>
        <p:nvSpPr>
          <p:cNvPr id="6" name="Footer Placeholder 5">
            <a:extLst>
              <a:ext uri="{FF2B5EF4-FFF2-40B4-BE49-F238E27FC236}">
                <a16:creationId xmlns:a16="http://schemas.microsoft.com/office/drawing/2014/main" id="{A534F5DE-5D90-434D-974C-F1C79FA5EE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D6C0-AA84-4A74-88DC-7395DDCB7EB8}"/>
              </a:ext>
            </a:extLst>
          </p:cNvPr>
          <p:cNvSpPr>
            <a:spLocks noGrp="1"/>
          </p:cNvSpPr>
          <p:nvPr>
            <p:ph type="sldNum" sz="quarter" idx="12"/>
          </p:nvPr>
        </p:nvSpPr>
        <p:spPr/>
        <p:txBody>
          <a:bodyPr/>
          <a:lstStyle/>
          <a:p>
            <a:fld id="{82D8E53B-BF0F-4BC0-8059-E39AB188F73E}" type="slidenum">
              <a:rPr lang="en-IN" smtClean="0"/>
              <a:t>‹#›</a:t>
            </a:fld>
            <a:endParaRPr lang="en-IN"/>
          </a:p>
        </p:txBody>
      </p:sp>
    </p:spTree>
    <p:extLst>
      <p:ext uri="{BB962C8B-B14F-4D97-AF65-F5344CB8AC3E}">
        <p14:creationId xmlns:p14="http://schemas.microsoft.com/office/powerpoint/2010/main" val="184133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55ABC-3B9D-493E-95B9-A3B207D42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08D11-34E4-4218-95A6-18B662CF1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EA1999-2A71-430E-A2DA-FE2356AD3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CE2EA-A758-4BA2-ADD8-545BBD8788A1}" type="datetimeFigureOut">
              <a:rPr lang="en-IN" smtClean="0"/>
              <a:t>04-09-2021</a:t>
            </a:fld>
            <a:endParaRPr lang="en-IN"/>
          </a:p>
        </p:txBody>
      </p:sp>
      <p:sp>
        <p:nvSpPr>
          <p:cNvPr id="5" name="Footer Placeholder 4">
            <a:extLst>
              <a:ext uri="{FF2B5EF4-FFF2-40B4-BE49-F238E27FC236}">
                <a16:creationId xmlns:a16="http://schemas.microsoft.com/office/drawing/2014/main" id="{61E0A668-526B-4646-A7A3-69E125448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81F4D7-B900-4660-B8AA-F101BAC47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E53B-BF0F-4BC0-8059-E39AB188F73E}" type="slidenum">
              <a:rPr lang="en-IN" smtClean="0"/>
              <a:t>‹#›</a:t>
            </a:fld>
            <a:endParaRPr lang="en-IN"/>
          </a:p>
        </p:txBody>
      </p:sp>
    </p:spTree>
    <p:extLst>
      <p:ext uri="{BB962C8B-B14F-4D97-AF65-F5344CB8AC3E}">
        <p14:creationId xmlns:p14="http://schemas.microsoft.com/office/powerpoint/2010/main" val="82964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E523-1435-4FAC-B821-4E6F0FB96DB3}"/>
              </a:ext>
            </a:extLst>
          </p:cNvPr>
          <p:cNvSpPr>
            <a:spLocks noGrp="1"/>
          </p:cNvSpPr>
          <p:nvPr>
            <p:ph type="ctrTitle"/>
          </p:nvPr>
        </p:nvSpPr>
        <p:spPr/>
        <p:txBody>
          <a:bodyPr/>
          <a:lstStyle/>
          <a:p>
            <a:r>
              <a:rPr lang="en-IN" sz="1800" b="1" dirty="0">
                <a:solidFill>
                  <a:srgbClr val="4E5E6A"/>
                </a:solidFill>
                <a:effectLst/>
                <a:latin typeface="Open Sans" panose="020B0606030504020204" pitchFamily="34" charset="0"/>
                <a:ea typeface="Calibri" panose="020F0502020204030204" pitchFamily="34" charset="0"/>
                <a:cs typeface="Times New Roman" panose="02020603050405020304" pitchFamily="18" charset="0"/>
              </a:rPr>
              <a:t>Micro Credit Defaulter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346353E-43C0-45CA-8ECC-7C54FAB453D3}"/>
              </a:ext>
            </a:extLst>
          </p:cNvPr>
          <p:cNvSpPr>
            <a:spLocks noGrp="1"/>
          </p:cNvSpPr>
          <p:nvPr>
            <p:ph type="subTitle" idx="1"/>
          </p:nvPr>
        </p:nvSpPr>
        <p:spPr/>
        <p:txBody>
          <a:bodyPr/>
          <a:lstStyle/>
          <a:p>
            <a:r>
              <a:rPr lang="en-US" dirty="0"/>
              <a:t>Sagnik Das</a:t>
            </a:r>
            <a:endParaRPr lang="en-IN" dirty="0"/>
          </a:p>
        </p:txBody>
      </p:sp>
    </p:spTree>
    <p:extLst>
      <p:ext uri="{BB962C8B-B14F-4D97-AF65-F5344CB8AC3E}">
        <p14:creationId xmlns:p14="http://schemas.microsoft.com/office/powerpoint/2010/main" val="79111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7CB3-6AFF-41DF-ADDF-62EDCF1EF271}"/>
              </a:ext>
            </a:extLst>
          </p:cNvPr>
          <p:cNvSpPr>
            <a:spLocks noGrp="1"/>
          </p:cNvSpPr>
          <p:nvPr>
            <p:ph type="title"/>
          </p:nvPr>
        </p:nvSpPr>
        <p:spPr/>
        <p:txBody>
          <a:bodyPr/>
          <a:lstStyle/>
          <a:p>
            <a:r>
              <a:rPr lang="en-IN" dirty="0"/>
              <a:t>Evaluating Classifiers</a:t>
            </a:r>
          </a:p>
        </p:txBody>
      </p:sp>
      <p:sp>
        <p:nvSpPr>
          <p:cNvPr id="3" name="Content Placeholder 2">
            <a:extLst>
              <a:ext uri="{FF2B5EF4-FFF2-40B4-BE49-F238E27FC236}">
                <a16:creationId xmlns:a16="http://schemas.microsoft.com/office/drawing/2014/main" id="{3E2D3301-002B-48B4-B369-6A002E75C41E}"/>
              </a:ext>
            </a:extLst>
          </p:cNvPr>
          <p:cNvSpPr>
            <a:spLocks noGrp="1"/>
          </p:cNvSpPr>
          <p:nvPr>
            <p:ph idx="1"/>
          </p:nvPr>
        </p:nvSpPr>
        <p:spPr/>
        <p:txBody>
          <a:bodyPr/>
          <a:lstStyle/>
          <a:p>
            <a:r>
              <a:rPr lang="en-US" dirty="0"/>
              <a:t>Outcome:</a:t>
            </a:r>
          </a:p>
          <a:p>
            <a:pPr lvl="1"/>
            <a:r>
              <a:rPr lang="en-US" dirty="0"/>
              <a:t>Accuracy</a:t>
            </a:r>
          </a:p>
          <a:p>
            <a:pPr lvl="1"/>
            <a:r>
              <a:rPr lang="en-US" dirty="0"/>
              <a:t>Confusion matrix</a:t>
            </a:r>
          </a:p>
          <a:p>
            <a:pPr lvl="1"/>
            <a:r>
              <a:rPr lang="en-US" dirty="0"/>
              <a:t>EDA </a:t>
            </a:r>
          </a:p>
          <a:p>
            <a:pPr lvl="1"/>
            <a:r>
              <a:rPr lang="en-US" dirty="0"/>
              <a:t>PCA</a:t>
            </a:r>
          </a:p>
          <a:p>
            <a:pPr lvl="1"/>
            <a:r>
              <a:rPr lang="en-US" dirty="0"/>
              <a:t>ROC and AUC Curve</a:t>
            </a:r>
          </a:p>
          <a:p>
            <a:pPr lvl="1"/>
            <a:r>
              <a:rPr lang="en-US" dirty="0"/>
              <a:t>Hyperparameter optimization using grid search cv.</a:t>
            </a:r>
          </a:p>
          <a:p>
            <a:pPr lvl="1"/>
            <a:r>
              <a:rPr lang="en-US" dirty="0"/>
              <a:t>If cost-sensitive, the expected cost of classification ( attribute test cost + misclassification cost)</a:t>
            </a:r>
          </a:p>
          <a:p>
            <a:pPr lvl="1"/>
            <a:r>
              <a:rPr lang="en-US" dirty="0"/>
              <a:t>Time</a:t>
            </a:r>
          </a:p>
          <a:p>
            <a:pPr lvl="1"/>
            <a:r>
              <a:rPr lang="en-US" dirty="0"/>
              <a:t>etc.</a:t>
            </a:r>
          </a:p>
          <a:p>
            <a:endParaRPr lang="en-IN" dirty="0"/>
          </a:p>
        </p:txBody>
      </p:sp>
    </p:spTree>
    <p:extLst>
      <p:ext uri="{BB962C8B-B14F-4D97-AF65-F5344CB8AC3E}">
        <p14:creationId xmlns:p14="http://schemas.microsoft.com/office/powerpoint/2010/main" val="116724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9564EC-8B7C-4262-90FD-D95BC09A9A48}"/>
              </a:ext>
            </a:extLst>
          </p:cNvPr>
          <p:cNvSpPr txBox="1"/>
          <p:nvPr/>
        </p:nvSpPr>
        <p:spPr>
          <a:xfrm>
            <a:off x="1518081" y="1171852"/>
            <a:ext cx="9641149" cy="2585323"/>
          </a:xfrm>
          <a:prstGeom prst="rect">
            <a:avLst/>
          </a:prstGeom>
          <a:noFill/>
        </p:spPr>
        <p:txBody>
          <a:bodyPr wrap="square">
            <a:spAutoFit/>
          </a:bodyPr>
          <a:lstStyle/>
          <a:p>
            <a:pPr algn="ctr"/>
            <a:r>
              <a:rPr lang="en-US" dirty="0"/>
              <a:t>Results</a:t>
            </a:r>
          </a:p>
          <a:p>
            <a:endParaRPr lang="en-US" dirty="0"/>
          </a:p>
          <a:p>
            <a:r>
              <a:rPr lang="en-US" dirty="0"/>
              <a:t>This ppt allows us to see the steps taken to complete this project. </a:t>
            </a:r>
            <a:br>
              <a:rPr lang="en-US" dirty="0"/>
            </a:br>
            <a:r>
              <a:rPr lang="en-US" dirty="0"/>
              <a:t>This project allows us to identify the attributes required to identify</a:t>
            </a:r>
            <a:r>
              <a:rPr lang="en-IN" sz="1800" dirty="0">
                <a:effectLst/>
                <a:latin typeface="Calibri" panose="020F0502020204030204" pitchFamily="34" charset="0"/>
                <a:ea typeface="Calibri" panose="020F0502020204030204" pitchFamily="34" charset="0"/>
                <a:cs typeface="Times New Roman" panose="02020603050405020304" pitchFamily="18" charset="0"/>
              </a:rPr>
              <a:t> low-income families, high-income families and their money usage pattern. Families taken or not taken loans. This also helps microfinancing organizations to pinpoint the families that can and cannot repay loan amount within specified time. This project also helps us to learn how big the world of microfinancing is and how it helps in eradicating poverty. </a:t>
            </a:r>
          </a:p>
          <a:p>
            <a:endParaRPr lang="en-IN" dirty="0"/>
          </a:p>
        </p:txBody>
      </p:sp>
    </p:spTree>
    <p:extLst>
      <p:ext uri="{BB962C8B-B14F-4D97-AF65-F5344CB8AC3E}">
        <p14:creationId xmlns:p14="http://schemas.microsoft.com/office/powerpoint/2010/main" val="159338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E03B-889A-451A-BB0D-CC96B9C9B4B6}"/>
              </a:ext>
            </a:extLst>
          </p:cNvPr>
          <p:cNvSpPr>
            <a:spLocks noGrp="1"/>
          </p:cNvSpPr>
          <p:nvPr>
            <p:ph type="title"/>
          </p:nvPr>
        </p:nvSpPr>
        <p:spPr/>
        <p:txBody>
          <a:bodyPr>
            <a:noAutofit/>
          </a:bodyPr>
          <a:lstStyle/>
          <a:p>
            <a:r>
              <a:rPr lang="en-US" sz="9600" dirty="0"/>
              <a:t>Thank You</a:t>
            </a:r>
            <a:endParaRPr lang="en-IN" sz="9600" dirty="0"/>
          </a:p>
        </p:txBody>
      </p:sp>
    </p:spTree>
    <p:extLst>
      <p:ext uri="{BB962C8B-B14F-4D97-AF65-F5344CB8AC3E}">
        <p14:creationId xmlns:p14="http://schemas.microsoft.com/office/powerpoint/2010/main" val="100982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873C-5BF2-44B7-900A-FEB35E8B22EE}"/>
              </a:ext>
            </a:extLst>
          </p:cNvPr>
          <p:cNvSpPr>
            <a:spLocks noGrp="1"/>
          </p:cNvSpPr>
          <p:nvPr>
            <p:ph type="ctrTitle"/>
          </p:nvPr>
        </p:nvSpPr>
        <p:spPr/>
        <p:txBody>
          <a:bodyPr/>
          <a:lstStyle/>
          <a:p>
            <a:r>
              <a:rPr lang="en-US" dirty="0"/>
              <a:t>EDA</a:t>
            </a:r>
            <a:endParaRPr lang="en-IN" dirty="0"/>
          </a:p>
        </p:txBody>
      </p:sp>
      <p:sp>
        <p:nvSpPr>
          <p:cNvPr id="3" name="Subtitle 2">
            <a:extLst>
              <a:ext uri="{FF2B5EF4-FFF2-40B4-BE49-F238E27FC236}">
                <a16:creationId xmlns:a16="http://schemas.microsoft.com/office/drawing/2014/main" id="{A93DBD28-3149-4DB4-AD70-96CAD4B66713}"/>
              </a:ext>
            </a:extLst>
          </p:cNvPr>
          <p:cNvSpPr>
            <a:spLocks noGrp="1"/>
          </p:cNvSpPr>
          <p:nvPr>
            <p:ph type="subTitle" idx="1"/>
          </p:nvPr>
        </p:nvSpPr>
        <p:spPr/>
        <p:txBody>
          <a:bodyPr>
            <a:normAutofit lnSpcReduction="10000"/>
          </a:bodyPr>
          <a:lstStyle/>
          <a:p>
            <a:pPr algn="l"/>
            <a:r>
              <a:rPr lang="en-US" b="0" i="0" dirty="0">
                <a:solidFill>
                  <a:srgbClr val="000000"/>
                </a:solidFill>
                <a:effectLst/>
                <a:latin typeface="Calibri" panose="020F0502020204030204" pitchFamily="34" charset="0"/>
              </a:rPr>
              <a:t>Exploratory Data Analysis Exploratory Data Analysis is the process of</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using statistical tools (such as graphs, measures</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of center, and measures of variation) to</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investigate data sets in order to understand</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their important characteristics.</a:t>
            </a:r>
          </a:p>
          <a:p>
            <a:pPr algn="l"/>
            <a:endParaRPr lang="en-IN" dirty="0"/>
          </a:p>
        </p:txBody>
      </p:sp>
    </p:spTree>
    <p:extLst>
      <p:ext uri="{BB962C8B-B14F-4D97-AF65-F5344CB8AC3E}">
        <p14:creationId xmlns:p14="http://schemas.microsoft.com/office/powerpoint/2010/main" val="94829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B76D-C0B0-4B58-A5F5-0C7C686586FA}"/>
              </a:ext>
            </a:extLst>
          </p:cNvPr>
          <p:cNvSpPr>
            <a:spLocks noGrp="1"/>
          </p:cNvSpPr>
          <p:nvPr>
            <p:ph type="title"/>
          </p:nvPr>
        </p:nvSpPr>
        <p:spPr>
          <a:xfrm>
            <a:off x="838200" y="365125"/>
            <a:ext cx="10515600" cy="1259489"/>
          </a:xfrm>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Principal Component Analysis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0E945DD-EA39-4475-BFC3-98D487B86DFD}"/>
              </a:ext>
            </a:extLst>
          </p:cNvPr>
          <p:cNvSpPr>
            <a:spLocks noGrp="1"/>
          </p:cNvSpPr>
          <p:nvPr>
            <p:ph idx="1"/>
          </p:nvPr>
        </p:nvSpPr>
        <p:spPr/>
        <p:txBody>
          <a:bodyPr>
            <a:normAutofit/>
          </a:bodyPr>
          <a:lstStyle/>
          <a:p>
            <a:pPr marL="0" indent="0" algn="l">
              <a:buNone/>
            </a:pPr>
            <a:endParaRPr lang="en-US" sz="1800" dirty="0"/>
          </a:p>
          <a:p>
            <a:pPr algn="l" fontAlgn="base">
              <a:spcBef>
                <a:spcPct val="0"/>
              </a:spcBef>
              <a:spcAft>
                <a:spcPct val="0"/>
              </a:spcAft>
              <a:defRPr/>
            </a:pPr>
            <a:r>
              <a:rPr lang="en-US" sz="1600" dirty="0"/>
              <a:t>1. </a:t>
            </a:r>
            <a:r>
              <a:rPr lang="en-US" sz="1600" dirty="0">
                <a:solidFill>
                  <a:srgbClr val="000000"/>
                </a:solidFill>
                <a:cs typeface="Arial" panose="020B0604020202020204" pitchFamily="34" charset="0"/>
              </a:rPr>
              <a:t> Standardize the original data</a:t>
            </a:r>
            <a:r>
              <a:rPr lang="el-GR" sz="1600" dirty="0">
                <a:solidFill>
                  <a:srgbClr val="000000"/>
                </a:solidFill>
                <a:cs typeface="Arial" panose="020B0604020202020204" pitchFamily="34" charset="0"/>
              </a:rPr>
              <a:t>, </a:t>
            </a:r>
            <a:r>
              <a:rPr lang="en-US" sz="1600" dirty="0">
                <a:solidFill>
                  <a:srgbClr val="000000"/>
                </a:solidFill>
                <a:cs typeface="Arial" panose="020B0604020202020204" pitchFamily="34" charset="0"/>
              </a:rPr>
              <a:t>if necessary (Dimension Reduction).</a:t>
            </a:r>
          </a:p>
          <a:p>
            <a:pPr marL="742950" lvl="1" indent="-285750" algn="l" fontAlgn="base">
              <a:spcBef>
                <a:spcPct val="0"/>
              </a:spcBef>
              <a:spcAft>
                <a:spcPct val="0"/>
              </a:spcAft>
              <a:buFont typeface="Courier New" panose="02070309020205020404" pitchFamily="49" charset="0"/>
              <a:buChar char="o"/>
              <a:defRPr/>
            </a:pPr>
            <a:r>
              <a:rPr lang="en-US" sz="1600" dirty="0">
                <a:solidFill>
                  <a:srgbClr val="000000"/>
                </a:solidFill>
                <a:cs typeface="Arial" panose="020B0604020202020204" pitchFamily="34" charset="0"/>
              </a:rPr>
              <a:t> It is a process of converting a data set having vast dimensions into a data set with lesser dimensions.</a:t>
            </a:r>
          </a:p>
          <a:p>
            <a:pPr marL="742950" lvl="1" indent="-285750" algn="l" fontAlgn="base">
              <a:spcBef>
                <a:spcPct val="0"/>
              </a:spcBef>
              <a:spcAft>
                <a:spcPct val="0"/>
              </a:spcAft>
              <a:buFont typeface="Courier New" panose="02070309020205020404" pitchFamily="49" charset="0"/>
              <a:buChar char="o"/>
              <a:defRPr/>
            </a:pPr>
            <a:r>
              <a:rPr lang="en-US" sz="1600" dirty="0">
                <a:solidFill>
                  <a:srgbClr val="000000"/>
                </a:solidFill>
                <a:cs typeface="Arial" panose="020B0604020202020204" pitchFamily="34" charset="0"/>
              </a:rPr>
              <a:t> It ensures that the converted data set conveys similar information concisely.     </a:t>
            </a:r>
            <a:endParaRPr lang="el-GR" sz="1600" dirty="0">
              <a:solidFill>
                <a:srgbClr val="000000"/>
              </a:solidFill>
              <a:cs typeface="Arial" panose="020B0604020202020204" pitchFamily="34" charset="0"/>
            </a:endParaRPr>
          </a:p>
          <a:p>
            <a:pPr algn="l"/>
            <a:r>
              <a:rPr lang="en-US" sz="1600" dirty="0"/>
              <a:t>2. Construct the variance-covariance matrix or the correlation matrix.</a:t>
            </a:r>
          </a:p>
          <a:p>
            <a:pPr algn="l"/>
            <a:r>
              <a:rPr lang="en-US" sz="1600" dirty="0"/>
              <a:t>3. Determine the eigenvalues (</a:t>
            </a:r>
            <a:r>
              <a:rPr lang="en-US" sz="1600" dirty="0" err="1"/>
              <a:t>λi</a:t>
            </a:r>
            <a:r>
              <a:rPr lang="en-US" sz="1600" dirty="0"/>
              <a:t>) and eigenvectors (</a:t>
            </a:r>
            <a:r>
              <a:rPr lang="en-US" sz="1600" dirty="0" err="1"/>
              <a:t>PCi</a:t>
            </a:r>
            <a:r>
              <a:rPr lang="en-US" sz="1600" dirty="0"/>
              <a:t>) of the matrix.</a:t>
            </a:r>
          </a:p>
          <a:p>
            <a:pPr lvl="1" algn="l"/>
            <a:r>
              <a:rPr lang="en-US" sz="1600" dirty="0"/>
              <a:t>o</a:t>
            </a:r>
            <a:r>
              <a:rPr lang="en-US" sz="1200" dirty="0"/>
              <a:t>	</a:t>
            </a:r>
            <a:r>
              <a:rPr lang="en-US" sz="1600" dirty="0"/>
              <a:t>Data covariance has been eliminated.</a:t>
            </a:r>
          </a:p>
          <a:p>
            <a:pPr lvl="1" algn="l"/>
            <a:r>
              <a:rPr lang="en-US" sz="1600" dirty="0"/>
              <a:t>o	Eigenvalues λ represent the variances of the transformed data.</a:t>
            </a:r>
          </a:p>
          <a:p>
            <a:pPr lvl="1" algn="l"/>
            <a:r>
              <a:rPr lang="en-US" sz="1600" dirty="0"/>
              <a:t>o	PC1 corresponds to the biggest λ (λ1) and summarizes the majority of the data variance.</a:t>
            </a:r>
          </a:p>
          <a:p>
            <a:pPr lvl="1" algn="l"/>
            <a:r>
              <a:rPr lang="en-US" sz="1600" dirty="0"/>
              <a:t>o	PC2 corresponds to λ2  and summarizes the majority of the rest of the data variance etc.</a:t>
            </a:r>
          </a:p>
          <a:p>
            <a:pPr algn="l"/>
            <a:r>
              <a:rPr lang="en-US" sz="1600" dirty="0"/>
              <a:t>4. Determine the admixture coefficients α</a:t>
            </a:r>
            <a:r>
              <a:rPr lang="en-US" sz="1600" dirty="0" err="1"/>
              <a:t>i</a:t>
            </a:r>
            <a:r>
              <a:rPr lang="en-US" sz="1600" dirty="0"/>
              <a:t> (data projection on the new axes).</a:t>
            </a:r>
          </a:p>
          <a:p>
            <a:pPr lvl="1" algn="l"/>
            <a:r>
              <a:rPr lang="en-US" sz="1600" dirty="0"/>
              <a:t>o	Full data reconstruction: Data = α1PC1 + α2PC2 + … + α</a:t>
            </a:r>
            <a:r>
              <a:rPr lang="en-US" sz="1600" dirty="0" err="1"/>
              <a:t>kPCk</a:t>
            </a:r>
            <a:endParaRPr lang="en-US" sz="1600" dirty="0"/>
          </a:p>
          <a:p>
            <a:pPr lvl="1" algn="l"/>
            <a:r>
              <a:rPr lang="en-US" sz="1600" dirty="0"/>
              <a:t>o	Partial reconstruction is usually sufficient: Data ≈ α1PC1 + α2PC2 + … + α5PC5</a:t>
            </a:r>
          </a:p>
          <a:p>
            <a:endParaRPr lang="en-IN" dirty="0"/>
          </a:p>
        </p:txBody>
      </p:sp>
    </p:spTree>
    <p:extLst>
      <p:ext uri="{BB962C8B-B14F-4D97-AF65-F5344CB8AC3E}">
        <p14:creationId xmlns:p14="http://schemas.microsoft.com/office/powerpoint/2010/main" val="397640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6A58-60EF-4ABA-B70C-CC2135AFE909}"/>
              </a:ext>
            </a:extLst>
          </p:cNvPr>
          <p:cNvSpPr>
            <a:spLocks noGrp="1"/>
          </p:cNvSpPr>
          <p:nvPr>
            <p:ph type="title"/>
          </p:nvPr>
        </p:nvSpPr>
        <p:spPr/>
        <p:txBody>
          <a:bodyPr/>
          <a:lstStyle/>
          <a:p>
            <a:r>
              <a:rPr lang="en-US" dirty="0"/>
              <a:t>ROC – AUC Curve</a:t>
            </a:r>
            <a:endParaRPr lang="en-IN" dirty="0"/>
          </a:p>
        </p:txBody>
      </p:sp>
      <p:sp>
        <p:nvSpPr>
          <p:cNvPr id="3" name="Content Placeholder 2">
            <a:extLst>
              <a:ext uri="{FF2B5EF4-FFF2-40B4-BE49-F238E27FC236}">
                <a16:creationId xmlns:a16="http://schemas.microsoft.com/office/drawing/2014/main" id="{44E5753B-5839-470B-AE9F-A9CEDBE64C09}"/>
              </a:ext>
            </a:extLst>
          </p:cNvPr>
          <p:cNvSpPr>
            <a:spLocks noGrp="1"/>
          </p:cNvSpPr>
          <p:nvPr>
            <p:ph idx="1"/>
          </p:nvPr>
        </p:nvSpPr>
        <p:spPr/>
        <p:txBody>
          <a:bodyPr/>
          <a:lstStyle/>
          <a:p>
            <a:r>
              <a:rPr lang="en-US" b="0" i="0" dirty="0">
                <a:solidFill>
                  <a:srgbClr val="222222"/>
                </a:solidFill>
                <a:effectLst/>
                <a:latin typeface="Lato"/>
              </a:rPr>
              <a:t>The </a:t>
            </a:r>
            <a:r>
              <a:rPr lang="en-US" b="1" i="0" dirty="0">
                <a:solidFill>
                  <a:srgbClr val="222222"/>
                </a:solidFill>
                <a:effectLst/>
                <a:latin typeface="Lato"/>
              </a:rPr>
              <a:t>Receiver Operator Characteristic (ROC)</a:t>
            </a:r>
            <a:r>
              <a:rPr lang="en-US" b="0" i="0" dirty="0">
                <a:solidFill>
                  <a:srgbClr val="222222"/>
                </a:solidFill>
                <a:effectLst/>
                <a:latin typeface="Lato"/>
              </a:rPr>
              <a:t> curve is an evaluation metric for binary classification problems. It is a probability curve that plots the </a:t>
            </a:r>
            <a:r>
              <a:rPr lang="en-US" b="1" i="0" dirty="0">
                <a:solidFill>
                  <a:srgbClr val="222222"/>
                </a:solidFill>
                <a:effectLst/>
                <a:latin typeface="Lato"/>
              </a:rPr>
              <a:t>TPR </a:t>
            </a:r>
            <a:r>
              <a:rPr lang="en-US" b="0" i="0" dirty="0">
                <a:solidFill>
                  <a:srgbClr val="222222"/>
                </a:solidFill>
                <a:effectLst/>
                <a:latin typeface="Lato"/>
              </a:rPr>
              <a:t>against </a:t>
            </a:r>
            <a:r>
              <a:rPr lang="en-US" b="1" i="0" dirty="0">
                <a:solidFill>
                  <a:srgbClr val="222222"/>
                </a:solidFill>
                <a:effectLst/>
                <a:latin typeface="Lato"/>
              </a:rPr>
              <a:t>FPR </a:t>
            </a:r>
            <a:r>
              <a:rPr lang="en-US" b="0" i="0" dirty="0">
                <a:solidFill>
                  <a:srgbClr val="222222"/>
                </a:solidFill>
                <a:effectLst/>
                <a:latin typeface="Lato"/>
              </a:rPr>
              <a:t>at various threshold values and essentially </a:t>
            </a:r>
            <a:r>
              <a:rPr lang="en-US" b="1" i="0" dirty="0">
                <a:solidFill>
                  <a:srgbClr val="222222"/>
                </a:solidFill>
                <a:effectLst/>
                <a:latin typeface="Lato"/>
              </a:rPr>
              <a:t>separates the ‘signal’ from the ‘noise’</a:t>
            </a:r>
            <a:r>
              <a:rPr lang="en-US" b="0" i="0" dirty="0">
                <a:solidFill>
                  <a:srgbClr val="222222"/>
                </a:solidFill>
                <a:effectLst/>
                <a:latin typeface="Lato"/>
              </a:rPr>
              <a:t>. The </a:t>
            </a:r>
            <a:r>
              <a:rPr lang="en-US" b="1" i="0" dirty="0">
                <a:solidFill>
                  <a:srgbClr val="222222"/>
                </a:solidFill>
                <a:effectLst/>
                <a:latin typeface="Lato"/>
              </a:rPr>
              <a:t>Area Under the Curve (AUC) </a:t>
            </a:r>
            <a:r>
              <a:rPr lang="en-US" b="0" i="0" dirty="0">
                <a:solidFill>
                  <a:srgbClr val="222222"/>
                </a:solidFill>
                <a:effectLst/>
                <a:latin typeface="Lato"/>
              </a:rPr>
              <a:t>is the measure of the ability of a classifier to distinguish between classes and is used as a summary of the ROC curve.</a:t>
            </a:r>
          </a:p>
          <a:p>
            <a:endParaRPr lang="en-IN" dirty="0"/>
          </a:p>
        </p:txBody>
      </p:sp>
    </p:spTree>
    <p:extLst>
      <p:ext uri="{BB962C8B-B14F-4D97-AF65-F5344CB8AC3E}">
        <p14:creationId xmlns:p14="http://schemas.microsoft.com/office/powerpoint/2010/main" val="151788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788C61-5AE9-4E2E-A3CD-0056A7DDA269}"/>
              </a:ext>
            </a:extLst>
          </p:cNvPr>
          <p:cNvPicPr>
            <a:picLocks noChangeAspect="1"/>
          </p:cNvPicPr>
          <p:nvPr/>
        </p:nvPicPr>
        <p:blipFill>
          <a:blip r:embed="rId2"/>
          <a:stretch>
            <a:fillRect/>
          </a:stretch>
        </p:blipFill>
        <p:spPr>
          <a:xfrm>
            <a:off x="3228594" y="1563624"/>
            <a:ext cx="5734812" cy="3730752"/>
          </a:xfrm>
          <a:prstGeom prst="rect">
            <a:avLst/>
          </a:prstGeom>
        </p:spPr>
      </p:pic>
    </p:spTree>
    <p:extLst>
      <p:ext uri="{BB962C8B-B14F-4D97-AF65-F5344CB8AC3E}">
        <p14:creationId xmlns:p14="http://schemas.microsoft.com/office/powerpoint/2010/main" val="120807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1DB31-D3EC-4E73-A93C-50B1331C5248}"/>
              </a:ext>
            </a:extLst>
          </p:cNvPr>
          <p:cNvSpPr>
            <a:spLocks noGrp="1"/>
          </p:cNvSpPr>
          <p:nvPr>
            <p:ph type="title"/>
          </p:nvPr>
        </p:nvSpPr>
        <p:spPr/>
        <p:txBody>
          <a:bodyPr/>
          <a:lstStyle/>
          <a:p>
            <a:r>
              <a:rPr lang="en-US" dirty="0"/>
              <a:t>KNN</a:t>
            </a:r>
            <a:endParaRPr lang="en-IN" dirty="0"/>
          </a:p>
        </p:txBody>
      </p:sp>
      <p:sp>
        <p:nvSpPr>
          <p:cNvPr id="5" name="Content Placeholder 4">
            <a:extLst>
              <a:ext uri="{FF2B5EF4-FFF2-40B4-BE49-F238E27FC236}">
                <a16:creationId xmlns:a16="http://schemas.microsoft.com/office/drawing/2014/main" id="{FDBFF04A-F3DC-4F43-AC07-483B470BD16E}"/>
              </a:ext>
            </a:extLst>
          </p:cNvPr>
          <p:cNvSpPr>
            <a:spLocks noGrp="1"/>
          </p:cNvSpPr>
          <p:nvPr>
            <p:ph idx="1"/>
          </p:nvPr>
        </p:nvSpPr>
        <p:spPr/>
        <p:txBody>
          <a:bodyPr/>
          <a:lstStyle/>
          <a:p>
            <a:r>
              <a:rPr lang="en-US" b="0" i="0" dirty="0">
                <a:solidFill>
                  <a:srgbClr val="292929"/>
                </a:solidFill>
                <a:effectLst/>
                <a:latin typeface="charter"/>
              </a:rPr>
              <a:t>KNN: K Nearest Neighbor is one of the fundamental algorithms in machine learning. Machine learning models use a set of input values to predict output values. KNN is one of the simplest forms of machine learning algorithms mostly used for classification. It classifies the data point on how its neighbor is classified.</a:t>
            </a:r>
            <a:endParaRPr lang="en-IN" dirty="0"/>
          </a:p>
        </p:txBody>
      </p:sp>
    </p:spTree>
    <p:extLst>
      <p:ext uri="{BB962C8B-B14F-4D97-AF65-F5344CB8AC3E}">
        <p14:creationId xmlns:p14="http://schemas.microsoft.com/office/powerpoint/2010/main" val="177307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928406-A39C-4864-9062-442DB7364D4D}"/>
              </a:ext>
            </a:extLst>
          </p:cNvPr>
          <p:cNvSpPr>
            <a:spLocks noGrp="1"/>
          </p:cNvSpPr>
          <p:nvPr>
            <p:ph type="title"/>
          </p:nvPr>
        </p:nvSpPr>
        <p:spPr/>
        <p:txBody>
          <a:bodyPr>
            <a:normAutofit fontScale="90000"/>
          </a:bodyPr>
          <a:lstStyle/>
          <a:p>
            <a:r>
              <a:rPr lang="en-US" b="1" dirty="0">
                <a:solidFill>
                  <a:srgbClr val="222222"/>
                </a:solidFill>
                <a:effectLst/>
                <a:latin typeface="Helvetica Neue"/>
              </a:rPr>
              <a:t>Hyperparameter Optimization Grid Search cv</a:t>
            </a:r>
            <a:br>
              <a:rPr lang="en-US" b="1" dirty="0">
                <a:solidFill>
                  <a:srgbClr val="222222"/>
                </a:solidFill>
                <a:effectLst/>
                <a:latin typeface="Helvetica Neue"/>
              </a:rPr>
            </a:br>
            <a:endParaRPr lang="en-IN" dirty="0"/>
          </a:p>
        </p:txBody>
      </p:sp>
      <p:sp>
        <p:nvSpPr>
          <p:cNvPr id="5" name="Content Placeholder 4">
            <a:extLst>
              <a:ext uri="{FF2B5EF4-FFF2-40B4-BE49-F238E27FC236}">
                <a16:creationId xmlns:a16="http://schemas.microsoft.com/office/drawing/2014/main" id="{5FA52680-91EF-4C14-A103-B7911E38A808}"/>
              </a:ext>
            </a:extLst>
          </p:cNvPr>
          <p:cNvSpPr>
            <a:spLocks noGrp="1"/>
          </p:cNvSpPr>
          <p:nvPr>
            <p:ph idx="1"/>
          </p:nvPr>
        </p:nvSpPr>
        <p:spPr/>
        <p: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b="1"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Hyperparameter</a:t>
            </a:r>
            <a:r>
              <a:rPr lang="en-IN" sz="180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Model configuration argument specified by the developer to guide the learning process for a specific dataset.</a:t>
            </a:r>
            <a:endParaRPr lang="en-IN" sz="180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Search Space: Volume to be searched where each dimension represents a hyperparameter and each point represents one model configuration</a:t>
            </a:r>
          </a:p>
          <a:p>
            <a:pPr marL="342900" lvl="0" indent="-342900">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Search. Define a search space as a bounded domain of hyperparameter values and randomly sample points in that domain.</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Grid Search. </a:t>
            </a:r>
            <a:r>
              <a:rPr lang="en-IN" sz="1800">
                <a:effectLst/>
                <a:latin typeface="Calibri" panose="020F0502020204030204" pitchFamily="34" charset="0"/>
                <a:ea typeface="Calibri" panose="020F0502020204030204" pitchFamily="34" charset="0"/>
                <a:cs typeface="Times New Roman" panose="02020603050405020304" pitchFamily="18" charset="0"/>
              </a:rPr>
              <a:t>Define a search space as a grid of hyperparameter values and evaluate every position in the grid.</a:t>
            </a:r>
          </a:p>
          <a:p>
            <a:endParaRPr lang="en-IN"/>
          </a:p>
        </p:txBody>
      </p:sp>
    </p:spTree>
    <p:extLst>
      <p:ext uri="{BB962C8B-B14F-4D97-AF65-F5344CB8AC3E}">
        <p14:creationId xmlns:p14="http://schemas.microsoft.com/office/powerpoint/2010/main" val="102334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E107D-0652-4C9D-8104-2E1D83A599B3}"/>
              </a:ext>
            </a:extLst>
          </p:cNvPr>
          <p:cNvSpPr>
            <a:spLocks noGrp="1"/>
          </p:cNvSpPr>
          <p:nvPr>
            <p:ph idx="1"/>
          </p:nvPr>
        </p:nvSpPr>
        <p:spPr/>
        <p:txBody>
          <a:bodyPr/>
          <a:lstStyle/>
          <a:p>
            <a:pPr marL="0" indent="0">
              <a:buNone/>
            </a:pPr>
            <a:r>
              <a:rPr lang="en-US" dirty="0"/>
              <a:t>Number of websites</a:t>
            </a:r>
          </a:p>
          <a:p>
            <a:pPr marL="0" indent="0">
              <a:buNone/>
            </a:pPr>
            <a:r>
              <a:rPr lang="en-US" dirty="0"/>
              <a:t>Website Loyalty</a:t>
            </a:r>
          </a:p>
          <a:p>
            <a:pPr marL="0" indent="0">
              <a:buNone/>
            </a:pPr>
            <a:r>
              <a:rPr lang="en-US" dirty="0"/>
              <a:t>Age group</a:t>
            </a:r>
          </a:p>
          <a:p>
            <a:pPr marL="0" indent="0">
              <a:buNone/>
            </a:pPr>
            <a:r>
              <a:rPr lang="en-IN" dirty="0"/>
              <a:t>City</a:t>
            </a:r>
          </a:p>
          <a:p>
            <a:endParaRPr lang="en-IN" dirty="0"/>
          </a:p>
        </p:txBody>
      </p:sp>
      <p:sp>
        <p:nvSpPr>
          <p:cNvPr id="4" name="Rectangle 2">
            <a:extLst>
              <a:ext uri="{FF2B5EF4-FFF2-40B4-BE49-F238E27FC236}">
                <a16:creationId xmlns:a16="http://schemas.microsoft.com/office/drawing/2014/main" id="{E4419B4E-CF92-402F-BDB9-973960BAF82D}"/>
              </a:ext>
            </a:extLst>
          </p:cNvPr>
          <p:cNvSpPr txBox="1">
            <a:spLocks noGrp="1" noChangeArrowheads="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990000"/>
                </a:solidFill>
              </a:rPr>
              <a:t>Classification learning</a:t>
            </a:r>
          </a:p>
        </p:txBody>
      </p:sp>
      <p:sp>
        <p:nvSpPr>
          <p:cNvPr id="5" name="Rectangle 10">
            <a:extLst>
              <a:ext uri="{FF2B5EF4-FFF2-40B4-BE49-F238E27FC236}">
                <a16:creationId xmlns:a16="http://schemas.microsoft.com/office/drawing/2014/main" id="{A15D6A0A-854B-428B-BCB7-9EF5FC0B9181}"/>
              </a:ext>
            </a:extLst>
          </p:cNvPr>
          <p:cNvSpPr>
            <a:spLocks noChangeArrowheads="1"/>
          </p:cNvSpPr>
          <p:nvPr/>
        </p:nvSpPr>
        <p:spPr bwMode="auto">
          <a:xfrm>
            <a:off x="5797118" y="2920754"/>
            <a:ext cx="1704512" cy="1651246"/>
          </a:xfrm>
          <a:prstGeom prst="rect">
            <a:avLst/>
          </a:prstGeom>
          <a:gradFill rotWithShape="1">
            <a:gsLst>
              <a:gs pos="0">
                <a:schemeClr val="bg1"/>
              </a:gs>
              <a:gs pos="100000">
                <a:schemeClr val="tx1"/>
              </a:gs>
            </a:gsLst>
            <a:lin ang="5400000" scaled="1"/>
          </a:gra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t>Training </a:t>
            </a:r>
          </a:p>
          <a:p>
            <a:pPr algn="ctr"/>
            <a:r>
              <a:rPr lang="en-US" altLang="en-US" sz="3600" dirty="0"/>
              <a:t>phase</a:t>
            </a:r>
          </a:p>
        </p:txBody>
      </p:sp>
      <p:sp>
        <p:nvSpPr>
          <p:cNvPr id="6" name="AutoShape 17">
            <a:extLst>
              <a:ext uri="{FF2B5EF4-FFF2-40B4-BE49-F238E27FC236}">
                <a16:creationId xmlns:a16="http://schemas.microsoft.com/office/drawing/2014/main" id="{0B5850D0-C9C4-4DA0-AE61-36F2FAAF81CC}"/>
              </a:ext>
            </a:extLst>
          </p:cNvPr>
          <p:cNvSpPr>
            <a:spLocks noChangeArrowheads="1"/>
          </p:cNvSpPr>
          <p:nvPr/>
        </p:nvSpPr>
        <p:spPr bwMode="auto">
          <a:xfrm rot="13478258">
            <a:off x="7380042" y="3500320"/>
            <a:ext cx="562771" cy="643032"/>
          </a:xfrm>
          <a:prstGeom prst="rtTriangle">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Rectangle 18">
            <a:extLst>
              <a:ext uri="{FF2B5EF4-FFF2-40B4-BE49-F238E27FC236}">
                <a16:creationId xmlns:a16="http://schemas.microsoft.com/office/drawing/2014/main" id="{70B7376F-2C71-4AD1-9E26-4A432E7DD209}"/>
              </a:ext>
            </a:extLst>
          </p:cNvPr>
          <p:cNvSpPr>
            <a:spLocks noChangeArrowheads="1"/>
          </p:cNvSpPr>
          <p:nvPr/>
        </p:nvSpPr>
        <p:spPr bwMode="auto">
          <a:xfrm>
            <a:off x="8220722" y="2920754"/>
            <a:ext cx="1704512" cy="1651246"/>
          </a:xfrm>
          <a:prstGeom prst="rect">
            <a:avLst/>
          </a:prstGeom>
          <a:gradFill rotWithShape="1">
            <a:gsLst>
              <a:gs pos="0">
                <a:schemeClr val="bg1"/>
              </a:gs>
              <a:gs pos="100000">
                <a:schemeClr val="tx1"/>
              </a:gs>
            </a:gsLst>
            <a:lin ang="5400000" scaled="1"/>
          </a:gra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t>Testing </a:t>
            </a:r>
          </a:p>
          <a:p>
            <a:pPr algn="ctr"/>
            <a:r>
              <a:rPr lang="en-US" altLang="en-US" sz="3600" dirty="0"/>
              <a:t>phase</a:t>
            </a:r>
          </a:p>
        </p:txBody>
      </p:sp>
      <p:sp>
        <p:nvSpPr>
          <p:cNvPr id="8" name="Text Box 20">
            <a:extLst>
              <a:ext uri="{FF2B5EF4-FFF2-40B4-BE49-F238E27FC236}">
                <a16:creationId xmlns:a16="http://schemas.microsoft.com/office/drawing/2014/main" id="{FF0670C1-51A0-4372-B3D7-B9FF273824D6}"/>
              </a:ext>
            </a:extLst>
          </p:cNvPr>
          <p:cNvSpPr txBox="1">
            <a:spLocks noChangeArrowheads="1"/>
          </p:cNvSpPr>
          <p:nvPr/>
        </p:nvSpPr>
        <p:spPr bwMode="auto">
          <a:xfrm>
            <a:off x="1219200" y="4724400"/>
            <a:ext cx="41148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Learning the classifier</a:t>
            </a:r>
          </a:p>
          <a:p>
            <a:pPr>
              <a:spcBef>
                <a:spcPct val="50000"/>
              </a:spcBef>
            </a:pPr>
            <a:r>
              <a:rPr lang="en-US" altLang="en-US" dirty="0"/>
              <a:t>from the available data </a:t>
            </a:r>
          </a:p>
          <a:p>
            <a:pPr>
              <a:spcBef>
                <a:spcPct val="50000"/>
              </a:spcBef>
            </a:pPr>
            <a:r>
              <a:rPr lang="en-US" altLang="en-US" dirty="0"/>
              <a:t>‘Training set’</a:t>
            </a:r>
          </a:p>
          <a:p>
            <a:pPr>
              <a:spcBef>
                <a:spcPct val="50000"/>
              </a:spcBef>
            </a:pPr>
            <a:r>
              <a:rPr lang="en-US" altLang="en-US" dirty="0"/>
              <a:t>(Labeled)</a:t>
            </a:r>
          </a:p>
        </p:txBody>
      </p:sp>
      <p:sp>
        <p:nvSpPr>
          <p:cNvPr id="9" name="Text Box 21">
            <a:extLst>
              <a:ext uri="{FF2B5EF4-FFF2-40B4-BE49-F238E27FC236}">
                <a16:creationId xmlns:a16="http://schemas.microsoft.com/office/drawing/2014/main" id="{0CC0FF5A-02CC-45DB-979F-ED83D6C39268}"/>
              </a:ext>
            </a:extLst>
          </p:cNvPr>
          <p:cNvSpPr txBox="1">
            <a:spLocks noChangeArrowheads="1"/>
          </p:cNvSpPr>
          <p:nvPr/>
        </p:nvSpPr>
        <p:spPr bwMode="auto">
          <a:xfrm>
            <a:off x="4191000" y="4724400"/>
            <a:ext cx="41148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Testing how well the classifier</a:t>
            </a:r>
          </a:p>
          <a:p>
            <a:pPr>
              <a:spcBef>
                <a:spcPct val="50000"/>
              </a:spcBef>
            </a:pPr>
            <a:r>
              <a:rPr lang="en-US" altLang="en-US" dirty="0"/>
              <a:t>performs</a:t>
            </a:r>
          </a:p>
          <a:p>
            <a:pPr>
              <a:spcBef>
                <a:spcPct val="50000"/>
              </a:spcBef>
            </a:pPr>
            <a:r>
              <a:rPr lang="en-US" altLang="en-US" dirty="0"/>
              <a:t>‘Testing set’</a:t>
            </a:r>
          </a:p>
          <a:p>
            <a:pPr>
              <a:spcBef>
                <a:spcPct val="50000"/>
              </a:spcBef>
            </a:pPr>
            <a:endParaRPr lang="en-US" altLang="en-US" dirty="0"/>
          </a:p>
        </p:txBody>
      </p:sp>
    </p:spTree>
    <p:extLst>
      <p:ext uri="{BB962C8B-B14F-4D97-AF65-F5344CB8AC3E}">
        <p14:creationId xmlns:p14="http://schemas.microsoft.com/office/powerpoint/2010/main" val="8676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C321-5EB2-4AB3-92C9-5CD08C6BF30F}"/>
              </a:ext>
            </a:extLst>
          </p:cNvPr>
          <p:cNvSpPr>
            <a:spLocks noGrp="1"/>
          </p:cNvSpPr>
          <p:nvPr>
            <p:ph type="title"/>
          </p:nvPr>
        </p:nvSpPr>
        <p:spPr/>
        <p:txBody>
          <a:bodyPr/>
          <a:lstStyle/>
          <a:p>
            <a:r>
              <a:rPr lang="en-IN" dirty="0"/>
              <a:t>Generating datasets</a:t>
            </a:r>
          </a:p>
        </p:txBody>
      </p:sp>
      <p:sp>
        <p:nvSpPr>
          <p:cNvPr id="3" name="Content Placeholder 2">
            <a:extLst>
              <a:ext uri="{FF2B5EF4-FFF2-40B4-BE49-F238E27FC236}">
                <a16:creationId xmlns:a16="http://schemas.microsoft.com/office/drawing/2014/main" id="{D7DDE990-DB2B-405D-9900-110864A8C725}"/>
              </a:ext>
            </a:extLst>
          </p:cNvPr>
          <p:cNvSpPr>
            <a:spLocks noGrp="1"/>
          </p:cNvSpPr>
          <p:nvPr>
            <p:ph idx="1"/>
          </p:nvPr>
        </p:nvSpPr>
        <p:spPr/>
        <p:txBody>
          <a:bodyPr/>
          <a:lstStyle/>
          <a:p>
            <a:r>
              <a:rPr lang="en-US" dirty="0"/>
              <a:t>Methods:</a:t>
            </a:r>
          </a:p>
          <a:p>
            <a:r>
              <a:rPr lang="en-US" dirty="0"/>
              <a:t>Holdout (2/3rd training, 1/3rd testing)</a:t>
            </a:r>
          </a:p>
          <a:p>
            <a:r>
              <a:rPr lang="en-US" dirty="0"/>
              <a:t>Cross validation (n – fold)</a:t>
            </a:r>
          </a:p>
          <a:p>
            <a:pPr lvl="1"/>
            <a:r>
              <a:rPr lang="en-US" dirty="0"/>
              <a:t>Divide into n parts</a:t>
            </a:r>
          </a:p>
          <a:p>
            <a:pPr lvl="1"/>
            <a:r>
              <a:rPr lang="en-US" dirty="0"/>
              <a:t>Train on (n-1), test on last</a:t>
            </a:r>
          </a:p>
          <a:p>
            <a:pPr lvl="1"/>
            <a:r>
              <a:rPr lang="en-US" dirty="0"/>
              <a:t>Repeat for different combinations</a:t>
            </a:r>
          </a:p>
          <a:p>
            <a:r>
              <a:rPr lang="en-US" dirty="0"/>
              <a:t>Bootstrapping</a:t>
            </a:r>
          </a:p>
          <a:p>
            <a:pPr lvl="1"/>
            <a:r>
              <a:rPr lang="en-US" dirty="0"/>
              <a:t>Select random samples to form the training set</a:t>
            </a:r>
          </a:p>
          <a:p>
            <a:endParaRPr lang="en-IN" dirty="0"/>
          </a:p>
        </p:txBody>
      </p:sp>
    </p:spTree>
    <p:extLst>
      <p:ext uri="{BB962C8B-B14F-4D97-AF65-F5344CB8AC3E}">
        <p14:creationId xmlns:p14="http://schemas.microsoft.com/office/powerpoint/2010/main" val="3846908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672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charter</vt:lpstr>
      <vt:lpstr>Courier New</vt:lpstr>
      <vt:lpstr>Helvetica Neue</vt:lpstr>
      <vt:lpstr>Lato</vt:lpstr>
      <vt:lpstr>Open Sans</vt:lpstr>
      <vt:lpstr>Symbol</vt:lpstr>
      <vt:lpstr>Office Theme</vt:lpstr>
      <vt:lpstr>Micro Credit Defaulter Project </vt:lpstr>
      <vt:lpstr>EDA</vt:lpstr>
      <vt:lpstr>Principal Component Analysis </vt:lpstr>
      <vt:lpstr>ROC – AUC Curve</vt:lpstr>
      <vt:lpstr>PowerPoint Presentation</vt:lpstr>
      <vt:lpstr>KNN</vt:lpstr>
      <vt:lpstr>Hyperparameter Optimization Grid Search cv </vt:lpstr>
      <vt:lpstr>Classification learning</vt:lpstr>
      <vt:lpstr>Generating datasets</vt:lpstr>
      <vt:lpstr>Evaluating Classifiers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dc:title>
  <dc:creator>Sagnik Das</dc:creator>
  <cp:lastModifiedBy>Sagnik Das</cp:lastModifiedBy>
  <cp:revision>9</cp:revision>
  <dcterms:created xsi:type="dcterms:W3CDTF">2021-09-03T21:41:59Z</dcterms:created>
  <dcterms:modified xsi:type="dcterms:W3CDTF">2021-09-04T09:08:50Z</dcterms:modified>
</cp:coreProperties>
</file>