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nik Das" userId="9d9b0582d1ee8d49" providerId="LiveId" clId="{00EB7298-7487-434A-8092-F6B777D4BA6A}"/>
    <pc:docChg chg="custSel modSld">
      <pc:chgData name="Sagnik Das" userId="9d9b0582d1ee8d49" providerId="LiveId" clId="{00EB7298-7487-434A-8092-F6B777D4BA6A}" dt="2021-09-17T08:38:50.496" v="67" actId="20577"/>
      <pc:docMkLst>
        <pc:docMk/>
      </pc:docMkLst>
      <pc:sldChg chg="modSp mod">
        <pc:chgData name="Sagnik Das" userId="9d9b0582d1ee8d49" providerId="LiveId" clId="{00EB7298-7487-434A-8092-F6B777D4BA6A}" dt="2021-09-17T08:38:09.529" v="32" actId="20577"/>
        <pc:sldMkLst>
          <pc:docMk/>
          <pc:sldMk cId="979363642" sldId="257"/>
        </pc:sldMkLst>
        <pc:spChg chg="mod">
          <ac:chgData name="Sagnik Das" userId="9d9b0582d1ee8d49" providerId="LiveId" clId="{00EB7298-7487-434A-8092-F6B777D4BA6A}" dt="2021-09-17T08:38:09.529" v="32" actId="20577"/>
          <ac:spMkLst>
            <pc:docMk/>
            <pc:sldMk cId="979363642" sldId="257"/>
            <ac:spMk id="3" creationId="{7667C4BA-AF96-4F04-9ECA-6E0B79F9E0A7}"/>
          </ac:spMkLst>
        </pc:spChg>
      </pc:sldChg>
      <pc:sldChg chg="modSp mod">
        <pc:chgData name="Sagnik Das" userId="9d9b0582d1ee8d49" providerId="LiveId" clId="{00EB7298-7487-434A-8092-F6B777D4BA6A}" dt="2021-09-17T08:38:50.496" v="67" actId="20577"/>
        <pc:sldMkLst>
          <pc:docMk/>
          <pc:sldMk cId="1326725866" sldId="258"/>
        </pc:sldMkLst>
        <pc:spChg chg="mod">
          <ac:chgData name="Sagnik Das" userId="9d9b0582d1ee8d49" providerId="LiveId" clId="{00EB7298-7487-434A-8092-F6B777D4BA6A}" dt="2021-09-17T08:38:50.496" v="67" actId="20577"/>
          <ac:spMkLst>
            <pc:docMk/>
            <pc:sldMk cId="1326725866" sldId="258"/>
            <ac:spMk id="3" creationId="{21B84D02-4E33-494D-885E-F40BB239BA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8306-9E0D-4EB6-A79D-27C98E614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E962E9-F866-4ED0-9E7D-F95115BF52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B1FB1B-B820-4917-A9A2-3050F6D989CE}"/>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5" name="Footer Placeholder 4">
            <a:extLst>
              <a:ext uri="{FF2B5EF4-FFF2-40B4-BE49-F238E27FC236}">
                <a16:creationId xmlns:a16="http://schemas.microsoft.com/office/drawing/2014/main" id="{B52E78D3-3633-4B76-882B-C5D28C3E3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9A31C-9BA4-475B-B243-F7A349E6AC7D}"/>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252877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31D-0530-4ABE-B060-576272F861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B37DCA-4E26-4692-BB72-A02B5AD95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E561B-EA9D-4641-8550-E1B010A8954C}"/>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5" name="Footer Placeholder 4">
            <a:extLst>
              <a:ext uri="{FF2B5EF4-FFF2-40B4-BE49-F238E27FC236}">
                <a16:creationId xmlns:a16="http://schemas.microsoft.com/office/drawing/2014/main" id="{71A860DE-3634-496B-BC78-707BE69DF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387A8-FEFE-4BD9-8F38-9918BE65DCB7}"/>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209306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84353-4153-4B50-BD63-9D95AE6C35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B8571-4B6C-4860-A0AD-E3F18515E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EA561-0BA0-4F75-A5AC-57AE45966148}"/>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5" name="Footer Placeholder 4">
            <a:extLst>
              <a:ext uri="{FF2B5EF4-FFF2-40B4-BE49-F238E27FC236}">
                <a16:creationId xmlns:a16="http://schemas.microsoft.com/office/drawing/2014/main" id="{CF225DA3-A9A2-4F3C-A049-50D1EC005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31AFE5-A222-44DB-861A-A492F76EFBD8}"/>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32845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5AE4-82DB-42DF-9019-1565D63057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5F883C-B910-473C-8694-38AAA5DA0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48970-1135-470C-B7DD-42CC481567EA}"/>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5" name="Footer Placeholder 4">
            <a:extLst>
              <a:ext uri="{FF2B5EF4-FFF2-40B4-BE49-F238E27FC236}">
                <a16:creationId xmlns:a16="http://schemas.microsoft.com/office/drawing/2014/main" id="{83111FB8-E51D-41F9-8387-96D1DAAAD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061B8-0FDA-43BC-A67C-53C3428FC35B}"/>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98631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A4CA-69C5-46A6-A470-74451D793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F113B9-8983-442F-914C-43F94031E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FF89EC-636D-4045-BB6D-17C17B74825D}"/>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5" name="Footer Placeholder 4">
            <a:extLst>
              <a:ext uri="{FF2B5EF4-FFF2-40B4-BE49-F238E27FC236}">
                <a16:creationId xmlns:a16="http://schemas.microsoft.com/office/drawing/2014/main" id="{7BF68786-CF17-40A9-AD03-9CA6F868C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61114-9BB5-41ED-AD99-6A1B062C40B7}"/>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27756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EF95-AE49-44B7-BF5D-A8C3B8C3E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AB2D1-0BCA-4452-83E0-77A6E77E5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F1E8B2-C349-4683-B55C-6AF8E1B8C5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336048-B6DD-4BB5-9F88-F61A1CA4FE86}"/>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6" name="Footer Placeholder 5">
            <a:extLst>
              <a:ext uri="{FF2B5EF4-FFF2-40B4-BE49-F238E27FC236}">
                <a16:creationId xmlns:a16="http://schemas.microsoft.com/office/drawing/2014/main" id="{64038CF0-1460-42DF-8D96-EEAD9EEE1A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827E2-C12E-4B3C-8B60-CF640689E713}"/>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13701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5960-7AC9-4582-BF16-B5844F8D3D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68B52-F09C-4196-A8A7-BF6F344BF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3D632-22F6-4007-BBA7-FF116753E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416277-50B3-4D0D-ABBB-C71F3A20B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533ED-DB4C-4DAE-817B-B09AE5277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43AF63-C2F6-46C0-A28F-71A0BAC5F5E7}"/>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8" name="Footer Placeholder 7">
            <a:extLst>
              <a:ext uri="{FF2B5EF4-FFF2-40B4-BE49-F238E27FC236}">
                <a16:creationId xmlns:a16="http://schemas.microsoft.com/office/drawing/2014/main" id="{A3B00907-27CC-415E-A356-565879DBEA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DE5A29-4961-4275-AAF0-A098AD9D8421}"/>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6058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7CF9-393F-4CC4-A0E9-A3AE2D7538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11FB2E-DF7D-41D3-8E36-75CB948B94F5}"/>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4" name="Footer Placeholder 3">
            <a:extLst>
              <a:ext uri="{FF2B5EF4-FFF2-40B4-BE49-F238E27FC236}">
                <a16:creationId xmlns:a16="http://schemas.microsoft.com/office/drawing/2014/main" id="{A2BEE87F-0557-46AD-8311-EA7A5766CB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7650E-9DA7-4FEB-A1AC-689483FEB05F}"/>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48913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E3AB5-D1CC-444C-9A0D-A58EAC3E20A1}"/>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3" name="Footer Placeholder 2">
            <a:extLst>
              <a:ext uri="{FF2B5EF4-FFF2-40B4-BE49-F238E27FC236}">
                <a16:creationId xmlns:a16="http://schemas.microsoft.com/office/drawing/2014/main" id="{34E12738-33A9-431A-874C-568A5395AB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533E62-D3DC-4550-95C3-E4540636DD98}"/>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41037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C75D-3949-4FFC-9703-FAE4E01FD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58E5E6-74E9-45B9-9CC7-614E7F8CC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101988-B8F8-4C9D-B634-5D69C7AF1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69B04-70D0-4D70-8D0D-7993FB21A737}"/>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6" name="Footer Placeholder 5">
            <a:extLst>
              <a:ext uri="{FF2B5EF4-FFF2-40B4-BE49-F238E27FC236}">
                <a16:creationId xmlns:a16="http://schemas.microsoft.com/office/drawing/2014/main" id="{378F759C-B9A4-4B3B-86ED-06C63F4A4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80950-A61C-4545-A28A-DC83C9972CA0}"/>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42341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684B-CFC5-4BEB-8C16-2D7BFDACE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B7E23D-278B-47F9-A99F-599685678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3863D2-862C-4CED-A166-225DD559A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144AF-0BD7-4EF9-B80E-BF6CBAD1C1AF}"/>
              </a:ext>
            </a:extLst>
          </p:cNvPr>
          <p:cNvSpPr>
            <a:spLocks noGrp="1"/>
          </p:cNvSpPr>
          <p:nvPr>
            <p:ph type="dt" sz="half" idx="10"/>
          </p:nvPr>
        </p:nvSpPr>
        <p:spPr/>
        <p:txBody>
          <a:bodyPr/>
          <a:lstStyle/>
          <a:p>
            <a:fld id="{E273ACED-AB76-472B-B479-8A37A97DDA96}" type="datetimeFigureOut">
              <a:rPr lang="en-IN" smtClean="0"/>
              <a:t>17-09-2021</a:t>
            </a:fld>
            <a:endParaRPr lang="en-IN"/>
          </a:p>
        </p:txBody>
      </p:sp>
      <p:sp>
        <p:nvSpPr>
          <p:cNvPr id="6" name="Footer Placeholder 5">
            <a:extLst>
              <a:ext uri="{FF2B5EF4-FFF2-40B4-BE49-F238E27FC236}">
                <a16:creationId xmlns:a16="http://schemas.microsoft.com/office/drawing/2014/main" id="{4A6CFCE7-B808-4884-940E-C3FB12254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59E561-8DE1-4154-80E8-F63E30B790AC}"/>
              </a:ext>
            </a:extLst>
          </p:cNvPr>
          <p:cNvSpPr>
            <a:spLocks noGrp="1"/>
          </p:cNvSpPr>
          <p:nvPr>
            <p:ph type="sldNum" sz="quarter" idx="12"/>
          </p:nvPr>
        </p:nvSpPr>
        <p:spPr/>
        <p:txBody>
          <a:bodyPr/>
          <a:lstStyle/>
          <a:p>
            <a:fld id="{C8A94D60-A2E3-4686-A6BB-8D67C346FE4F}" type="slidenum">
              <a:rPr lang="en-IN" smtClean="0"/>
              <a:t>‹#›</a:t>
            </a:fld>
            <a:endParaRPr lang="en-IN"/>
          </a:p>
        </p:txBody>
      </p:sp>
    </p:spTree>
    <p:extLst>
      <p:ext uri="{BB962C8B-B14F-4D97-AF65-F5344CB8AC3E}">
        <p14:creationId xmlns:p14="http://schemas.microsoft.com/office/powerpoint/2010/main" val="116249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7D205-7256-4484-849B-E640109C7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2DA06-FFFD-42BA-A353-45C6151F5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D4F07-A447-4A20-ADE9-998D3C7EB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3ACED-AB76-472B-B479-8A37A97DDA96}" type="datetimeFigureOut">
              <a:rPr lang="en-IN" smtClean="0"/>
              <a:t>17-09-2021</a:t>
            </a:fld>
            <a:endParaRPr lang="en-IN"/>
          </a:p>
        </p:txBody>
      </p:sp>
      <p:sp>
        <p:nvSpPr>
          <p:cNvPr id="5" name="Footer Placeholder 4">
            <a:extLst>
              <a:ext uri="{FF2B5EF4-FFF2-40B4-BE49-F238E27FC236}">
                <a16:creationId xmlns:a16="http://schemas.microsoft.com/office/drawing/2014/main" id="{A545D53E-58B4-49EE-A64D-149F0A89F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FD5737-0AEF-489B-908E-C0125420C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94D60-A2E3-4686-A6BB-8D67C346FE4F}" type="slidenum">
              <a:rPr lang="en-IN" smtClean="0"/>
              <a:t>‹#›</a:t>
            </a:fld>
            <a:endParaRPr lang="en-IN"/>
          </a:p>
        </p:txBody>
      </p:sp>
    </p:spTree>
    <p:extLst>
      <p:ext uri="{BB962C8B-B14F-4D97-AF65-F5344CB8AC3E}">
        <p14:creationId xmlns:p14="http://schemas.microsoft.com/office/powerpoint/2010/main" val="2955350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1D03-8ADE-46D0-A7BE-7A20262D69FA}"/>
              </a:ext>
            </a:extLst>
          </p:cNvPr>
          <p:cNvSpPr>
            <a:spLocks noGrp="1"/>
          </p:cNvSpPr>
          <p:nvPr>
            <p:ph type="ctr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HOUSING: PRICE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18B739B5-C23A-4C6D-BE21-E80F0FC9DC9A}"/>
              </a:ext>
            </a:extLst>
          </p:cNvPr>
          <p:cNvSpPr>
            <a:spLocks noGrp="1"/>
          </p:cNvSpPr>
          <p:nvPr>
            <p:ph type="subTitle"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Sagnik Das</a:t>
            </a:r>
          </a:p>
          <a:p>
            <a:endParaRPr lang="en-IN" dirty="0"/>
          </a:p>
        </p:txBody>
      </p:sp>
    </p:spTree>
    <p:extLst>
      <p:ext uri="{BB962C8B-B14F-4D97-AF65-F5344CB8AC3E}">
        <p14:creationId xmlns:p14="http://schemas.microsoft.com/office/powerpoint/2010/main" val="30340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62A0-7F90-4F7F-A752-ECD69720E4D8}"/>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7667C4BA-AF96-4F04-9ECA-6E0B79F9E0A7}"/>
              </a:ext>
            </a:extLst>
          </p:cNvPr>
          <p:cNvSpPr>
            <a:spLocks noGrp="1"/>
          </p:cNvSpPr>
          <p:nvPr>
            <p:ph idx="1"/>
          </p:nvPr>
        </p:nvSpPr>
        <p:spPr/>
        <p:txBody>
          <a:bodyPr/>
          <a:lstStyle/>
          <a:p>
            <a:r>
              <a:rPr lang="en-US" dirty="0"/>
              <a:t>Cleaned NAN’s (missing data), (from both dataset)</a:t>
            </a:r>
          </a:p>
          <a:p>
            <a:r>
              <a:rPr lang="en-US" dirty="0"/>
              <a:t>Cleaned excessive data.</a:t>
            </a:r>
          </a:p>
          <a:p>
            <a:r>
              <a:rPr lang="en-US" dirty="0"/>
              <a:t>Dropped attributes with highest number of NAN’s (missing data).</a:t>
            </a:r>
          </a:p>
          <a:p>
            <a:r>
              <a:rPr lang="en-US" dirty="0"/>
              <a:t>Created a new data file with hundred percent values.</a:t>
            </a:r>
            <a:endParaRPr lang="en-IN" dirty="0"/>
          </a:p>
        </p:txBody>
      </p:sp>
    </p:spTree>
    <p:extLst>
      <p:ext uri="{BB962C8B-B14F-4D97-AF65-F5344CB8AC3E}">
        <p14:creationId xmlns:p14="http://schemas.microsoft.com/office/powerpoint/2010/main" val="97936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D713-A235-4282-8CDF-E627495D9483}"/>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21B84D02-4E33-494D-885E-F40BB239BA04}"/>
              </a:ext>
            </a:extLst>
          </p:cNvPr>
          <p:cNvSpPr>
            <a:spLocks noGrp="1"/>
          </p:cNvSpPr>
          <p:nvPr>
            <p:ph idx="1"/>
          </p:nvPr>
        </p:nvSpPr>
        <p:spPr/>
        <p:txBody>
          <a:bodyPr>
            <a:normAutofit lnSpcReduction="10000"/>
          </a:bodyPr>
          <a:lstStyle/>
          <a:p>
            <a:r>
              <a:rPr lang="en-US" b="0" i="0" dirty="0">
                <a:solidFill>
                  <a:srgbClr val="000000"/>
                </a:solidFill>
                <a:effectLst/>
                <a:latin typeface="Calibri" panose="020F0502020204030204" pitchFamily="34" charset="0"/>
              </a:rPr>
              <a:t>Exploratory Data Analysis Exploratory Data Analysis is the process of</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using statistical tools (such as graphs, measures of center, and measures of variation) to investigate data sets in order to understand their important characteristics.</a:t>
            </a:r>
          </a:p>
          <a:p>
            <a:r>
              <a:rPr lang="en-US" dirty="0">
                <a:solidFill>
                  <a:srgbClr val="000000"/>
                </a:solidFill>
                <a:latin typeface="Calibri" panose="020F0502020204030204" pitchFamily="34" charset="0"/>
              </a:rPr>
              <a:t>Created histograms for easy understanding of data, in both datasets.</a:t>
            </a:r>
          </a:p>
          <a:p>
            <a:r>
              <a:rPr lang="en-US" b="0" i="0" dirty="0">
                <a:solidFill>
                  <a:srgbClr val="000000"/>
                </a:solidFill>
                <a:effectLst/>
                <a:latin typeface="Calibri" panose="020F0502020204030204" pitchFamily="34" charset="0"/>
              </a:rPr>
              <a:t>Dropped attributes in both datasets(which didn't had that much values in histogram)</a:t>
            </a:r>
          </a:p>
          <a:p>
            <a:r>
              <a:rPr lang="en-US" dirty="0">
                <a:solidFill>
                  <a:srgbClr val="000000"/>
                </a:solidFill>
                <a:latin typeface="Calibri" panose="020F0502020204030204" pitchFamily="34" charset="0"/>
              </a:rPr>
              <a:t>Created graphs in respect of sale price to check which attributes had positive and negative effects in the value of the house.</a:t>
            </a:r>
          </a:p>
          <a:p>
            <a:r>
              <a:rPr lang="en-US" b="0" i="0" dirty="0">
                <a:solidFill>
                  <a:srgbClr val="000000"/>
                </a:solidFill>
                <a:effectLst/>
                <a:latin typeface="Calibri" panose="020F0502020204030204" pitchFamily="34" charset="0"/>
              </a:rPr>
              <a:t>Identify the attributes which increase profits.</a:t>
            </a:r>
          </a:p>
          <a:p>
            <a:endParaRPr lang="en-IN" dirty="0"/>
          </a:p>
        </p:txBody>
      </p:sp>
    </p:spTree>
    <p:extLst>
      <p:ext uri="{BB962C8B-B14F-4D97-AF65-F5344CB8AC3E}">
        <p14:creationId xmlns:p14="http://schemas.microsoft.com/office/powerpoint/2010/main" val="132672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1DFF-48A5-4857-BD26-D4AE46E50D54}"/>
              </a:ext>
            </a:extLst>
          </p:cNvPr>
          <p:cNvSpPr>
            <a:spLocks noGrp="1"/>
          </p:cNvSpPr>
          <p:nvPr>
            <p:ph type="title"/>
          </p:nvPr>
        </p:nvSpPr>
        <p:spPr/>
        <p:txBody>
          <a:bodyPr/>
          <a:lstStyle/>
          <a:p>
            <a:r>
              <a:rPr lang="en-US" dirty="0"/>
              <a:t>Hyperparameter Optimization Grid Search cv</a:t>
            </a:r>
            <a:endParaRPr lang="en-IN" dirty="0"/>
          </a:p>
        </p:txBody>
      </p:sp>
      <p:sp>
        <p:nvSpPr>
          <p:cNvPr id="3" name="Content Placeholder 2">
            <a:extLst>
              <a:ext uri="{FF2B5EF4-FFF2-40B4-BE49-F238E27FC236}">
                <a16:creationId xmlns:a16="http://schemas.microsoft.com/office/drawing/2014/main" id="{38F7F47B-5059-4ECA-98FB-4624D1941081}"/>
              </a:ext>
            </a:extLst>
          </p:cNvPr>
          <p:cNvSpPr>
            <a:spLocks noGrp="1"/>
          </p:cNvSpPr>
          <p:nvPr>
            <p:ph idx="1"/>
          </p:nvPr>
        </p:nvSpPr>
        <p:spPr/>
        <p:txBody>
          <a:bodyPr/>
          <a:lstStyle/>
          <a:p>
            <a:r>
              <a:rPr lang="en-US" sz="2000" dirty="0"/>
              <a:t>Hyperparameter: Model configuration argument specified by the developer to guide the learning process for a specific dataset.</a:t>
            </a:r>
          </a:p>
          <a:p>
            <a:r>
              <a:rPr lang="en-US" sz="2000" dirty="0"/>
              <a:t>Search Space: Volume to be searched where each dimension represents a hyperparameter and each point represents one model configuration</a:t>
            </a:r>
          </a:p>
          <a:p>
            <a:r>
              <a:rPr lang="en-US" sz="2000" dirty="0"/>
              <a:t>Random Search. Define a search space as a bounded domain of hyperparameter values and randomly sample points in that domain.</a:t>
            </a:r>
          </a:p>
          <a:p>
            <a:r>
              <a:rPr lang="en-US" sz="2000" dirty="0"/>
              <a:t>Grid Search. Define a search space as a grid of hyperparameter values and evaluate every position in the grid.</a:t>
            </a:r>
          </a:p>
          <a:p>
            <a:r>
              <a:rPr lang="en-US" sz="2000" dirty="0"/>
              <a:t>Helped in prediction.</a:t>
            </a:r>
          </a:p>
          <a:p>
            <a:endParaRPr lang="en-IN" dirty="0"/>
          </a:p>
        </p:txBody>
      </p:sp>
    </p:spTree>
    <p:extLst>
      <p:ext uri="{BB962C8B-B14F-4D97-AF65-F5344CB8AC3E}">
        <p14:creationId xmlns:p14="http://schemas.microsoft.com/office/powerpoint/2010/main" val="295843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6DA17-7F41-4A64-A227-CFD245D95548}"/>
              </a:ext>
            </a:extLst>
          </p:cNvPr>
          <p:cNvSpPr>
            <a:spLocks noGrp="1"/>
          </p:cNvSpPr>
          <p:nvPr>
            <p:ph idx="1"/>
          </p:nvPr>
        </p:nvSpPr>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Learning the classifier from the available data  ‘Training set’ (Labeled)</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Testing how well the classifier performs</a:t>
            </a:r>
            <a:r>
              <a:rPr lang="en-US" altLang="en-US" sz="1800" dirty="0">
                <a:solidFill>
                  <a:prstClr val="black"/>
                </a:solidFill>
                <a:latin typeface="Calibri" panose="020F0502020204030204"/>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‘Testing set’</a:t>
            </a:r>
          </a:p>
          <a:p>
            <a:pPr marL="0" marR="0" lvl="0" indent="0" algn="l" defTabSz="914400" rtl="0" eaLnBrk="1" fontAlgn="auto" latinLnBrk="0" hangingPunct="1">
              <a:lnSpc>
                <a:spcPct val="100000"/>
              </a:lnSpc>
              <a:spcBef>
                <a:spcPct val="50000"/>
              </a:spcBef>
              <a:spcAft>
                <a:spcPts val="0"/>
              </a:spcAft>
              <a:buClrTx/>
              <a:buSzTx/>
              <a:buFontTx/>
              <a:buNone/>
              <a:tabLst/>
              <a:defRPr/>
            </a:pPr>
            <a:endParaRPr lang="en-US" altLang="en-US" sz="1800" dirty="0">
              <a:solidFill>
                <a:prstClr val="black"/>
              </a:solidFill>
              <a:latin typeface="Calibri" panose="020F0502020204030204"/>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
        <p:nvSpPr>
          <p:cNvPr id="4" name="Rectangle 2">
            <a:extLst>
              <a:ext uri="{FF2B5EF4-FFF2-40B4-BE49-F238E27FC236}">
                <a16:creationId xmlns:a16="http://schemas.microsoft.com/office/drawing/2014/main" id="{7C3230B0-7EE9-468C-8AE4-DEB92D8CB927}"/>
              </a:ext>
            </a:extLst>
          </p:cNvPr>
          <p:cNvSpPr txBox="1">
            <a:spLocks noGrp="1" noChangeArrowheads="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Classification learning</a:t>
            </a:r>
          </a:p>
        </p:txBody>
      </p:sp>
      <p:pic>
        <p:nvPicPr>
          <p:cNvPr id="5" name="Picture 4">
            <a:extLst>
              <a:ext uri="{FF2B5EF4-FFF2-40B4-BE49-F238E27FC236}">
                <a16:creationId xmlns:a16="http://schemas.microsoft.com/office/drawing/2014/main" id="{BF068A32-0005-48F4-9C41-39C1F6D73BB1}"/>
              </a:ext>
            </a:extLst>
          </p:cNvPr>
          <p:cNvPicPr>
            <a:picLocks noChangeAspect="1"/>
          </p:cNvPicPr>
          <p:nvPr/>
        </p:nvPicPr>
        <p:blipFill>
          <a:blip r:embed="rId2"/>
          <a:stretch>
            <a:fillRect/>
          </a:stretch>
        </p:blipFill>
        <p:spPr>
          <a:xfrm>
            <a:off x="838200" y="2942786"/>
            <a:ext cx="2316681" cy="1682642"/>
          </a:xfrm>
          <a:prstGeom prst="rect">
            <a:avLst/>
          </a:prstGeom>
        </p:spPr>
      </p:pic>
      <p:pic>
        <p:nvPicPr>
          <p:cNvPr id="6" name="Picture 5">
            <a:extLst>
              <a:ext uri="{FF2B5EF4-FFF2-40B4-BE49-F238E27FC236}">
                <a16:creationId xmlns:a16="http://schemas.microsoft.com/office/drawing/2014/main" id="{4CB0AD68-33F2-4FB0-A514-448E803D3696}"/>
              </a:ext>
            </a:extLst>
          </p:cNvPr>
          <p:cNvPicPr>
            <a:picLocks noChangeAspect="1"/>
          </p:cNvPicPr>
          <p:nvPr/>
        </p:nvPicPr>
        <p:blipFill>
          <a:blip r:embed="rId3"/>
          <a:stretch>
            <a:fillRect/>
          </a:stretch>
        </p:blipFill>
        <p:spPr>
          <a:xfrm>
            <a:off x="3020429" y="3345157"/>
            <a:ext cx="469433" cy="877900"/>
          </a:xfrm>
          <a:prstGeom prst="rect">
            <a:avLst/>
          </a:prstGeom>
        </p:spPr>
      </p:pic>
      <p:pic>
        <p:nvPicPr>
          <p:cNvPr id="7" name="Picture 6">
            <a:extLst>
              <a:ext uri="{FF2B5EF4-FFF2-40B4-BE49-F238E27FC236}">
                <a16:creationId xmlns:a16="http://schemas.microsoft.com/office/drawing/2014/main" id="{712B1DBB-ECEA-4E9D-BD79-856F0629CF6F}"/>
              </a:ext>
            </a:extLst>
          </p:cNvPr>
          <p:cNvPicPr>
            <a:picLocks noChangeAspect="1"/>
          </p:cNvPicPr>
          <p:nvPr/>
        </p:nvPicPr>
        <p:blipFill>
          <a:blip r:embed="rId4"/>
          <a:stretch>
            <a:fillRect/>
          </a:stretch>
        </p:blipFill>
        <p:spPr>
          <a:xfrm>
            <a:off x="3489862" y="3004930"/>
            <a:ext cx="2127688" cy="1682642"/>
          </a:xfrm>
          <a:prstGeom prst="rect">
            <a:avLst/>
          </a:prstGeom>
        </p:spPr>
      </p:pic>
    </p:spTree>
    <p:extLst>
      <p:ext uri="{BB962C8B-B14F-4D97-AF65-F5344CB8AC3E}">
        <p14:creationId xmlns:p14="http://schemas.microsoft.com/office/powerpoint/2010/main" val="359841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E722-5287-4AD9-8C2E-D8A56878284E}"/>
              </a:ext>
            </a:extLst>
          </p:cNvPr>
          <p:cNvSpPr>
            <a:spLocks noGrp="1"/>
          </p:cNvSpPr>
          <p:nvPr>
            <p:ph type="title"/>
          </p:nvPr>
        </p:nvSpPr>
        <p:spPr/>
        <p:txBody>
          <a:bodyPr/>
          <a:lstStyle/>
          <a:p>
            <a:r>
              <a:rPr lang="en-IN" dirty="0"/>
              <a:t>Generating datasets</a:t>
            </a:r>
          </a:p>
        </p:txBody>
      </p:sp>
      <p:sp>
        <p:nvSpPr>
          <p:cNvPr id="3" name="Content Placeholder 2">
            <a:extLst>
              <a:ext uri="{FF2B5EF4-FFF2-40B4-BE49-F238E27FC236}">
                <a16:creationId xmlns:a16="http://schemas.microsoft.com/office/drawing/2014/main" id="{8028479D-C863-4BDA-AA37-2E3900CA5BB6}"/>
              </a:ext>
            </a:extLst>
          </p:cNvPr>
          <p:cNvSpPr>
            <a:spLocks noGrp="1"/>
          </p:cNvSpPr>
          <p:nvPr>
            <p:ph idx="1"/>
          </p:nvPr>
        </p:nvSpPr>
        <p:spPr/>
        <p:txBody>
          <a:bodyPr/>
          <a:lstStyle/>
          <a:p>
            <a:r>
              <a:rPr lang="en-US" dirty="0"/>
              <a:t>Methods:</a:t>
            </a:r>
          </a:p>
          <a:p>
            <a:r>
              <a:rPr lang="en-US" dirty="0"/>
              <a:t>Holdout (test dataset, train dataset)</a:t>
            </a:r>
          </a:p>
          <a:p>
            <a:r>
              <a:rPr lang="en-US" dirty="0"/>
              <a:t>Cross validation (n – fold)</a:t>
            </a:r>
          </a:p>
          <a:p>
            <a:r>
              <a:rPr lang="en-US" dirty="0"/>
              <a:t>Divide into n parts</a:t>
            </a:r>
          </a:p>
          <a:p>
            <a:r>
              <a:rPr lang="en-US" dirty="0"/>
              <a:t>Train on (n-1), test on last</a:t>
            </a:r>
          </a:p>
          <a:p>
            <a:r>
              <a:rPr lang="en-US" dirty="0"/>
              <a:t>Repeat for different combinations</a:t>
            </a:r>
          </a:p>
          <a:p>
            <a:r>
              <a:rPr lang="en-US" dirty="0"/>
              <a:t>Bootstrapping</a:t>
            </a:r>
          </a:p>
          <a:p>
            <a:r>
              <a:rPr lang="en-US" dirty="0"/>
              <a:t>Select random samples to form the training set</a:t>
            </a:r>
          </a:p>
          <a:p>
            <a:endParaRPr lang="en-IN" dirty="0"/>
          </a:p>
        </p:txBody>
      </p:sp>
    </p:spTree>
    <p:extLst>
      <p:ext uri="{BB962C8B-B14F-4D97-AF65-F5344CB8AC3E}">
        <p14:creationId xmlns:p14="http://schemas.microsoft.com/office/powerpoint/2010/main" val="246661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E87B-8569-41C6-A95F-F09EFE80E13C}"/>
              </a:ext>
            </a:extLst>
          </p:cNvPr>
          <p:cNvSpPr>
            <a:spLocks noGrp="1"/>
          </p:cNvSpPr>
          <p:nvPr>
            <p:ph type="title"/>
          </p:nvPr>
        </p:nvSpPr>
        <p:spPr/>
        <p:txBody>
          <a:bodyPr/>
          <a:lstStyle/>
          <a:p>
            <a:r>
              <a:rPr lang="en-IN" dirty="0"/>
              <a:t>Evaluating Classifiers</a:t>
            </a:r>
          </a:p>
        </p:txBody>
      </p:sp>
      <p:sp>
        <p:nvSpPr>
          <p:cNvPr id="3" name="Content Placeholder 2">
            <a:extLst>
              <a:ext uri="{FF2B5EF4-FFF2-40B4-BE49-F238E27FC236}">
                <a16:creationId xmlns:a16="http://schemas.microsoft.com/office/drawing/2014/main" id="{B603AC6A-3EDB-42E3-99FB-0F8F9C49B81E}"/>
              </a:ext>
            </a:extLst>
          </p:cNvPr>
          <p:cNvSpPr>
            <a:spLocks noGrp="1"/>
          </p:cNvSpPr>
          <p:nvPr>
            <p:ph idx="1"/>
          </p:nvPr>
        </p:nvSpPr>
        <p:spPr/>
        <p:txBody>
          <a:bodyPr>
            <a:normAutofit lnSpcReduction="10000"/>
          </a:bodyPr>
          <a:lstStyle/>
          <a:p>
            <a:r>
              <a:rPr lang="en-US" dirty="0"/>
              <a:t>Outcome:</a:t>
            </a:r>
          </a:p>
          <a:p>
            <a:pPr marL="514350" indent="-514350">
              <a:buFont typeface="+mj-lt"/>
              <a:buAutoNum type="alphaLcPeriod"/>
            </a:pPr>
            <a:r>
              <a:rPr lang="en-US" dirty="0"/>
              <a:t>Data cleaning </a:t>
            </a:r>
          </a:p>
          <a:p>
            <a:pPr marL="514350" indent="-514350">
              <a:buFont typeface="+mj-lt"/>
              <a:buAutoNum type="alphaLcPeriod"/>
            </a:pPr>
            <a:r>
              <a:rPr lang="en-US" dirty="0"/>
              <a:t>Accuracy</a:t>
            </a:r>
          </a:p>
          <a:p>
            <a:pPr marL="514350" indent="-514350">
              <a:buFont typeface="+mj-lt"/>
              <a:buAutoNum type="alphaLcPeriod"/>
            </a:pPr>
            <a:r>
              <a:rPr lang="en-US" dirty="0"/>
              <a:t>EDA Analysis</a:t>
            </a:r>
          </a:p>
          <a:p>
            <a:pPr marL="514350" indent="-514350">
              <a:buFont typeface="+mj-lt"/>
              <a:buAutoNum type="alphaLcPeriod"/>
            </a:pPr>
            <a:r>
              <a:rPr lang="en-US" dirty="0"/>
              <a:t>Hyperparameter optimization using grid search cv.</a:t>
            </a:r>
          </a:p>
          <a:p>
            <a:pPr marL="514350" indent="-514350">
              <a:buFont typeface="+mj-lt"/>
              <a:buAutoNum type="alphaLcPeriod"/>
            </a:pPr>
            <a:r>
              <a:rPr lang="en-US" dirty="0"/>
              <a:t>If cost-sensitive, the expected cost of classification ( attribute test cost + misclassification cost)</a:t>
            </a:r>
          </a:p>
          <a:p>
            <a:pPr marL="514350" indent="-514350">
              <a:buFont typeface="+mj-lt"/>
              <a:buAutoNum type="alphaLcPeriod"/>
            </a:pPr>
            <a:r>
              <a:rPr lang="en-US" dirty="0"/>
              <a:t>Time</a:t>
            </a:r>
          </a:p>
          <a:p>
            <a:pPr marL="514350" indent="-514350">
              <a:buFont typeface="+mj-lt"/>
              <a:buAutoNum type="alphaLcPeriod"/>
            </a:pPr>
            <a:r>
              <a:rPr lang="en-US" dirty="0"/>
              <a:t>etc.</a:t>
            </a:r>
          </a:p>
          <a:p>
            <a:endParaRPr lang="en-IN" dirty="0"/>
          </a:p>
        </p:txBody>
      </p:sp>
    </p:spTree>
    <p:extLst>
      <p:ext uri="{BB962C8B-B14F-4D97-AF65-F5344CB8AC3E}">
        <p14:creationId xmlns:p14="http://schemas.microsoft.com/office/powerpoint/2010/main" val="366406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7C91-F9AC-4875-8CAF-AA595E837404}"/>
              </a:ext>
            </a:extLst>
          </p:cNvPr>
          <p:cNvSpPr>
            <a:spLocks noGrp="1"/>
          </p:cNvSpPr>
          <p:nvPr>
            <p:ph type="title"/>
          </p:nvPr>
        </p:nvSpPr>
        <p:spPr/>
        <p:txBody>
          <a:bodyPr/>
          <a:lstStyle/>
          <a:p>
            <a:r>
              <a:rPr lang="en-US" dirty="0"/>
              <a:t>Results</a:t>
            </a:r>
            <a:br>
              <a:rPr lang="en-US" dirty="0"/>
            </a:br>
            <a:endParaRPr lang="en-IN" dirty="0"/>
          </a:p>
        </p:txBody>
      </p:sp>
      <p:sp>
        <p:nvSpPr>
          <p:cNvPr id="3" name="Content Placeholder 2">
            <a:extLst>
              <a:ext uri="{FF2B5EF4-FFF2-40B4-BE49-F238E27FC236}">
                <a16:creationId xmlns:a16="http://schemas.microsoft.com/office/drawing/2014/main" id="{D5C17D91-1FEF-47C0-B0C8-D07399C4B0BA}"/>
              </a:ext>
            </a:extLst>
          </p:cNvPr>
          <p:cNvSpPr>
            <a:spLocks noGrp="1"/>
          </p:cNvSpPr>
          <p:nvPr>
            <p:ph idx="1"/>
          </p:nvPr>
        </p:nvSpPr>
        <p:spPr/>
        <p:txBody>
          <a:bodyPr/>
          <a:lstStyle/>
          <a:p>
            <a:r>
              <a:rPr lang="en-US" sz="2400" dirty="0"/>
              <a:t>This model shows that value of the house increase if the square feet area is bigger, condition of the house is good, basement is big and is in good condition the same is also correct for the garage. It also shows that value also depends on what type of land it is situated and it is located in which neighborhood, also the year of building or repair is also important. Year of sale is also important as in histogram it is shown, that the price decreased in the year 2008 because of recession. Also, </a:t>
            </a:r>
            <a:r>
              <a:rPr lang="en-IN" sz="2400" dirty="0">
                <a:effectLst/>
                <a:latin typeface="Calibri" panose="020F0502020204030204" pitchFamily="34" charset="0"/>
                <a:ea typeface="Calibri" panose="020F0502020204030204" pitchFamily="34" charset="0"/>
                <a:cs typeface="Times New Roman" panose="02020603050405020304" pitchFamily="18" charset="0"/>
              </a:rPr>
              <a:t>it helps housing organizations to predict the value of the house. Identify variables that are dependent in increasing or decreasing the value of the house. Helps in increasing the overall revenue, profits, of companies by improving their marketing strategies and focusing on changing trends in house sales and purchases by creating good models.</a:t>
            </a:r>
          </a:p>
          <a:p>
            <a:endParaRPr lang="en-IN" dirty="0"/>
          </a:p>
        </p:txBody>
      </p:sp>
    </p:spTree>
    <p:extLst>
      <p:ext uri="{BB962C8B-B14F-4D97-AF65-F5344CB8AC3E}">
        <p14:creationId xmlns:p14="http://schemas.microsoft.com/office/powerpoint/2010/main" val="107985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64535C-2E3E-43B7-95B2-919FA44FFEDB}"/>
              </a:ext>
            </a:extLst>
          </p:cNvPr>
          <p:cNvSpPr>
            <a:spLocks noGrp="1"/>
          </p:cNvSpPr>
          <p:nvPr>
            <p:ph type="title"/>
          </p:nvPr>
        </p:nvSpPr>
        <p:spPr>
          <a:xfrm>
            <a:off x="838200" y="365125"/>
            <a:ext cx="10515600" cy="4295652"/>
          </a:xfrm>
        </p:spPr>
        <p:txBody>
          <a:bodyPr>
            <a:normAutofit/>
          </a:bodyPr>
          <a:lstStyle/>
          <a:p>
            <a:pPr algn="ctr"/>
            <a:r>
              <a:rPr lang="en-US" sz="9600" dirty="0"/>
              <a:t>Thank You</a:t>
            </a:r>
            <a:endParaRPr lang="en-IN" sz="9600" dirty="0"/>
          </a:p>
        </p:txBody>
      </p:sp>
    </p:spTree>
    <p:extLst>
      <p:ext uri="{BB962C8B-B14F-4D97-AF65-F5344CB8AC3E}">
        <p14:creationId xmlns:p14="http://schemas.microsoft.com/office/powerpoint/2010/main" val="2708345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503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HOUSING: PRICE PREDICTION </vt:lpstr>
      <vt:lpstr>Data Cleaning</vt:lpstr>
      <vt:lpstr>EDA</vt:lpstr>
      <vt:lpstr>Hyperparameter Optimization Grid Search cv</vt:lpstr>
      <vt:lpstr>Classification learning</vt:lpstr>
      <vt:lpstr>Generating datasets</vt:lpstr>
      <vt:lpstr>Evaluating Classifiers</vt:lpstr>
      <vt:lpstr>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Sagnik Das</dc:creator>
  <cp:lastModifiedBy>Sagnik Das</cp:lastModifiedBy>
  <cp:revision>9</cp:revision>
  <dcterms:created xsi:type="dcterms:W3CDTF">2021-09-12T10:22:52Z</dcterms:created>
  <dcterms:modified xsi:type="dcterms:W3CDTF">2021-09-17T08:39:25Z</dcterms:modified>
</cp:coreProperties>
</file>