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EB90E5-DFCD-490D-89DF-F51DB08DA74E}"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8191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EB90E5-DFCD-490D-89DF-F51DB08DA74E}"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204177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EB90E5-DFCD-490D-89DF-F51DB08DA74E}"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77778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EB90E5-DFCD-490D-89DF-F51DB08DA74E}"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356256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EB90E5-DFCD-490D-89DF-F51DB08DA74E}" type="datetimeFigureOut">
              <a:rPr lang="en-IN" smtClean="0"/>
              <a:t>11-01-2019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16689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EB90E5-DFCD-490D-89DF-F51DB08DA74E}" type="datetimeFigureOut">
              <a:rPr lang="en-IN" smtClean="0"/>
              <a:t>11-01-2019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357071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EB90E5-DFCD-490D-89DF-F51DB08DA74E}" type="datetimeFigureOut">
              <a:rPr lang="en-IN" smtClean="0"/>
              <a:t>11-01-2019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122200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EB90E5-DFCD-490D-89DF-F51DB08DA74E}" type="datetimeFigureOut">
              <a:rPr lang="en-IN" smtClean="0"/>
              <a:t>11-01-2019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234497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B90E5-DFCD-490D-89DF-F51DB08DA74E}" type="datetimeFigureOut">
              <a:rPr lang="en-IN" smtClean="0"/>
              <a:t>11-01-2019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101576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EB90E5-DFCD-490D-89DF-F51DB08DA74E}" type="datetimeFigureOut">
              <a:rPr lang="en-IN" smtClean="0"/>
              <a:t>11-01-2019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95297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EB90E5-DFCD-490D-89DF-F51DB08DA74E}" type="datetimeFigureOut">
              <a:rPr lang="en-IN" smtClean="0"/>
              <a:t>11-01-2019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885F5A-7E2B-4279-9FDA-5F2715E99FBB}" type="slidenum">
              <a:rPr lang="en-IN" smtClean="0"/>
              <a:t>‹#›</a:t>
            </a:fld>
            <a:endParaRPr lang="en-IN"/>
          </a:p>
        </p:txBody>
      </p:sp>
    </p:spTree>
    <p:extLst>
      <p:ext uri="{BB962C8B-B14F-4D97-AF65-F5344CB8AC3E}">
        <p14:creationId xmlns:p14="http://schemas.microsoft.com/office/powerpoint/2010/main" val="96012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B90E5-DFCD-490D-89DF-F51DB08DA74E}" type="datetimeFigureOut">
              <a:rPr lang="en-IN" smtClean="0"/>
              <a:t>11-01-2019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85F5A-7E2B-4279-9FDA-5F2715E99FBB}" type="slidenum">
              <a:rPr lang="en-IN" smtClean="0"/>
              <a:t>‹#›</a:t>
            </a:fld>
            <a:endParaRPr lang="en-IN"/>
          </a:p>
        </p:txBody>
      </p:sp>
    </p:spTree>
    <p:extLst>
      <p:ext uri="{BB962C8B-B14F-4D97-AF65-F5344CB8AC3E}">
        <p14:creationId xmlns:p14="http://schemas.microsoft.com/office/powerpoint/2010/main" val="253031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Personal Audio</a:t>
            </a:r>
            <a:endParaRPr lang="en-IN" dirty="0"/>
          </a:p>
        </p:txBody>
      </p:sp>
      <p:sp>
        <p:nvSpPr>
          <p:cNvPr id="3" name="Subtitle 2"/>
          <p:cNvSpPr>
            <a:spLocks noGrp="1"/>
          </p:cNvSpPr>
          <p:nvPr>
            <p:ph type="subTitle" idx="1"/>
          </p:nvPr>
        </p:nvSpPr>
        <p:spPr/>
        <p:txBody>
          <a:bodyPr/>
          <a:lstStyle/>
          <a:p>
            <a:r>
              <a:rPr lang="en-IN" dirty="0" smtClean="0"/>
              <a:t>Winter Project</a:t>
            </a:r>
          </a:p>
          <a:p>
            <a:endParaRPr lang="en-IN" dirty="0"/>
          </a:p>
        </p:txBody>
      </p:sp>
    </p:spTree>
    <p:extLst>
      <p:ext uri="{BB962C8B-B14F-4D97-AF65-F5344CB8AC3E}">
        <p14:creationId xmlns:p14="http://schemas.microsoft.com/office/powerpoint/2010/main" val="2267983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BACC - Broadband Acoustic Contrast Control</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3153199" cy="1838896"/>
          </a:xfrm>
          <a:prstGeom prst="rect">
            <a:avLst/>
          </a:prstGeom>
        </p:spPr>
      </p:pic>
      <p:pic>
        <p:nvPicPr>
          <p:cNvPr id="5" name="Picture 4"/>
          <p:cNvPicPr>
            <a:picLocks noChangeAspect="1"/>
          </p:cNvPicPr>
          <p:nvPr/>
        </p:nvPicPr>
        <p:blipFill>
          <a:blip r:embed="rId3"/>
          <a:stretch>
            <a:fillRect/>
          </a:stretch>
        </p:blipFill>
        <p:spPr>
          <a:xfrm>
            <a:off x="3434355" y="3949727"/>
            <a:ext cx="3705225" cy="828675"/>
          </a:xfrm>
          <a:prstGeom prst="rect">
            <a:avLst/>
          </a:prstGeom>
        </p:spPr>
      </p:pic>
      <p:pic>
        <p:nvPicPr>
          <p:cNvPr id="6" name="Picture 5"/>
          <p:cNvPicPr>
            <a:picLocks noChangeAspect="1"/>
          </p:cNvPicPr>
          <p:nvPr/>
        </p:nvPicPr>
        <p:blipFill>
          <a:blip r:embed="rId4"/>
          <a:stretch>
            <a:fillRect/>
          </a:stretch>
        </p:blipFill>
        <p:spPr>
          <a:xfrm>
            <a:off x="7373133" y="3949727"/>
            <a:ext cx="3924300" cy="723900"/>
          </a:xfrm>
          <a:prstGeom prst="rect">
            <a:avLst/>
          </a:prstGeom>
        </p:spPr>
      </p:pic>
      <p:pic>
        <p:nvPicPr>
          <p:cNvPr id="7" name="Picture 6"/>
          <p:cNvPicPr>
            <a:picLocks noChangeAspect="1"/>
          </p:cNvPicPr>
          <p:nvPr/>
        </p:nvPicPr>
        <p:blipFill>
          <a:blip r:embed="rId5"/>
          <a:stretch>
            <a:fillRect/>
          </a:stretch>
        </p:blipFill>
        <p:spPr>
          <a:xfrm>
            <a:off x="3874008" y="5386098"/>
            <a:ext cx="4210050" cy="400050"/>
          </a:xfrm>
          <a:prstGeom prst="rect">
            <a:avLst/>
          </a:prstGeom>
        </p:spPr>
      </p:pic>
      <p:pic>
        <p:nvPicPr>
          <p:cNvPr id="9" name="Picture 8"/>
          <p:cNvPicPr>
            <a:picLocks noChangeAspect="1"/>
          </p:cNvPicPr>
          <p:nvPr/>
        </p:nvPicPr>
        <p:blipFill>
          <a:blip r:embed="rId6"/>
          <a:stretch>
            <a:fillRect/>
          </a:stretch>
        </p:blipFill>
        <p:spPr>
          <a:xfrm>
            <a:off x="3991399" y="1690205"/>
            <a:ext cx="3124200" cy="1476375"/>
          </a:xfrm>
          <a:prstGeom prst="rect">
            <a:avLst/>
          </a:prstGeom>
        </p:spPr>
      </p:pic>
      <p:pic>
        <p:nvPicPr>
          <p:cNvPr id="10" name="Picture 9"/>
          <p:cNvPicPr>
            <a:picLocks noChangeAspect="1"/>
          </p:cNvPicPr>
          <p:nvPr/>
        </p:nvPicPr>
        <p:blipFill>
          <a:blip r:embed="rId7"/>
          <a:stretch>
            <a:fillRect/>
          </a:stretch>
        </p:blipFill>
        <p:spPr>
          <a:xfrm>
            <a:off x="6987371" y="1684681"/>
            <a:ext cx="4695825" cy="1552575"/>
          </a:xfrm>
          <a:prstGeom prst="rect">
            <a:avLst/>
          </a:prstGeom>
        </p:spPr>
      </p:pic>
      <p:pic>
        <p:nvPicPr>
          <p:cNvPr id="11" name="Picture 10"/>
          <p:cNvPicPr>
            <a:picLocks noChangeAspect="1"/>
          </p:cNvPicPr>
          <p:nvPr/>
        </p:nvPicPr>
        <p:blipFill>
          <a:blip r:embed="rId8"/>
          <a:stretch>
            <a:fillRect/>
          </a:stretch>
        </p:blipFill>
        <p:spPr>
          <a:xfrm>
            <a:off x="919755" y="3587778"/>
            <a:ext cx="2514600" cy="1552575"/>
          </a:xfrm>
          <a:prstGeom prst="rect">
            <a:avLst/>
          </a:prstGeom>
        </p:spPr>
      </p:pic>
    </p:spTree>
    <p:extLst>
      <p:ext uri="{BB962C8B-B14F-4D97-AF65-F5344CB8AC3E}">
        <p14:creationId xmlns:p14="http://schemas.microsoft.com/office/powerpoint/2010/main" val="3483379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faced</a:t>
            </a:r>
            <a:endParaRPr lang="en-IN" dirty="0"/>
          </a:p>
        </p:txBody>
      </p:sp>
      <p:sp>
        <p:nvSpPr>
          <p:cNvPr id="3" name="Content Placeholder 2"/>
          <p:cNvSpPr>
            <a:spLocks noGrp="1"/>
          </p:cNvSpPr>
          <p:nvPr>
            <p:ph idx="1"/>
          </p:nvPr>
        </p:nvSpPr>
        <p:spPr/>
        <p:txBody>
          <a:bodyPr/>
          <a:lstStyle/>
          <a:p>
            <a:r>
              <a:rPr lang="en-IN" dirty="0" err="1" smtClean="0"/>
              <a:t>Kalman</a:t>
            </a:r>
            <a:r>
              <a:rPr lang="en-IN" dirty="0" smtClean="0"/>
              <a:t> Filter</a:t>
            </a:r>
          </a:p>
          <a:p>
            <a:pPr lvl="1"/>
            <a:r>
              <a:rPr lang="en-IN" dirty="0" smtClean="0"/>
              <a:t>The accuracy seems to vary based on input signal.</a:t>
            </a:r>
          </a:p>
          <a:p>
            <a:pPr lvl="1"/>
            <a:r>
              <a:rPr lang="en-IN" dirty="0" smtClean="0"/>
              <a:t>Tweaking of various parameters like variance of v and w is needed as they greatly affect the accuracy of estimated channel on adding noise.</a:t>
            </a:r>
          </a:p>
          <a:p>
            <a:pPr lvl="1"/>
            <a:r>
              <a:rPr lang="en-IN" dirty="0" smtClean="0"/>
              <a:t>Minimum possible SNR which our filter can tolerate is 100. Below that, the percentage error seems to be higher than 10. Real life situation might involve higher noise than our tolerance.</a:t>
            </a:r>
            <a:endParaRPr lang="en-IN" dirty="0"/>
          </a:p>
          <a:p>
            <a:r>
              <a:rPr lang="en-IN" dirty="0" smtClean="0"/>
              <a:t>BACC</a:t>
            </a:r>
          </a:p>
          <a:p>
            <a:pPr lvl="1"/>
            <a:r>
              <a:rPr lang="en-IN" dirty="0" smtClean="0"/>
              <a:t>The main problem faced is calculating inverse filter takes large amounts of time. This is due primarily to the fact that the inverse of an L*M dimensional matrix (M is filter length, L is number of speakers).</a:t>
            </a:r>
          </a:p>
        </p:txBody>
      </p:sp>
    </p:spTree>
    <p:extLst>
      <p:ext uri="{BB962C8B-B14F-4D97-AF65-F5344CB8AC3E}">
        <p14:creationId xmlns:p14="http://schemas.microsoft.com/office/powerpoint/2010/main" val="84659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faced</a:t>
            </a:r>
            <a:endParaRPr lang="en-IN" dirty="0"/>
          </a:p>
        </p:txBody>
      </p:sp>
      <p:sp>
        <p:nvSpPr>
          <p:cNvPr id="3" name="Content Placeholder 2"/>
          <p:cNvSpPr>
            <a:spLocks noGrp="1"/>
          </p:cNvSpPr>
          <p:nvPr>
            <p:ph idx="1"/>
          </p:nvPr>
        </p:nvSpPr>
        <p:spPr/>
        <p:txBody>
          <a:bodyPr/>
          <a:lstStyle/>
          <a:p>
            <a:pPr lvl="1"/>
            <a:r>
              <a:rPr lang="en-IN" dirty="0" smtClean="0"/>
              <a:t>The paper we used uses a linear speaker array. But it doesn’t mention any other geometries which might give better results.</a:t>
            </a:r>
          </a:p>
          <a:p>
            <a:pPr lvl="1"/>
            <a:r>
              <a:rPr lang="en-IN" dirty="0" smtClean="0"/>
              <a:t>We calculate the filter by averaging filters over the signal duration to achieve the acoustic contrast. However, this can be greatly improved if time varying filters are used. However this is not feasible in the current model due to large time taken for filter calculation. So repeated filter calculations are not possible.</a:t>
            </a:r>
          </a:p>
        </p:txBody>
      </p:sp>
    </p:spTree>
    <p:extLst>
      <p:ext uri="{BB962C8B-B14F-4D97-AF65-F5344CB8AC3E}">
        <p14:creationId xmlns:p14="http://schemas.microsoft.com/office/powerpoint/2010/main" val="246875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Suggested Improvements</a:t>
            </a:r>
            <a:endParaRPr lang="en-IN" dirty="0"/>
          </a:p>
        </p:txBody>
      </p:sp>
      <p:sp>
        <p:nvSpPr>
          <p:cNvPr id="3" name="Content Placeholder 2"/>
          <p:cNvSpPr>
            <a:spLocks noGrp="1"/>
          </p:cNvSpPr>
          <p:nvPr>
            <p:ph idx="1"/>
          </p:nvPr>
        </p:nvSpPr>
        <p:spPr/>
        <p:txBody>
          <a:bodyPr/>
          <a:lstStyle/>
          <a:p>
            <a:r>
              <a:rPr lang="en-IN" dirty="0" smtClean="0"/>
              <a:t>The method given in the paper seems to provide an exact solution for minimization objective by finding eigenvector. However, if a time varying filter is attempted, it fails to utilise the prior learnt filter weights and attempts to recalculate from scratch which seems a waste of computational resources. A possible solution to this might be attempting to convert to an iterative method that gradually converges to the actual filter. This will be more efficient as we will have a good starting point since filter is not expected to change </a:t>
            </a:r>
            <a:r>
              <a:rPr lang="en-IN" u="sng" dirty="0" smtClean="0"/>
              <a:t>much</a:t>
            </a:r>
            <a:r>
              <a:rPr lang="en-IN" dirty="0" smtClean="0"/>
              <a:t> over time.</a:t>
            </a:r>
          </a:p>
        </p:txBody>
      </p:sp>
    </p:spTree>
    <p:extLst>
      <p:ext uri="{BB962C8B-B14F-4D97-AF65-F5344CB8AC3E}">
        <p14:creationId xmlns:p14="http://schemas.microsoft.com/office/powerpoint/2010/main" val="1844571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itations</a:t>
            </a:r>
            <a:endParaRPr lang="en-IN" dirty="0"/>
          </a:p>
        </p:txBody>
      </p:sp>
      <p:sp>
        <p:nvSpPr>
          <p:cNvPr id="3" name="Content Placeholder 2"/>
          <p:cNvSpPr>
            <a:spLocks noGrp="1"/>
          </p:cNvSpPr>
          <p:nvPr>
            <p:ph idx="1"/>
          </p:nvPr>
        </p:nvSpPr>
        <p:spPr/>
        <p:txBody>
          <a:bodyPr>
            <a:normAutofit/>
          </a:bodyPr>
          <a:lstStyle/>
          <a:p>
            <a:pPr marL="457200" indent="-457200">
              <a:buAutoNum type="arabicParenR"/>
            </a:pPr>
            <a:r>
              <a:rPr lang="en-IN" sz="2000" dirty="0" smtClean="0"/>
              <a:t>JOINT </a:t>
            </a:r>
            <a:r>
              <a:rPr lang="en-IN" sz="2000" dirty="0"/>
              <a:t>ADAPTIVE IMPULSE RESPONSE ESTIMATION AND INVERSE FILTERING </a:t>
            </a:r>
            <a:r>
              <a:rPr lang="en-IN" sz="2000" dirty="0" smtClean="0"/>
              <a:t>FOR ENHANCING </a:t>
            </a:r>
            <a:r>
              <a:rPr lang="en-IN" sz="2000" dirty="0"/>
              <a:t>IN-CAR </a:t>
            </a:r>
            <a:r>
              <a:rPr lang="en-IN" sz="2000" dirty="0" smtClean="0"/>
              <a:t>AUDIO. - </a:t>
            </a:r>
            <a:r>
              <a:rPr lang="en-IN" sz="2000" i="1" dirty="0"/>
              <a:t>Ajay </a:t>
            </a:r>
            <a:r>
              <a:rPr lang="en-IN" sz="2000" i="1" dirty="0" err="1"/>
              <a:t>Dagar</a:t>
            </a:r>
            <a:r>
              <a:rPr lang="en-IN" sz="2000" i="1" dirty="0"/>
              <a:t>, </a:t>
            </a:r>
            <a:r>
              <a:rPr lang="en-IN" sz="2000" i="1" dirty="0" err="1"/>
              <a:t>Satyavolu</a:t>
            </a:r>
            <a:r>
              <a:rPr lang="en-IN" sz="2000" i="1" dirty="0"/>
              <a:t> Sai </a:t>
            </a:r>
            <a:r>
              <a:rPr lang="en-IN" sz="2000" i="1" dirty="0" err="1"/>
              <a:t>Nitish</a:t>
            </a:r>
            <a:r>
              <a:rPr lang="en-IN" sz="2000" i="1" dirty="0"/>
              <a:t> and Rajesh </a:t>
            </a:r>
            <a:r>
              <a:rPr lang="en-IN" sz="2000" i="1" dirty="0" err="1" smtClean="0"/>
              <a:t>Hegde</a:t>
            </a:r>
            <a:endParaRPr lang="en-IN" sz="2000" i="1" dirty="0" smtClean="0"/>
          </a:p>
          <a:p>
            <a:pPr marL="457200" indent="-457200">
              <a:buAutoNum type="arabicParenR"/>
            </a:pPr>
            <a:r>
              <a:rPr lang="en-US" sz="2000" dirty="0" smtClean="0"/>
              <a:t>DESIGN OF A TIME-DOMAIN ACOUSTIC CONTRAST CONTROL FOR BROADBAND INPUT SIGNALS IN PERSONAL AUDIO SYSTEMS </a:t>
            </a:r>
            <a:r>
              <a:rPr lang="en-US" sz="2000" i="1" dirty="0" smtClean="0"/>
              <a:t>- </a:t>
            </a:r>
            <a:r>
              <a:rPr lang="nb-NO" sz="2000" i="1" dirty="0" smtClean="0"/>
              <a:t>Yefeng Cai, Ming Wu, Jun Yang</a:t>
            </a:r>
          </a:p>
          <a:p>
            <a:pPr marL="457200" indent="-457200">
              <a:buAutoNum type="arabicParenR"/>
            </a:pPr>
            <a:r>
              <a:rPr lang="en-US" sz="2000" dirty="0" smtClean="0"/>
              <a:t>Room Impulse Response Generator (Version 2.1.20141124)</a:t>
            </a:r>
            <a:r>
              <a:rPr lang="en-US" sz="2000" i="1" dirty="0" smtClean="0"/>
              <a:t> by Emanuel </a:t>
            </a:r>
            <a:r>
              <a:rPr lang="en-US" sz="2000" i="1" dirty="0" err="1" smtClean="0"/>
              <a:t>Habets</a:t>
            </a:r>
            <a:r>
              <a:rPr lang="en-US" sz="2000" i="1" dirty="0"/>
              <a:t> </a:t>
            </a:r>
            <a:r>
              <a:rPr lang="en-US" sz="2000" i="1" dirty="0" smtClean="0"/>
              <a:t>Copyright (C) 2003-2014 E.A.P. </a:t>
            </a:r>
            <a:r>
              <a:rPr lang="en-US" sz="2000" i="1" dirty="0" err="1" smtClean="0"/>
              <a:t>Habets</a:t>
            </a:r>
            <a:r>
              <a:rPr lang="en-US" sz="2000" i="1" dirty="0" smtClean="0"/>
              <a:t>, The Netherlands.</a:t>
            </a:r>
            <a:endParaRPr lang="en-IN" sz="2000" i="1" dirty="0"/>
          </a:p>
        </p:txBody>
      </p:sp>
    </p:spTree>
    <p:extLst>
      <p:ext uri="{BB962C8B-B14F-4D97-AF65-F5344CB8AC3E}">
        <p14:creationId xmlns:p14="http://schemas.microsoft.com/office/powerpoint/2010/main" val="226331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Achieve acoustic contrast control at specified bright zone and dark zone for personal audio systems.</a:t>
            </a:r>
          </a:p>
          <a:p>
            <a:r>
              <a:rPr lang="en-IN" dirty="0" smtClean="0"/>
              <a:t>Accommodating changing room environment to ensure consistent acoustic contrast.</a:t>
            </a:r>
          </a:p>
          <a:p>
            <a:endParaRPr lang="en-IN" dirty="0"/>
          </a:p>
        </p:txBody>
      </p:sp>
    </p:spTree>
    <p:extLst>
      <p:ext uri="{BB962C8B-B14F-4D97-AF65-F5344CB8AC3E}">
        <p14:creationId xmlns:p14="http://schemas.microsoft.com/office/powerpoint/2010/main" val="3548365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lstStyle/>
          <a:p>
            <a:r>
              <a:rPr lang="en-IN" dirty="0" smtClean="0"/>
              <a:t>Using </a:t>
            </a:r>
            <a:r>
              <a:rPr lang="en-IN" dirty="0" err="1" smtClean="0"/>
              <a:t>Kalman</a:t>
            </a:r>
            <a:r>
              <a:rPr lang="en-IN" dirty="0" smtClean="0"/>
              <a:t> filter (1) to estimate dynamic channel response of the room via feedback from microphones at control points.</a:t>
            </a:r>
          </a:p>
          <a:p>
            <a:r>
              <a:rPr lang="en-IN" dirty="0" smtClean="0"/>
              <a:t>Using BACC approach(2) to estimate inverse filter to be applied to speaker array to achieve said acoustic contrast.</a:t>
            </a:r>
          </a:p>
          <a:p>
            <a:r>
              <a:rPr lang="en-IN" dirty="0" smtClean="0"/>
              <a:t>Combining the approaches in (1) and (2) to achieve primary objective of Personal Audio zones in dynamic room setting.</a:t>
            </a:r>
            <a:endParaRPr lang="en-IN" dirty="0"/>
          </a:p>
        </p:txBody>
      </p:sp>
    </p:spTree>
    <p:extLst>
      <p:ext uri="{BB962C8B-B14F-4D97-AF65-F5344CB8AC3E}">
        <p14:creationId xmlns:p14="http://schemas.microsoft.com/office/powerpoint/2010/main" val="289802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Kalman</a:t>
            </a:r>
            <a:r>
              <a:rPr lang="en-IN" dirty="0" smtClean="0"/>
              <a:t> Filter</a:t>
            </a:r>
            <a:endParaRPr lang="en-IN" dirty="0"/>
          </a:p>
        </p:txBody>
      </p:sp>
      <p:pic>
        <p:nvPicPr>
          <p:cNvPr id="4" name="Content Placeholder 3"/>
          <p:cNvPicPr>
            <a:picLocks noGrp="1" noChangeAspect="1"/>
          </p:cNvPicPr>
          <p:nvPr>
            <p:ph idx="1"/>
          </p:nvPr>
        </p:nvPicPr>
        <p:blipFill>
          <a:blip r:embed="rId2"/>
          <a:stretch>
            <a:fillRect/>
          </a:stretch>
        </p:blipFill>
        <p:spPr>
          <a:xfrm>
            <a:off x="3481387" y="1875354"/>
            <a:ext cx="5229225" cy="2609850"/>
          </a:xfrm>
        </p:spPr>
      </p:pic>
      <p:sp>
        <p:nvSpPr>
          <p:cNvPr id="7" name="TextBox 6"/>
          <p:cNvSpPr txBox="1"/>
          <p:nvPr/>
        </p:nvSpPr>
        <p:spPr>
          <a:xfrm>
            <a:off x="5286755" y="4669870"/>
            <a:ext cx="2240280" cy="369332"/>
          </a:xfrm>
          <a:prstGeom prst="rect">
            <a:avLst/>
          </a:prstGeom>
          <a:noFill/>
        </p:spPr>
        <p:txBody>
          <a:bodyPr wrap="square" rtlCol="0">
            <a:spAutoFit/>
          </a:bodyPr>
          <a:lstStyle/>
          <a:p>
            <a:r>
              <a:rPr lang="en-IN" dirty="0" smtClean="0"/>
              <a:t>Update Equations</a:t>
            </a:r>
            <a:endParaRPr lang="en-IN" dirty="0"/>
          </a:p>
        </p:txBody>
      </p:sp>
    </p:spTree>
    <p:extLst>
      <p:ext uri="{BB962C8B-B14F-4D97-AF65-F5344CB8AC3E}">
        <p14:creationId xmlns:p14="http://schemas.microsoft.com/office/powerpoint/2010/main" val="1022178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Kalman</a:t>
            </a:r>
            <a:r>
              <a:rPr lang="en-IN" dirty="0" smtClean="0"/>
              <a:t> Filter</a:t>
            </a:r>
            <a:endParaRPr lang="en-IN" dirty="0"/>
          </a:p>
        </p:txBody>
      </p:sp>
      <p:pic>
        <p:nvPicPr>
          <p:cNvPr id="4" name="Content Placeholder 3"/>
          <p:cNvPicPr>
            <a:picLocks noGrp="1" noChangeAspect="1"/>
          </p:cNvPicPr>
          <p:nvPr>
            <p:ph idx="1"/>
          </p:nvPr>
        </p:nvPicPr>
        <p:blipFill>
          <a:blip r:embed="rId2"/>
          <a:stretch>
            <a:fillRect/>
          </a:stretch>
        </p:blipFill>
        <p:spPr>
          <a:xfrm>
            <a:off x="976427" y="1325385"/>
            <a:ext cx="5460757" cy="4106151"/>
          </a:xfrm>
          <a:prstGeom prst="rect">
            <a:avLst/>
          </a:prstGeom>
        </p:spPr>
      </p:pic>
      <p:pic>
        <p:nvPicPr>
          <p:cNvPr id="5" name="Picture 4"/>
          <p:cNvPicPr>
            <a:picLocks noChangeAspect="1"/>
          </p:cNvPicPr>
          <p:nvPr/>
        </p:nvPicPr>
        <p:blipFill>
          <a:blip r:embed="rId3"/>
          <a:stretch>
            <a:fillRect/>
          </a:stretch>
        </p:blipFill>
        <p:spPr>
          <a:xfrm>
            <a:off x="6279337" y="1325385"/>
            <a:ext cx="5460757" cy="4106151"/>
          </a:xfrm>
          <a:prstGeom prst="rect">
            <a:avLst/>
          </a:prstGeom>
        </p:spPr>
      </p:pic>
      <p:sp>
        <p:nvSpPr>
          <p:cNvPr id="6" name="TextBox 5"/>
          <p:cNvSpPr txBox="1"/>
          <p:nvPr/>
        </p:nvSpPr>
        <p:spPr>
          <a:xfrm>
            <a:off x="2276856" y="5431536"/>
            <a:ext cx="3154680" cy="584775"/>
          </a:xfrm>
          <a:prstGeom prst="rect">
            <a:avLst/>
          </a:prstGeom>
          <a:noFill/>
        </p:spPr>
        <p:txBody>
          <a:bodyPr wrap="square" rtlCol="0">
            <a:spAutoFit/>
          </a:bodyPr>
          <a:lstStyle/>
          <a:p>
            <a:r>
              <a:rPr lang="en-IN" sz="1600" dirty="0" smtClean="0"/>
              <a:t>Simulated channel response via RIR generator (3)</a:t>
            </a:r>
            <a:endParaRPr lang="en-IN" sz="1600" dirty="0"/>
          </a:p>
        </p:txBody>
      </p:sp>
      <p:sp>
        <p:nvSpPr>
          <p:cNvPr id="7" name="TextBox 6"/>
          <p:cNvSpPr txBox="1"/>
          <p:nvPr/>
        </p:nvSpPr>
        <p:spPr>
          <a:xfrm>
            <a:off x="7703306" y="5431536"/>
            <a:ext cx="3035808" cy="584775"/>
          </a:xfrm>
          <a:prstGeom prst="rect">
            <a:avLst/>
          </a:prstGeom>
          <a:noFill/>
        </p:spPr>
        <p:txBody>
          <a:bodyPr wrap="square" rtlCol="0">
            <a:spAutoFit/>
          </a:bodyPr>
          <a:lstStyle/>
          <a:p>
            <a:r>
              <a:rPr lang="en-IN" sz="1600" dirty="0" smtClean="0"/>
              <a:t>Estimated channel response via </a:t>
            </a:r>
            <a:r>
              <a:rPr lang="en-IN" sz="1600" dirty="0" err="1" smtClean="0"/>
              <a:t>Kalman</a:t>
            </a:r>
            <a:r>
              <a:rPr lang="en-IN" sz="1600" dirty="0" smtClean="0"/>
              <a:t> Filter (512 iterations)</a:t>
            </a:r>
            <a:endParaRPr lang="en-IN" sz="1600" dirty="0"/>
          </a:p>
        </p:txBody>
      </p:sp>
      <p:sp>
        <p:nvSpPr>
          <p:cNvPr id="8" name="TextBox 7"/>
          <p:cNvSpPr txBox="1"/>
          <p:nvPr/>
        </p:nvSpPr>
        <p:spPr>
          <a:xfrm>
            <a:off x="5991253" y="6016311"/>
            <a:ext cx="1152336" cy="523220"/>
          </a:xfrm>
          <a:prstGeom prst="rect">
            <a:avLst/>
          </a:prstGeom>
          <a:noFill/>
        </p:spPr>
        <p:txBody>
          <a:bodyPr wrap="square" rtlCol="0">
            <a:spAutoFit/>
          </a:bodyPr>
          <a:lstStyle/>
          <a:p>
            <a:r>
              <a:rPr lang="en-IN" sz="1400" dirty="0" smtClean="0"/>
              <a:t>Percentage error: 5.4266</a:t>
            </a:r>
          </a:p>
        </p:txBody>
      </p:sp>
    </p:spTree>
    <p:extLst>
      <p:ext uri="{BB962C8B-B14F-4D97-AF65-F5344CB8AC3E}">
        <p14:creationId xmlns:p14="http://schemas.microsoft.com/office/powerpoint/2010/main" val="2964137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BACC - Broadband </a:t>
            </a:r>
            <a:r>
              <a:rPr lang="en-IN" dirty="0"/>
              <a:t>A</a:t>
            </a:r>
            <a:r>
              <a:rPr lang="en-IN" dirty="0" smtClean="0"/>
              <a:t>coustic Contrast </a:t>
            </a:r>
            <a:r>
              <a:rPr lang="en-IN" dirty="0"/>
              <a:t>C</a:t>
            </a:r>
            <a:r>
              <a:rPr lang="en-IN" dirty="0" smtClean="0"/>
              <a:t>ontrol</a:t>
            </a:r>
            <a:endParaRPr lang="en-IN" dirty="0"/>
          </a:p>
        </p:txBody>
      </p:sp>
      <p:pic>
        <p:nvPicPr>
          <p:cNvPr id="4" name="Content Placeholder 3"/>
          <p:cNvPicPr>
            <a:picLocks noGrp="1" noChangeAspect="1"/>
          </p:cNvPicPr>
          <p:nvPr>
            <p:ph idx="1"/>
          </p:nvPr>
        </p:nvPicPr>
        <p:blipFill>
          <a:blip r:embed="rId2"/>
          <a:stretch>
            <a:fillRect/>
          </a:stretch>
        </p:blipFill>
        <p:spPr>
          <a:xfrm>
            <a:off x="838200" y="1901000"/>
            <a:ext cx="4515001" cy="3395001"/>
          </a:xfrm>
          <a:prstGeom prst="rect">
            <a:avLst/>
          </a:prstGeom>
        </p:spPr>
      </p:pic>
      <p:pic>
        <p:nvPicPr>
          <p:cNvPr id="5" name="Picture 4"/>
          <p:cNvPicPr>
            <a:picLocks noChangeAspect="1"/>
          </p:cNvPicPr>
          <p:nvPr/>
        </p:nvPicPr>
        <p:blipFill>
          <a:blip r:embed="rId3"/>
          <a:stretch>
            <a:fillRect/>
          </a:stretch>
        </p:blipFill>
        <p:spPr>
          <a:xfrm>
            <a:off x="6096000" y="1900999"/>
            <a:ext cx="4515001" cy="3395001"/>
          </a:xfrm>
          <a:prstGeom prst="rect">
            <a:avLst/>
          </a:prstGeom>
        </p:spPr>
      </p:pic>
      <p:sp>
        <p:nvSpPr>
          <p:cNvPr id="6" name="TextBox 5"/>
          <p:cNvSpPr txBox="1"/>
          <p:nvPr/>
        </p:nvSpPr>
        <p:spPr>
          <a:xfrm>
            <a:off x="2386584" y="5413248"/>
            <a:ext cx="2359152" cy="369332"/>
          </a:xfrm>
          <a:prstGeom prst="rect">
            <a:avLst/>
          </a:prstGeom>
          <a:noFill/>
        </p:spPr>
        <p:txBody>
          <a:bodyPr wrap="square" rtlCol="0">
            <a:spAutoFit/>
          </a:bodyPr>
          <a:lstStyle/>
          <a:p>
            <a:r>
              <a:rPr lang="en-IN" dirty="0" smtClean="0"/>
              <a:t>Without filter</a:t>
            </a:r>
            <a:endParaRPr lang="en-IN" dirty="0"/>
          </a:p>
        </p:txBody>
      </p:sp>
      <p:sp>
        <p:nvSpPr>
          <p:cNvPr id="7" name="TextBox 6"/>
          <p:cNvSpPr txBox="1"/>
          <p:nvPr/>
        </p:nvSpPr>
        <p:spPr>
          <a:xfrm>
            <a:off x="8080248" y="5413248"/>
            <a:ext cx="2359152" cy="369332"/>
          </a:xfrm>
          <a:prstGeom prst="rect">
            <a:avLst/>
          </a:prstGeom>
          <a:noFill/>
        </p:spPr>
        <p:txBody>
          <a:bodyPr wrap="square" rtlCol="0">
            <a:spAutoFit/>
          </a:bodyPr>
          <a:lstStyle/>
          <a:p>
            <a:r>
              <a:rPr lang="en-IN" dirty="0" smtClean="0"/>
              <a:t>With filter</a:t>
            </a:r>
            <a:endParaRPr lang="en-IN" dirty="0"/>
          </a:p>
        </p:txBody>
      </p:sp>
      <p:sp>
        <p:nvSpPr>
          <p:cNvPr id="8" name="TextBox 7"/>
          <p:cNvSpPr txBox="1"/>
          <p:nvPr/>
        </p:nvSpPr>
        <p:spPr>
          <a:xfrm>
            <a:off x="4919472" y="1531667"/>
            <a:ext cx="1847088" cy="369332"/>
          </a:xfrm>
          <a:prstGeom prst="rect">
            <a:avLst/>
          </a:prstGeom>
          <a:noFill/>
        </p:spPr>
        <p:txBody>
          <a:bodyPr wrap="square" rtlCol="0">
            <a:spAutoFit/>
          </a:bodyPr>
          <a:lstStyle/>
          <a:p>
            <a:r>
              <a:rPr lang="en-IN" dirty="0" smtClean="0"/>
              <a:t>5 speaker array</a:t>
            </a:r>
            <a:endParaRPr lang="en-IN" dirty="0"/>
          </a:p>
        </p:txBody>
      </p:sp>
      <p:pic>
        <p:nvPicPr>
          <p:cNvPr id="13" name="Picture 12"/>
          <p:cNvPicPr>
            <a:picLocks noChangeAspect="1"/>
          </p:cNvPicPr>
          <p:nvPr/>
        </p:nvPicPr>
        <p:blipFill>
          <a:blip r:embed="rId4"/>
          <a:stretch>
            <a:fillRect/>
          </a:stretch>
        </p:blipFill>
        <p:spPr>
          <a:xfrm>
            <a:off x="8696325" y="5782580"/>
            <a:ext cx="1743075" cy="819150"/>
          </a:xfrm>
          <a:prstGeom prst="rect">
            <a:avLst/>
          </a:prstGeom>
        </p:spPr>
      </p:pic>
    </p:spTree>
    <p:extLst>
      <p:ext uri="{BB962C8B-B14F-4D97-AF65-F5344CB8AC3E}">
        <p14:creationId xmlns:p14="http://schemas.microsoft.com/office/powerpoint/2010/main" val="104983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BACC - Broadband </a:t>
            </a:r>
            <a:r>
              <a:rPr lang="en-IN" dirty="0"/>
              <a:t>A</a:t>
            </a:r>
            <a:r>
              <a:rPr lang="en-IN" dirty="0" smtClean="0"/>
              <a:t>coustic Contrast </a:t>
            </a:r>
            <a:r>
              <a:rPr lang="en-IN" dirty="0"/>
              <a:t>C</a:t>
            </a:r>
            <a:r>
              <a:rPr lang="en-IN" dirty="0" smtClean="0"/>
              <a:t>ontrol</a:t>
            </a:r>
            <a:endParaRPr lang="en-IN" dirty="0"/>
          </a:p>
        </p:txBody>
      </p:sp>
      <p:pic>
        <p:nvPicPr>
          <p:cNvPr id="4" name="Content Placeholder 3"/>
          <p:cNvPicPr>
            <a:picLocks noGrp="1" noChangeAspect="1"/>
          </p:cNvPicPr>
          <p:nvPr>
            <p:ph idx="1"/>
          </p:nvPr>
        </p:nvPicPr>
        <p:blipFill>
          <a:blip r:embed="rId2"/>
          <a:stretch>
            <a:fillRect/>
          </a:stretch>
        </p:blipFill>
        <p:spPr>
          <a:xfrm>
            <a:off x="838200" y="1901000"/>
            <a:ext cx="4515001" cy="3395001"/>
          </a:xfrm>
          <a:prstGeom prst="rect">
            <a:avLst/>
          </a:prstGeom>
        </p:spPr>
      </p:pic>
      <p:sp>
        <p:nvSpPr>
          <p:cNvPr id="6" name="TextBox 5"/>
          <p:cNvSpPr txBox="1"/>
          <p:nvPr/>
        </p:nvSpPr>
        <p:spPr>
          <a:xfrm>
            <a:off x="2386584" y="5413248"/>
            <a:ext cx="2359152" cy="369332"/>
          </a:xfrm>
          <a:prstGeom prst="rect">
            <a:avLst/>
          </a:prstGeom>
          <a:noFill/>
        </p:spPr>
        <p:txBody>
          <a:bodyPr wrap="square" rtlCol="0">
            <a:spAutoFit/>
          </a:bodyPr>
          <a:lstStyle/>
          <a:p>
            <a:r>
              <a:rPr lang="en-IN" dirty="0" smtClean="0"/>
              <a:t>Without filter</a:t>
            </a:r>
            <a:endParaRPr lang="en-IN" dirty="0"/>
          </a:p>
        </p:txBody>
      </p:sp>
      <p:sp>
        <p:nvSpPr>
          <p:cNvPr id="7" name="TextBox 6"/>
          <p:cNvSpPr txBox="1"/>
          <p:nvPr/>
        </p:nvSpPr>
        <p:spPr>
          <a:xfrm>
            <a:off x="8080248" y="5413248"/>
            <a:ext cx="2359152" cy="369332"/>
          </a:xfrm>
          <a:prstGeom prst="rect">
            <a:avLst/>
          </a:prstGeom>
          <a:noFill/>
        </p:spPr>
        <p:txBody>
          <a:bodyPr wrap="square" rtlCol="0">
            <a:spAutoFit/>
          </a:bodyPr>
          <a:lstStyle/>
          <a:p>
            <a:r>
              <a:rPr lang="en-IN" dirty="0" smtClean="0"/>
              <a:t>With filter</a:t>
            </a:r>
            <a:endParaRPr lang="en-IN" dirty="0"/>
          </a:p>
        </p:txBody>
      </p:sp>
      <p:sp>
        <p:nvSpPr>
          <p:cNvPr id="8" name="TextBox 7"/>
          <p:cNvSpPr txBox="1"/>
          <p:nvPr/>
        </p:nvSpPr>
        <p:spPr>
          <a:xfrm>
            <a:off x="4919472" y="1531667"/>
            <a:ext cx="1847088" cy="369332"/>
          </a:xfrm>
          <a:prstGeom prst="rect">
            <a:avLst/>
          </a:prstGeom>
          <a:noFill/>
        </p:spPr>
        <p:txBody>
          <a:bodyPr wrap="square" rtlCol="0">
            <a:spAutoFit/>
          </a:bodyPr>
          <a:lstStyle/>
          <a:p>
            <a:r>
              <a:rPr lang="en-IN" dirty="0"/>
              <a:t>7</a:t>
            </a:r>
            <a:r>
              <a:rPr lang="en-IN" dirty="0" smtClean="0"/>
              <a:t> speaker array</a:t>
            </a:r>
            <a:endParaRPr lang="en-IN" dirty="0"/>
          </a:p>
        </p:txBody>
      </p:sp>
      <p:pic>
        <p:nvPicPr>
          <p:cNvPr id="3" name="Picture 2"/>
          <p:cNvPicPr>
            <a:picLocks noChangeAspect="1"/>
          </p:cNvPicPr>
          <p:nvPr/>
        </p:nvPicPr>
        <p:blipFill>
          <a:blip r:embed="rId3"/>
          <a:stretch>
            <a:fillRect/>
          </a:stretch>
        </p:blipFill>
        <p:spPr>
          <a:xfrm>
            <a:off x="6188507" y="1854467"/>
            <a:ext cx="4515001" cy="3395001"/>
          </a:xfrm>
          <a:prstGeom prst="rect">
            <a:avLst/>
          </a:prstGeom>
        </p:spPr>
      </p:pic>
      <p:pic>
        <p:nvPicPr>
          <p:cNvPr id="9" name="Picture 8"/>
          <p:cNvPicPr>
            <a:picLocks noChangeAspect="1"/>
          </p:cNvPicPr>
          <p:nvPr/>
        </p:nvPicPr>
        <p:blipFill>
          <a:blip r:embed="rId4"/>
          <a:stretch>
            <a:fillRect/>
          </a:stretch>
        </p:blipFill>
        <p:spPr>
          <a:xfrm>
            <a:off x="8696325" y="5946360"/>
            <a:ext cx="1743075" cy="819150"/>
          </a:xfrm>
          <a:prstGeom prst="rect">
            <a:avLst/>
          </a:prstGeom>
        </p:spPr>
      </p:pic>
    </p:spTree>
    <p:extLst>
      <p:ext uri="{BB962C8B-B14F-4D97-AF65-F5344CB8AC3E}">
        <p14:creationId xmlns:p14="http://schemas.microsoft.com/office/powerpoint/2010/main" val="2523122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BACC - Broadband </a:t>
            </a:r>
            <a:r>
              <a:rPr lang="en-IN" dirty="0"/>
              <a:t>A</a:t>
            </a:r>
            <a:r>
              <a:rPr lang="en-IN" dirty="0" smtClean="0"/>
              <a:t>coustic Contrast </a:t>
            </a:r>
            <a:r>
              <a:rPr lang="en-IN" dirty="0"/>
              <a:t>C</a:t>
            </a:r>
            <a:r>
              <a:rPr lang="en-IN" dirty="0" smtClean="0"/>
              <a:t>ontrol</a:t>
            </a:r>
            <a:endParaRPr lang="en-IN" dirty="0"/>
          </a:p>
        </p:txBody>
      </p:sp>
      <p:sp>
        <p:nvSpPr>
          <p:cNvPr id="6" name="TextBox 5"/>
          <p:cNvSpPr txBox="1"/>
          <p:nvPr/>
        </p:nvSpPr>
        <p:spPr>
          <a:xfrm>
            <a:off x="2386584" y="5413248"/>
            <a:ext cx="2359152" cy="369332"/>
          </a:xfrm>
          <a:prstGeom prst="rect">
            <a:avLst/>
          </a:prstGeom>
          <a:noFill/>
        </p:spPr>
        <p:txBody>
          <a:bodyPr wrap="square" rtlCol="0">
            <a:spAutoFit/>
          </a:bodyPr>
          <a:lstStyle/>
          <a:p>
            <a:r>
              <a:rPr lang="en-IN" dirty="0" smtClean="0"/>
              <a:t>Without filter</a:t>
            </a:r>
            <a:endParaRPr lang="en-IN" dirty="0"/>
          </a:p>
        </p:txBody>
      </p:sp>
      <p:sp>
        <p:nvSpPr>
          <p:cNvPr id="7" name="TextBox 6"/>
          <p:cNvSpPr txBox="1"/>
          <p:nvPr/>
        </p:nvSpPr>
        <p:spPr>
          <a:xfrm>
            <a:off x="8080248" y="5413248"/>
            <a:ext cx="2359152" cy="369332"/>
          </a:xfrm>
          <a:prstGeom prst="rect">
            <a:avLst/>
          </a:prstGeom>
          <a:noFill/>
        </p:spPr>
        <p:txBody>
          <a:bodyPr wrap="square" rtlCol="0">
            <a:spAutoFit/>
          </a:bodyPr>
          <a:lstStyle/>
          <a:p>
            <a:r>
              <a:rPr lang="en-IN" dirty="0" smtClean="0"/>
              <a:t>With filter</a:t>
            </a:r>
            <a:endParaRPr lang="en-IN" dirty="0"/>
          </a:p>
        </p:txBody>
      </p:sp>
      <p:sp>
        <p:nvSpPr>
          <p:cNvPr id="8" name="TextBox 7"/>
          <p:cNvSpPr txBox="1"/>
          <p:nvPr/>
        </p:nvSpPr>
        <p:spPr>
          <a:xfrm>
            <a:off x="4919472" y="1531667"/>
            <a:ext cx="1847088" cy="369332"/>
          </a:xfrm>
          <a:prstGeom prst="rect">
            <a:avLst/>
          </a:prstGeom>
          <a:noFill/>
        </p:spPr>
        <p:txBody>
          <a:bodyPr wrap="square" rtlCol="0">
            <a:spAutoFit/>
          </a:bodyPr>
          <a:lstStyle/>
          <a:p>
            <a:r>
              <a:rPr lang="en-IN" dirty="0" smtClean="0"/>
              <a:t>10 speaker array</a:t>
            </a:r>
            <a:endParaRPr lang="en-IN" dirty="0"/>
          </a:p>
        </p:txBody>
      </p:sp>
      <p:pic>
        <p:nvPicPr>
          <p:cNvPr id="5" name="Picture 4"/>
          <p:cNvPicPr>
            <a:picLocks noChangeAspect="1"/>
          </p:cNvPicPr>
          <p:nvPr/>
        </p:nvPicPr>
        <p:blipFill>
          <a:blip r:embed="rId2"/>
          <a:stretch>
            <a:fillRect/>
          </a:stretch>
        </p:blipFill>
        <p:spPr>
          <a:xfrm>
            <a:off x="6197651" y="1901000"/>
            <a:ext cx="4515001" cy="3395001"/>
          </a:xfrm>
          <a:prstGeom prst="rect">
            <a:avLst/>
          </a:prstGeom>
        </p:spPr>
      </p:pic>
      <p:pic>
        <p:nvPicPr>
          <p:cNvPr id="10" name="Content Placeholder 9"/>
          <p:cNvPicPr>
            <a:picLocks noGrp="1" noChangeAspect="1"/>
          </p:cNvPicPr>
          <p:nvPr>
            <p:ph idx="1"/>
          </p:nvPr>
        </p:nvPicPr>
        <p:blipFill>
          <a:blip r:embed="rId3"/>
          <a:stretch>
            <a:fillRect/>
          </a:stretch>
        </p:blipFill>
        <p:spPr>
          <a:xfrm>
            <a:off x="838200" y="1854467"/>
            <a:ext cx="4515001" cy="3395001"/>
          </a:xfrm>
          <a:prstGeom prst="rect">
            <a:avLst/>
          </a:prstGeom>
        </p:spPr>
      </p:pic>
      <p:pic>
        <p:nvPicPr>
          <p:cNvPr id="11" name="Picture 10"/>
          <p:cNvPicPr>
            <a:picLocks noChangeAspect="1"/>
          </p:cNvPicPr>
          <p:nvPr/>
        </p:nvPicPr>
        <p:blipFill>
          <a:blip r:embed="rId4"/>
          <a:stretch>
            <a:fillRect/>
          </a:stretch>
        </p:blipFill>
        <p:spPr>
          <a:xfrm>
            <a:off x="8696325" y="5782580"/>
            <a:ext cx="1743075" cy="819150"/>
          </a:xfrm>
          <a:prstGeom prst="rect">
            <a:avLst/>
          </a:prstGeom>
        </p:spPr>
      </p:pic>
    </p:spTree>
    <p:extLst>
      <p:ext uri="{BB962C8B-B14F-4D97-AF65-F5344CB8AC3E}">
        <p14:creationId xmlns:p14="http://schemas.microsoft.com/office/powerpoint/2010/main" val="1119523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BACC - Broadband </a:t>
            </a:r>
            <a:r>
              <a:rPr lang="en-IN" dirty="0"/>
              <a:t>A</a:t>
            </a:r>
            <a:r>
              <a:rPr lang="en-IN" dirty="0" smtClean="0"/>
              <a:t>coustic Contrast </a:t>
            </a:r>
            <a:r>
              <a:rPr lang="en-IN" dirty="0"/>
              <a:t>C</a:t>
            </a:r>
            <a:r>
              <a:rPr lang="en-IN" dirty="0" smtClean="0"/>
              <a:t>ontrol</a:t>
            </a:r>
            <a:endParaRPr lang="en-IN" dirty="0"/>
          </a:p>
        </p:txBody>
      </p:sp>
      <p:pic>
        <p:nvPicPr>
          <p:cNvPr id="4" name="Content Placeholder 3"/>
          <p:cNvPicPr>
            <a:picLocks noGrp="1" noChangeAspect="1"/>
          </p:cNvPicPr>
          <p:nvPr>
            <p:ph idx="1"/>
          </p:nvPr>
        </p:nvPicPr>
        <p:blipFill>
          <a:blip r:embed="rId2"/>
          <a:stretch>
            <a:fillRect/>
          </a:stretch>
        </p:blipFill>
        <p:spPr>
          <a:xfrm>
            <a:off x="838200" y="1901000"/>
            <a:ext cx="4515001" cy="3395001"/>
          </a:xfrm>
          <a:prstGeom prst="rect">
            <a:avLst/>
          </a:prstGeom>
        </p:spPr>
      </p:pic>
      <p:sp>
        <p:nvSpPr>
          <p:cNvPr id="6" name="TextBox 5"/>
          <p:cNvSpPr txBox="1"/>
          <p:nvPr/>
        </p:nvSpPr>
        <p:spPr>
          <a:xfrm>
            <a:off x="2386584" y="5413248"/>
            <a:ext cx="2359152" cy="369332"/>
          </a:xfrm>
          <a:prstGeom prst="rect">
            <a:avLst/>
          </a:prstGeom>
          <a:noFill/>
        </p:spPr>
        <p:txBody>
          <a:bodyPr wrap="square" rtlCol="0">
            <a:spAutoFit/>
          </a:bodyPr>
          <a:lstStyle/>
          <a:p>
            <a:r>
              <a:rPr lang="en-IN" dirty="0" smtClean="0"/>
              <a:t>Without filter</a:t>
            </a:r>
            <a:endParaRPr lang="en-IN" dirty="0"/>
          </a:p>
        </p:txBody>
      </p:sp>
      <p:sp>
        <p:nvSpPr>
          <p:cNvPr id="7" name="TextBox 6"/>
          <p:cNvSpPr txBox="1"/>
          <p:nvPr/>
        </p:nvSpPr>
        <p:spPr>
          <a:xfrm>
            <a:off x="8080248" y="5413248"/>
            <a:ext cx="2359152" cy="369332"/>
          </a:xfrm>
          <a:prstGeom prst="rect">
            <a:avLst/>
          </a:prstGeom>
          <a:noFill/>
        </p:spPr>
        <p:txBody>
          <a:bodyPr wrap="square" rtlCol="0">
            <a:spAutoFit/>
          </a:bodyPr>
          <a:lstStyle/>
          <a:p>
            <a:r>
              <a:rPr lang="en-IN" dirty="0" smtClean="0"/>
              <a:t>With filter</a:t>
            </a:r>
            <a:endParaRPr lang="en-IN" dirty="0"/>
          </a:p>
        </p:txBody>
      </p:sp>
      <p:sp>
        <p:nvSpPr>
          <p:cNvPr id="8" name="TextBox 7"/>
          <p:cNvSpPr txBox="1"/>
          <p:nvPr/>
        </p:nvSpPr>
        <p:spPr>
          <a:xfrm>
            <a:off x="4919472" y="1531667"/>
            <a:ext cx="1847088" cy="369332"/>
          </a:xfrm>
          <a:prstGeom prst="rect">
            <a:avLst/>
          </a:prstGeom>
          <a:noFill/>
        </p:spPr>
        <p:txBody>
          <a:bodyPr wrap="square" rtlCol="0">
            <a:spAutoFit/>
          </a:bodyPr>
          <a:lstStyle/>
          <a:p>
            <a:r>
              <a:rPr lang="en-IN" dirty="0" smtClean="0"/>
              <a:t>15 speaker array</a:t>
            </a:r>
            <a:endParaRPr lang="en-IN" dirty="0"/>
          </a:p>
        </p:txBody>
      </p:sp>
      <p:pic>
        <p:nvPicPr>
          <p:cNvPr id="3" name="Picture 2"/>
          <p:cNvPicPr>
            <a:picLocks noChangeAspect="1"/>
          </p:cNvPicPr>
          <p:nvPr/>
        </p:nvPicPr>
        <p:blipFill>
          <a:blip r:embed="rId3"/>
          <a:stretch>
            <a:fillRect/>
          </a:stretch>
        </p:blipFill>
        <p:spPr>
          <a:xfrm>
            <a:off x="6096000" y="1901000"/>
            <a:ext cx="4515001" cy="3395001"/>
          </a:xfrm>
          <a:prstGeom prst="rect">
            <a:avLst/>
          </a:prstGeom>
        </p:spPr>
      </p:pic>
      <p:pic>
        <p:nvPicPr>
          <p:cNvPr id="9" name="Picture 8"/>
          <p:cNvPicPr>
            <a:picLocks noChangeAspect="1"/>
          </p:cNvPicPr>
          <p:nvPr/>
        </p:nvPicPr>
        <p:blipFill>
          <a:blip r:embed="rId4"/>
          <a:stretch>
            <a:fillRect/>
          </a:stretch>
        </p:blipFill>
        <p:spPr>
          <a:xfrm>
            <a:off x="8696325" y="5782580"/>
            <a:ext cx="1743075" cy="819150"/>
          </a:xfrm>
          <a:prstGeom prst="rect">
            <a:avLst/>
          </a:prstGeom>
        </p:spPr>
      </p:pic>
    </p:spTree>
    <p:extLst>
      <p:ext uri="{BB962C8B-B14F-4D97-AF65-F5344CB8AC3E}">
        <p14:creationId xmlns:p14="http://schemas.microsoft.com/office/powerpoint/2010/main" val="166268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554</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Personal Audio</vt:lpstr>
      <vt:lpstr>Objective</vt:lpstr>
      <vt:lpstr>Approach</vt:lpstr>
      <vt:lpstr>Kalman Filter</vt:lpstr>
      <vt:lpstr>Kalman Filter</vt:lpstr>
      <vt:lpstr>BACC - Broadband Acoustic Contrast Control</vt:lpstr>
      <vt:lpstr>BACC - Broadband Acoustic Contrast Control</vt:lpstr>
      <vt:lpstr>BACC - Broadband Acoustic Contrast Control</vt:lpstr>
      <vt:lpstr>BACC - Broadband Acoustic Contrast Control</vt:lpstr>
      <vt:lpstr>BACC - Broadband Acoustic Contrast Control</vt:lpstr>
      <vt:lpstr>Problems faced</vt:lpstr>
      <vt:lpstr>Problems faced</vt:lpstr>
      <vt:lpstr>Suggested Improvements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Audio</dc:title>
  <dc:creator>sudha</dc:creator>
  <cp:lastModifiedBy>sudha</cp:lastModifiedBy>
  <cp:revision>21</cp:revision>
  <dcterms:created xsi:type="dcterms:W3CDTF">2019-01-11T14:01:34Z</dcterms:created>
  <dcterms:modified xsi:type="dcterms:W3CDTF">2019-01-11T15:14:42Z</dcterms:modified>
</cp:coreProperties>
</file>