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5"/>
  </p:notesMasterIdLst>
  <p:handoutMasterIdLst>
    <p:handoutMasterId r:id="rId16"/>
  </p:handoutMasterIdLst>
  <p:sldIdLst>
    <p:sldId id="312" r:id="rId5"/>
    <p:sldId id="304" r:id="rId6"/>
    <p:sldId id="307" r:id="rId7"/>
    <p:sldId id="281" r:id="rId8"/>
    <p:sldId id="282" r:id="rId9"/>
    <p:sldId id="314" r:id="rId10"/>
    <p:sldId id="315" r:id="rId11"/>
    <p:sldId id="318" r:id="rId12"/>
    <p:sldId id="321" r:id="rId13"/>
    <p:sldId id="297"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062"/>
    <a:srgbClr val="256AAF"/>
    <a:srgbClr val="E6F0FE"/>
    <a:srgbClr val="0058AA"/>
    <a:srgbClr val="202C8F"/>
    <a:srgbClr val="FDFBF6"/>
    <a:srgbClr val="AAC4E9"/>
    <a:srgbClr val="F5CDCE"/>
    <a:srgbClr val="DF8C8C"/>
    <a:srgbClr val="D4D5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388" autoAdjust="0"/>
  </p:normalViewPr>
  <p:slideViewPr>
    <p:cSldViewPr snapToGrid="0" snapToObjects="1">
      <p:cViewPr varScale="1">
        <p:scale>
          <a:sx n="93" d="100"/>
          <a:sy n="93" d="100"/>
        </p:scale>
        <p:origin x="168" y="8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D:\DOWNLOADS\DOWNLOADS\PROJECTS\C9%20challenges\change%20in%20purchasing%20behaviour.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IN"/>
              <a:t>Impact of Promotion</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'change in purchasing behaviour'!$E$1</c:f>
              <c:strCache>
                <c:ptCount val="1"/>
                <c:pt idx="0">
                  <c:v>avg_quantity_sold_before_promo</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'change in purchasing behaviour'!$A$2:$A$20</c:f>
              <c:strCache>
                <c:ptCount val="19"/>
                <c:pt idx="0">
                  <c:v>P04</c:v>
                </c:pt>
                <c:pt idx="1">
                  <c:v>P03</c:v>
                </c:pt>
                <c:pt idx="2">
                  <c:v>P15</c:v>
                </c:pt>
                <c:pt idx="3">
                  <c:v>P13</c:v>
                </c:pt>
                <c:pt idx="4">
                  <c:v>P14</c:v>
                </c:pt>
                <c:pt idx="5">
                  <c:v>P02</c:v>
                </c:pt>
                <c:pt idx="6">
                  <c:v>P07</c:v>
                </c:pt>
                <c:pt idx="7">
                  <c:v>P01</c:v>
                </c:pt>
                <c:pt idx="8">
                  <c:v>P08</c:v>
                </c:pt>
                <c:pt idx="9">
                  <c:v>P10</c:v>
                </c:pt>
                <c:pt idx="10">
                  <c:v>P12</c:v>
                </c:pt>
                <c:pt idx="11">
                  <c:v>P09</c:v>
                </c:pt>
                <c:pt idx="12">
                  <c:v>P11</c:v>
                </c:pt>
                <c:pt idx="13">
                  <c:v>P10</c:v>
                </c:pt>
                <c:pt idx="14">
                  <c:v>P06</c:v>
                </c:pt>
                <c:pt idx="15">
                  <c:v>P05</c:v>
                </c:pt>
                <c:pt idx="16">
                  <c:v>P09</c:v>
                </c:pt>
                <c:pt idx="17">
                  <c:v>P04</c:v>
                </c:pt>
                <c:pt idx="18">
                  <c:v>P03</c:v>
                </c:pt>
              </c:strCache>
              <c:extLst/>
            </c:strRef>
          </c:cat>
          <c:val>
            <c:numRef>
              <c:f>'change in purchasing behaviour'!$E$2:$E$20</c:f>
              <c:numCache>
                <c:formatCode>General</c:formatCode>
                <c:ptCount val="19"/>
                <c:pt idx="0">
                  <c:v>368.3</c:v>
                </c:pt>
                <c:pt idx="1">
                  <c:v>325.14</c:v>
                </c:pt>
                <c:pt idx="2">
                  <c:v>222.99</c:v>
                </c:pt>
                <c:pt idx="3">
                  <c:v>82.45</c:v>
                </c:pt>
                <c:pt idx="4">
                  <c:v>64.680000000000007</c:v>
                </c:pt>
                <c:pt idx="5">
                  <c:v>372.81</c:v>
                </c:pt>
                <c:pt idx="6">
                  <c:v>45.92</c:v>
                </c:pt>
                <c:pt idx="7">
                  <c:v>260.39999999999998</c:v>
                </c:pt>
                <c:pt idx="8">
                  <c:v>42.03</c:v>
                </c:pt>
                <c:pt idx="9">
                  <c:v>99.5</c:v>
                </c:pt>
                <c:pt idx="10">
                  <c:v>77.180000000000007</c:v>
                </c:pt>
                <c:pt idx="11">
                  <c:v>65.86</c:v>
                </c:pt>
                <c:pt idx="12">
                  <c:v>52.57</c:v>
                </c:pt>
                <c:pt idx="13">
                  <c:v>28.1</c:v>
                </c:pt>
                <c:pt idx="14">
                  <c:v>52.07</c:v>
                </c:pt>
                <c:pt idx="15">
                  <c:v>57.62</c:v>
                </c:pt>
                <c:pt idx="16">
                  <c:v>53.12</c:v>
                </c:pt>
                <c:pt idx="17">
                  <c:v>278.5</c:v>
                </c:pt>
                <c:pt idx="18">
                  <c:v>301.04000000000002</c:v>
                </c:pt>
              </c:numCache>
            </c:numRef>
          </c:val>
          <c:extLst>
            <c:ext xmlns:c16="http://schemas.microsoft.com/office/drawing/2014/chart" uri="{C3380CC4-5D6E-409C-BE32-E72D297353CC}">
              <c16:uniqueId val="{00000000-421A-480E-A32B-7550798DDE66}"/>
            </c:ext>
          </c:extLst>
        </c:ser>
        <c:ser>
          <c:idx val="1"/>
          <c:order val="1"/>
          <c:tx>
            <c:strRef>
              <c:f>'change in purchasing behaviour'!$F$1</c:f>
              <c:strCache>
                <c:ptCount val="1"/>
                <c:pt idx="0">
                  <c:v>avg_quantity_sold_after_promo</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'change in purchasing behaviour'!$A$2:$A$20</c:f>
              <c:strCache>
                <c:ptCount val="19"/>
                <c:pt idx="0">
                  <c:v>P04</c:v>
                </c:pt>
                <c:pt idx="1">
                  <c:v>P03</c:v>
                </c:pt>
                <c:pt idx="2">
                  <c:v>P15</c:v>
                </c:pt>
                <c:pt idx="3">
                  <c:v>P13</c:v>
                </c:pt>
                <c:pt idx="4">
                  <c:v>P14</c:v>
                </c:pt>
                <c:pt idx="5">
                  <c:v>P02</c:v>
                </c:pt>
                <c:pt idx="6">
                  <c:v>P07</c:v>
                </c:pt>
                <c:pt idx="7">
                  <c:v>P01</c:v>
                </c:pt>
                <c:pt idx="8">
                  <c:v>P08</c:v>
                </c:pt>
                <c:pt idx="9">
                  <c:v>P10</c:v>
                </c:pt>
                <c:pt idx="10">
                  <c:v>P12</c:v>
                </c:pt>
                <c:pt idx="11">
                  <c:v>P09</c:v>
                </c:pt>
                <c:pt idx="12">
                  <c:v>P11</c:v>
                </c:pt>
                <c:pt idx="13">
                  <c:v>P10</c:v>
                </c:pt>
                <c:pt idx="14">
                  <c:v>P06</c:v>
                </c:pt>
                <c:pt idx="15">
                  <c:v>P05</c:v>
                </c:pt>
                <c:pt idx="16">
                  <c:v>P09</c:v>
                </c:pt>
                <c:pt idx="17">
                  <c:v>P04</c:v>
                </c:pt>
                <c:pt idx="18">
                  <c:v>P03</c:v>
                </c:pt>
              </c:strCache>
              <c:extLst/>
            </c:strRef>
          </c:cat>
          <c:val>
            <c:numRef>
              <c:f>'change in purchasing behaviour'!$F$2:$F$20</c:f>
              <c:numCache>
                <c:formatCode>General</c:formatCode>
                <c:ptCount val="19"/>
                <c:pt idx="0">
                  <c:v>1381.6</c:v>
                </c:pt>
                <c:pt idx="1">
                  <c:v>1223.7</c:v>
                </c:pt>
                <c:pt idx="2">
                  <c:v>631.79999999999995</c:v>
                </c:pt>
                <c:pt idx="3">
                  <c:v>299.27999999999997</c:v>
                </c:pt>
                <c:pt idx="4">
                  <c:v>236.85</c:v>
                </c:pt>
                <c:pt idx="5">
                  <c:v>532.35</c:v>
                </c:pt>
                <c:pt idx="6">
                  <c:v>163.16999999999999</c:v>
                </c:pt>
                <c:pt idx="7">
                  <c:v>373.41</c:v>
                </c:pt>
                <c:pt idx="8">
                  <c:v>150.58000000000001</c:v>
                </c:pt>
                <c:pt idx="9">
                  <c:v>131.06</c:v>
                </c:pt>
                <c:pt idx="10">
                  <c:v>102.8</c:v>
                </c:pt>
                <c:pt idx="11">
                  <c:v>86.38</c:v>
                </c:pt>
                <c:pt idx="12">
                  <c:v>70.22</c:v>
                </c:pt>
                <c:pt idx="13">
                  <c:v>22.88</c:v>
                </c:pt>
                <c:pt idx="14">
                  <c:v>44.72</c:v>
                </c:pt>
                <c:pt idx="15">
                  <c:v>49.85</c:v>
                </c:pt>
                <c:pt idx="16">
                  <c:v>43.72</c:v>
                </c:pt>
                <c:pt idx="17">
                  <c:v>244.2</c:v>
                </c:pt>
                <c:pt idx="18">
                  <c:v>265.86</c:v>
                </c:pt>
              </c:numCache>
            </c:numRef>
          </c:val>
          <c:extLst>
            <c:ext xmlns:c16="http://schemas.microsoft.com/office/drawing/2014/chart" uri="{C3380CC4-5D6E-409C-BE32-E72D297353CC}">
              <c16:uniqueId val="{00000001-421A-480E-A32B-7550798DDE66}"/>
            </c:ext>
          </c:extLst>
        </c:ser>
        <c:dLbls>
          <c:showLegendKey val="0"/>
          <c:showVal val="0"/>
          <c:showCatName val="0"/>
          <c:showSerName val="0"/>
          <c:showPercent val="0"/>
          <c:showBubbleSize val="0"/>
        </c:dLbls>
        <c:gapWidth val="65"/>
        <c:shape val="box"/>
        <c:axId val="1531357423"/>
        <c:axId val="1531345423"/>
        <c:axId val="0"/>
      </c:bar3DChart>
      <c:catAx>
        <c:axId val="153135742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IN"/>
                  <a:t>Product Code</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531345423"/>
        <c:crosses val="autoZero"/>
        <c:auto val="1"/>
        <c:lblAlgn val="ctr"/>
        <c:lblOffset val="100"/>
        <c:noMultiLvlLbl val="0"/>
      </c:catAx>
      <c:valAx>
        <c:axId val="153134542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AVG. Quantity sold</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53135742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0130F3-60AA-4953-BD96-0771CB7F4D5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C63D0B5-639C-4202-A668-6FCDAB1927FC}">
      <dgm:prSet phldrT="[Text]"/>
      <dgm:spPr/>
      <dgm:t>
        <a:bodyPr/>
        <a:lstStyle/>
        <a:p>
          <a:r>
            <a:rPr lang="en-US" dirty="0"/>
            <a:t>Promotion Type Analysis</a:t>
          </a:r>
          <a:endParaRPr lang="en-IN" dirty="0"/>
        </a:p>
      </dgm:t>
    </dgm:pt>
    <dgm:pt modelId="{783A5762-AF90-45B3-B7CF-4F64509D0111}" type="parTrans" cxnId="{201697A7-AAD8-492D-82DE-E5D356082551}">
      <dgm:prSet/>
      <dgm:spPr/>
      <dgm:t>
        <a:bodyPr/>
        <a:lstStyle/>
        <a:p>
          <a:endParaRPr lang="en-IN"/>
        </a:p>
      </dgm:t>
    </dgm:pt>
    <dgm:pt modelId="{DA446023-2A71-44C4-BA43-391C19B24C8F}" type="sibTrans" cxnId="{201697A7-AAD8-492D-82DE-E5D356082551}">
      <dgm:prSet/>
      <dgm:spPr/>
      <dgm:t>
        <a:bodyPr/>
        <a:lstStyle/>
        <a:p>
          <a:endParaRPr lang="en-IN"/>
        </a:p>
      </dgm:t>
    </dgm:pt>
    <dgm:pt modelId="{6CF25738-203F-4129-B141-9F7DFF2E4D35}">
      <dgm:prSet phldrT="[Text]"/>
      <dgm:spPr/>
      <dgm:t>
        <a:bodyPr/>
        <a:lstStyle/>
        <a:p>
          <a:r>
            <a:rPr lang="en-US" dirty="0"/>
            <a:t>Which types of promotion works better in Diwali &amp; Sankranti?</a:t>
          </a:r>
          <a:endParaRPr lang="en-IN" dirty="0"/>
        </a:p>
      </dgm:t>
    </dgm:pt>
    <dgm:pt modelId="{66A15852-0B65-4F9F-8E02-6BBB6C272908}" type="parTrans" cxnId="{821CC4AC-4E00-46C2-8C49-1C3B8FD84F1C}">
      <dgm:prSet/>
      <dgm:spPr/>
      <dgm:t>
        <a:bodyPr/>
        <a:lstStyle/>
        <a:p>
          <a:endParaRPr lang="en-IN"/>
        </a:p>
      </dgm:t>
    </dgm:pt>
    <dgm:pt modelId="{0483C5B4-A13C-4198-96C6-01943D32A789}" type="sibTrans" cxnId="{821CC4AC-4E00-46C2-8C49-1C3B8FD84F1C}">
      <dgm:prSet/>
      <dgm:spPr/>
      <dgm:t>
        <a:bodyPr/>
        <a:lstStyle/>
        <a:p>
          <a:endParaRPr lang="en-IN"/>
        </a:p>
      </dgm:t>
    </dgm:pt>
    <dgm:pt modelId="{C3AB2885-6F83-43DF-91EF-C8F3DA6B29DA}">
      <dgm:prSet phldrT="[Text]"/>
      <dgm:spPr/>
      <dgm:t>
        <a:bodyPr/>
        <a:lstStyle/>
        <a:p>
          <a:r>
            <a:rPr lang="en-US" dirty="0"/>
            <a:t>Store Performance Analysis</a:t>
          </a:r>
          <a:endParaRPr lang="en-IN" dirty="0"/>
        </a:p>
      </dgm:t>
    </dgm:pt>
    <dgm:pt modelId="{9D2A0408-1FFF-45E7-A8BE-6FE199FD572F}" type="parTrans" cxnId="{50E31D7A-E0ED-43FD-80C2-F0A489EA423D}">
      <dgm:prSet/>
      <dgm:spPr/>
      <dgm:t>
        <a:bodyPr/>
        <a:lstStyle/>
        <a:p>
          <a:endParaRPr lang="en-IN"/>
        </a:p>
      </dgm:t>
    </dgm:pt>
    <dgm:pt modelId="{A51BCF08-7C25-4004-A58C-43E1F4BBFAD1}" type="sibTrans" cxnId="{50E31D7A-E0ED-43FD-80C2-F0A489EA423D}">
      <dgm:prSet/>
      <dgm:spPr/>
      <dgm:t>
        <a:bodyPr/>
        <a:lstStyle/>
        <a:p>
          <a:endParaRPr lang="en-IN"/>
        </a:p>
      </dgm:t>
    </dgm:pt>
    <dgm:pt modelId="{4BB3E79D-9C03-46F5-B080-221631228D08}">
      <dgm:prSet phldrT="[Text]"/>
      <dgm:spPr/>
      <dgm:t>
        <a:bodyPr/>
        <a:lstStyle/>
        <a:p>
          <a:r>
            <a:rPr lang="en-US" dirty="0"/>
            <a:t>Highest performing stores in each cities</a:t>
          </a:r>
          <a:endParaRPr lang="en-IN" dirty="0"/>
        </a:p>
      </dgm:t>
    </dgm:pt>
    <dgm:pt modelId="{0D6B92F3-EB77-4A03-A22A-8D115F3AB7EB}" type="parTrans" cxnId="{4D40CF6F-AE69-485D-9615-5519A14F6D89}">
      <dgm:prSet/>
      <dgm:spPr/>
      <dgm:t>
        <a:bodyPr/>
        <a:lstStyle/>
        <a:p>
          <a:endParaRPr lang="en-IN"/>
        </a:p>
      </dgm:t>
    </dgm:pt>
    <dgm:pt modelId="{B020EC77-52F7-4F44-ADC3-B15C8BF54FD0}" type="sibTrans" cxnId="{4D40CF6F-AE69-485D-9615-5519A14F6D89}">
      <dgm:prSet/>
      <dgm:spPr/>
      <dgm:t>
        <a:bodyPr/>
        <a:lstStyle/>
        <a:p>
          <a:endParaRPr lang="en-IN"/>
        </a:p>
      </dgm:t>
    </dgm:pt>
    <dgm:pt modelId="{26E4C499-CA51-4C09-BA62-6AF9440C67C4}">
      <dgm:prSet phldrT="[Text]"/>
      <dgm:spPr/>
      <dgm:t>
        <a:bodyPr/>
        <a:lstStyle/>
        <a:p>
          <a:r>
            <a:rPr lang="en-US" dirty="0"/>
            <a:t>Product Analysis</a:t>
          </a:r>
          <a:endParaRPr lang="en-IN" dirty="0"/>
        </a:p>
      </dgm:t>
    </dgm:pt>
    <dgm:pt modelId="{6F6A404D-4744-4001-8B49-484C014E5DDB}" type="parTrans" cxnId="{1502C96C-29B2-4D3E-9FEA-FFDF01D09CBA}">
      <dgm:prSet/>
      <dgm:spPr/>
      <dgm:t>
        <a:bodyPr/>
        <a:lstStyle/>
        <a:p>
          <a:endParaRPr lang="en-IN"/>
        </a:p>
      </dgm:t>
    </dgm:pt>
    <dgm:pt modelId="{1AA3AEAA-D217-4243-81EF-AD40CC829056}" type="sibTrans" cxnId="{1502C96C-29B2-4D3E-9FEA-FFDF01D09CBA}">
      <dgm:prSet/>
      <dgm:spPr/>
      <dgm:t>
        <a:bodyPr/>
        <a:lstStyle/>
        <a:p>
          <a:endParaRPr lang="en-IN"/>
        </a:p>
      </dgm:t>
    </dgm:pt>
    <dgm:pt modelId="{52CA1F7C-8C88-4230-A71D-F4384322250A}">
      <dgm:prSet phldrT="[Text]"/>
      <dgm:spPr/>
      <dgm:t>
        <a:bodyPr/>
        <a:lstStyle/>
        <a:p>
          <a:r>
            <a:rPr lang="en-US" dirty="0"/>
            <a:t>highest performing product and category </a:t>
          </a:r>
          <a:endParaRPr lang="en-IN" dirty="0"/>
        </a:p>
      </dgm:t>
    </dgm:pt>
    <dgm:pt modelId="{51974340-E47B-4C2E-B539-80FB757D3373}" type="parTrans" cxnId="{E1D8F8B8-1176-471B-9851-3B89D24DED42}">
      <dgm:prSet/>
      <dgm:spPr/>
      <dgm:t>
        <a:bodyPr/>
        <a:lstStyle/>
        <a:p>
          <a:endParaRPr lang="en-IN"/>
        </a:p>
      </dgm:t>
    </dgm:pt>
    <dgm:pt modelId="{62B1D6E4-5406-46E9-A068-746482C73723}" type="sibTrans" cxnId="{E1D8F8B8-1176-471B-9851-3B89D24DED42}">
      <dgm:prSet/>
      <dgm:spPr/>
      <dgm:t>
        <a:bodyPr/>
        <a:lstStyle/>
        <a:p>
          <a:endParaRPr lang="en-IN"/>
        </a:p>
      </dgm:t>
    </dgm:pt>
    <dgm:pt modelId="{116B6048-3FC5-406E-A783-835703DA0904}" type="pres">
      <dgm:prSet presAssocID="{260130F3-60AA-4953-BD96-0771CB7F4D5E}" presName="linear" presStyleCnt="0">
        <dgm:presLayoutVars>
          <dgm:animLvl val="lvl"/>
          <dgm:resizeHandles val="exact"/>
        </dgm:presLayoutVars>
      </dgm:prSet>
      <dgm:spPr/>
    </dgm:pt>
    <dgm:pt modelId="{290FC589-559D-4118-AB2A-2E93A6D86A76}" type="pres">
      <dgm:prSet presAssocID="{2C63D0B5-639C-4202-A668-6FCDAB1927FC}" presName="parentText" presStyleLbl="node1" presStyleIdx="0" presStyleCnt="3">
        <dgm:presLayoutVars>
          <dgm:chMax val="0"/>
          <dgm:bulletEnabled val="1"/>
        </dgm:presLayoutVars>
      </dgm:prSet>
      <dgm:spPr/>
    </dgm:pt>
    <dgm:pt modelId="{D4B7485A-2A7C-4893-8657-01B2FFEA161D}" type="pres">
      <dgm:prSet presAssocID="{2C63D0B5-639C-4202-A668-6FCDAB1927FC}" presName="childText" presStyleLbl="revTx" presStyleIdx="0" presStyleCnt="3">
        <dgm:presLayoutVars>
          <dgm:bulletEnabled val="1"/>
        </dgm:presLayoutVars>
      </dgm:prSet>
      <dgm:spPr/>
    </dgm:pt>
    <dgm:pt modelId="{13798845-4310-4A05-8485-45837B95BB18}" type="pres">
      <dgm:prSet presAssocID="{C3AB2885-6F83-43DF-91EF-C8F3DA6B29DA}" presName="parentText" presStyleLbl="node1" presStyleIdx="1" presStyleCnt="3">
        <dgm:presLayoutVars>
          <dgm:chMax val="0"/>
          <dgm:bulletEnabled val="1"/>
        </dgm:presLayoutVars>
      </dgm:prSet>
      <dgm:spPr/>
    </dgm:pt>
    <dgm:pt modelId="{224DCCA1-A9F0-48B6-9B00-2FAE96003B94}" type="pres">
      <dgm:prSet presAssocID="{C3AB2885-6F83-43DF-91EF-C8F3DA6B29DA}" presName="childText" presStyleLbl="revTx" presStyleIdx="1" presStyleCnt="3">
        <dgm:presLayoutVars>
          <dgm:bulletEnabled val="1"/>
        </dgm:presLayoutVars>
      </dgm:prSet>
      <dgm:spPr/>
    </dgm:pt>
    <dgm:pt modelId="{06E1B55B-A6A9-433C-8058-FA37CA48DECB}" type="pres">
      <dgm:prSet presAssocID="{26E4C499-CA51-4C09-BA62-6AF9440C67C4}" presName="parentText" presStyleLbl="node1" presStyleIdx="2" presStyleCnt="3">
        <dgm:presLayoutVars>
          <dgm:chMax val="0"/>
          <dgm:bulletEnabled val="1"/>
        </dgm:presLayoutVars>
      </dgm:prSet>
      <dgm:spPr/>
    </dgm:pt>
    <dgm:pt modelId="{2FA47CCF-6C44-4E2A-B8EB-C38437B12BE4}" type="pres">
      <dgm:prSet presAssocID="{26E4C499-CA51-4C09-BA62-6AF9440C67C4}" presName="childText" presStyleLbl="revTx" presStyleIdx="2" presStyleCnt="3">
        <dgm:presLayoutVars>
          <dgm:bulletEnabled val="1"/>
        </dgm:presLayoutVars>
      </dgm:prSet>
      <dgm:spPr/>
    </dgm:pt>
  </dgm:ptLst>
  <dgm:cxnLst>
    <dgm:cxn modelId="{BC083E1C-93C8-4B5D-A781-658BEC5FAF85}" type="presOf" srcId="{C3AB2885-6F83-43DF-91EF-C8F3DA6B29DA}" destId="{13798845-4310-4A05-8485-45837B95BB18}" srcOrd="0" destOrd="0" presId="urn:microsoft.com/office/officeart/2005/8/layout/vList2"/>
    <dgm:cxn modelId="{1502C96C-29B2-4D3E-9FEA-FFDF01D09CBA}" srcId="{260130F3-60AA-4953-BD96-0771CB7F4D5E}" destId="{26E4C499-CA51-4C09-BA62-6AF9440C67C4}" srcOrd="2" destOrd="0" parTransId="{6F6A404D-4744-4001-8B49-484C014E5DDB}" sibTransId="{1AA3AEAA-D217-4243-81EF-AD40CC829056}"/>
    <dgm:cxn modelId="{4D40CF6F-AE69-485D-9615-5519A14F6D89}" srcId="{C3AB2885-6F83-43DF-91EF-C8F3DA6B29DA}" destId="{4BB3E79D-9C03-46F5-B080-221631228D08}" srcOrd="0" destOrd="0" parTransId="{0D6B92F3-EB77-4A03-A22A-8D115F3AB7EB}" sibTransId="{B020EC77-52F7-4F44-ADC3-B15C8BF54FD0}"/>
    <dgm:cxn modelId="{50E31D7A-E0ED-43FD-80C2-F0A489EA423D}" srcId="{260130F3-60AA-4953-BD96-0771CB7F4D5E}" destId="{C3AB2885-6F83-43DF-91EF-C8F3DA6B29DA}" srcOrd="1" destOrd="0" parTransId="{9D2A0408-1FFF-45E7-A8BE-6FE199FD572F}" sibTransId="{A51BCF08-7C25-4004-A58C-43E1F4BBFAD1}"/>
    <dgm:cxn modelId="{5164E784-4497-48D1-A60E-D9746ACFD328}" type="presOf" srcId="{26E4C499-CA51-4C09-BA62-6AF9440C67C4}" destId="{06E1B55B-A6A9-433C-8058-FA37CA48DECB}" srcOrd="0" destOrd="0" presId="urn:microsoft.com/office/officeart/2005/8/layout/vList2"/>
    <dgm:cxn modelId="{7813429A-F8BB-493E-84FA-A5A70C424F1A}" type="presOf" srcId="{52CA1F7C-8C88-4230-A71D-F4384322250A}" destId="{2FA47CCF-6C44-4E2A-B8EB-C38437B12BE4}" srcOrd="0" destOrd="0" presId="urn:microsoft.com/office/officeart/2005/8/layout/vList2"/>
    <dgm:cxn modelId="{9C189BA1-24C0-411D-8884-4BA4F93E8497}" type="presOf" srcId="{6CF25738-203F-4129-B141-9F7DFF2E4D35}" destId="{D4B7485A-2A7C-4893-8657-01B2FFEA161D}" srcOrd="0" destOrd="0" presId="urn:microsoft.com/office/officeart/2005/8/layout/vList2"/>
    <dgm:cxn modelId="{201697A7-AAD8-492D-82DE-E5D356082551}" srcId="{260130F3-60AA-4953-BD96-0771CB7F4D5E}" destId="{2C63D0B5-639C-4202-A668-6FCDAB1927FC}" srcOrd="0" destOrd="0" parTransId="{783A5762-AF90-45B3-B7CF-4F64509D0111}" sibTransId="{DA446023-2A71-44C4-BA43-391C19B24C8F}"/>
    <dgm:cxn modelId="{FA38EFAA-DF96-441E-8212-91B867CF658A}" type="presOf" srcId="{4BB3E79D-9C03-46F5-B080-221631228D08}" destId="{224DCCA1-A9F0-48B6-9B00-2FAE96003B94}" srcOrd="0" destOrd="0" presId="urn:microsoft.com/office/officeart/2005/8/layout/vList2"/>
    <dgm:cxn modelId="{821CC4AC-4E00-46C2-8C49-1C3B8FD84F1C}" srcId="{2C63D0B5-639C-4202-A668-6FCDAB1927FC}" destId="{6CF25738-203F-4129-B141-9F7DFF2E4D35}" srcOrd="0" destOrd="0" parTransId="{66A15852-0B65-4F9F-8E02-6BBB6C272908}" sibTransId="{0483C5B4-A13C-4198-96C6-01943D32A789}"/>
    <dgm:cxn modelId="{5818CBAC-D266-4021-ABC0-AB6002CBDE34}" type="presOf" srcId="{2C63D0B5-639C-4202-A668-6FCDAB1927FC}" destId="{290FC589-559D-4118-AB2A-2E93A6D86A76}" srcOrd="0" destOrd="0" presId="urn:microsoft.com/office/officeart/2005/8/layout/vList2"/>
    <dgm:cxn modelId="{E1D8F8B8-1176-471B-9851-3B89D24DED42}" srcId="{26E4C499-CA51-4C09-BA62-6AF9440C67C4}" destId="{52CA1F7C-8C88-4230-A71D-F4384322250A}" srcOrd="0" destOrd="0" parTransId="{51974340-E47B-4C2E-B539-80FB757D3373}" sibTransId="{62B1D6E4-5406-46E9-A068-746482C73723}"/>
    <dgm:cxn modelId="{0B91A8D6-7F4B-47B7-9092-F5762EB82E5E}" type="presOf" srcId="{260130F3-60AA-4953-BD96-0771CB7F4D5E}" destId="{116B6048-3FC5-406E-A783-835703DA0904}" srcOrd="0" destOrd="0" presId="urn:microsoft.com/office/officeart/2005/8/layout/vList2"/>
    <dgm:cxn modelId="{4B4BA205-A2DC-40B3-9D67-3D2548CB5D17}" type="presParOf" srcId="{116B6048-3FC5-406E-A783-835703DA0904}" destId="{290FC589-559D-4118-AB2A-2E93A6D86A76}" srcOrd="0" destOrd="0" presId="urn:microsoft.com/office/officeart/2005/8/layout/vList2"/>
    <dgm:cxn modelId="{8A9AB77A-05E9-4185-9E3F-DCF1E0500987}" type="presParOf" srcId="{116B6048-3FC5-406E-A783-835703DA0904}" destId="{D4B7485A-2A7C-4893-8657-01B2FFEA161D}" srcOrd="1" destOrd="0" presId="urn:microsoft.com/office/officeart/2005/8/layout/vList2"/>
    <dgm:cxn modelId="{DBF1C3C8-D6AA-48E0-A3FB-7A6AED61B62F}" type="presParOf" srcId="{116B6048-3FC5-406E-A783-835703DA0904}" destId="{13798845-4310-4A05-8485-45837B95BB18}" srcOrd="2" destOrd="0" presId="urn:microsoft.com/office/officeart/2005/8/layout/vList2"/>
    <dgm:cxn modelId="{63C68B84-D606-4A36-813D-A3CAE857BBD8}" type="presParOf" srcId="{116B6048-3FC5-406E-A783-835703DA0904}" destId="{224DCCA1-A9F0-48B6-9B00-2FAE96003B94}" srcOrd="3" destOrd="0" presId="urn:microsoft.com/office/officeart/2005/8/layout/vList2"/>
    <dgm:cxn modelId="{4CB6EF89-05FF-4E3A-A02D-D7E9D3765D45}" type="presParOf" srcId="{116B6048-3FC5-406E-A783-835703DA0904}" destId="{06E1B55B-A6A9-433C-8058-FA37CA48DECB}" srcOrd="4" destOrd="0" presId="urn:microsoft.com/office/officeart/2005/8/layout/vList2"/>
    <dgm:cxn modelId="{59F47AC0-3C4C-40CB-9D20-55DC601A391E}" type="presParOf" srcId="{116B6048-3FC5-406E-A783-835703DA0904}" destId="{2FA47CCF-6C44-4E2A-B8EB-C38437B12BE4}"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CB7CD4-D1C6-43A6-B544-4240C98F1FBC}"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IN"/>
        </a:p>
      </dgm:t>
    </dgm:pt>
    <dgm:pt modelId="{2F16139A-2595-4E4A-B8FF-62C6E756041E}">
      <dgm:prSet/>
      <dgm:spPr/>
      <dgm:t>
        <a:bodyPr/>
        <a:lstStyle/>
        <a:p>
          <a:r>
            <a:rPr lang="en-US" b="1" baseline="0" dirty="0">
              <a:solidFill>
                <a:schemeClr val="accent2">
                  <a:lumMod val="75000"/>
                </a:schemeClr>
              </a:solidFill>
            </a:rPr>
            <a:t>Thank </a:t>
          </a:r>
          <a:br>
            <a:rPr lang="en-US" b="1" baseline="0" dirty="0">
              <a:solidFill>
                <a:schemeClr val="accent2">
                  <a:lumMod val="75000"/>
                </a:schemeClr>
              </a:solidFill>
            </a:rPr>
          </a:br>
          <a:r>
            <a:rPr lang="en-US" b="1" baseline="0" dirty="0">
              <a:solidFill>
                <a:schemeClr val="accent2">
                  <a:lumMod val="75000"/>
                </a:schemeClr>
              </a:solidFill>
            </a:rPr>
            <a:t>you</a:t>
          </a:r>
          <a:endParaRPr lang="en-IN" dirty="0">
            <a:solidFill>
              <a:schemeClr val="accent2">
                <a:lumMod val="75000"/>
              </a:schemeClr>
            </a:solidFill>
          </a:endParaRPr>
        </a:p>
      </dgm:t>
    </dgm:pt>
    <dgm:pt modelId="{8E2FB75F-1FF5-4ADE-8448-00398BAE97B7}" type="parTrans" cxnId="{4E470F4E-7A5D-4A01-8AE8-D647EFDA1C2C}">
      <dgm:prSet/>
      <dgm:spPr/>
      <dgm:t>
        <a:bodyPr/>
        <a:lstStyle/>
        <a:p>
          <a:endParaRPr lang="en-IN"/>
        </a:p>
      </dgm:t>
    </dgm:pt>
    <dgm:pt modelId="{1FF2CC51-AC8E-4BB9-B786-9546ED8E42A0}" type="sibTrans" cxnId="{4E470F4E-7A5D-4A01-8AE8-D647EFDA1C2C}">
      <dgm:prSet/>
      <dgm:spPr/>
      <dgm:t>
        <a:bodyPr/>
        <a:lstStyle/>
        <a:p>
          <a:endParaRPr lang="en-IN"/>
        </a:p>
      </dgm:t>
    </dgm:pt>
    <dgm:pt modelId="{5CE51144-D5C0-472D-B370-8CB2F994D8EE}" type="pres">
      <dgm:prSet presAssocID="{3CCB7CD4-D1C6-43A6-B544-4240C98F1FBC}" presName="compositeShape" presStyleCnt="0">
        <dgm:presLayoutVars>
          <dgm:chMax val="7"/>
          <dgm:dir/>
          <dgm:resizeHandles val="exact"/>
        </dgm:presLayoutVars>
      </dgm:prSet>
      <dgm:spPr/>
    </dgm:pt>
    <dgm:pt modelId="{DF713694-E145-429A-AD0C-34B7684A7AF2}" type="pres">
      <dgm:prSet presAssocID="{2F16139A-2595-4E4A-B8FF-62C6E756041E}" presName="circ1TxSh" presStyleLbl="vennNode1" presStyleIdx="0" presStyleCnt="1"/>
      <dgm:spPr/>
    </dgm:pt>
  </dgm:ptLst>
  <dgm:cxnLst>
    <dgm:cxn modelId="{33C9D51A-3EA0-4796-8E96-033719A8E5CB}" type="presOf" srcId="{2F16139A-2595-4E4A-B8FF-62C6E756041E}" destId="{DF713694-E145-429A-AD0C-34B7684A7AF2}" srcOrd="0" destOrd="0" presId="urn:microsoft.com/office/officeart/2005/8/layout/venn1"/>
    <dgm:cxn modelId="{4E470F4E-7A5D-4A01-8AE8-D647EFDA1C2C}" srcId="{3CCB7CD4-D1C6-43A6-B544-4240C98F1FBC}" destId="{2F16139A-2595-4E4A-B8FF-62C6E756041E}" srcOrd="0" destOrd="0" parTransId="{8E2FB75F-1FF5-4ADE-8448-00398BAE97B7}" sibTransId="{1FF2CC51-AC8E-4BB9-B786-9546ED8E42A0}"/>
    <dgm:cxn modelId="{2E0BD958-652B-4C31-B28A-AE05712B64B1}" type="presOf" srcId="{3CCB7CD4-D1C6-43A6-B544-4240C98F1FBC}" destId="{5CE51144-D5C0-472D-B370-8CB2F994D8EE}" srcOrd="0" destOrd="0" presId="urn:microsoft.com/office/officeart/2005/8/layout/venn1"/>
    <dgm:cxn modelId="{E8D084BC-A82B-4681-B951-08BD89E0A765}" type="presParOf" srcId="{5CE51144-D5C0-472D-B370-8CB2F994D8EE}" destId="{DF713694-E145-429A-AD0C-34B7684A7AF2}" srcOrd="0"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0FC589-559D-4118-AB2A-2E93A6D86A76}">
      <dsp:nvSpPr>
        <dsp:cNvPr id="0" name=""/>
        <dsp:cNvSpPr/>
      </dsp:nvSpPr>
      <dsp:spPr>
        <a:xfrm>
          <a:off x="0" y="49580"/>
          <a:ext cx="5906530" cy="64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Promotion Type Analysis</a:t>
          </a:r>
          <a:endParaRPr lang="en-IN" sz="2400" kern="1200" dirty="0"/>
        </a:p>
      </dsp:txBody>
      <dsp:txXfrm>
        <a:off x="31527" y="81107"/>
        <a:ext cx="5843476" cy="582785"/>
      </dsp:txXfrm>
    </dsp:sp>
    <dsp:sp modelId="{D4B7485A-2A7C-4893-8657-01B2FFEA161D}">
      <dsp:nvSpPr>
        <dsp:cNvPr id="0" name=""/>
        <dsp:cNvSpPr/>
      </dsp:nvSpPr>
      <dsp:spPr>
        <a:xfrm>
          <a:off x="0" y="695420"/>
          <a:ext cx="5906530"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Which types of promotion works better in Diwali &amp; Sankranti?</a:t>
          </a:r>
          <a:endParaRPr lang="en-IN" sz="1900" kern="1200" dirty="0"/>
        </a:p>
      </dsp:txBody>
      <dsp:txXfrm>
        <a:off x="0" y="695420"/>
        <a:ext cx="5906530" cy="695520"/>
      </dsp:txXfrm>
    </dsp:sp>
    <dsp:sp modelId="{13798845-4310-4A05-8485-45837B95BB18}">
      <dsp:nvSpPr>
        <dsp:cNvPr id="0" name=""/>
        <dsp:cNvSpPr/>
      </dsp:nvSpPr>
      <dsp:spPr>
        <a:xfrm>
          <a:off x="0" y="1390941"/>
          <a:ext cx="5906530" cy="64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Store Performance Analysis</a:t>
          </a:r>
          <a:endParaRPr lang="en-IN" sz="2400" kern="1200" dirty="0"/>
        </a:p>
      </dsp:txBody>
      <dsp:txXfrm>
        <a:off x="31527" y="1422468"/>
        <a:ext cx="5843476" cy="582785"/>
      </dsp:txXfrm>
    </dsp:sp>
    <dsp:sp modelId="{224DCCA1-A9F0-48B6-9B00-2FAE96003B94}">
      <dsp:nvSpPr>
        <dsp:cNvPr id="0" name=""/>
        <dsp:cNvSpPr/>
      </dsp:nvSpPr>
      <dsp:spPr>
        <a:xfrm>
          <a:off x="0" y="2036781"/>
          <a:ext cx="590653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Highest performing stores in each cities</a:t>
          </a:r>
          <a:endParaRPr lang="en-IN" sz="1900" kern="1200" dirty="0"/>
        </a:p>
      </dsp:txBody>
      <dsp:txXfrm>
        <a:off x="0" y="2036781"/>
        <a:ext cx="5906530" cy="397440"/>
      </dsp:txXfrm>
    </dsp:sp>
    <dsp:sp modelId="{06E1B55B-A6A9-433C-8058-FA37CA48DECB}">
      <dsp:nvSpPr>
        <dsp:cNvPr id="0" name=""/>
        <dsp:cNvSpPr/>
      </dsp:nvSpPr>
      <dsp:spPr>
        <a:xfrm>
          <a:off x="0" y="2434221"/>
          <a:ext cx="5906530" cy="6458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Product Analysis</a:t>
          </a:r>
          <a:endParaRPr lang="en-IN" sz="2400" kern="1200" dirty="0"/>
        </a:p>
      </dsp:txBody>
      <dsp:txXfrm>
        <a:off x="31527" y="2465748"/>
        <a:ext cx="5843476" cy="582785"/>
      </dsp:txXfrm>
    </dsp:sp>
    <dsp:sp modelId="{2FA47CCF-6C44-4E2A-B8EB-C38437B12BE4}">
      <dsp:nvSpPr>
        <dsp:cNvPr id="0" name=""/>
        <dsp:cNvSpPr/>
      </dsp:nvSpPr>
      <dsp:spPr>
        <a:xfrm>
          <a:off x="0" y="3080061"/>
          <a:ext cx="5906530"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7532"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highest performing product and category </a:t>
          </a:r>
          <a:endParaRPr lang="en-IN" sz="1900" kern="1200" dirty="0"/>
        </a:p>
      </dsp:txBody>
      <dsp:txXfrm>
        <a:off x="0" y="3080061"/>
        <a:ext cx="5906530" cy="3974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3694-E145-429A-AD0C-34B7684A7AF2}">
      <dsp:nvSpPr>
        <dsp:cNvPr id="0" name=""/>
        <dsp:cNvSpPr/>
      </dsp:nvSpPr>
      <dsp:spPr>
        <a:xfrm>
          <a:off x="1275609" y="0"/>
          <a:ext cx="2708246" cy="270824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266950">
            <a:lnSpc>
              <a:spcPct val="90000"/>
            </a:lnSpc>
            <a:spcBef>
              <a:spcPct val="0"/>
            </a:spcBef>
            <a:spcAft>
              <a:spcPct val="35000"/>
            </a:spcAft>
            <a:buNone/>
          </a:pPr>
          <a:r>
            <a:rPr lang="en-US" sz="5100" b="1" kern="1200" baseline="0" dirty="0">
              <a:solidFill>
                <a:schemeClr val="accent2">
                  <a:lumMod val="75000"/>
                </a:schemeClr>
              </a:solidFill>
            </a:rPr>
            <a:t>Thank </a:t>
          </a:r>
          <a:br>
            <a:rPr lang="en-US" sz="5100" b="1" kern="1200" baseline="0" dirty="0">
              <a:solidFill>
                <a:schemeClr val="accent2">
                  <a:lumMod val="75000"/>
                </a:schemeClr>
              </a:solidFill>
            </a:rPr>
          </a:br>
          <a:r>
            <a:rPr lang="en-US" sz="5100" b="1" kern="1200" baseline="0" dirty="0">
              <a:solidFill>
                <a:schemeClr val="accent2">
                  <a:lumMod val="75000"/>
                </a:schemeClr>
              </a:solidFill>
            </a:rPr>
            <a:t>you</a:t>
          </a:r>
          <a:endParaRPr lang="en-IN" sz="5100" kern="1200" dirty="0">
            <a:solidFill>
              <a:schemeClr val="accent2">
                <a:lumMod val="75000"/>
              </a:schemeClr>
            </a:solidFill>
          </a:endParaRPr>
        </a:p>
      </dsp:txBody>
      <dsp:txXfrm>
        <a:off x="1672222" y="396613"/>
        <a:ext cx="1915020" cy="19150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www.pikist.com/search?q=research"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12" Type="http://schemas.openxmlformats.org/officeDocument/2006/relationships/image" Target="../media/image22.e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emf"/><Relationship Id="rId11" Type="http://schemas.openxmlformats.org/officeDocument/2006/relationships/package" Target="../embeddings/Microsoft_Excel_Worksheet4.xlsx"/><Relationship Id="rId5" Type="http://schemas.openxmlformats.org/officeDocument/2006/relationships/package" Target="../embeddings/Microsoft_Excel_Worksheet1.xlsx"/><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package" Target="../embeddings/Microsoft_Excel_Worksheet3.xlsx"/></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0058A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6634" y="2138901"/>
            <a:ext cx="6382462" cy="4094921"/>
          </a:xfrm>
        </p:spPr>
        <p:txBody>
          <a:bodyPr anchor="ctr"/>
          <a:lstStyle/>
          <a:p>
            <a:r>
              <a:rPr lang="en-US" u="sng" dirty="0">
                <a:solidFill>
                  <a:srgbClr val="E6F0FE"/>
                </a:solidFill>
                <a:effectLst>
                  <a:outerShdw blurRad="38100" dist="38100" dir="2700000" algn="tl">
                    <a:srgbClr val="000000">
                      <a:alpha val="43137"/>
                    </a:srgbClr>
                  </a:outerShdw>
                </a:effectLst>
                <a:latin typeface="Goudy Old Style" panose="02020502050305020303" pitchFamily="18" charset="0"/>
              </a:rPr>
              <a:t>Unveiling the Impact: </a:t>
            </a:r>
            <a:r>
              <a:rPr lang="en-US" b="0" i="1" dirty="0">
                <a:solidFill>
                  <a:srgbClr val="E6F0FE"/>
                </a:solidFill>
                <a:effectLst>
                  <a:outerShdw blurRad="38100" dist="38100" dir="2700000" algn="tl">
                    <a:srgbClr val="000000">
                      <a:alpha val="43137"/>
                    </a:srgbClr>
                  </a:outerShdw>
                </a:effectLst>
                <a:latin typeface="Bahnschrift Condensed" panose="020B0502040204020203" pitchFamily="34" charset="0"/>
              </a:rPr>
              <a:t>AtliqMart's Promotional Campaign Analysis</a:t>
            </a:r>
          </a:p>
        </p:txBody>
      </p:sp>
      <p:pic>
        <p:nvPicPr>
          <p:cNvPr id="4" name="Picture 3">
            <a:extLst>
              <a:ext uri="{FF2B5EF4-FFF2-40B4-BE49-F238E27FC236}">
                <a16:creationId xmlns:a16="http://schemas.microsoft.com/office/drawing/2014/main" id="{FC1DD545-235D-04E8-CE1F-2BF732C0388C}"/>
              </a:ext>
            </a:extLst>
          </p:cNvPr>
          <p:cNvPicPr>
            <a:picLocks noChangeAspect="1"/>
          </p:cNvPicPr>
          <p:nvPr/>
        </p:nvPicPr>
        <p:blipFill>
          <a:blip r:embed="rId3"/>
          <a:stretch>
            <a:fillRect/>
          </a:stretch>
        </p:blipFill>
        <p:spPr>
          <a:xfrm>
            <a:off x="7235687" y="1808923"/>
            <a:ext cx="4802587" cy="4802587"/>
          </a:xfrm>
          <a:prstGeom prst="rect">
            <a:avLst/>
          </a:prstGeom>
          <a:ln>
            <a:noFill/>
          </a:ln>
          <a:effectLst>
            <a:softEdge rad="112500"/>
          </a:effectLst>
        </p:spPr>
      </p:pic>
      <p:pic>
        <p:nvPicPr>
          <p:cNvPr id="6" name="Picture 5">
            <a:extLst>
              <a:ext uri="{FF2B5EF4-FFF2-40B4-BE49-F238E27FC236}">
                <a16:creationId xmlns:a16="http://schemas.microsoft.com/office/drawing/2014/main" id="{029B1A37-EE08-13DC-4D4B-7EA3397071F2}"/>
              </a:ext>
            </a:extLst>
          </p:cNvPr>
          <p:cNvPicPr>
            <a:picLocks noChangeAspect="1"/>
          </p:cNvPicPr>
          <p:nvPr/>
        </p:nvPicPr>
        <p:blipFill>
          <a:blip r:embed="rId4"/>
          <a:stretch>
            <a:fillRect/>
          </a:stretch>
        </p:blipFill>
        <p:spPr>
          <a:xfrm>
            <a:off x="296633" y="381663"/>
            <a:ext cx="1150720" cy="632515"/>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E754651C-F827-FE41-7CDC-CCC28AA38136}"/>
              </a:ext>
            </a:extLst>
          </p:cNvPr>
          <p:cNvSpPr txBox="1"/>
          <p:nvPr/>
        </p:nvSpPr>
        <p:spPr>
          <a:xfrm>
            <a:off x="659958" y="1431235"/>
            <a:ext cx="7584656" cy="369332"/>
          </a:xfrm>
          <a:prstGeom prst="rect">
            <a:avLst/>
          </a:prstGeom>
          <a:noFill/>
        </p:spPr>
        <p:txBody>
          <a:bodyPr wrap="square" rtlCol="0">
            <a:spAutoFit/>
          </a:bodyPr>
          <a:lstStyle/>
          <a:p>
            <a:r>
              <a:rPr lang="en-US" b="1" dirty="0">
                <a:solidFill>
                  <a:srgbClr val="F2C062"/>
                </a:solidFill>
                <a:effectLst>
                  <a:outerShdw blurRad="38100" dist="38100" dir="2700000" algn="tl">
                    <a:srgbClr val="000000">
                      <a:alpha val="43137"/>
                    </a:srgbClr>
                  </a:outerShdw>
                </a:effectLst>
              </a:rPr>
              <a:t>Code Basics: </a:t>
            </a:r>
            <a:r>
              <a:rPr lang="en-US" i="1" dirty="0">
                <a:solidFill>
                  <a:srgbClr val="F2C062"/>
                </a:solidFill>
              </a:rPr>
              <a:t>Resume Challenge Project #9 (FMCG Domain)</a:t>
            </a:r>
            <a:endParaRPr lang="en-IN" i="1"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9FF30E9-056B-744A-6ED1-1996DA9650CE}"/>
              </a:ext>
            </a:extLst>
          </p:cNvPr>
          <p:cNvGraphicFramePr/>
          <p:nvPr>
            <p:extLst>
              <p:ext uri="{D42A27DB-BD31-4B8C-83A1-F6EECF244321}">
                <p14:modId xmlns:p14="http://schemas.microsoft.com/office/powerpoint/2010/main" val="648550627"/>
              </p:ext>
            </p:extLst>
          </p:nvPr>
        </p:nvGraphicFramePr>
        <p:xfrm>
          <a:off x="7438768" y="3115905"/>
          <a:ext cx="5259465" cy="2708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103368" y="3813606"/>
            <a:ext cx="9104242" cy="2234642"/>
          </a:xfrm>
        </p:spPr>
        <p:txBody>
          <a:bodyPr/>
          <a:lstStyle/>
          <a:p>
            <a:r>
              <a:rPr lang="en-US" dirty="0"/>
              <a:t>Name: Sagnik Sanyal</a:t>
            </a:r>
          </a:p>
          <a:p>
            <a:r>
              <a:rPr lang="en-US" dirty="0"/>
              <a:t>LinkedIn ID: </a:t>
            </a:r>
            <a:r>
              <a:rPr lang="en-IN" sz="2000" b="0" i="0" dirty="0">
                <a:effectLst/>
                <a:latin typeface="-apple-system"/>
              </a:rPr>
              <a:t>www.linkedin.com/in/sagnik-sanyal-087877195</a:t>
            </a:r>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5"/>
            <a:ext cx="6583680" cy="858990"/>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186609"/>
            <a:ext cx="4492487" cy="3855375"/>
          </a:xfrm>
        </p:spPr>
        <p:txBody>
          <a:bodyPr>
            <a:normAutofit fontScale="77500" lnSpcReduction="20000"/>
          </a:bodyPr>
          <a:lstStyle/>
          <a:p>
            <a:pPr>
              <a:spcBef>
                <a:spcPts val="0"/>
              </a:spcBef>
              <a:spcAft>
                <a:spcPts val="0"/>
              </a:spcAft>
              <a:buFont typeface="Arial" panose="020B0604020202020204" pitchFamily="34" charset="0"/>
              <a:buChar char="•"/>
            </a:pPr>
            <a:r>
              <a:rPr lang="en-US" b="1" dirty="0">
                <a:solidFill>
                  <a:srgbClr val="0E101A"/>
                </a:solidFill>
                <a:effectLst/>
              </a:rPr>
              <a:t>  Introduction</a:t>
            </a:r>
            <a:endParaRPr lang="en-US" dirty="0">
              <a:solidFill>
                <a:srgbClr val="0E101A"/>
              </a:solidFill>
              <a:effectLst/>
            </a:endParaRPr>
          </a:p>
          <a:p>
            <a:pPr>
              <a:spcBef>
                <a:spcPts val="0"/>
              </a:spcBef>
              <a:spcAft>
                <a:spcPts val="0"/>
              </a:spcAft>
            </a:pPr>
            <a:r>
              <a:rPr lang="en-US" dirty="0">
                <a:solidFill>
                  <a:srgbClr val="0E101A"/>
                </a:solidFill>
                <a:effectLst/>
              </a:rPr>
              <a:t>        Overview of our study</a:t>
            </a:r>
          </a:p>
          <a:p>
            <a:pPr>
              <a:spcBef>
                <a:spcPts val="0"/>
              </a:spcBef>
              <a:spcAft>
                <a:spcPts val="0"/>
              </a:spcAft>
              <a:buFont typeface="Arial" panose="020B0604020202020204" pitchFamily="34" charset="0"/>
              <a:buChar char="•"/>
            </a:pPr>
            <a:r>
              <a:rPr lang="en-US" b="1" dirty="0">
                <a:solidFill>
                  <a:srgbClr val="0E101A"/>
                </a:solidFill>
                <a:effectLst/>
              </a:rPr>
              <a:t>  Questions</a:t>
            </a:r>
            <a:endParaRPr lang="en-US" dirty="0">
              <a:solidFill>
                <a:srgbClr val="0E101A"/>
              </a:solidFill>
              <a:effectLst/>
            </a:endParaRPr>
          </a:p>
          <a:p>
            <a:pPr>
              <a:spcBef>
                <a:spcPts val="0"/>
              </a:spcBef>
              <a:spcAft>
                <a:spcPts val="0"/>
              </a:spcAft>
            </a:pPr>
            <a:r>
              <a:rPr lang="en-US" dirty="0">
                <a:solidFill>
                  <a:srgbClr val="0E101A"/>
                </a:solidFill>
                <a:effectLst/>
              </a:rPr>
              <a:t>        Research questions we explored</a:t>
            </a:r>
          </a:p>
          <a:p>
            <a:pPr>
              <a:spcBef>
                <a:spcPts val="0"/>
              </a:spcBef>
              <a:spcAft>
                <a:spcPts val="0"/>
              </a:spcAft>
              <a:buFont typeface="Arial" panose="020B0604020202020204" pitchFamily="34" charset="0"/>
              <a:buChar char="•"/>
            </a:pPr>
            <a:r>
              <a:rPr lang="en-US" b="1" dirty="0">
                <a:solidFill>
                  <a:srgbClr val="0E101A"/>
                </a:solidFill>
                <a:effectLst/>
              </a:rPr>
              <a:t>  Dashboards</a:t>
            </a:r>
            <a:endParaRPr lang="en-US" dirty="0">
              <a:solidFill>
                <a:srgbClr val="0E101A"/>
              </a:solidFill>
              <a:effectLst/>
            </a:endParaRPr>
          </a:p>
          <a:p>
            <a:pPr>
              <a:spcBef>
                <a:spcPts val="0"/>
              </a:spcBef>
              <a:spcAft>
                <a:spcPts val="0"/>
              </a:spcAft>
            </a:pPr>
            <a:r>
              <a:rPr lang="en-US" dirty="0">
                <a:solidFill>
                  <a:srgbClr val="0E101A"/>
                </a:solidFill>
                <a:effectLst/>
              </a:rPr>
              <a:t>      Tools for data collection and analysis</a:t>
            </a:r>
          </a:p>
          <a:p>
            <a:pPr>
              <a:spcBef>
                <a:spcPts val="0"/>
              </a:spcBef>
              <a:spcAft>
                <a:spcPts val="0"/>
              </a:spcAft>
              <a:buFont typeface="Arial" panose="020B0604020202020204" pitchFamily="34" charset="0"/>
              <a:buChar char="•"/>
            </a:pPr>
            <a:r>
              <a:rPr lang="en-US" b="1" dirty="0">
                <a:solidFill>
                  <a:srgbClr val="0E101A"/>
                </a:solidFill>
                <a:effectLst/>
              </a:rPr>
              <a:t>   Findings</a:t>
            </a:r>
            <a:endParaRPr lang="en-US" dirty="0">
              <a:solidFill>
                <a:srgbClr val="0E101A"/>
              </a:solidFill>
              <a:effectLst/>
            </a:endParaRPr>
          </a:p>
          <a:p>
            <a:pPr>
              <a:spcBef>
                <a:spcPts val="0"/>
              </a:spcBef>
              <a:spcAft>
                <a:spcPts val="0"/>
              </a:spcAft>
            </a:pPr>
            <a:r>
              <a:rPr lang="en-US" dirty="0">
                <a:solidFill>
                  <a:srgbClr val="0E101A"/>
                </a:solidFill>
                <a:effectLst/>
              </a:rPr>
              <a:t>         Key insights from our study</a:t>
            </a:r>
          </a:p>
          <a:p>
            <a:pPr marL="342900" indent="-342900">
              <a:spcBef>
                <a:spcPts val="0"/>
              </a:spcBef>
              <a:spcAft>
                <a:spcPts val="0"/>
              </a:spcAft>
              <a:buFont typeface="Arial" panose="020B0604020202020204" pitchFamily="34" charset="0"/>
              <a:buChar char="•"/>
            </a:pPr>
            <a:r>
              <a:rPr lang="en-US" b="1" dirty="0">
                <a:solidFill>
                  <a:srgbClr val="0E101A"/>
                </a:solidFill>
                <a:effectLst/>
              </a:rPr>
              <a:t>Conclusion</a:t>
            </a:r>
            <a:endParaRPr lang="en-US" dirty="0">
              <a:solidFill>
                <a:srgbClr val="0E101A"/>
              </a:solidFill>
              <a:effectLst/>
            </a:endParaRPr>
          </a:p>
          <a:p>
            <a:pPr>
              <a:spcBef>
                <a:spcPts val="0"/>
              </a:spcBef>
              <a:spcAft>
                <a:spcPts val="0"/>
              </a:spcAft>
            </a:pPr>
            <a:r>
              <a:rPr lang="en-US" dirty="0">
                <a:solidFill>
                  <a:srgbClr val="0E101A"/>
                </a:solidFill>
                <a:effectLst/>
              </a:rPr>
              <a:t>     Implications for professionals.</a:t>
            </a:r>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463902" y="630326"/>
            <a:ext cx="5723586" cy="862593"/>
          </a:xfrm>
        </p:spPr>
        <p:txBody>
          <a:bodyPr/>
          <a:lstStyle/>
          <a:p>
            <a:r>
              <a:rPr lang="en-US" dirty="0"/>
              <a:t>Introduction</a:t>
            </a:r>
          </a:p>
        </p:txBody>
      </p:sp>
      <p:pic>
        <p:nvPicPr>
          <p:cNvPr id="9" name="Picture 8">
            <a:extLst>
              <a:ext uri="{FF2B5EF4-FFF2-40B4-BE49-F238E27FC236}">
                <a16:creationId xmlns:a16="http://schemas.microsoft.com/office/drawing/2014/main" id="{8CF8CBD3-D1D7-3451-BDC6-77B82D3D3AF8}"/>
              </a:ext>
            </a:extLst>
          </p:cNvPr>
          <p:cNvPicPr>
            <a:picLocks noChangeAspect="1"/>
          </p:cNvPicPr>
          <p:nvPr/>
        </p:nvPicPr>
        <p:blipFill>
          <a:blip r:embed="rId3"/>
          <a:stretch>
            <a:fillRect/>
          </a:stretch>
        </p:blipFill>
        <p:spPr>
          <a:xfrm>
            <a:off x="585747" y="1940119"/>
            <a:ext cx="2767053" cy="2075290"/>
          </a:xfrm>
          <a:prstGeom prst="roundRect">
            <a:avLst>
              <a:gd name="adj" fmla="val 12809"/>
            </a:avLst>
          </a:prstGeom>
          <a:solidFill>
            <a:srgbClr val="FFFFFF">
              <a:shade val="85000"/>
            </a:srgbClr>
          </a:solidFill>
          <a:ln>
            <a:no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1D1E419-458B-6743-D29D-253A6588140A}"/>
              </a:ext>
            </a:extLst>
          </p:cNvPr>
          <p:cNvPicPr>
            <a:picLocks noChangeAspect="1"/>
          </p:cNvPicPr>
          <p:nvPr/>
        </p:nvPicPr>
        <p:blipFill rotWithShape="1">
          <a:blip r:embed="rId4"/>
          <a:srcRect l="3531" t="20962" b="19501"/>
          <a:stretch/>
        </p:blipFill>
        <p:spPr>
          <a:xfrm>
            <a:off x="514161" y="4110824"/>
            <a:ext cx="2940616" cy="1814825"/>
          </a:xfrm>
          <a:prstGeom prst="roundRect">
            <a:avLst>
              <a:gd name="adj" fmla="val 20835"/>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8EAAC7AE-E4AE-73F2-303A-5B0F95E99F0F}"/>
              </a:ext>
            </a:extLst>
          </p:cNvPr>
          <p:cNvSpPr txBox="1"/>
          <p:nvPr/>
        </p:nvSpPr>
        <p:spPr>
          <a:xfrm>
            <a:off x="5429161" y="1550505"/>
            <a:ext cx="4430456" cy="3477875"/>
          </a:xfrm>
          <a:prstGeom prst="rect">
            <a:avLst/>
          </a:prstGeom>
          <a:noFill/>
        </p:spPr>
        <p:txBody>
          <a:bodyPr wrap="square" rtlCol="0">
            <a:spAutoFit/>
          </a:bodyPr>
          <a:lstStyle/>
          <a:p>
            <a:r>
              <a:rPr lang="en-US" sz="2000" dirty="0"/>
              <a:t>Atliq Mart, a prominent retail giant with 50 supermarkets situated in the southern region of India, recently executed a massive promotional campaign during Diwali 2023 and Sankranti 2024. Ascertaining the efficacy of the campaign, the sales director of Atliq Mart is keen on identifying which of the promotions were successful and which ones were not.</a:t>
            </a:r>
            <a:endParaRPr lang="en-IN" sz="2000"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1057275"/>
            <a:ext cx="5259554" cy="829190"/>
          </a:xfrm>
        </p:spPr>
        <p:txBody>
          <a:bodyPr/>
          <a:lstStyle/>
          <a:p>
            <a:r>
              <a:rPr lang="en-US" dirty="0"/>
              <a:t>Questions</a:t>
            </a:r>
          </a:p>
        </p:txBody>
      </p:sp>
      <p:graphicFrame>
        <p:nvGraphicFramePr>
          <p:cNvPr id="4" name="Content Placeholder 3">
            <a:extLst>
              <a:ext uri="{FF2B5EF4-FFF2-40B4-BE49-F238E27FC236}">
                <a16:creationId xmlns:a16="http://schemas.microsoft.com/office/drawing/2014/main" id="{DE5A5007-D465-3CC1-BC77-04C9924D3B08}"/>
              </a:ext>
            </a:extLst>
          </p:cNvPr>
          <p:cNvGraphicFramePr>
            <a:graphicFrameLocks noGrp="1"/>
          </p:cNvGraphicFramePr>
          <p:nvPr>
            <p:ph idx="1"/>
            <p:extLst>
              <p:ext uri="{D42A27DB-BD31-4B8C-83A1-F6EECF244321}">
                <p14:modId xmlns:p14="http://schemas.microsoft.com/office/powerpoint/2010/main" val="3949792189"/>
              </p:ext>
            </p:extLst>
          </p:nvPr>
        </p:nvGraphicFramePr>
        <p:xfrm>
          <a:off x="914400" y="2273643"/>
          <a:ext cx="5906530" cy="35270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Placeholder 5">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a:blip r:embed="rId8">
            <a:alphaModFix amt="70000"/>
            <a:extLst>
              <a:ext uri="{837473B0-CC2E-450A-ABE3-18F120FF3D39}">
                <a1611:picAttrSrcUrl xmlns:a1611="http://schemas.microsoft.com/office/drawing/2016/11/main" r:id="rId9"/>
              </a:ext>
            </a:extLst>
          </a:blip>
          <a:srcRect l="27570" r="27570"/>
          <a:stretch/>
        </p:blipFill>
        <p:spPr>
          <a:xfrm>
            <a:off x="7688911" y="545952"/>
            <a:ext cx="4213101" cy="6251944"/>
          </a:xfrm>
          <a:effectLst>
            <a:reflection blurRad="711200" endPos="65000" dist="50800" dir="5400000" sy="-100000" algn="bl" rotWithShape="0"/>
          </a:effectLst>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8432" y="1057274"/>
            <a:ext cx="3550580" cy="994164"/>
          </a:xfrm>
        </p:spPr>
        <p:txBody>
          <a:bodyPr/>
          <a:lstStyle/>
          <a:p>
            <a:r>
              <a:rPr lang="en-US" dirty="0"/>
              <a:t>Dashboard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90908" y="2981739"/>
            <a:ext cx="9121006" cy="1524358"/>
          </a:xfrm>
        </p:spPr>
        <p:txBody>
          <a:bodyPr>
            <a:normAutofit/>
          </a:bodyPr>
          <a:lstStyle/>
          <a:p>
            <a:pPr marL="0" indent="0">
              <a:buNone/>
            </a:pPr>
            <a:r>
              <a:rPr lang="en-US" sz="2400" u="sng" dirty="0"/>
              <a:t>https://public.tableau.com/views/AtliQMartsInsights/AtliQMart?:language=en-US&amp;:sid=&amp;:display_count=n&amp;:origin=viz_share_link</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693628" y="125790"/>
            <a:ext cx="1861062" cy="532986"/>
          </a:xfrm>
        </p:spPr>
        <p:txBody>
          <a:bodyPr/>
          <a:lstStyle/>
          <a:p>
            <a:r>
              <a:rPr lang="en-US" sz="2800" dirty="0"/>
              <a:t>Tables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graphicFrame>
        <p:nvGraphicFramePr>
          <p:cNvPr id="8" name="Table 7">
            <a:extLst>
              <a:ext uri="{FF2B5EF4-FFF2-40B4-BE49-F238E27FC236}">
                <a16:creationId xmlns:a16="http://schemas.microsoft.com/office/drawing/2014/main" id="{8418EE22-0184-B2F4-A6F7-FC9C7F5EDB2C}"/>
              </a:ext>
            </a:extLst>
          </p:cNvPr>
          <p:cNvGraphicFramePr>
            <a:graphicFrameLocks noGrp="1"/>
          </p:cNvGraphicFramePr>
          <p:nvPr>
            <p:extLst>
              <p:ext uri="{D42A27DB-BD31-4B8C-83A1-F6EECF244321}">
                <p14:modId xmlns:p14="http://schemas.microsoft.com/office/powerpoint/2010/main" val="1969903831"/>
              </p:ext>
            </p:extLst>
          </p:nvPr>
        </p:nvGraphicFramePr>
        <p:xfrm>
          <a:off x="5106437" y="1059008"/>
          <a:ext cx="3910341" cy="1752600"/>
        </p:xfrm>
        <a:graphic>
          <a:graphicData uri="http://schemas.openxmlformats.org/drawingml/2006/table">
            <a:tbl>
              <a:tblPr/>
              <a:tblGrid>
                <a:gridCol w="1303447">
                  <a:extLst>
                    <a:ext uri="{9D8B030D-6E8A-4147-A177-3AD203B41FA5}">
                      <a16:colId xmlns:a16="http://schemas.microsoft.com/office/drawing/2014/main" val="3324966822"/>
                    </a:ext>
                  </a:extLst>
                </a:gridCol>
                <a:gridCol w="1303447">
                  <a:extLst>
                    <a:ext uri="{9D8B030D-6E8A-4147-A177-3AD203B41FA5}">
                      <a16:colId xmlns:a16="http://schemas.microsoft.com/office/drawing/2014/main" val="2857003513"/>
                    </a:ext>
                  </a:extLst>
                </a:gridCol>
                <a:gridCol w="1303447">
                  <a:extLst>
                    <a:ext uri="{9D8B030D-6E8A-4147-A177-3AD203B41FA5}">
                      <a16:colId xmlns:a16="http://schemas.microsoft.com/office/drawing/2014/main" val="768369966"/>
                    </a:ext>
                  </a:extLst>
                </a:gridCol>
              </a:tblGrid>
              <a:tr h="0">
                <a:tc>
                  <a:txBody>
                    <a:bodyPr/>
                    <a:lstStyle/>
                    <a:p>
                      <a:pPr algn="l" fontAlgn="b"/>
                      <a:r>
                        <a:rPr lang="en-IN" sz="1100" b="0" i="0" u="none" strike="noStrike">
                          <a:solidFill>
                            <a:srgbClr val="000000"/>
                          </a:solidFill>
                          <a:effectLst/>
                          <a:latin typeface="Calibri" panose="020F0502020204030204" pitchFamily="34" charset="0"/>
                        </a:rPr>
                        <a:t>category</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promo_type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avg_revenue</a:t>
                      </a:r>
                    </a:p>
                  </a:txBody>
                  <a:tcPr marL="7620" marR="7620" marT="7620" marB="0" anchor="b">
                    <a:lnL>
                      <a:noFill/>
                    </a:lnL>
                    <a:lnR>
                      <a:noFill/>
                    </a:lnR>
                    <a:lnT>
                      <a:noFill/>
                    </a:lnT>
                    <a:lnB>
                      <a:noFill/>
                    </a:lnB>
                    <a:noFill/>
                  </a:tcPr>
                </a:tc>
                <a:extLst>
                  <a:ext uri="{0D108BD9-81ED-4DB2-BD59-A6C34878D82A}">
                    <a16:rowId xmlns:a16="http://schemas.microsoft.com/office/drawing/2014/main" val="412814761"/>
                  </a:ext>
                </a:extLst>
              </a:tr>
              <a:tr h="118477">
                <a:tc>
                  <a:txBody>
                    <a:bodyPr/>
                    <a:lstStyle/>
                    <a:p>
                      <a:pPr algn="l" fontAlgn="b"/>
                      <a:r>
                        <a:rPr lang="en-IN" sz="1100" b="0" i="0" u="none" strike="noStrike">
                          <a:solidFill>
                            <a:srgbClr val="000000"/>
                          </a:solidFill>
                          <a:effectLst/>
                          <a:latin typeface="Calibri" panose="020F0502020204030204" pitchFamily="34" charset="0"/>
                        </a:rPr>
                        <a:t>Combo1</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500 Cashback</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1226430</a:t>
                      </a:r>
                    </a:p>
                  </a:txBody>
                  <a:tcPr marL="7620" marR="7620" marT="7620" marB="0" anchor="b">
                    <a:lnL>
                      <a:noFill/>
                    </a:lnL>
                    <a:lnR>
                      <a:noFill/>
                    </a:lnR>
                    <a:lnT>
                      <a:noFill/>
                    </a:lnT>
                    <a:lnB>
                      <a:noFill/>
                    </a:lnB>
                    <a:noFill/>
                  </a:tcPr>
                </a:tc>
                <a:extLst>
                  <a:ext uri="{0D108BD9-81ED-4DB2-BD59-A6C34878D82A}">
                    <a16:rowId xmlns:a16="http://schemas.microsoft.com/office/drawing/2014/main" val="288915545"/>
                  </a:ext>
                </a:extLst>
              </a:tr>
              <a:tr h="118477">
                <a:tc>
                  <a:txBody>
                    <a:bodyPr/>
                    <a:lstStyle/>
                    <a:p>
                      <a:pPr algn="l" fontAlgn="b"/>
                      <a:r>
                        <a:rPr lang="en-IN" sz="1100" b="0" i="0" u="none" strike="noStrike">
                          <a:solidFill>
                            <a:srgbClr val="000000"/>
                          </a:solidFill>
                          <a:effectLst/>
                          <a:latin typeface="Calibri" panose="020F0502020204030204" pitchFamily="34" charset="0"/>
                        </a:rPr>
                        <a:t>Grocery &amp; Staples</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BOGOF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277316.5</a:t>
                      </a:r>
                    </a:p>
                  </a:txBody>
                  <a:tcPr marL="7620" marR="7620" marT="7620" marB="0" anchor="b">
                    <a:lnL>
                      <a:noFill/>
                    </a:lnL>
                    <a:lnR>
                      <a:noFill/>
                    </a:lnR>
                    <a:lnT>
                      <a:noFill/>
                    </a:lnT>
                    <a:lnB>
                      <a:noFill/>
                    </a:lnB>
                    <a:noFill/>
                  </a:tcPr>
                </a:tc>
                <a:extLst>
                  <a:ext uri="{0D108BD9-81ED-4DB2-BD59-A6C34878D82A}">
                    <a16:rowId xmlns:a16="http://schemas.microsoft.com/office/drawing/2014/main" val="514724562"/>
                  </a:ext>
                </a:extLst>
              </a:tr>
              <a:tr h="118477">
                <a:tc>
                  <a:txBody>
                    <a:bodyPr/>
                    <a:lstStyle/>
                    <a:p>
                      <a:pPr algn="l" fontAlgn="b"/>
                      <a:r>
                        <a:rPr lang="en-IN" sz="1100" b="0" i="0" u="none" strike="noStrike">
                          <a:solidFill>
                            <a:srgbClr val="000000"/>
                          </a:solidFill>
                          <a:effectLst/>
                          <a:latin typeface="Calibri" panose="020F0502020204030204" pitchFamily="34" charset="0"/>
                        </a:rPr>
                        <a:t>Grocery &amp; Staples</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33% OFF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78321.06</a:t>
                      </a:r>
                    </a:p>
                  </a:txBody>
                  <a:tcPr marL="7620" marR="7620" marT="7620" marB="0" anchor="b">
                    <a:lnL>
                      <a:noFill/>
                    </a:lnL>
                    <a:lnR>
                      <a:noFill/>
                    </a:lnR>
                    <a:lnT>
                      <a:noFill/>
                    </a:lnT>
                    <a:lnB>
                      <a:noFill/>
                    </a:lnB>
                    <a:noFill/>
                  </a:tcPr>
                </a:tc>
                <a:extLst>
                  <a:ext uri="{0D108BD9-81ED-4DB2-BD59-A6C34878D82A}">
                    <a16:rowId xmlns:a16="http://schemas.microsoft.com/office/drawing/2014/main" val="3543436439"/>
                  </a:ext>
                </a:extLst>
              </a:tr>
              <a:tr h="118477">
                <a:tc>
                  <a:txBody>
                    <a:bodyPr/>
                    <a:lstStyle/>
                    <a:p>
                      <a:pPr algn="l" fontAlgn="b"/>
                      <a:r>
                        <a:rPr lang="en-IN" sz="1100" b="0" i="0" u="none" strike="noStrike">
                          <a:solidFill>
                            <a:srgbClr val="000000"/>
                          </a:solidFill>
                          <a:effectLst/>
                          <a:latin typeface="Calibri" panose="020F0502020204030204" pitchFamily="34" charset="0"/>
                        </a:rPr>
                        <a:t>Grocery &amp; Staples</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OFF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-7717.54</a:t>
                      </a:r>
                    </a:p>
                  </a:txBody>
                  <a:tcPr marL="7620" marR="7620" marT="7620" marB="0" anchor="b">
                    <a:lnL>
                      <a:noFill/>
                    </a:lnL>
                    <a:lnR>
                      <a:noFill/>
                    </a:lnR>
                    <a:lnT>
                      <a:noFill/>
                    </a:lnT>
                    <a:lnB>
                      <a:noFill/>
                    </a:lnB>
                    <a:noFill/>
                  </a:tcPr>
                </a:tc>
                <a:extLst>
                  <a:ext uri="{0D108BD9-81ED-4DB2-BD59-A6C34878D82A}">
                    <a16:rowId xmlns:a16="http://schemas.microsoft.com/office/drawing/2014/main" val="2545548164"/>
                  </a:ext>
                </a:extLst>
              </a:tr>
              <a:tr h="118477">
                <a:tc>
                  <a:txBody>
                    <a:bodyPr/>
                    <a:lstStyle/>
                    <a:p>
                      <a:pPr algn="l" fontAlgn="b"/>
                      <a:r>
                        <a:rPr lang="en-IN" sz="1100" b="0" i="0" u="none" strike="noStrike">
                          <a:solidFill>
                            <a:srgbClr val="000000"/>
                          </a:solidFill>
                          <a:effectLst/>
                          <a:latin typeface="Calibri" panose="020F0502020204030204" pitchFamily="34" charset="0"/>
                        </a:rPr>
                        <a:t>Home Appliances</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BOGOF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125752</a:t>
                      </a:r>
                    </a:p>
                  </a:txBody>
                  <a:tcPr marL="7620" marR="7620" marT="7620" marB="0" anchor="b">
                    <a:lnL>
                      <a:noFill/>
                    </a:lnL>
                    <a:lnR>
                      <a:noFill/>
                    </a:lnR>
                    <a:lnT>
                      <a:noFill/>
                    </a:lnT>
                    <a:lnB>
                      <a:noFill/>
                    </a:lnB>
                    <a:noFill/>
                  </a:tcPr>
                </a:tc>
                <a:extLst>
                  <a:ext uri="{0D108BD9-81ED-4DB2-BD59-A6C34878D82A}">
                    <a16:rowId xmlns:a16="http://schemas.microsoft.com/office/drawing/2014/main" val="1718721113"/>
                  </a:ext>
                </a:extLst>
              </a:tr>
              <a:tr h="118477">
                <a:tc>
                  <a:txBody>
                    <a:bodyPr/>
                    <a:lstStyle/>
                    <a:p>
                      <a:pPr algn="l" fontAlgn="b"/>
                      <a:r>
                        <a:rPr lang="en-IN" sz="1100" b="0" i="0" u="none" strike="noStrike">
                          <a:solidFill>
                            <a:srgbClr val="000000"/>
                          </a:solidFill>
                          <a:effectLst/>
                          <a:latin typeface="Calibri" panose="020F0502020204030204" pitchFamily="34" charset="0"/>
                        </a:rPr>
                        <a:t>Home Care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BOGOF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82174.75</a:t>
                      </a:r>
                    </a:p>
                  </a:txBody>
                  <a:tcPr marL="7620" marR="7620" marT="7620" marB="0" anchor="b">
                    <a:lnL>
                      <a:noFill/>
                    </a:lnL>
                    <a:lnR>
                      <a:noFill/>
                    </a:lnR>
                    <a:lnT>
                      <a:noFill/>
                    </a:lnT>
                    <a:lnB>
                      <a:noFill/>
                    </a:lnB>
                    <a:noFill/>
                  </a:tcPr>
                </a:tc>
                <a:extLst>
                  <a:ext uri="{0D108BD9-81ED-4DB2-BD59-A6C34878D82A}">
                    <a16:rowId xmlns:a16="http://schemas.microsoft.com/office/drawing/2014/main" val="207934623"/>
                  </a:ext>
                </a:extLst>
              </a:tr>
              <a:tr h="118477">
                <a:tc>
                  <a:txBody>
                    <a:bodyPr/>
                    <a:lstStyle/>
                    <a:p>
                      <a:pPr algn="l" fontAlgn="b"/>
                      <a:r>
                        <a:rPr lang="en-IN" sz="1100" b="0" i="0" u="none" strike="noStrike">
                          <a:solidFill>
                            <a:srgbClr val="000000"/>
                          </a:solidFill>
                          <a:effectLst/>
                          <a:latin typeface="Calibri" panose="020F0502020204030204" pitchFamily="34" charset="0"/>
                        </a:rPr>
                        <a:t>Home Care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OFF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-1738.8</a:t>
                      </a:r>
                    </a:p>
                  </a:txBody>
                  <a:tcPr marL="7620" marR="7620" marT="7620" marB="0" anchor="b">
                    <a:lnL>
                      <a:noFill/>
                    </a:lnL>
                    <a:lnR>
                      <a:noFill/>
                    </a:lnR>
                    <a:lnT>
                      <a:noFill/>
                    </a:lnT>
                    <a:lnB>
                      <a:noFill/>
                    </a:lnB>
                    <a:noFill/>
                  </a:tcPr>
                </a:tc>
                <a:extLst>
                  <a:ext uri="{0D108BD9-81ED-4DB2-BD59-A6C34878D82A}">
                    <a16:rowId xmlns:a16="http://schemas.microsoft.com/office/drawing/2014/main" val="1232602291"/>
                  </a:ext>
                </a:extLst>
              </a:tr>
              <a:tr h="118477">
                <a:tc>
                  <a:txBody>
                    <a:bodyPr/>
                    <a:lstStyle/>
                    <a:p>
                      <a:pPr algn="l" fontAlgn="b"/>
                      <a:r>
                        <a:rPr lang="en-IN" sz="1100" b="0" i="0" u="none" strike="noStrike">
                          <a:solidFill>
                            <a:srgbClr val="000000"/>
                          </a:solidFill>
                          <a:effectLst/>
                          <a:latin typeface="Calibri" panose="020F0502020204030204" pitchFamily="34" charset="0"/>
                        </a:rPr>
                        <a:t>Personal Care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50% OFF</a:t>
                      </a:r>
                    </a:p>
                  </a:txBody>
                  <a:tcPr marL="7620" marR="7620" marT="7620" marB="0" anchor="b">
                    <a:lnL>
                      <a:noFill/>
                    </a:lnL>
                    <a:lnR>
                      <a:noFill/>
                    </a:lnR>
                    <a:lnT>
                      <a:noFill/>
                    </a:lnT>
                    <a:lnB>
                      <a:noFill/>
                    </a:lnB>
                    <a:noFill/>
                  </a:tcPr>
                </a:tc>
                <a:tc>
                  <a:txBody>
                    <a:bodyPr/>
                    <a:lstStyle/>
                    <a:p>
                      <a:pPr algn="r" fontAlgn="b"/>
                      <a:r>
                        <a:rPr lang="en-IN" sz="1100" b="0" i="0" u="none" strike="noStrike">
                          <a:solidFill>
                            <a:srgbClr val="000000"/>
                          </a:solidFill>
                          <a:effectLst/>
                          <a:latin typeface="Calibri" panose="020F0502020204030204" pitchFamily="34" charset="0"/>
                        </a:rPr>
                        <a:t>2365.41</a:t>
                      </a:r>
                    </a:p>
                  </a:txBody>
                  <a:tcPr marL="7620" marR="7620" marT="7620" marB="0" anchor="b">
                    <a:lnL>
                      <a:noFill/>
                    </a:lnL>
                    <a:lnR>
                      <a:noFill/>
                    </a:lnR>
                    <a:lnT>
                      <a:noFill/>
                    </a:lnT>
                    <a:lnB>
                      <a:noFill/>
                    </a:lnB>
                    <a:noFill/>
                  </a:tcPr>
                </a:tc>
                <a:extLst>
                  <a:ext uri="{0D108BD9-81ED-4DB2-BD59-A6C34878D82A}">
                    <a16:rowId xmlns:a16="http://schemas.microsoft.com/office/drawing/2014/main" val="3166916662"/>
                  </a:ext>
                </a:extLst>
              </a:tr>
              <a:tr h="118477">
                <a:tc>
                  <a:txBody>
                    <a:bodyPr/>
                    <a:lstStyle/>
                    <a:p>
                      <a:pPr algn="l" fontAlgn="b"/>
                      <a:r>
                        <a:rPr lang="en-IN" sz="1100" b="0" i="0" u="none" strike="noStrike">
                          <a:solidFill>
                            <a:srgbClr val="000000"/>
                          </a:solidFill>
                          <a:effectLst/>
                          <a:latin typeface="Calibri" panose="020F0502020204030204" pitchFamily="34" charset="0"/>
                        </a:rPr>
                        <a:t>Personal Care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25% OFF</a:t>
                      </a:r>
                    </a:p>
                  </a:txBody>
                  <a:tcPr marL="7620" marR="7620" marT="7620" marB="0" anchor="b">
                    <a:lnL>
                      <a:noFill/>
                    </a:lnL>
                    <a:lnR>
                      <a:noFill/>
                    </a:lnR>
                    <a:lnT>
                      <a:noFill/>
                    </a:lnT>
                    <a:lnB>
                      <a:noFill/>
                    </a:lnB>
                    <a:noFill/>
                  </a:tcPr>
                </a:tc>
                <a:tc>
                  <a:txBody>
                    <a:bodyPr/>
                    <a:lstStyle/>
                    <a:p>
                      <a:pPr algn="r" fontAlgn="b"/>
                      <a:r>
                        <a:rPr lang="en-IN" sz="1100" b="0" i="0" u="none" strike="noStrike" dirty="0">
                          <a:solidFill>
                            <a:srgbClr val="000000"/>
                          </a:solidFill>
                          <a:effectLst/>
                          <a:latin typeface="Calibri" panose="020F0502020204030204" pitchFamily="34" charset="0"/>
                        </a:rPr>
                        <a:t>-553.5</a:t>
                      </a:r>
                    </a:p>
                  </a:txBody>
                  <a:tcPr marL="7620" marR="7620" marT="7620" marB="0" anchor="b">
                    <a:lnL>
                      <a:noFill/>
                    </a:lnL>
                    <a:lnR>
                      <a:noFill/>
                    </a:lnR>
                    <a:lnT>
                      <a:noFill/>
                    </a:lnT>
                    <a:lnB>
                      <a:noFill/>
                    </a:lnB>
                    <a:noFill/>
                  </a:tcPr>
                </a:tc>
                <a:extLst>
                  <a:ext uri="{0D108BD9-81ED-4DB2-BD59-A6C34878D82A}">
                    <a16:rowId xmlns:a16="http://schemas.microsoft.com/office/drawing/2014/main" val="2058795582"/>
                  </a:ext>
                </a:extLst>
              </a:tr>
            </a:tbl>
          </a:graphicData>
        </a:graphic>
      </p:graphicFrame>
      <p:sp>
        <p:nvSpPr>
          <p:cNvPr id="11" name="TextBox 10">
            <a:extLst>
              <a:ext uri="{FF2B5EF4-FFF2-40B4-BE49-F238E27FC236}">
                <a16:creationId xmlns:a16="http://schemas.microsoft.com/office/drawing/2014/main" id="{CC839625-E5A9-F663-71B8-6048C6AC5DA0}"/>
              </a:ext>
            </a:extLst>
          </p:cNvPr>
          <p:cNvSpPr txBox="1"/>
          <p:nvPr/>
        </p:nvSpPr>
        <p:spPr>
          <a:xfrm>
            <a:off x="5106437" y="682629"/>
            <a:ext cx="3832844" cy="369332"/>
          </a:xfrm>
          <a:prstGeom prst="rect">
            <a:avLst/>
          </a:prstGeom>
          <a:noFill/>
        </p:spPr>
        <p:txBody>
          <a:bodyPr wrap="none" rtlCol="0">
            <a:spAutoFit/>
          </a:bodyPr>
          <a:lstStyle/>
          <a:p>
            <a:r>
              <a:rPr lang="en-US" u="sng" dirty="0"/>
              <a:t>Average Revenue Based on Categories</a:t>
            </a:r>
            <a:endParaRPr lang="en-IN" u="sng" dirty="0"/>
          </a:p>
        </p:txBody>
      </p:sp>
      <p:graphicFrame>
        <p:nvGraphicFramePr>
          <p:cNvPr id="13" name="Table 12">
            <a:extLst>
              <a:ext uri="{FF2B5EF4-FFF2-40B4-BE49-F238E27FC236}">
                <a16:creationId xmlns:a16="http://schemas.microsoft.com/office/drawing/2014/main" id="{FD63553E-2D5C-D2FD-8E94-C977C84CE41D}"/>
              </a:ext>
            </a:extLst>
          </p:cNvPr>
          <p:cNvGraphicFramePr>
            <a:graphicFrameLocks noGrp="1"/>
          </p:cNvGraphicFramePr>
          <p:nvPr>
            <p:extLst>
              <p:ext uri="{D42A27DB-BD31-4B8C-83A1-F6EECF244321}">
                <p14:modId xmlns:p14="http://schemas.microsoft.com/office/powerpoint/2010/main" val="1577852349"/>
              </p:ext>
            </p:extLst>
          </p:nvPr>
        </p:nvGraphicFramePr>
        <p:xfrm>
          <a:off x="4516962" y="3305071"/>
          <a:ext cx="5588000" cy="548640"/>
        </p:xfrm>
        <a:graphic>
          <a:graphicData uri="http://schemas.openxmlformats.org/drawingml/2006/table">
            <a:tbl>
              <a:tblPr/>
              <a:tblGrid>
                <a:gridCol w="952500">
                  <a:extLst>
                    <a:ext uri="{9D8B030D-6E8A-4147-A177-3AD203B41FA5}">
                      <a16:colId xmlns:a16="http://schemas.microsoft.com/office/drawing/2014/main" val="2476110359"/>
                    </a:ext>
                  </a:extLst>
                </a:gridCol>
                <a:gridCol w="1168400">
                  <a:extLst>
                    <a:ext uri="{9D8B030D-6E8A-4147-A177-3AD203B41FA5}">
                      <a16:colId xmlns:a16="http://schemas.microsoft.com/office/drawing/2014/main" val="2569068343"/>
                    </a:ext>
                  </a:extLst>
                </a:gridCol>
                <a:gridCol w="1625600">
                  <a:extLst>
                    <a:ext uri="{9D8B030D-6E8A-4147-A177-3AD203B41FA5}">
                      <a16:colId xmlns:a16="http://schemas.microsoft.com/office/drawing/2014/main" val="1763783122"/>
                    </a:ext>
                  </a:extLst>
                </a:gridCol>
                <a:gridCol w="1841500">
                  <a:extLst>
                    <a:ext uri="{9D8B030D-6E8A-4147-A177-3AD203B41FA5}">
                      <a16:colId xmlns:a16="http://schemas.microsoft.com/office/drawing/2014/main" val="451845064"/>
                    </a:ext>
                  </a:extLst>
                </a:gridCol>
              </a:tblGrid>
              <a:tr h="182880">
                <a:tc>
                  <a:txBody>
                    <a:bodyPr/>
                    <a:lstStyle/>
                    <a:p>
                      <a:pPr algn="l" fontAlgn="b"/>
                      <a:r>
                        <a:rPr lang="en-IN" sz="1100" b="0" i="0" u="none" strike="noStrike">
                          <a:solidFill>
                            <a:srgbClr val="000000"/>
                          </a:solidFill>
                          <a:effectLst/>
                          <a:latin typeface="Calibri" panose="020F0502020204030204" pitchFamily="34" charset="0"/>
                        </a:rPr>
                        <a:t>campaign_id</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campaign_name</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revenue_before_campaign</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revenue_after_campaign</a:t>
                      </a:r>
                    </a:p>
                  </a:txBody>
                  <a:tcPr marL="7620" marR="7620" marT="7620" marB="0" anchor="b">
                    <a:lnL>
                      <a:noFill/>
                    </a:lnL>
                    <a:lnR>
                      <a:noFill/>
                    </a:lnR>
                    <a:lnT>
                      <a:noFill/>
                    </a:lnT>
                    <a:lnB>
                      <a:noFill/>
                    </a:lnB>
                    <a:noFill/>
                  </a:tcPr>
                </a:tc>
                <a:extLst>
                  <a:ext uri="{0D108BD9-81ED-4DB2-BD59-A6C34878D82A}">
                    <a16:rowId xmlns:a16="http://schemas.microsoft.com/office/drawing/2014/main" val="4196277680"/>
                  </a:ext>
                </a:extLst>
              </a:tr>
              <a:tr h="182880">
                <a:tc>
                  <a:txBody>
                    <a:bodyPr/>
                    <a:lstStyle/>
                    <a:p>
                      <a:pPr algn="l" fontAlgn="b"/>
                      <a:r>
                        <a:rPr lang="en-IN" sz="1100" b="0" i="0" u="none" strike="noStrike">
                          <a:solidFill>
                            <a:srgbClr val="000000"/>
                          </a:solidFill>
                          <a:effectLst/>
                          <a:latin typeface="Calibri" panose="020F0502020204030204" pitchFamily="34" charset="0"/>
                        </a:rPr>
                        <a:t>CAMP_SAN_01</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Sankranti</a:t>
                      </a:r>
                    </a:p>
                  </a:txBody>
                  <a:tcPr marL="7620" marR="7620" marT="762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Calibri" panose="020F0502020204030204" pitchFamily="34" charset="0"/>
                        </a:rPr>
                        <a:t>58127429</a:t>
                      </a:r>
                    </a:p>
                  </a:txBody>
                  <a:tcPr marL="7620" marR="7620" marT="7620" marB="0" anchor="b">
                    <a:lnL>
                      <a:noFill/>
                    </a:lnL>
                    <a:lnR>
                      <a:noFill/>
                    </a:lnR>
                    <a:lnT>
                      <a:noFill/>
                    </a:lnT>
                    <a:lnB>
                      <a:noFill/>
                    </a:lnB>
                    <a:noFill/>
                  </a:tcPr>
                </a:tc>
                <a:tc>
                  <a:txBody>
                    <a:bodyPr/>
                    <a:lstStyle/>
                    <a:p>
                      <a:pPr algn="ctr" fontAlgn="t"/>
                      <a:r>
                        <a:rPr lang="en-IN" sz="1100" b="0" i="0" u="none" strike="noStrike">
                          <a:solidFill>
                            <a:srgbClr val="000000"/>
                          </a:solidFill>
                          <a:effectLst/>
                          <a:latin typeface="Calibri" panose="020F0502020204030204" pitchFamily="34" charset="0"/>
                        </a:rPr>
                        <a:t>140403941</a:t>
                      </a:r>
                    </a:p>
                  </a:txBody>
                  <a:tcPr marL="7620" marR="7620" marT="7620" marB="0">
                    <a:lnL>
                      <a:noFill/>
                    </a:lnL>
                    <a:lnR>
                      <a:noFill/>
                    </a:lnR>
                    <a:lnT>
                      <a:noFill/>
                    </a:lnT>
                    <a:lnB>
                      <a:noFill/>
                    </a:lnB>
                    <a:noFill/>
                  </a:tcPr>
                </a:tc>
                <a:extLst>
                  <a:ext uri="{0D108BD9-81ED-4DB2-BD59-A6C34878D82A}">
                    <a16:rowId xmlns:a16="http://schemas.microsoft.com/office/drawing/2014/main" val="3714418758"/>
                  </a:ext>
                </a:extLst>
              </a:tr>
              <a:tr h="182880">
                <a:tc>
                  <a:txBody>
                    <a:bodyPr/>
                    <a:lstStyle/>
                    <a:p>
                      <a:pPr algn="l" fontAlgn="b"/>
                      <a:r>
                        <a:rPr lang="en-IN" sz="1100" b="0" i="0" u="none" strike="noStrike">
                          <a:solidFill>
                            <a:srgbClr val="000000"/>
                          </a:solidFill>
                          <a:effectLst/>
                          <a:latin typeface="Calibri" panose="020F0502020204030204" pitchFamily="34" charset="0"/>
                        </a:rPr>
                        <a:t>CAMP_DIW_01</a:t>
                      </a:r>
                    </a:p>
                  </a:txBody>
                  <a:tcPr marL="7620" marR="7620" marT="7620" marB="0" anchor="b">
                    <a:lnL>
                      <a:noFill/>
                    </a:lnL>
                    <a:lnR>
                      <a:noFill/>
                    </a:lnR>
                    <a:lnT>
                      <a:noFill/>
                    </a:lnT>
                    <a:lnB>
                      <a:noFill/>
                    </a:lnB>
                    <a:noFill/>
                  </a:tcPr>
                </a:tc>
                <a:tc>
                  <a:txBody>
                    <a:bodyPr/>
                    <a:lstStyle/>
                    <a:p>
                      <a:pPr algn="l" fontAlgn="b"/>
                      <a:r>
                        <a:rPr lang="en-IN" sz="1100" b="0" i="0" u="none" strike="noStrike">
                          <a:solidFill>
                            <a:srgbClr val="000000"/>
                          </a:solidFill>
                          <a:effectLst/>
                          <a:latin typeface="Calibri" panose="020F0502020204030204" pitchFamily="34" charset="0"/>
                        </a:rPr>
                        <a:t>Diwali</a:t>
                      </a:r>
                    </a:p>
                  </a:txBody>
                  <a:tcPr marL="7620" marR="7620" marT="7620" marB="0" anchor="b">
                    <a:lnL>
                      <a:noFill/>
                    </a:lnL>
                    <a:lnR>
                      <a:noFill/>
                    </a:lnR>
                    <a:lnT>
                      <a:noFill/>
                    </a:lnT>
                    <a:lnB>
                      <a:noFill/>
                    </a:lnB>
                    <a:noFill/>
                  </a:tcPr>
                </a:tc>
                <a:tc>
                  <a:txBody>
                    <a:bodyPr/>
                    <a:lstStyle/>
                    <a:p>
                      <a:pPr algn="ctr" fontAlgn="b"/>
                      <a:r>
                        <a:rPr lang="en-IN" sz="1100" b="0" i="0" u="none" strike="noStrike">
                          <a:solidFill>
                            <a:srgbClr val="000000"/>
                          </a:solidFill>
                          <a:effectLst/>
                          <a:latin typeface="Calibri" panose="020F0502020204030204" pitchFamily="34" charset="0"/>
                        </a:rPr>
                        <a:t>82573759</a:t>
                      </a:r>
                    </a:p>
                  </a:txBody>
                  <a:tcPr marL="7620" marR="7620" marT="7620" marB="0" anchor="b">
                    <a:lnL>
                      <a:noFill/>
                    </a:lnL>
                    <a:lnR>
                      <a:noFill/>
                    </a:lnR>
                    <a:lnT>
                      <a:noFill/>
                    </a:lnT>
                    <a:lnB>
                      <a:noFill/>
                    </a:lnB>
                    <a:noFill/>
                  </a:tcPr>
                </a:tc>
                <a:tc>
                  <a:txBody>
                    <a:bodyPr/>
                    <a:lstStyle/>
                    <a:p>
                      <a:pPr algn="ctr" fontAlgn="b"/>
                      <a:r>
                        <a:rPr lang="en-IN" sz="1100" b="0" i="0" u="none" strike="noStrike" dirty="0">
                          <a:solidFill>
                            <a:srgbClr val="000000"/>
                          </a:solidFill>
                          <a:effectLst/>
                          <a:latin typeface="Calibri" panose="020F0502020204030204" pitchFamily="34" charset="0"/>
                        </a:rPr>
                        <a:t>207456209</a:t>
                      </a:r>
                    </a:p>
                  </a:txBody>
                  <a:tcPr marL="7620" marR="7620" marT="7620" marB="0" anchor="b">
                    <a:lnL>
                      <a:noFill/>
                    </a:lnL>
                    <a:lnR>
                      <a:noFill/>
                    </a:lnR>
                    <a:lnT>
                      <a:noFill/>
                    </a:lnT>
                    <a:lnB>
                      <a:noFill/>
                    </a:lnB>
                    <a:noFill/>
                  </a:tcPr>
                </a:tc>
                <a:extLst>
                  <a:ext uri="{0D108BD9-81ED-4DB2-BD59-A6C34878D82A}">
                    <a16:rowId xmlns:a16="http://schemas.microsoft.com/office/drawing/2014/main" val="1961317162"/>
                  </a:ext>
                </a:extLst>
              </a:tr>
            </a:tbl>
          </a:graphicData>
        </a:graphic>
      </p:graphicFrame>
      <p:sp>
        <p:nvSpPr>
          <p:cNvPr id="15" name="TextBox 14">
            <a:extLst>
              <a:ext uri="{FF2B5EF4-FFF2-40B4-BE49-F238E27FC236}">
                <a16:creationId xmlns:a16="http://schemas.microsoft.com/office/drawing/2014/main" id="{975B3DC4-45D9-6F1C-184A-7691ADF7A084}"/>
              </a:ext>
            </a:extLst>
          </p:cNvPr>
          <p:cNvSpPr txBox="1"/>
          <p:nvPr/>
        </p:nvSpPr>
        <p:spPr>
          <a:xfrm>
            <a:off x="4703197" y="2894855"/>
            <a:ext cx="6098650" cy="369332"/>
          </a:xfrm>
          <a:prstGeom prst="rect">
            <a:avLst/>
          </a:prstGeom>
          <a:noFill/>
        </p:spPr>
        <p:txBody>
          <a:bodyPr wrap="square">
            <a:spAutoFit/>
          </a:bodyPr>
          <a:lstStyle/>
          <a:p>
            <a:r>
              <a:rPr lang="en-US" u="sng" dirty="0"/>
              <a:t>Change in Revenue Before and After Campaign</a:t>
            </a:r>
            <a:endParaRPr lang="en-IN" u="sng" dirty="0"/>
          </a:p>
        </p:txBody>
      </p:sp>
      <p:graphicFrame>
        <p:nvGraphicFramePr>
          <p:cNvPr id="16" name="Chart 15">
            <a:extLst>
              <a:ext uri="{FF2B5EF4-FFF2-40B4-BE49-F238E27FC236}">
                <a16:creationId xmlns:a16="http://schemas.microsoft.com/office/drawing/2014/main" id="{DDF780C1-F961-DCCB-DB0A-69F959A59CAA}"/>
              </a:ext>
            </a:extLst>
          </p:cNvPr>
          <p:cNvGraphicFramePr>
            <a:graphicFrameLocks/>
          </p:cNvGraphicFramePr>
          <p:nvPr>
            <p:extLst>
              <p:ext uri="{D42A27DB-BD31-4B8C-83A1-F6EECF244321}">
                <p14:modId xmlns:p14="http://schemas.microsoft.com/office/powerpoint/2010/main" val="3158395992"/>
              </p:ext>
            </p:extLst>
          </p:nvPr>
        </p:nvGraphicFramePr>
        <p:xfrm>
          <a:off x="8939281" y="4150580"/>
          <a:ext cx="3092367" cy="25242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Table 16">
            <a:extLst>
              <a:ext uri="{FF2B5EF4-FFF2-40B4-BE49-F238E27FC236}">
                <a16:creationId xmlns:a16="http://schemas.microsoft.com/office/drawing/2014/main" id="{59967C69-F97C-C51E-5D6E-8DA8A45B58BB}"/>
              </a:ext>
            </a:extLst>
          </p:cNvPr>
          <p:cNvGraphicFramePr>
            <a:graphicFrameLocks noGrp="1"/>
          </p:cNvGraphicFramePr>
          <p:nvPr>
            <p:extLst>
              <p:ext uri="{D42A27DB-BD31-4B8C-83A1-F6EECF244321}">
                <p14:modId xmlns:p14="http://schemas.microsoft.com/office/powerpoint/2010/main" val="800351348"/>
              </p:ext>
            </p:extLst>
          </p:nvPr>
        </p:nvGraphicFramePr>
        <p:xfrm>
          <a:off x="3520192" y="4608560"/>
          <a:ext cx="5186487" cy="1257300"/>
        </p:xfrm>
        <a:graphic>
          <a:graphicData uri="http://schemas.openxmlformats.org/drawingml/2006/table">
            <a:tbl>
              <a:tblPr/>
              <a:tblGrid>
                <a:gridCol w="1101555">
                  <a:extLst>
                    <a:ext uri="{9D8B030D-6E8A-4147-A177-3AD203B41FA5}">
                      <a16:colId xmlns:a16="http://schemas.microsoft.com/office/drawing/2014/main" val="4221719269"/>
                    </a:ext>
                  </a:extLst>
                </a:gridCol>
                <a:gridCol w="883539">
                  <a:extLst>
                    <a:ext uri="{9D8B030D-6E8A-4147-A177-3AD203B41FA5}">
                      <a16:colId xmlns:a16="http://schemas.microsoft.com/office/drawing/2014/main" val="751688675"/>
                    </a:ext>
                  </a:extLst>
                </a:gridCol>
                <a:gridCol w="1021233">
                  <a:extLst>
                    <a:ext uri="{9D8B030D-6E8A-4147-A177-3AD203B41FA5}">
                      <a16:colId xmlns:a16="http://schemas.microsoft.com/office/drawing/2014/main" val="2810832778"/>
                    </a:ext>
                  </a:extLst>
                </a:gridCol>
                <a:gridCol w="1101555">
                  <a:extLst>
                    <a:ext uri="{9D8B030D-6E8A-4147-A177-3AD203B41FA5}">
                      <a16:colId xmlns:a16="http://schemas.microsoft.com/office/drawing/2014/main" val="3119368118"/>
                    </a:ext>
                  </a:extLst>
                </a:gridCol>
                <a:gridCol w="1078605">
                  <a:extLst>
                    <a:ext uri="{9D8B030D-6E8A-4147-A177-3AD203B41FA5}">
                      <a16:colId xmlns:a16="http://schemas.microsoft.com/office/drawing/2014/main" val="3063828631"/>
                    </a:ext>
                  </a:extLst>
                </a:gridCol>
              </a:tblGrid>
              <a:tr h="182880">
                <a:tc>
                  <a:txBody>
                    <a:bodyPr/>
                    <a:lstStyle/>
                    <a:p>
                      <a:pPr algn="l" fontAlgn="b"/>
                      <a:r>
                        <a:rPr lang="en-IN" sz="1100" b="0" i="0" u="none" strike="noStrike" dirty="0">
                          <a:solidFill>
                            <a:srgbClr val="000000"/>
                          </a:solidFill>
                          <a:effectLst/>
                          <a:latin typeface="Calibri" panose="020F0502020204030204" pitchFamily="34" charset="0"/>
                        </a:rPr>
                        <a:t>category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TQS before promotion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Calibri" panose="020F0502020204030204" pitchFamily="34" charset="0"/>
                        </a:rPr>
                        <a:t>TQS after promotion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Incremental sales unit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Category wise    Rank</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5152777"/>
                  </a:ext>
                </a:extLst>
              </a:tr>
              <a:tr h="182880">
                <a:tc>
                  <a:txBody>
                    <a:bodyPr/>
                    <a:lstStyle/>
                    <a:p>
                      <a:pPr algn="l" fontAlgn="b"/>
                      <a:r>
                        <a:rPr lang="en-IN" sz="1100" b="0" i="0" u="none" strike="noStrike">
                          <a:solidFill>
                            <a:srgbClr val="000000"/>
                          </a:solidFill>
                          <a:effectLst/>
                          <a:latin typeface="Calibri" panose="020F0502020204030204" pitchFamily="34" charset="0"/>
                        </a:rPr>
                        <a:t>Home Appliances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5230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18003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244.2256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0395447"/>
                  </a:ext>
                </a:extLst>
              </a:tr>
              <a:tr h="182880">
                <a:tc>
                  <a:txBody>
                    <a:bodyPr/>
                    <a:lstStyle/>
                    <a:p>
                      <a:pPr algn="l" fontAlgn="b"/>
                      <a:r>
                        <a:rPr lang="en-IN" sz="1100" b="0" i="0" u="none" strike="noStrike">
                          <a:solidFill>
                            <a:srgbClr val="000000"/>
                          </a:solidFill>
                          <a:effectLst/>
                          <a:latin typeface="Calibri" panose="020F0502020204030204" pitchFamily="34" charset="0"/>
                        </a:rPr>
                        <a:t>Combo1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16791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50769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202.3584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189890"/>
                  </a:ext>
                </a:extLst>
              </a:tr>
              <a:tr h="182880">
                <a:tc>
                  <a:txBody>
                    <a:bodyPr/>
                    <a:lstStyle/>
                    <a:p>
                      <a:pPr algn="l" fontAlgn="b"/>
                      <a:r>
                        <a:rPr lang="en-IN" sz="1100" b="0" i="0" u="none" strike="noStrike">
                          <a:solidFill>
                            <a:srgbClr val="000000"/>
                          </a:solidFill>
                          <a:effectLst/>
                          <a:latin typeface="Calibri" panose="020F0502020204030204" pitchFamily="34" charset="0"/>
                        </a:rPr>
                        <a:t>Home Care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13326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23938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79.6338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041018"/>
                  </a:ext>
                </a:extLst>
              </a:tr>
              <a:tr h="182880">
                <a:tc>
                  <a:txBody>
                    <a:bodyPr/>
                    <a:lstStyle/>
                    <a:p>
                      <a:pPr algn="l" fontAlgn="b"/>
                      <a:r>
                        <a:rPr lang="en-IN" sz="1100" b="0" i="0" u="none" strike="noStrike">
                          <a:solidFill>
                            <a:srgbClr val="000000"/>
                          </a:solidFill>
                          <a:effectLst/>
                          <a:latin typeface="Calibri" panose="020F0502020204030204" pitchFamily="34" charset="0"/>
                        </a:rPr>
                        <a:t>Personal Care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16843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22074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31.0574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912841"/>
                  </a:ext>
                </a:extLst>
              </a:tr>
              <a:tr h="182880">
                <a:tc>
                  <a:txBody>
                    <a:bodyPr/>
                    <a:lstStyle/>
                    <a:p>
                      <a:pPr algn="l" fontAlgn="b"/>
                      <a:r>
                        <a:rPr lang="en-IN" sz="1100" b="0" i="0" u="none" strike="noStrike">
                          <a:solidFill>
                            <a:srgbClr val="000000"/>
                          </a:solidFill>
                          <a:effectLst/>
                          <a:latin typeface="Calibri" panose="020F0502020204030204" pitchFamily="34" charset="0"/>
                        </a:rPr>
                        <a:t>Grocery &amp; Staples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58129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68620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18.0478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IN" sz="1100" b="0" i="0" u="none" strike="noStrike" dirty="0">
                          <a:solidFill>
                            <a:srgbClr val="000000"/>
                          </a:solidFill>
                          <a:effectLst/>
                          <a:latin typeface="Calibri" panose="020F0502020204030204" pitchFamily="34"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531868"/>
                  </a:ext>
                </a:extLst>
              </a:tr>
            </a:tbl>
          </a:graphicData>
        </a:graphic>
      </p:graphicFrame>
      <p:sp>
        <p:nvSpPr>
          <p:cNvPr id="19" name="TextBox 18">
            <a:extLst>
              <a:ext uri="{FF2B5EF4-FFF2-40B4-BE49-F238E27FC236}">
                <a16:creationId xmlns:a16="http://schemas.microsoft.com/office/drawing/2014/main" id="{CFF43C90-0BB0-9E85-7292-35EE2F7C305B}"/>
              </a:ext>
            </a:extLst>
          </p:cNvPr>
          <p:cNvSpPr txBox="1"/>
          <p:nvPr/>
        </p:nvSpPr>
        <p:spPr>
          <a:xfrm>
            <a:off x="3554689" y="4089187"/>
            <a:ext cx="5966997" cy="369332"/>
          </a:xfrm>
          <a:prstGeom prst="rect">
            <a:avLst/>
          </a:prstGeom>
          <a:noFill/>
        </p:spPr>
        <p:txBody>
          <a:bodyPr wrap="square">
            <a:spAutoFit/>
          </a:bodyPr>
          <a:lstStyle/>
          <a:p>
            <a:r>
              <a:rPr lang="en-US" u="sng" dirty="0"/>
              <a:t>Incremental Sales unit Percentage and Ranking</a:t>
            </a:r>
            <a:endParaRPr lang="en-IN" u="sng"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238791"/>
          </a:xfrm>
        </p:spPr>
        <p:txBody>
          <a:bodyPr/>
          <a:lstStyle/>
          <a:p>
            <a:r>
              <a:rPr lang="en-US" dirty="0"/>
              <a:t>Tables</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graphicFrame>
        <p:nvGraphicFramePr>
          <p:cNvPr id="7" name="Object 6">
            <a:extLst>
              <a:ext uri="{FF2B5EF4-FFF2-40B4-BE49-F238E27FC236}">
                <a16:creationId xmlns:a16="http://schemas.microsoft.com/office/drawing/2014/main" id="{81C51CF5-3376-1DF9-77E4-1AA55D67982F}"/>
              </a:ext>
            </a:extLst>
          </p:cNvPr>
          <p:cNvGraphicFramePr>
            <a:graphicFrameLocks noChangeAspect="1"/>
          </p:cNvGraphicFramePr>
          <p:nvPr>
            <p:extLst>
              <p:ext uri="{D42A27DB-BD31-4B8C-83A1-F6EECF244321}">
                <p14:modId xmlns:p14="http://schemas.microsoft.com/office/powerpoint/2010/main" val="3187773504"/>
              </p:ext>
            </p:extLst>
          </p:nvPr>
        </p:nvGraphicFramePr>
        <p:xfrm>
          <a:off x="803082" y="2007714"/>
          <a:ext cx="4746930" cy="738187"/>
        </p:xfrm>
        <a:graphic>
          <a:graphicData uri="http://schemas.openxmlformats.org/presentationml/2006/ole">
            <mc:AlternateContent xmlns:mc="http://schemas.openxmlformats.org/markup-compatibility/2006">
              <mc:Choice xmlns:v="urn:schemas-microsoft-com:vml" Requires="v">
                <p:oleObj name="Worksheet" r:id="rId3" imgW="6538173" imgH="738967" progId="Excel.Sheet.12">
                  <p:embed/>
                </p:oleObj>
              </mc:Choice>
              <mc:Fallback>
                <p:oleObj name="Worksheet" r:id="rId3" imgW="6538173" imgH="738967" progId="Excel.Sheet.12">
                  <p:embed/>
                  <p:pic>
                    <p:nvPicPr>
                      <p:cNvPr id="0" name=""/>
                      <p:cNvPicPr/>
                      <p:nvPr/>
                    </p:nvPicPr>
                    <p:blipFill>
                      <a:blip r:embed="rId4"/>
                      <a:stretch>
                        <a:fillRect/>
                      </a:stretch>
                    </p:blipFill>
                    <p:spPr>
                      <a:xfrm>
                        <a:off x="803082" y="2007714"/>
                        <a:ext cx="4746930" cy="738187"/>
                      </a:xfrm>
                      <a:prstGeom prst="rect">
                        <a:avLst/>
                      </a:prstGeom>
                    </p:spPr>
                  </p:pic>
                </p:oleObj>
              </mc:Fallback>
            </mc:AlternateContent>
          </a:graphicData>
        </a:graphic>
      </p:graphicFrame>
      <p:graphicFrame>
        <p:nvGraphicFramePr>
          <p:cNvPr id="9" name="Object 8">
            <a:extLst>
              <a:ext uri="{FF2B5EF4-FFF2-40B4-BE49-F238E27FC236}">
                <a16:creationId xmlns:a16="http://schemas.microsoft.com/office/drawing/2014/main" id="{2414F1F3-8B2F-18C4-17F4-7F1D9C1CA5AB}"/>
              </a:ext>
            </a:extLst>
          </p:cNvPr>
          <p:cNvGraphicFramePr>
            <a:graphicFrameLocks noChangeAspect="1"/>
          </p:cNvGraphicFramePr>
          <p:nvPr>
            <p:extLst>
              <p:ext uri="{D42A27DB-BD31-4B8C-83A1-F6EECF244321}">
                <p14:modId xmlns:p14="http://schemas.microsoft.com/office/powerpoint/2010/main" val="2390866417"/>
              </p:ext>
            </p:extLst>
          </p:nvPr>
        </p:nvGraphicFramePr>
        <p:xfrm>
          <a:off x="767301" y="2918254"/>
          <a:ext cx="4818491" cy="745255"/>
        </p:xfrm>
        <a:graphic>
          <a:graphicData uri="http://schemas.openxmlformats.org/presentationml/2006/ole">
            <mc:AlternateContent xmlns:mc="http://schemas.openxmlformats.org/markup-compatibility/2006">
              <mc:Choice xmlns:v="urn:schemas-microsoft-com:vml" Requires="v">
                <p:oleObj name="Worksheet" r:id="rId5" imgW="6538173" imgH="556134" progId="Excel.Sheet.12">
                  <p:embed/>
                </p:oleObj>
              </mc:Choice>
              <mc:Fallback>
                <p:oleObj name="Worksheet" r:id="rId5" imgW="6538173" imgH="556134" progId="Excel.Sheet.12">
                  <p:embed/>
                  <p:pic>
                    <p:nvPicPr>
                      <p:cNvPr id="0" name=""/>
                      <p:cNvPicPr/>
                      <p:nvPr/>
                    </p:nvPicPr>
                    <p:blipFill>
                      <a:blip r:embed="rId6"/>
                      <a:stretch>
                        <a:fillRect/>
                      </a:stretch>
                    </p:blipFill>
                    <p:spPr>
                      <a:xfrm>
                        <a:off x="767301" y="2918254"/>
                        <a:ext cx="4818491" cy="745255"/>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B84B8055-AE36-D0F5-426C-36B5D5A4E5E6}"/>
              </a:ext>
            </a:extLst>
          </p:cNvPr>
          <p:cNvSpPr txBox="1"/>
          <p:nvPr/>
        </p:nvSpPr>
        <p:spPr>
          <a:xfrm>
            <a:off x="803082" y="1531088"/>
            <a:ext cx="5565913" cy="369332"/>
          </a:xfrm>
          <a:prstGeom prst="rect">
            <a:avLst/>
          </a:prstGeom>
          <a:noFill/>
        </p:spPr>
        <p:txBody>
          <a:bodyPr wrap="square">
            <a:spAutoFit/>
          </a:bodyPr>
          <a:lstStyle/>
          <a:p>
            <a:r>
              <a:rPr lang="en-US" u="sng" dirty="0">
                <a:solidFill>
                  <a:srgbClr val="00B050"/>
                </a:solidFill>
              </a:rPr>
              <a:t>Top 3 </a:t>
            </a:r>
            <a:r>
              <a:rPr lang="en-US" u="sng" dirty="0"/>
              <a:t>and </a:t>
            </a:r>
            <a:r>
              <a:rPr lang="en-US" u="sng" dirty="0">
                <a:solidFill>
                  <a:srgbClr val="FF0000"/>
                </a:solidFill>
              </a:rPr>
              <a:t>Bottom 3</a:t>
            </a:r>
            <a:r>
              <a:rPr lang="en-US" u="sng" dirty="0"/>
              <a:t> </a:t>
            </a:r>
            <a:r>
              <a:rPr lang="en-US" b="1" u="sng" dirty="0">
                <a:solidFill>
                  <a:schemeClr val="accent6">
                    <a:lumMod val="50000"/>
                  </a:schemeClr>
                </a:solidFill>
              </a:rPr>
              <a:t>Products</a:t>
            </a:r>
            <a:r>
              <a:rPr lang="en-US" u="sng" dirty="0"/>
              <a:t> of Atliq Mart</a:t>
            </a:r>
            <a:endParaRPr lang="en-IN" u="sng" dirty="0"/>
          </a:p>
        </p:txBody>
      </p:sp>
      <p:graphicFrame>
        <p:nvGraphicFramePr>
          <p:cNvPr id="13" name="Object 12">
            <a:extLst>
              <a:ext uri="{FF2B5EF4-FFF2-40B4-BE49-F238E27FC236}">
                <a16:creationId xmlns:a16="http://schemas.microsoft.com/office/drawing/2014/main" id="{91112414-5F43-5DD1-06B3-88DA5E035CD0}"/>
              </a:ext>
            </a:extLst>
          </p:cNvPr>
          <p:cNvGraphicFramePr>
            <a:graphicFrameLocks noChangeAspect="1"/>
          </p:cNvGraphicFramePr>
          <p:nvPr>
            <p:extLst>
              <p:ext uri="{D42A27DB-BD31-4B8C-83A1-F6EECF244321}">
                <p14:modId xmlns:p14="http://schemas.microsoft.com/office/powerpoint/2010/main" val="2933931113"/>
              </p:ext>
            </p:extLst>
          </p:nvPr>
        </p:nvGraphicFramePr>
        <p:xfrm>
          <a:off x="6769100" y="2154238"/>
          <a:ext cx="3479800" cy="2019300"/>
        </p:xfrm>
        <a:graphic>
          <a:graphicData uri="http://schemas.openxmlformats.org/presentationml/2006/ole">
            <mc:AlternateContent xmlns:mc="http://schemas.openxmlformats.org/markup-compatibility/2006">
              <mc:Choice xmlns:v="urn:schemas-microsoft-com:vml" Requires="v">
                <p:oleObj name="Worksheet" r:id="rId7" imgW="3055797" imgH="2019221" progId="Excel.Sheet.12">
                  <p:embed/>
                </p:oleObj>
              </mc:Choice>
              <mc:Fallback>
                <p:oleObj name="Worksheet" r:id="rId7" imgW="3055797" imgH="2019221" progId="Excel.Sheet.12">
                  <p:embed/>
                  <p:pic>
                    <p:nvPicPr>
                      <p:cNvPr id="0" name=""/>
                      <p:cNvPicPr/>
                      <p:nvPr/>
                    </p:nvPicPr>
                    <p:blipFill>
                      <a:blip r:embed="rId8"/>
                      <a:stretch>
                        <a:fillRect/>
                      </a:stretch>
                    </p:blipFill>
                    <p:spPr>
                      <a:xfrm>
                        <a:off x="6769100" y="2154238"/>
                        <a:ext cx="3479800" cy="2019300"/>
                      </a:xfrm>
                      <a:prstGeom prst="rect">
                        <a:avLst/>
                      </a:prstGeom>
                    </p:spPr>
                  </p:pic>
                </p:oleObj>
              </mc:Fallback>
            </mc:AlternateContent>
          </a:graphicData>
        </a:graphic>
      </p:graphicFrame>
      <p:sp>
        <p:nvSpPr>
          <p:cNvPr id="15" name="TextBox 14">
            <a:extLst>
              <a:ext uri="{FF2B5EF4-FFF2-40B4-BE49-F238E27FC236}">
                <a16:creationId xmlns:a16="http://schemas.microsoft.com/office/drawing/2014/main" id="{7DF647D0-D4A9-42B1-E7EA-84BF4EA9CC6A}"/>
              </a:ext>
            </a:extLst>
          </p:cNvPr>
          <p:cNvSpPr txBox="1"/>
          <p:nvPr/>
        </p:nvSpPr>
        <p:spPr>
          <a:xfrm>
            <a:off x="6523114" y="1638382"/>
            <a:ext cx="4293167" cy="369332"/>
          </a:xfrm>
          <a:prstGeom prst="rect">
            <a:avLst/>
          </a:prstGeom>
          <a:noFill/>
        </p:spPr>
        <p:txBody>
          <a:bodyPr wrap="square">
            <a:spAutoFit/>
          </a:bodyPr>
          <a:lstStyle/>
          <a:p>
            <a:r>
              <a:rPr lang="en-US" u="sng" dirty="0">
                <a:solidFill>
                  <a:srgbClr val="00B050"/>
                </a:solidFill>
              </a:rPr>
              <a:t>Highest Performing Product in each city</a:t>
            </a:r>
            <a:endParaRPr lang="en-IN" u="sng" dirty="0"/>
          </a:p>
        </p:txBody>
      </p:sp>
      <p:graphicFrame>
        <p:nvGraphicFramePr>
          <p:cNvPr id="19" name="Object 18">
            <a:extLst>
              <a:ext uri="{FF2B5EF4-FFF2-40B4-BE49-F238E27FC236}">
                <a16:creationId xmlns:a16="http://schemas.microsoft.com/office/drawing/2014/main" id="{F03C310C-D86B-FED1-1E11-E4BBBC1F3A57}"/>
              </a:ext>
            </a:extLst>
          </p:cNvPr>
          <p:cNvGraphicFramePr>
            <a:graphicFrameLocks noChangeAspect="1"/>
          </p:cNvGraphicFramePr>
          <p:nvPr>
            <p:extLst>
              <p:ext uri="{D42A27DB-BD31-4B8C-83A1-F6EECF244321}">
                <p14:modId xmlns:p14="http://schemas.microsoft.com/office/powerpoint/2010/main" val="1686527099"/>
              </p:ext>
            </p:extLst>
          </p:nvPr>
        </p:nvGraphicFramePr>
        <p:xfrm>
          <a:off x="6523114" y="4670770"/>
          <a:ext cx="3971772" cy="2019300"/>
        </p:xfrm>
        <a:graphic>
          <a:graphicData uri="http://schemas.openxmlformats.org/presentationml/2006/ole">
            <mc:AlternateContent xmlns:mc="http://schemas.openxmlformats.org/markup-compatibility/2006">
              <mc:Choice xmlns:v="urn:schemas-microsoft-com:vml" Requires="v">
                <p:oleObj name="Worksheet" r:id="rId9" imgW="3055797" imgH="2019221" progId="Excel.Sheet.12">
                  <p:embed/>
                </p:oleObj>
              </mc:Choice>
              <mc:Fallback>
                <p:oleObj name="Worksheet" r:id="rId9" imgW="3055797" imgH="2019221" progId="Excel.Sheet.12">
                  <p:embed/>
                  <p:pic>
                    <p:nvPicPr>
                      <p:cNvPr id="0" name=""/>
                      <p:cNvPicPr/>
                      <p:nvPr/>
                    </p:nvPicPr>
                    <p:blipFill>
                      <a:blip r:embed="rId10"/>
                      <a:stretch>
                        <a:fillRect/>
                      </a:stretch>
                    </p:blipFill>
                    <p:spPr>
                      <a:xfrm>
                        <a:off x="6523114" y="4670770"/>
                        <a:ext cx="3971772" cy="2019300"/>
                      </a:xfrm>
                      <a:prstGeom prst="rect">
                        <a:avLst/>
                      </a:prstGeom>
                    </p:spPr>
                  </p:pic>
                </p:oleObj>
              </mc:Fallback>
            </mc:AlternateContent>
          </a:graphicData>
        </a:graphic>
      </p:graphicFrame>
      <p:sp>
        <p:nvSpPr>
          <p:cNvPr id="21" name="TextBox 20">
            <a:extLst>
              <a:ext uri="{FF2B5EF4-FFF2-40B4-BE49-F238E27FC236}">
                <a16:creationId xmlns:a16="http://schemas.microsoft.com/office/drawing/2014/main" id="{A0902C58-07EC-0985-ED1A-6BECF265E430}"/>
              </a:ext>
            </a:extLst>
          </p:cNvPr>
          <p:cNvSpPr txBox="1"/>
          <p:nvPr/>
        </p:nvSpPr>
        <p:spPr>
          <a:xfrm>
            <a:off x="6623221" y="4237488"/>
            <a:ext cx="6096000" cy="369332"/>
          </a:xfrm>
          <a:prstGeom prst="rect">
            <a:avLst/>
          </a:prstGeom>
          <a:noFill/>
        </p:spPr>
        <p:txBody>
          <a:bodyPr wrap="square">
            <a:spAutoFit/>
          </a:bodyPr>
          <a:lstStyle/>
          <a:p>
            <a:r>
              <a:rPr lang="en-US" u="sng" dirty="0">
                <a:solidFill>
                  <a:srgbClr val="FF0000"/>
                </a:solidFill>
              </a:rPr>
              <a:t>Least Performing Product in each city</a:t>
            </a:r>
            <a:endParaRPr lang="en-IN" u="sng" dirty="0">
              <a:solidFill>
                <a:srgbClr val="FF0000"/>
              </a:solidFill>
            </a:endParaRPr>
          </a:p>
        </p:txBody>
      </p:sp>
      <p:graphicFrame>
        <p:nvGraphicFramePr>
          <p:cNvPr id="23" name="Object 22">
            <a:extLst>
              <a:ext uri="{FF2B5EF4-FFF2-40B4-BE49-F238E27FC236}">
                <a16:creationId xmlns:a16="http://schemas.microsoft.com/office/drawing/2014/main" id="{D7754ED8-CEF9-9529-1C4F-9D5F0AC118BE}"/>
              </a:ext>
            </a:extLst>
          </p:cNvPr>
          <p:cNvGraphicFramePr>
            <a:graphicFrameLocks noChangeAspect="1"/>
          </p:cNvGraphicFramePr>
          <p:nvPr>
            <p:extLst>
              <p:ext uri="{D42A27DB-BD31-4B8C-83A1-F6EECF244321}">
                <p14:modId xmlns:p14="http://schemas.microsoft.com/office/powerpoint/2010/main" val="2410000807"/>
              </p:ext>
            </p:extLst>
          </p:nvPr>
        </p:nvGraphicFramePr>
        <p:xfrm>
          <a:off x="1095632" y="4527619"/>
          <a:ext cx="4069492" cy="2052463"/>
        </p:xfrm>
        <a:graphic>
          <a:graphicData uri="http://schemas.openxmlformats.org/presentationml/2006/ole">
            <mc:AlternateContent xmlns:mc="http://schemas.openxmlformats.org/markup-compatibility/2006">
              <mc:Choice xmlns:v="urn:schemas-microsoft-com:vml" Requires="v">
                <p:oleObj name="Worksheet" r:id="rId11" imgW="2552665" imgH="1287890" progId="Excel.Sheet.12">
                  <p:embed/>
                </p:oleObj>
              </mc:Choice>
              <mc:Fallback>
                <p:oleObj name="Worksheet" r:id="rId11" imgW="2552665" imgH="1287890" progId="Excel.Sheet.12">
                  <p:embed/>
                  <p:pic>
                    <p:nvPicPr>
                      <p:cNvPr id="0" name=""/>
                      <p:cNvPicPr/>
                      <p:nvPr/>
                    </p:nvPicPr>
                    <p:blipFill>
                      <a:blip r:embed="rId12"/>
                      <a:stretch>
                        <a:fillRect/>
                      </a:stretch>
                    </p:blipFill>
                    <p:spPr>
                      <a:xfrm>
                        <a:off x="1095632" y="4527619"/>
                        <a:ext cx="4069492" cy="2052463"/>
                      </a:xfrm>
                      <a:prstGeom prst="rect">
                        <a:avLst/>
                      </a:prstGeom>
                    </p:spPr>
                  </p:pic>
                </p:oleObj>
              </mc:Fallback>
            </mc:AlternateContent>
          </a:graphicData>
        </a:graphic>
      </p:graphicFrame>
      <p:sp>
        <p:nvSpPr>
          <p:cNvPr id="25" name="TextBox 24">
            <a:extLst>
              <a:ext uri="{FF2B5EF4-FFF2-40B4-BE49-F238E27FC236}">
                <a16:creationId xmlns:a16="http://schemas.microsoft.com/office/drawing/2014/main" id="{526B0FAE-9AE7-7202-0BB6-433632717983}"/>
              </a:ext>
            </a:extLst>
          </p:cNvPr>
          <p:cNvSpPr txBox="1"/>
          <p:nvPr/>
        </p:nvSpPr>
        <p:spPr>
          <a:xfrm>
            <a:off x="1095631" y="4020847"/>
            <a:ext cx="6252519" cy="369332"/>
          </a:xfrm>
          <a:prstGeom prst="rect">
            <a:avLst/>
          </a:prstGeom>
          <a:noFill/>
        </p:spPr>
        <p:txBody>
          <a:bodyPr wrap="square">
            <a:spAutoFit/>
          </a:bodyPr>
          <a:lstStyle/>
          <a:p>
            <a:r>
              <a:rPr lang="en-US" u="sng" dirty="0">
                <a:solidFill>
                  <a:srgbClr val="00B050"/>
                </a:solidFill>
              </a:rPr>
              <a:t>Top 3 </a:t>
            </a:r>
            <a:r>
              <a:rPr lang="en-US" u="sng" dirty="0"/>
              <a:t>and </a:t>
            </a:r>
            <a:r>
              <a:rPr lang="en-US" u="sng" dirty="0">
                <a:solidFill>
                  <a:srgbClr val="FF0000"/>
                </a:solidFill>
              </a:rPr>
              <a:t>Bottom 3</a:t>
            </a:r>
            <a:r>
              <a:rPr lang="en-US" u="sng" dirty="0"/>
              <a:t> </a:t>
            </a:r>
            <a:r>
              <a:rPr lang="en-US" b="1" u="sng" dirty="0">
                <a:solidFill>
                  <a:schemeClr val="accent6">
                    <a:lumMod val="50000"/>
                  </a:schemeClr>
                </a:solidFill>
              </a:rPr>
              <a:t>Stores</a:t>
            </a:r>
            <a:r>
              <a:rPr lang="en-US" u="sng" dirty="0"/>
              <a:t> of Atliq Mart</a:t>
            </a:r>
            <a:endParaRPr lang="en-IN" u="sng"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56AA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4364809" y="1057275"/>
            <a:ext cx="7043617" cy="977472"/>
          </a:xfrm>
        </p:spPr>
        <p:txBody>
          <a:bodyPr/>
          <a:lstStyle/>
          <a:p>
            <a:r>
              <a:rPr lang="en-US" dirty="0">
                <a:solidFill>
                  <a:schemeClr val="accent3">
                    <a:lumMod val="20000"/>
                    <a:lumOff val="80000"/>
                  </a:schemeClr>
                </a:solidFill>
              </a:rPr>
              <a:t>Finding</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1"/>
          </p:nvPr>
        </p:nvSpPr>
        <p:spPr>
          <a:xfrm>
            <a:off x="4364808" y="2356022"/>
            <a:ext cx="6723322" cy="3685961"/>
          </a:xfrm>
        </p:spPr>
        <p:txBody>
          <a:bodyPr>
            <a:normAutofit/>
          </a:bodyPr>
          <a:lstStyle/>
          <a:p>
            <a:pPr marL="285750" indent="-285750">
              <a:lnSpc>
                <a:spcPct val="150000"/>
              </a:lnSpc>
              <a:buFont typeface="Arial" panose="020B0604020202020204" pitchFamily="34" charset="0"/>
              <a:buChar char="•"/>
            </a:pPr>
            <a:r>
              <a:rPr lang="en-US" sz="1600" dirty="0">
                <a:solidFill>
                  <a:schemeClr val="accent3">
                    <a:lumMod val="60000"/>
                    <a:lumOff val="40000"/>
                  </a:schemeClr>
                </a:solidFill>
              </a:rPr>
              <a:t>Grocery and Staples and combo are highest selling categories and Home care is least performing category. </a:t>
            </a:r>
          </a:p>
          <a:p>
            <a:pPr marL="285750" indent="-285750">
              <a:lnSpc>
                <a:spcPct val="150000"/>
              </a:lnSpc>
              <a:buFont typeface="Arial" panose="020B0604020202020204" pitchFamily="34" charset="0"/>
              <a:buChar char="•"/>
            </a:pPr>
            <a:r>
              <a:rPr lang="en-US" sz="1600" dirty="0">
                <a:solidFill>
                  <a:schemeClr val="accent3">
                    <a:lumMod val="60000"/>
                    <a:lumOff val="40000"/>
                  </a:schemeClr>
                </a:solidFill>
              </a:rPr>
              <a:t>STMYS-1(Mysore) is highest performing store and Atliq Farm Chakki Atta 1kg is highest selling product is this store.</a:t>
            </a:r>
          </a:p>
          <a:p>
            <a:pPr marL="285750" indent="-285750">
              <a:lnSpc>
                <a:spcPct val="150000"/>
              </a:lnSpc>
              <a:buFont typeface="Arial" panose="020B0604020202020204" pitchFamily="34" charset="0"/>
              <a:buChar char="•"/>
            </a:pPr>
            <a:r>
              <a:rPr lang="en-US" sz="1600" dirty="0">
                <a:solidFill>
                  <a:schemeClr val="accent3">
                    <a:lumMod val="60000"/>
                    <a:lumOff val="40000"/>
                  </a:schemeClr>
                </a:solidFill>
              </a:rPr>
              <a:t> STMLR-0(Mangalore) is least performing store and Atliq Fusion Container Set of 3 is least selling product is this store.</a:t>
            </a:r>
          </a:p>
          <a:p>
            <a:pPr marL="285750" indent="-285750">
              <a:lnSpc>
                <a:spcPct val="150000"/>
              </a:lnSpc>
              <a:buFont typeface="Arial" panose="020B0604020202020204" pitchFamily="34" charset="0"/>
              <a:buChar char="•"/>
            </a:pPr>
            <a:r>
              <a:rPr lang="en-US" sz="1600" dirty="0">
                <a:solidFill>
                  <a:schemeClr val="accent3">
                    <a:lumMod val="60000"/>
                    <a:lumOff val="40000"/>
                  </a:schemeClr>
                </a:solidFill>
              </a:rPr>
              <a:t>Average revenue increased 1.41 times after Sankranti campaign and 1.52 times after Diwali campaign. </a:t>
            </a:r>
          </a:p>
          <a:p>
            <a:pPr marL="285750" indent="-285750">
              <a:buFont typeface="Arial" panose="020B0604020202020204" pitchFamily="34" charset="0"/>
              <a:buChar char="•"/>
            </a:pPr>
            <a:endParaRPr lang="en-US" sz="1600" dirty="0"/>
          </a:p>
        </p:txBody>
      </p:sp>
      <p:pic>
        <p:nvPicPr>
          <p:cNvPr id="9" name="Picture Placeholder 8">
            <a:extLst>
              <a:ext uri="{FF2B5EF4-FFF2-40B4-BE49-F238E27FC236}">
                <a16:creationId xmlns:a16="http://schemas.microsoft.com/office/drawing/2014/main" id="{FD69C1B5-A736-D1C8-A543-32A050AA469C}"/>
              </a:ext>
            </a:extLst>
          </p:cNvPr>
          <p:cNvPicPr>
            <a:picLocks noGrp="1" noChangeAspect="1"/>
          </p:cNvPicPr>
          <p:nvPr>
            <p:ph type="pic" sz="quarter" idx="4294967295"/>
          </p:nvPr>
        </p:nvPicPr>
        <p:blipFill>
          <a:blip r:embed="rId3">
            <a:alphaModFix amt="85000"/>
          </a:blip>
          <a:srcRect l="3632" r="3632"/>
          <a:stretch>
            <a:fillRect/>
          </a:stretch>
        </p:blipFill>
        <p:spPr>
          <a:xfrm>
            <a:off x="0" y="3314315"/>
            <a:ext cx="3468130" cy="35436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7210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Conclusion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flipV="1">
            <a:off x="1550564" y="6264621"/>
            <a:ext cx="6234193" cy="45719"/>
          </a:xfrm>
        </p:spPr>
        <p:txBody>
          <a:bodyPr>
            <a:normAutofit fontScale="25000" lnSpcReduction="20000"/>
          </a:bodyPr>
          <a:lstStyle/>
          <a:p>
            <a:pPr marL="0" indent="0">
              <a:buNone/>
            </a:pPr>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flipV="1">
            <a:off x="8946292" y="6264621"/>
            <a:ext cx="2479734" cy="45719"/>
          </a:xfrm>
        </p:spPr>
        <p:txBody>
          <a:bodyPr>
            <a:normAutofit fontScale="25000" lnSpcReduction="20000"/>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5" name="TextBox 4">
            <a:extLst>
              <a:ext uri="{FF2B5EF4-FFF2-40B4-BE49-F238E27FC236}">
                <a16:creationId xmlns:a16="http://schemas.microsoft.com/office/drawing/2014/main" id="{2AF9B629-0C40-AAA1-9660-7CE1EAA1501F}"/>
              </a:ext>
            </a:extLst>
          </p:cNvPr>
          <p:cNvSpPr txBox="1"/>
          <p:nvPr/>
        </p:nvSpPr>
        <p:spPr>
          <a:xfrm>
            <a:off x="1482810" y="2215658"/>
            <a:ext cx="10595221" cy="3416320"/>
          </a:xfrm>
          <a:prstGeom prst="rect">
            <a:avLst/>
          </a:prstGeom>
          <a:noFill/>
        </p:spPr>
        <p:txBody>
          <a:bodyPr wrap="square">
            <a:spAutoFit/>
          </a:bodyPr>
          <a:lstStyle/>
          <a:p>
            <a:pPr marL="285750" indent="-285750">
              <a:buFont typeface="Wingdings" panose="05000000000000000000" pitchFamily="2" charset="2"/>
              <a:buChar char="q"/>
            </a:pPr>
            <a:r>
              <a:rPr lang="en-US" dirty="0"/>
              <a:t>It has come to our attention that Atliq Mart is facing challenges in meeting the expected performance standards in </a:t>
            </a:r>
            <a:r>
              <a:rPr lang="en-US" b="1" i="1" dirty="0"/>
              <a:t>Visakhapatnam</a:t>
            </a:r>
            <a:r>
              <a:rPr lang="en-US" dirty="0"/>
              <a:t>. We believe that it is important to address this issue and take the necessary measures to improve the situation. </a:t>
            </a:r>
          </a:p>
          <a:p>
            <a:endParaRPr lang="en-US" dirty="0"/>
          </a:p>
          <a:p>
            <a:pPr marL="285750" indent="-285750">
              <a:buFont typeface="Wingdings" panose="05000000000000000000" pitchFamily="2" charset="2"/>
              <a:buChar char="q"/>
            </a:pPr>
            <a:r>
              <a:rPr lang="en-US" dirty="0"/>
              <a:t>Our findings indicate that the categories of </a:t>
            </a:r>
            <a:r>
              <a:rPr lang="en-US" b="1" i="1" dirty="0"/>
              <a:t>Home care </a:t>
            </a:r>
            <a:r>
              <a:rPr lang="en-US" dirty="0"/>
              <a:t>and </a:t>
            </a:r>
            <a:r>
              <a:rPr lang="en-US" b="1" i="1" dirty="0"/>
              <a:t>Personal care </a:t>
            </a:r>
            <a:r>
              <a:rPr lang="en-US" dirty="0"/>
              <a:t>necessitate improvement as certain products within these segments are underperforming. To enhance the quality of products and services, we must identify and address areas that require attention. Our research suggests that this is a critical step toward improving customer satisfaction and loyalty.</a:t>
            </a:r>
          </a:p>
          <a:p>
            <a:pPr marL="285750" indent="-285750">
              <a:buFont typeface="Wingdings" panose="05000000000000000000" pitchFamily="2" charset="2"/>
              <a:buChar char="q"/>
            </a:pPr>
            <a:r>
              <a:rPr lang="en-US" dirty="0"/>
              <a:t>The promotional tactic of offering a free item with the purchase of another and providing customers with a cashback of INR 500 has demonstrated a significant increase in revenue, surpassing all other promotional strategies. Notably, stores located in Bangalore, Chennai, and Mysore have exhibited commendable performance across all categories.</a:t>
            </a:r>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{4C13D9D1-FA12-4968-97D2-A2A4AE3F21F8}tf78438558_win32</Template>
  <TotalTime>323</TotalTime>
  <Words>637</Words>
  <Application>Microsoft Office PowerPoint</Application>
  <PresentationFormat>Widescreen</PresentationFormat>
  <Paragraphs>127</Paragraphs>
  <Slides>10</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-apple-system</vt:lpstr>
      <vt:lpstr>Arial</vt:lpstr>
      <vt:lpstr>Arial Black</vt:lpstr>
      <vt:lpstr>Bahnschrift Condensed</vt:lpstr>
      <vt:lpstr>Calibri</vt:lpstr>
      <vt:lpstr>Goudy Old Style</vt:lpstr>
      <vt:lpstr>Sabon Next LT</vt:lpstr>
      <vt:lpstr>Wingdings</vt:lpstr>
      <vt:lpstr>Custom</vt:lpstr>
      <vt:lpstr>Worksheet</vt:lpstr>
      <vt:lpstr>Unveiling the Impact: AtliqMart's Promotional Campaign Analysis</vt:lpstr>
      <vt:lpstr>agenda</vt:lpstr>
      <vt:lpstr>Introduction</vt:lpstr>
      <vt:lpstr>Questions</vt:lpstr>
      <vt:lpstr>Dashboard</vt:lpstr>
      <vt:lpstr>Tables</vt:lpstr>
      <vt:lpstr>Tables</vt:lpstr>
      <vt:lpstr>Finding</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Unveiling the Impact: AtliqMart's Promotional Campaign Analysis</dc:title>
  <dc:subject/>
  <dc:creator>sagnik sanyal</dc:creator>
  <cp:lastModifiedBy>sagnik sanyal</cp:lastModifiedBy>
  <cp:revision>2</cp:revision>
  <dcterms:created xsi:type="dcterms:W3CDTF">2024-03-13T05:22:43Z</dcterms:created>
  <dcterms:modified xsi:type="dcterms:W3CDTF">2024-03-13T15:57:22Z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