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68" r:id="rId4"/>
    <p:sldId id="272" r:id="rId5"/>
    <p:sldId id="277" r:id="rId6"/>
    <p:sldId id="278" r:id="rId7"/>
    <p:sldId id="279" r:id="rId8"/>
    <p:sldId id="280" r:id="rId9"/>
    <p:sldId id="281" r:id="rId10"/>
    <p:sldId id="265" r:id="rId11"/>
    <p:sldId id="282" r:id="rId12"/>
    <p:sldId id="283" r:id="rId13"/>
    <p:sldId id="284" r:id="rId14"/>
    <p:sldId id="262" r:id="rId15"/>
    <p:sldId id="286" r:id="rId16"/>
    <p:sldId id="285" r:id="rId17"/>
    <p:sldId id="287" r:id="rId18"/>
    <p:sldId id="26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Rockwell" panose="02060603020205020403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1">
          <p15:clr>
            <a:srgbClr val="A4A3A4"/>
          </p15:clr>
        </p15:guide>
        <p15:guide id="2" pos="1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Цуциев" initials="АЦ" lastIdx="1" clrIdx="0">
    <p:extLst>
      <p:ext uri="{19B8F6BF-5375-455C-9EA6-DF929625EA0E}">
        <p15:presenceInfo xmlns:p15="http://schemas.microsoft.com/office/powerpoint/2012/main" userId="adfb03006f9c45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220" autoAdjust="0"/>
  </p:normalViewPr>
  <p:slideViewPr>
    <p:cSldViewPr snapToGrid="0">
      <p:cViewPr varScale="1">
        <p:scale>
          <a:sx n="108" d="100"/>
          <a:sy n="108" d="100"/>
        </p:scale>
        <p:origin x="898" y="77"/>
      </p:cViewPr>
      <p:guideLst>
        <p:guide orient="horz" pos="251"/>
        <p:guide pos="1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elegram%20Desktop\tests_spe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1</c:v>
                </c:pt>
                <c:pt idx="1">
                  <c:v>delete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144</c:v>
                </c:pt>
                <c:pt idx="1">
                  <c:v>118</c:v>
                </c:pt>
                <c:pt idx="2">
                  <c:v>149</c:v>
                </c:pt>
                <c:pt idx="3">
                  <c:v>101</c:v>
                </c:pt>
                <c:pt idx="4">
                  <c:v>103</c:v>
                </c:pt>
                <c:pt idx="5">
                  <c:v>106</c:v>
                </c:pt>
                <c:pt idx="6">
                  <c:v>108</c:v>
                </c:pt>
                <c:pt idx="7">
                  <c:v>297</c:v>
                </c:pt>
                <c:pt idx="8">
                  <c:v>111</c:v>
                </c:pt>
                <c:pt idx="9">
                  <c:v>145</c:v>
                </c:pt>
                <c:pt idx="10">
                  <c:v>133</c:v>
                </c:pt>
                <c:pt idx="11">
                  <c:v>115</c:v>
                </c:pt>
                <c:pt idx="12">
                  <c:v>115</c:v>
                </c:pt>
                <c:pt idx="13">
                  <c:v>152</c:v>
                </c:pt>
                <c:pt idx="14">
                  <c:v>152</c:v>
                </c:pt>
                <c:pt idx="15">
                  <c:v>127</c:v>
                </c:pt>
                <c:pt idx="16">
                  <c:v>217</c:v>
                </c:pt>
                <c:pt idx="17">
                  <c:v>124</c:v>
                </c:pt>
                <c:pt idx="18">
                  <c:v>109</c:v>
                </c:pt>
                <c:pt idx="19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26-4F21-A420-C423C0194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4425551"/>
        <c:axId val="1330001023"/>
      </c:lineChart>
      <c:catAx>
        <c:axId val="125442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0001023"/>
        <c:crosses val="autoZero"/>
        <c:auto val="1"/>
        <c:lblAlgn val="ctr"/>
        <c:lblOffset val="100"/>
        <c:noMultiLvlLbl val="0"/>
      </c:catAx>
      <c:valAx>
        <c:axId val="133000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442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2</c:v>
                </c:pt>
                <c:pt idx="1">
                  <c:v>validate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337</c:v>
                </c:pt>
                <c:pt idx="1">
                  <c:v>205</c:v>
                </c:pt>
                <c:pt idx="2">
                  <c:v>192</c:v>
                </c:pt>
                <c:pt idx="3">
                  <c:v>255</c:v>
                </c:pt>
                <c:pt idx="4">
                  <c:v>399</c:v>
                </c:pt>
                <c:pt idx="5">
                  <c:v>167</c:v>
                </c:pt>
                <c:pt idx="6">
                  <c:v>178</c:v>
                </c:pt>
                <c:pt idx="7">
                  <c:v>193</c:v>
                </c:pt>
                <c:pt idx="8">
                  <c:v>174</c:v>
                </c:pt>
                <c:pt idx="9">
                  <c:v>170</c:v>
                </c:pt>
                <c:pt idx="10">
                  <c:v>239</c:v>
                </c:pt>
                <c:pt idx="11">
                  <c:v>190</c:v>
                </c:pt>
                <c:pt idx="12">
                  <c:v>188</c:v>
                </c:pt>
                <c:pt idx="13">
                  <c:v>178</c:v>
                </c:pt>
                <c:pt idx="14">
                  <c:v>181</c:v>
                </c:pt>
                <c:pt idx="15">
                  <c:v>190</c:v>
                </c:pt>
                <c:pt idx="16">
                  <c:v>263</c:v>
                </c:pt>
                <c:pt idx="17">
                  <c:v>184</c:v>
                </c:pt>
                <c:pt idx="18">
                  <c:v>221</c:v>
                </c:pt>
                <c:pt idx="19">
                  <c:v>234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2-4F26-9184-EE4936BB5A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1989776"/>
        <c:axId val="1412508576"/>
      </c:lineChart>
      <c:catAx>
        <c:axId val="142198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2508576"/>
        <c:crosses val="autoZero"/>
        <c:auto val="1"/>
        <c:lblAlgn val="ctr"/>
        <c:lblOffset val="100"/>
        <c:noMultiLvlLbl val="0"/>
      </c:catAx>
      <c:valAx>
        <c:axId val="141250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198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3</c:v>
                </c:pt>
                <c:pt idx="1">
                  <c:v>validate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474</c:v>
                </c:pt>
                <c:pt idx="1">
                  <c:v>304</c:v>
                </c:pt>
                <c:pt idx="2">
                  <c:v>235</c:v>
                </c:pt>
                <c:pt idx="3">
                  <c:v>225</c:v>
                </c:pt>
                <c:pt idx="4">
                  <c:v>181</c:v>
                </c:pt>
                <c:pt idx="5">
                  <c:v>244</c:v>
                </c:pt>
                <c:pt idx="6">
                  <c:v>170</c:v>
                </c:pt>
                <c:pt idx="7">
                  <c:v>282</c:v>
                </c:pt>
                <c:pt idx="8">
                  <c:v>284</c:v>
                </c:pt>
                <c:pt idx="9">
                  <c:v>182</c:v>
                </c:pt>
                <c:pt idx="10">
                  <c:v>246</c:v>
                </c:pt>
                <c:pt idx="11">
                  <c:v>322</c:v>
                </c:pt>
                <c:pt idx="12">
                  <c:v>181</c:v>
                </c:pt>
                <c:pt idx="13">
                  <c:v>276</c:v>
                </c:pt>
                <c:pt idx="14">
                  <c:v>188</c:v>
                </c:pt>
                <c:pt idx="15">
                  <c:v>237</c:v>
                </c:pt>
                <c:pt idx="16">
                  <c:v>213</c:v>
                </c:pt>
                <c:pt idx="17">
                  <c:v>231</c:v>
                </c:pt>
                <c:pt idx="18">
                  <c:v>191</c:v>
                </c:pt>
                <c:pt idx="19">
                  <c:v>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99-4E52-9F34-AF2E628297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041456"/>
        <c:axId val="1421305888"/>
      </c:lineChart>
      <c:catAx>
        <c:axId val="142304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1305888"/>
        <c:crosses val="autoZero"/>
        <c:auto val="1"/>
        <c:lblAlgn val="ctr"/>
        <c:lblOffset val="100"/>
        <c:noMultiLvlLbl val="0"/>
      </c:catAx>
      <c:valAx>
        <c:axId val="142130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3041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4</c:v>
                </c:pt>
                <c:pt idx="1">
                  <c:v>validate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616</c:v>
                </c:pt>
                <c:pt idx="1">
                  <c:v>180</c:v>
                </c:pt>
                <c:pt idx="2">
                  <c:v>202</c:v>
                </c:pt>
                <c:pt idx="3">
                  <c:v>168</c:v>
                </c:pt>
                <c:pt idx="4">
                  <c:v>204</c:v>
                </c:pt>
                <c:pt idx="5">
                  <c:v>166</c:v>
                </c:pt>
                <c:pt idx="6">
                  <c:v>168</c:v>
                </c:pt>
                <c:pt idx="7">
                  <c:v>193</c:v>
                </c:pt>
                <c:pt idx="8">
                  <c:v>166</c:v>
                </c:pt>
                <c:pt idx="9">
                  <c:v>200</c:v>
                </c:pt>
                <c:pt idx="10">
                  <c:v>190</c:v>
                </c:pt>
                <c:pt idx="11">
                  <c:v>199</c:v>
                </c:pt>
                <c:pt idx="12">
                  <c:v>236</c:v>
                </c:pt>
                <c:pt idx="13">
                  <c:v>236</c:v>
                </c:pt>
                <c:pt idx="14">
                  <c:v>182</c:v>
                </c:pt>
                <c:pt idx="15">
                  <c:v>171</c:v>
                </c:pt>
                <c:pt idx="16">
                  <c:v>180</c:v>
                </c:pt>
                <c:pt idx="17">
                  <c:v>189</c:v>
                </c:pt>
                <c:pt idx="18">
                  <c:v>245</c:v>
                </c:pt>
                <c:pt idx="19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AF-4206-898E-86464E6F89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3711840"/>
        <c:axId val="1412515648"/>
      </c:lineChart>
      <c:catAx>
        <c:axId val="1473711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12515648"/>
        <c:crosses val="autoZero"/>
        <c:auto val="1"/>
        <c:lblAlgn val="ctr"/>
        <c:lblOffset val="100"/>
        <c:noMultiLvlLbl val="0"/>
      </c:catAx>
      <c:valAx>
        <c:axId val="141251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3711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2</c:v>
                </c:pt>
                <c:pt idx="1">
                  <c:v>delete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342</c:v>
                </c:pt>
                <c:pt idx="1">
                  <c:v>205</c:v>
                </c:pt>
                <c:pt idx="2">
                  <c:v>213</c:v>
                </c:pt>
                <c:pt idx="3">
                  <c:v>100</c:v>
                </c:pt>
                <c:pt idx="4">
                  <c:v>233</c:v>
                </c:pt>
                <c:pt idx="5">
                  <c:v>119</c:v>
                </c:pt>
                <c:pt idx="6">
                  <c:v>107</c:v>
                </c:pt>
                <c:pt idx="7">
                  <c:v>153</c:v>
                </c:pt>
                <c:pt idx="8">
                  <c:v>376</c:v>
                </c:pt>
                <c:pt idx="9">
                  <c:v>114</c:v>
                </c:pt>
                <c:pt idx="10">
                  <c:v>106</c:v>
                </c:pt>
                <c:pt idx="11">
                  <c:v>110</c:v>
                </c:pt>
                <c:pt idx="12">
                  <c:v>235</c:v>
                </c:pt>
                <c:pt idx="13">
                  <c:v>123</c:v>
                </c:pt>
                <c:pt idx="14">
                  <c:v>108</c:v>
                </c:pt>
                <c:pt idx="15">
                  <c:v>219</c:v>
                </c:pt>
                <c:pt idx="16">
                  <c:v>111</c:v>
                </c:pt>
                <c:pt idx="17">
                  <c:v>155</c:v>
                </c:pt>
                <c:pt idx="18">
                  <c:v>111</c:v>
                </c:pt>
                <c:pt idx="19">
                  <c:v>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BB-4108-A431-1C5DC5B2B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4494367"/>
        <c:axId val="1330191903"/>
      </c:lineChart>
      <c:catAx>
        <c:axId val="150449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0191903"/>
        <c:crosses val="autoZero"/>
        <c:auto val="1"/>
        <c:lblAlgn val="ctr"/>
        <c:lblOffset val="100"/>
        <c:noMultiLvlLbl val="0"/>
      </c:catAx>
      <c:valAx>
        <c:axId val="133019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0449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3</c:v>
                </c:pt>
                <c:pt idx="1">
                  <c:v>delete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542</c:v>
                </c:pt>
                <c:pt idx="1">
                  <c:v>198</c:v>
                </c:pt>
                <c:pt idx="2">
                  <c:v>130</c:v>
                </c:pt>
                <c:pt idx="3">
                  <c:v>101</c:v>
                </c:pt>
                <c:pt idx="4">
                  <c:v>233</c:v>
                </c:pt>
                <c:pt idx="5">
                  <c:v>118</c:v>
                </c:pt>
                <c:pt idx="6">
                  <c:v>100</c:v>
                </c:pt>
                <c:pt idx="7">
                  <c:v>172</c:v>
                </c:pt>
                <c:pt idx="8">
                  <c:v>126</c:v>
                </c:pt>
                <c:pt idx="9">
                  <c:v>109</c:v>
                </c:pt>
                <c:pt idx="10">
                  <c:v>126</c:v>
                </c:pt>
                <c:pt idx="11">
                  <c:v>135</c:v>
                </c:pt>
                <c:pt idx="12">
                  <c:v>114</c:v>
                </c:pt>
                <c:pt idx="13">
                  <c:v>126</c:v>
                </c:pt>
                <c:pt idx="14">
                  <c:v>176</c:v>
                </c:pt>
                <c:pt idx="15">
                  <c:v>117</c:v>
                </c:pt>
                <c:pt idx="16">
                  <c:v>211</c:v>
                </c:pt>
                <c:pt idx="17">
                  <c:v>115</c:v>
                </c:pt>
                <c:pt idx="18">
                  <c:v>119</c:v>
                </c:pt>
                <c:pt idx="19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58-4156-A337-92AC1D7B2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4118880"/>
        <c:axId val="1465956816"/>
      </c:lineChart>
      <c:catAx>
        <c:axId val="1474118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5956816"/>
        <c:crosses val="autoZero"/>
        <c:auto val="1"/>
        <c:lblAlgn val="ctr"/>
        <c:lblOffset val="100"/>
        <c:noMultiLvlLbl val="0"/>
      </c:catAx>
      <c:valAx>
        <c:axId val="146595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411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4</c:v>
                </c:pt>
                <c:pt idx="1">
                  <c:v>delete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333</c:v>
                </c:pt>
                <c:pt idx="1">
                  <c:v>138</c:v>
                </c:pt>
                <c:pt idx="2">
                  <c:v>149</c:v>
                </c:pt>
                <c:pt idx="3">
                  <c:v>107</c:v>
                </c:pt>
                <c:pt idx="4">
                  <c:v>114</c:v>
                </c:pt>
                <c:pt idx="5">
                  <c:v>124</c:v>
                </c:pt>
                <c:pt idx="6">
                  <c:v>116</c:v>
                </c:pt>
                <c:pt idx="7">
                  <c:v>154</c:v>
                </c:pt>
                <c:pt idx="8">
                  <c:v>109</c:v>
                </c:pt>
                <c:pt idx="9">
                  <c:v>113</c:v>
                </c:pt>
                <c:pt idx="10">
                  <c:v>108</c:v>
                </c:pt>
                <c:pt idx="11">
                  <c:v>114</c:v>
                </c:pt>
                <c:pt idx="12">
                  <c:v>155</c:v>
                </c:pt>
                <c:pt idx="13">
                  <c:v>127</c:v>
                </c:pt>
                <c:pt idx="14">
                  <c:v>107</c:v>
                </c:pt>
                <c:pt idx="15">
                  <c:v>133</c:v>
                </c:pt>
                <c:pt idx="16">
                  <c:v>184</c:v>
                </c:pt>
                <c:pt idx="17">
                  <c:v>138</c:v>
                </c:pt>
                <c:pt idx="18">
                  <c:v>131</c:v>
                </c:pt>
                <c:pt idx="19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84-42DC-92CC-5D503F4B4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5056928"/>
        <c:axId val="1422770768"/>
      </c:lineChart>
      <c:catAx>
        <c:axId val="147505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22770768"/>
        <c:crosses val="autoZero"/>
        <c:auto val="1"/>
        <c:lblAlgn val="ctr"/>
        <c:lblOffset val="100"/>
        <c:noMultiLvlLbl val="0"/>
      </c:catAx>
      <c:valAx>
        <c:axId val="142277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505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тест № 1 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rPr>
              <a:t>insert</a:t>
            </a:r>
            <a:endParaRPr lang="ru-RU" sz="14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1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409</c:v>
                </c:pt>
                <c:pt idx="1">
                  <c:v>279</c:v>
                </c:pt>
                <c:pt idx="2">
                  <c:v>378</c:v>
                </c:pt>
                <c:pt idx="3">
                  <c:v>372</c:v>
                </c:pt>
                <c:pt idx="4">
                  <c:v>367</c:v>
                </c:pt>
                <c:pt idx="5">
                  <c:v>454</c:v>
                </c:pt>
                <c:pt idx="6">
                  <c:v>344</c:v>
                </c:pt>
                <c:pt idx="7">
                  <c:v>300</c:v>
                </c:pt>
                <c:pt idx="8">
                  <c:v>309</c:v>
                </c:pt>
                <c:pt idx="9">
                  <c:v>405</c:v>
                </c:pt>
                <c:pt idx="10">
                  <c:v>463</c:v>
                </c:pt>
                <c:pt idx="11">
                  <c:v>381</c:v>
                </c:pt>
                <c:pt idx="12">
                  <c:v>317</c:v>
                </c:pt>
                <c:pt idx="13">
                  <c:v>338</c:v>
                </c:pt>
                <c:pt idx="14">
                  <c:v>519</c:v>
                </c:pt>
                <c:pt idx="15">
                  <c:v>337</c:v>
                </c:pt>
                <c:pt idx="16">
                  <c:v>311</c:v>
                </c:pt>
                <c:pt idx="17">
                  <c:v>314</c:v>
                </c:pt>
                <c:pt idx="18">
                  <c:v>320</c:v>
                </c:pt>
                <c:pt idx="19">
                  <c:v>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1-4C75-A605-A6C5361A4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0098191"/>
        <c:axId val="1329989375"/>
      </c:lineChart>
      <c:catAx>
        <c:axId val="140009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29989375"/>
        <c:crosses val="autoZero"/>
        <c:auto val="1"/>
        <c:lblAlgn val="ctr"/>
        <c:lblOffset val="100"/>
        <c:noMultiLvlLbl val="0"/>
      </c:catAx>
      <c:valAx>
        <c:axId val="132998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0098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2</c:v>
                </c:pt>
                <c:pt idx="1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523</c:v>
                </c:pt>
                <c:pt idx="1">
                  <c:v>326</c:v>
                </c:pt>
                <c:pt idx="2">
                  <c:v>386</c:v>
                </c:pt>
                <c:pt idx="3">
                  <c:v>275</c:v>
                </c:pt>
                <c:pt idx="4">
                  <c:v>291</c:v>
                </c:pt>
                <c:pt idx="5">
                  <c:v>362</c:v>
                </c:pt>
                <c:pt idx="6">
                  <c:v>396</c:v>
                </c:pt>
                <c:pt idx="7">
                  <c:v>386</c:v>
                </c:pt>
                <c:pt idx="8">
                  <c:v>399</c:v>
                </c:pt>
                <c:pt idx="9">
                  <c:v>417</c:v>
                </c:pt>
                <c:pt idx="10">
                  <c:v>327</c:v>
                </c:pt>
                <c:pt idx="11">
                  <c:v>466</c:v>
                </c:pt>
                <c:pt idx="12">
                  <c:v>476</c:v>
                </c:pt>
                <c:pt idx="13">
                  <c:v>400</c:v>
                </c:pt>
                <c:pt idx="14">
                  <c:v>400</c:v>
                </c:pt>
                <c:pt idx="15">
                  <c:v>294</c:v>
                </c:pt>
                <c:pt idx="16">
                  <c:v>331</c:v>
                </c:pt>
                <c:pt idx="17">
                  <c:v>409</c:v>
                </c:pt>
                <c:pt idx="18">
                  <c:v>377</c:v>
                </c:pt>
                <c:pt idx="19">
                  <c:v>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63-44F5-9203-713003127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3161024"/>
        <c:axId val="1463308608"/>
      </c:lineChart>
      <c:catAx>
        <c:axId val="146316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3308608"/>
        <c:crosses val="autoZero"/>
        <c:auto val="1"/>
        <c:lblAlgn val="ctr"/>
        <c:lblOffset val="100"/>
        <c:noMultiLvlLbl val="0"/>
      </c:catAx>
      <c:valAx>
        <c:axId val="146330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316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3</c:v>
                </c:pt>
                <c:pt idx="1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596</c:v>
                </c:pt>
                <c:pt idx="1">
                  <c:v>469</c:v>
                </c:pt>
                <c:pt idx="2">
                  <c:v>458</c:v>
                </c:pt>
                <c:pt idx="3">
                  <c:v>323</c:v>
                </c:pt>
                <c:pt idx="4">
                  <c:v>325</c:v>
                </c:pt>
                <c:pt idx="5">
                  <c:v>432</c:v>
                </c:pt>
                <c:pt idx="6">
                  <c:v>398</c:v>
                </c:pt>
                <c:pt idx="7">
                  <c:v>339</c:v>
                </c:pt>
                <c:pt idx="8">
                  <c:v>319</c:v>
                </c:pt>
                <c:pt idx="9">
                  <c:v>549</c:v>
                </c:pt>
                <c:pt idx="10">
                  <c:v>379</c:v>
                </c:pt>
                <c:pt idx="11">
                  <c:v>340</c:v>
                </c:pt>
                <c:pt idx="12">
                  <c:v>430</c:v>
                </c:pt>
                <c:pt idx="13">
                  <c:v>387</c:v>
                </c:pt>
                <c:pt idx="14">
                  <c:v>485</c:v>
                </c:pt>
                <c:pt idx="15">
                  <c:v>408</c:v>
                </c:pt>
                <c:pt idx="16">
                  <c:v>323</c:v>
                </c:pt>
                <c:pt idx="17">
                  <c:v>305</c:v>
                </c:pt>
                <c:pt idx="18">
                  <c:v>400</c:v>
                </c:pt>
                <c:pt idx="19">
                  <c:v>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58-4EB3-ADAC-8D23455AD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2435936"/>
        <c:axId val="1331155616"/>
      </c:lineChart>
      <c:catAx>
        <c:axId val="133243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1155616"/>
        <c:crosses val="autoZero"/>
        <c:auto val="1"/>
        <c:lblAlgn val="ctr"/>
        <c:lblOffset val="100"/>
        <c:noMultiLvlLbl val="0"/>
      </c:catAx>
      <c:valAx>
        <c:axId val="133115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2435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4</c:v>
                </c:pt>
                <c:pt idx="1">
                  <c:v>insert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748</c:v>
                </c:pt>
                <c:pt idx="1">
                  <c:v>311</c:v>
                </c:pt>
                <c:pt idx="2">
                  <c:v>374</c:v>
                </c:pt>
                <c:pt idx="3">
                  <c:v>369</c:v>
                </c:pt>
                <c:pt idx="4">
                  <c:v>333</c:v>
                </c:pt>
                <c:pt idx="5">
                  <c:v>384</c:v>
                </c:pt>
                <c:pt idx="6">
                  <c:v>435</c:v>
                </c:pt>
                <c:pt idx="7">
                  <c:v>367</c:v>
                </c:pt>
                <c:pt idx="8">
                  <c:v>453</c:v>
                </c:pt>
                <c:pt idx="9">
                  <c:v>420</c:v>
                </c:pt>
                <c:pt idx="10">
                  <c:v>302</c:v>
                </c:pt>
                <c:pt idx="11">
                  <c:v>504</c:v>
                </c:pt>
                <c:pt idx="12">
                  <c:v>375</c:v>
                </c:pt>
                <c:pt idx="13">
                  <c:v>389</c:v>
                </c:pt>
                <c:pt idx="14">
                  <c:v>313</c:v>
                </c:pt>
                <c:pt idx="15">
                  <c:v>382</c:v>
                </c:pt>
                <c:pt idx="16">
                  <c:v>312</c:v>
                </c:pt>
                <c:pt idx="17">
                  <c:v>418</c:v>
                </c:pt>
                <c:pt idx="18">
                  <c:v>311</c:v>
                </c:pt>
                <c:pt idx="19">
                  <c:v>394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BD-437E-B2AA-581D3E87C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0851968"/>
        <c:axId val="1476671184"/>
      </c:lineChart>
      <c:catAx>
        <c:axId val="147085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6671184"/>
        <c:crosses val="autoZero"/>
        <c:auto val="1"/>
        <c:lblAlgn val="ctr"/>
        <c:lblOffset val="100"/>
        <c:noMultiLvlLbl val="0"/>
      </c:catAx>
      <c:valAx>
        <c:axId val="147667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0851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[tests_speed.xlsx]Лист1!$B$1:$B$2</c:f>
              <c:strCache>
                <c:ptCount val="2"/>
                <c:pt idx="0">
                  <c:v>тест № 1</c:v>
                </c:pt>
                <c:pt idx="1">
                  <c:v>validate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[tests_speed.xlsx]Лист1!$A$3:$A$22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[tests_speed.xlsx]Лист1!$B$3:$B$22</c:f>
              <c:numCache>
                <c:formatCode>General</c:formatCode>
                <c:ptCount val="20"/>
                <c:pt idx="0">
                  <c:v>308</c:v>
                </c:pt>
                <c:pt idx="1">
                  <c:v>168</c:v>
                </c:pt>
                <c:pt idx="2">
                  <c:v>205</c:v>
                </c:pt>
                <c:pt idx="3">
                  <c:v>160</c:v>
                </c:pt>
                <c:pt idx="4">
                  <c:v>160</c:v>
                </c:pt>
                <c:pt idx="5">
                  <c:v>167</c:v>
                </c:pt>
                <c:pt idx="6">
                  <c:v>254</c:v>
                </c:pt>
                <c:pt idx="7">
                  <c:v>236</c:v>
                </c:pt>
                <c:pt idx="8">
                  <c:v>249</c:v>
                </c:pt>
                <c:pt idx="9">
                  <c:v>180</c:v>
                </c:pt>
                <c:pt idx="10">
                  <c:v>226</c:v>
                </c:pt>
                <c:pt idx="11">
                  <c:v>170</c:v>
                </c:pt>
                <c:pt idx="12">
                  <c:v>174</c:v>
                </c:pt>
                <c:pt idx="13">
                  <c:v>275</c:v>
                </c:pt>
                <c:pt idx="14">
                  <c:v>199</c:v>
                </c:pt>
                <c:pt idx="15">
                  <c:v>236</c:v>
                </c:pt>
                <c:pt idx="16">
                  <c:v>177</c:v>
                </c:pt>
                <c:pt idx="17">
                  <c:v>237</c:v>
                </c:pt>
                <c:pt idx="18">
                  <c:v>209</c:v>
                </c:pt>
                <c:pt idx="19">
                  <c:v>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89-43E1-B737-C2DC788F1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8717695"/>
        <c:axId val="1330207295"/>
      </c:lineChart>
      <c:catAx>
        <c:axId val="1408717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30207295"/>
        <c:crosses val="autoZero"/>
        <c:auto val="1"/>
        <c:lblAlgn val="ctr"/>
        <c:lblOffset val="100"/>
        <c:noMultiLvlLbl val="0"/>
      </c:catAx>
      <c:valAx>
        <c:axId val="1330207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871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1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13a13450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13a13450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913a134501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77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739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000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92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90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8223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185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187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13a13450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13a13450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g913a134501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12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967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96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05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903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39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872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3fbbd50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593fbbd50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96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1BF036-4C3C-4F7E-B244-B3BD4630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50"/>
            <a:ext cx="9144000" cy="5211344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2C39E9-4A2A-4AA3-A355-B323BA81064F}"/>
              </a:ext>
            </a:extLst>
          </p:cNvPr>
          <p:cNvSpPr/>
          <p:nvPr/>
        </p:nvSpPr>
        <p:spPr>
          <a:xfrm>
            <a:off x="257767" y="138442"/>
            <a:ext cx="77646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Skip-List</a:t>
            </a:r>
            <a:endParaRPr lang="ru-RU" sz="32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92;p13">
            <a:extLst>
              <a:ext uri="{FF2B5EF4-FFF2-40B4-BE49-F238E27FC236}">
                <a16:creationId xmlns:a16="http://schemas.microsoft.com/office/drawing/2014/main" id="{C6ABEE7F-AD88-45FE-8AFD-8169FC1152FD}"/>
              </a:ext>
            </a:extLst>
          </p:cNvPr>
          <p:cNvSpPr txBox="1"/>
          <p:nvPr/>
        </p:nvSpPr>
        <p:spPr>
          <a:xfrm>
            <a:off x="238056" y="3978426"/>
            <a:ext cx="3662431" cy="70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Галиев</a:t>
            </a:r>
            <a:r>
              <a:rPr lang="ru-RU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Равиль,   </a:t>
            </a:r>
            <a:r>
              <a:rPr lang="en-US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M333</a:t>
            </a:r>
            <a:r>
              <a:rPr lang="ru-RU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lang="en-US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ru-RU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ru-RU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Цуциев Андрей, </a:t>
            </a:r>
            <a:r>
              <a:rPr lang="en-US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M333</a:t>
            </a:r>
            <a:r>
              <a:rPr lang="ru-RU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lang="en-US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lang="ru-RU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ru-RU" b="1" dirty="0" err="1">
                <a:solidFill>
                  <a:srgbClr val="FFFFFF"/>
                </a:solidFill>
                <a:latin typeface="Helvetica Neue"/>
                <a:sym typeface="Helvetica Neue"/>
              </a:rPr>
              <a:t>Богер</a:t>
            </a:r>
            <a:r>
              <a:rPr lang="ru-RU" b="1" dirty="0">
                <a:solidFill>
                  <a:srgbClr val="FFFFFF"/>
                </a:solidFill>
                <a:latin typeface="Helvetica Neue"/>
                <a:sym typeface="Helvetica Neue"/>
              </a:rPr>
              <a:t> Даниил,    </a:t>
            </a:r>
            <a:r>
              <a:rPr lang="en-US" b="1" dirty="0">
                <a:solidFill>
                  <a:srgbClr val="FFFFFF"/>
                </a:solidFill>
                <a:latin typeface="Helvetica Neue"/>
                <a:sym typeface="Helvetica Neue"/>
              </a:rPr>
              <a:t>M333</a:t>
            </a:r>
            <a:r>
              <a:rPr lang="ru-RU" b="1" dirty="0">
                <a:solidFill>
                  <a:srgbClr val="FFFFFF"/>
                </a:solidFill>
                <a:latin typeface="Helvetica Neue"/>
                <a:sym typeface="Helvetica Neue"/>
              </a:rPr>
              <a:t>7</a:t>
            </a:r>
            <a:r>
              <a:rPr lang="en-US" b="1" dirty="0">
                <a:solidFill>
                  <a:srgbClr val="FFFFFF"/>
                </a:solidFill>
                <a:latin typeface="Helvetica Neue"/>
                <a:sym typeface="Helvetica Neue"/>
              </a:rPr>
              <a:t>1</a:t>
            </a:r>
            <a:endParaRPr lang="ru-RU" b="1" dirty="0">
              <a:solidFill>
                <a:srgbClr val="FFFFFF"/>
              </a:solidFill>
              <a:latin typeface="Helvetica Neue"/>
              <a:sym typeface="Helvetica Neue"/>
            </a:endParaRPr>
          </a:p>
          <a:p>
            <a:pPr lvl="0"/>
            <a:endParaRPr dirty="0">
              <a:solidFill>
                <a:srgbClr val="FFFFFF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37216F-E23A-4DCF-86FE-AB0EB369ED4E}"/>
              </a:ext>
            </a:extLst>
          </p:cNvPr>
          <p:cNvSpPr/>
          <p:nvPr/>
        </p:nvSpPr>
        <p:spPr>
          <a:xfrm>
            <a:off x="4472578" y="463242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2020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Authenticated Dictionary Based on a Skip List</a:t>
            </a: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DF1296BE-3056-430C-A8B4-D1750AAF87D7}"/>
              </a:ext>
            </a:extLst>
          </p:cNvPr>
          <p:cNvSpPr txBox="1"/>
          <p:nvPr/>
        </p:nvSpPr>
        <p:spPr>
          <a:xfrm>
            <a:off x="376350" y="1401900"/>
            <a:ext cx="83913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/>
              <a:t>Коммутативная хэш-функция </a:t>
            </a:r>
            <a:r>
              <a:rPr lang="en-US" dirty="0"/>
              <a:t>h;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Skip List, </a:t>
            </a:r>
            <a:r>
              <a:rPr lang="ru-RU" dirty="0"/>
              <a:t>хранящий элементы из </a:t>
            </a:r>
            <a:r>
              <a:rPr lang="en-US" dirty="0"/>
              <a:t>S;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/>
              <a:t>∀ </a:t>
            </a:r>
            <a:r>
              <a:rPr lang="en-US" i="1" dirty="0"/>
              <a:t>v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хэш-лейбл. </a:t>
            </a:r>
            <a:r>
              <a:rPr lang="en-US" i="1" dirty="0"/>
              <a:t>f</a:t>
            </a:r>
            <a:r>
              <a:rPr lang="en-US" dirty="0"/>
              <a:t>(S</a:t>
            </a:r>
            <a:r>
              <a:rPr lang="en-US" sz="1100" dirty="0"/>
              <a:t>0</a:t>
            </a:r>
            <a:r>
              <a:rPr lang="en-US" dirty="0"/>
              <a:t>.front()) </a:t>
            </a:r>
            <a:r>
              <a:rPr lang="ru-RU" dirty="0"/>
              <a:t>отражает структуру всего списка</a:t>
            </a:r>
            <a:r>
              <a:rPr lang="en-US" dirty="0"/>
              <a:t>; </a:t>
            </a:r>
            <a:endParaRPr lang="ru-RU" dirty="0"/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dirty="0"/>
              <a:t>Подписанное источником сообщение, состоящее из </a:t>
            </a:r>
            <a:r>
              <a:rPr lang="ru-RU" dirty="0" err="1"/>
              <a:t>временн</a:t>
            </a:r>
            <a:r>
              <a:rPr lang="en-US" dirty="0"/>
              <a:t>ó</a:t>
            </a:r>
            <a:r>
              <a:rPr lang="ru-RU" dirty="0" err="1"/>
              <a:t>го</a:t>
            </a:r>
            <a:r>
              <a:rPr lang="ru-RU" dirty="0"/>
              <a:t> штампа и актуальное значение </a:t>
            </a:r>
            <a:r>
              <a:rPr lang="en-US" i="1" dirty="0"/>
              <a:t>f</a:t>
            </a:r>
            <a:r>
              <a:rPr lang="en-US" dirty="0"/>
              <a:t>(S</a:t>
            </a:r>
            <a:r>
              <a:rPr lang="en-US" sz="1100" dirty="0"/>
              <a:t>0</a:t>
            </a:r>
            <a:r>
              <a:rPr lang="en-US" dirty="0"/>
              <a:t>.front());</a:t>
            </a:r>
            <a:endParaRPr lang="ru-RU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56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ADB: 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схема </a:t>
            </a:r>
            <a:r>
              <a:rPr lang="ru-RU" sz="24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хэширования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DF1296BE-3056-430C-A8B4-D1750AAF87D7}"/>
              </a:ext>
            </a:extLst>
          </p:cNvPr>
          <p:cNvSpPr txBox="1"/>
          <p:nvPr/>
        </p:nvSpPr>
        <p:spPr>
          <a:xfrm>
            <a:off x="376350" y="1401900"/>
            <a:ext cx="83913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i="1" dirty="0"/>
              <a:t>w</a:t>
            </a:r>
            <a:r>
              <a:rPr lang="en-US" dirty="0"/>
              <a:t> = right(</a:t>
            </a:r>
            <a:r>
              <a:rPr lang="en-US" i="1" dirty="0"/>
              <a:t>v</a:t>
            </a:r>
            <a:r>
              <a:rPr lang="en-US" dirty="0"/>
              <a:t>)</a:t>
            </a:r>
            <a:r>
              <a:rPr lang="ru-RU" dirty="0"/>
              <a:t>, </a:t>
            </a:r>
            <a:r>
              <a:rPr lang="en-US" i="1" dirty="0"/>
              <a:t>u</a:t>
            </a:r>
            <a:r>
              <a:rPr lang="en-US" dirty="0"/>
              <a:t> =</a:t>
            </a:r>
            <a:r>
              <a:rPr lang="ru-RU" dirty="0"/>
              <a:t> </a:t>
            </a:r>
            <a:r>
              <a:rPr lang="en-US" dirty="0"/>
              <a:t>down(</a:t>
            </a:r>
            <a:r>
              <a:rPr lang="en-US" i="1" dirty="0"/>
              <a:t>v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en-US" dirty="0"/>
              <a:t> = null</a:t>
            </a:r>
            <a:r>
              <a:rPr lang="ru-RU" b="1" dirty="0"/>
              <a:t>: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ru-RU" dirty="0"/>
              <a:t>— башня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f (v)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(v); </a:t>
            </a:r>
            <a:r>
              <a:rPr lang="en-US" dirty="0" err="1"/>
              <a:t>elem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ru-RU" dirty="0"/>
              <a:t>— плато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f (v)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);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));</a:t>
            </a:r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n-US" dirty="0"/>
              <a:t>u </a:t>
            </a:r>
            <a:r>
              <a:rPr lang="ru-RU" dirty="0"/>
              <a:t>!</a:t>
            </a:r>
            <a:r>
              <a:rPr lang="en-US" dirty="0"/>
              <a:t>= null: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ru-RU" dirty="0"/>
              <a:t>— башня</a:t>
            </a:r>
            <a:r>
              <a:rPr lang="en-US" dirty="0"/>
              <a:t>, </a:t>
            </a:r>
            <a:r>
              <a:rPr lang="ru-RU" dirty="0"/>
              <a:t>то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ru-RU" dirty="0"/>
              <a:t>— плато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= h(f(</a:t>
            </a:r>
            <a:r>
              <a:rPr lang="en-US" i="1" dirty="0"/>
              <a:t>u</a:t>
            </a:r>
            <a:r>
              <a:rPr lang="en-US" dirty="0"/>
              <a:t>);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));</a:t>
            </a:r>
            <a:endParaRPr lang="ru-RU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4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ADB: 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обновления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DF1296BE-3056-430C-A8B4-D1750AAF87D7}"/>
              </a:ext>
            </a:extLst>
          </p:cNvPr>
          <p:cNvSpPr txBox="1"/>
          <p:nvPr/>
        </p:nvSpPr>
        <p:spPr>
          <a:xfrm>
            <a:off x="752700" y="4478253"/>
            <a:ext cx="8391300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ru-RU" b="1" dirty="0"/>
              <a:t>Сложность</a:t>
            </a:r>
            <a:r>
              <a:rPr lang="ru-RU" b="1" i="1" dirty="0"/>
              <a:t>: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);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40AD6A-374E-4413-861A-D71FCBA4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39" y="1284450"/>
            <a:ext cx="7790121" cy="28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6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ADB: 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запросы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DF1296BE-3056-430C-A8B4-D1750AAF87D7}"/>
              </a:ext>
            </a:extLst>
          </p:cNvPr>
          <p:cNvSpPr txBox="1"/>
          <p:nvPr/>
        </p:nvSpPr>
        <p:spPr>
          <a:xfrm>
            <a:off x="376350" y="1458607"/>
            <a:ext cx="5779591" cy="2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Задача: </a:t>
            </a:r>
            <a:r>
              <a:rPr lang="ru-RU" dirty="0"/>
              <a:t>отвечать, лежит ли элемент</a:t>
            </a:r>
            <a:r>
              <a:rPr lang="ru-RU" i="1" dirty="0"/>
              <a:t> </a:t>
            </a:r>
            <a:r>
              <a:rPr lang="en-US" i="1" dirty="0"/>
              <a:t>x </a:t>
            </a:r>
            <a:r>
              <a:rPr lang="ru-RU" dirty="0"/>
              <a:t>в списке</a:t>
            </a:r>
            <a:r>
              <a:rPr lang="en-US" dirty="0"/>
              <a:t>;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Если «да», проверить</a:t>
            </a:r>
            <a:r>
              <a:rPr lang="en-US" dirty="0"/>
              <a:t> </a:t>
            </a:r>
            <a:r>
              <a:rPr lang="ru-RU" dirty="0"/>
              <a:t>наличие </a:t>
            </a:r>
            <a:r>
              <a:rPr lang="en-US" i="1" dirty="0"/>
              <a:t>x</a:t>
            </a:r>
            <a:r>
              <a:rPr lang="ru-RU" i="1" dirty="0"/>
              <a:t>, иначе проверить наличие</a:t>
            </a:r>
            <a:r>
              <a:rPr lang="en-US" i="1" dirty="0"/>
              <a:t> x</a:t>
            </a:r>
            <a:r>
              <a:rPr lang="en-US" sz="1100" i="1" dirty="0"/>
              <a:t>1</a:t>
            </a:r>
            <a:r>
              <a:rPr lang="en-US" i="1" dirty="0"/>
              <a:t>, x</a:t>
            </a:r>
            <a:r>
              <a:rPr lang="en-US" sz="1100" i="1" dirty="0"/>
              <a:t>2</a:t>
            </a:r>
            <a:r>
              <a:rPr lang="en-US" i="1" dirty="0"/>
              <a:t> :  x</a:t>
            </a:r>
            <a:r>
              <a:rPr lang="en-US" sz="1100" i="1" dirty="0"/>
              <a:t>1</a:t>
            </a:r>
            <a:r>
              <a:rPr lang="en-US" i="1" dirty="0"/>
              <a:t> &lt; x &lt; x</a:t>
            </a:r>
            <a:r>
              <a:rPr lang="en-US" sz="1100" i="1" dirty="0"/>
              <a:t>2;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P(x) = (v</a:t>
            </a:r>
            <a:r>
              <a:rPr lang="en-US" sz="1100" dirty="0"/>
              <a:t>1</a:t>
            </a:r>
            <a:r>
              <a:rPr lang="en-US" dirty="0"/>
              <a:t>;… </a:t>
            </a:r>
            <a:r>
              <a:rPr lang="en-US" dirty="0" err="1"/>
              <a:t>v</a:t>
            </a:r>
            <a:r>
              <a:rPr lang="en-US" sz="1100" dirty="0" err="1"/>
              <a:t>m</a:t>
            </a:r>
            <a:r>
              <a:rPr lang="en-US" dirty="0"/>
              <a:t>)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посещенные при поиске вершины. Построим по нему </a:t>
            </a:r>
            <a:r>
              <a:rPr lang="en-US" dirty="0"/>
              <a:t>Q(x) = (x</a:t>
            </a:r>
            <a:r>
              <a:rPr lang="en-US" sz="1100" dirty="0"/>
              <a:t>0</a:t>
            </a:r>
            <a:r>
              <a:rPr lang="en-US" dirty="0"/>
              <a:t>;… </a:t>
            </a:r>
            <a:r>
              <a:rPr lang="en-US" dirty="0" err="1"/>
              <a:t>x</a:t>
            </a:r>
            <a:r>
              <a:rPr lang="en-US" sz="1100" dirty="0" err="1"/>
              <a:t>p</a:t>
            </a:r>
            <a:r>
              <a:rPr lang="en-US" dirty="0"/>
              <a:t>);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 dirty="0"/>
              <a:t>v</a:t>
            </a:r>
            <a:r>
              <a:rPr lang="en-US" sz="1100" dirty="0"/>
              <a:t>1</a:t>
            </a:r>
            <a:r>
              <a:rPr lang="en-US" dirty="0"/>
              <a:t> : </a:t>
            </a:r>
            <a:r>
              <a:rPr lang="en-US" dirty="0" err="1"/>
              <a:t>elem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sz="1100" dirty="0"/>
              <a:t>1</a:t>
            </a:r>
            <a:r>
              <a:rPr lang="en-US" dirty="0"/>
              <a:t>) = max{&lt;= </a:t>
            </a:r>
            <a:r>
              <a:rPr lang="en-US" sz="1100" dirty="0"/>
              <a:t>x</a:t>
            </a:r>
            <a:r>
              <a:rPr lang="en-US" dirty="0"/>
              <a:t>}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</a:t>
            </a:r>
            <a:r>
              <a:rPr lang="en-US" sz="1100" dirty="0"/>
              <a:t>1</a:t>
            </a:r>
            <a:r>
              <a:rPr lang="en-US" dirty="0"/>
              <a:t> = right(</a:t>
            </a:r>
            <a:r>
              <a:rPr lang="en-US" i="1" dirty="0"/>
              <a:t>v</a:t>
            </a:r>
            <a:r>
              <a:rPr lang="en-US" sz="1100" dirty="0"/>
              <a:t>1</a:t>
            </a:r>
            <a:r>
              <a:rPr lang="en-US" dirty="0"/>
              <a:t>), </a:t>
            </a:r>
            <a:r>
              <a:rPr lang="en-US" i="1" dirty="0"/>
              <a:t>z</a:t>
            </a:r>
            <a:r>
              <a:rPr lang="ru-RU" sz="1100" i="1" dirty="0"/>
              <a:t>1</a:t>
            </a:r>
            <a:r>
              <a:rPr lang="en-US" dirty="0"/>
              <a:t> = right(</a:t>
            </a:r>
            <a:r>
              <a:rPr lang="en-US" i="1" dirty="0"/>
              <a:t>w</a:t>
            </a:r>
            <a:r>
              <a:rPr lang="en-US" sz="1100" dirty="0"/>
              <a:t>1</a:t>
            </a:r>
            <a:r>
              <a:rPr lang="en-US" dirty="0"/>
              <a:t>);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w</a:t>
            </a:r>
            <a:r>
              <a:rPr lang="en-US" sz="1000" dirty="0"/>
              <a:t>1 </a:t>
            </a:r>
            <a:r>
              <a:rPr lang="ru-RU" dirty="0"/>
              <a:t>— башня</a:t>
            </a:r>
            <a:r>
              <a:rPr lang="en-US" dirty="0"/>
              <a:t>: </a:t>
            </a:r>
            <a:r>
              <a:rPr lang="ru-RU" dirty="0"/>
              <a:t>ответ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w</a:t>
            </a:r>
            <a:r>
              <a:rPr lang="en-US" sz="1000" dirty="0"/>
              <a:t>1 </a:t>
            </a:r>
            <a:r>
              <a:rPr lang="ru-RU" dirty="0"/>
              <a:t>— плато и </a:t>
            </a:r>
            <a:r>
              <a:rPr lang="en-US" dirty="0"/>
              <a:t>z</a:t>
            </a:r>
            <a:r>
              <a:rPr lang="en-US" sz="1000" dirty="0"/>
              <a:t>1 </a:t>
            </a:r>
            <a:r>
              <a:rPr lang="ru-RU" dirty="0"/>
              <a:t>—  башня</a:t>
            </a:r>
            <a:r>
              <a:rPr lang="en-US" dirty="0"/>
              <a:t>: </a:t>
            </a:r>
            <a:r>
              <a:rPr lang="ru-RU" dirty="0"/>
              <a:t>ответ (</a:t>
            </a:r>
            <a:r>
              <a:rPr lang="en-US" dirty="0" err="1"/>
              <a:t>elem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ru-RU" sz="1100" i="1" dirty="0"/>
              <a:t>1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ru-RU" i="1" dirty="0"/>
              <a:t> </a:t>
            </a:r>
            <a:r>
              <a:rPr lang="en-US" dirty="0" err="1"/>
              <a:t>elem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sz="1000" dirty="0"/>
              <a:t>1</a:t>
            </a:r>
            <a:r>
              <a:rPr lang="en-US" dirty="0"/>
              <a:t>))</a:t>
            </a:r>
            <a:r>
              <a:rPr lang="ru-RU" dirty="0"/>
              <a:t> ⋅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w</a:t>
            </a:r>
            <a:r>
              <a:rPr lang="en-US" sz="1000" dirty="0"/>
              <a:t>1 </a:t>
            </a:r>
            <a:r>
              <a:rPr lang="ru-RU" dirty="0"/>
              <a:t>— плато и </a:t>
            </a:r>
            <a:r>
              <a:rPr lang="en-US" dirty="0"/>
              <a:t>z</a:t>
            </a:r>
            <a:r>
              <a:rPr lang="en-US" sz="1000" dirty="0"/>
              <a:t>1 </a:t>
            </a:r>
            <a:r>
              <a:rPr lang="ru-RU" dirty="0"/>
              <a:t>— плато</a:t>
            </a:r>
            <a:r>
              <a:rPr lang="en-US" dirty="0"/>
              <a:t>: </a:t>
            </a:r>
            <a:r>
              <a:rPr lang="ru-RU" dirty="0"/>
              <a:t>ответ 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), </a:t>
            </a:r>
            <a:r>
              <a:rPr lang="en-US" dirty="0" err="1"/>
              <a:t>elem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sz="1000" dirty="0"/>
              <a:t>1</a:t>
            </a:r>
            <a:r>
              <a:rPr lang="en-US" dirty="0"/>
              <a:t>)) </a:t>
            </a:r>
            <a:r>
              <a:rPr lang="ru-RU" dirty="0"/>
              <a:t>⋅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);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Верификация: пользователь </a:t>
            </a:r>
            <a:r>
              <a:rPr lang="ru-RU" dirty="0" err="1"/>
              <a:t>хэширует</a:t>
            </a:r>
            <a:r>
              <a:rPr lang="ru-RU" dirty="0"/>
              <a:t> полученную последовательность и сравнивает с </a:t>
            </a:r>
            <a:r>
              <a:rPr lang="en-US" i="1" dirty="0"/>
              <a:t>f</a:t>
            </a:r>
            <a:r>
              <a:rPr lang="en-US" dirty="0"/>
              <a:t>(S</a:t>
            </a:r>
            <a:r>
              <a:rPr lang="en-US" sz="1100" dirty="0"/>
              <a:t>0</a:t>
            </a:r>
            <a:r>
              <a:rPr lang="en-US" dirty="0"/>
              <a:t>.front());</a:t>
            </a:r>
          </a:p>
          <a:p>
            <a:endParaRPr 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210BC1-4397-4E32-B87D-E0B8C3CB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41" y="387388"/>
            <a:ext cx="2729779" cy="45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247255" y="968181"/>
            <a:ext cx="7277099" cy="4180134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2838" y="1508055"/>
            <a:ext cx="5530453" cy="3636669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513" y="1335678"/>
            <a:ext cx="6026944" cy="3812637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406760"/>
            <a:ext cx="7750968" cy="4741556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4634063"/>
            <a:ext cx="378619" cy="511145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44532"/>
            <a:ext cx="8318896" cy="5192847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437"/>
            <a:ext cx="792955" cy="460868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75" y="-5028"/>
            <a:ext cx="446485" cy="264549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795" y="-1437"/>
            <a:ext cx="267890" cy="160406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69950" y="-1437"/>
            <a:ext cx="4341019" cy="5135388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26260" y="2154"/>
            <a:ext cx="2213372" cy="1916493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5619" y="-1437"/>
            <a:ext cx="1624013" cy="1018698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68119" y="-1437"/>
            <a:ext cx="671513" cy="401015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564058" y="1663530"/>
            <a:ext cx="3314068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54DD65-6CB2-4E49-8B75-EDD49B88DC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90"/>
          <a:stretch/>
        </p:blipFill>
        <p:spPr>
          <a:xfrm>
            <a:off x="691432" y="348932"/>
            <a:ext cx="5821443" cy="4007299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995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Производительность (удаление)</a:t>
            </a: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C4B87477-FC79-4E33-9339-C4A497625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529761"/>
              </p:ext>
            </p:extLst>
          </p:nvPr>
        </p:nvGraphicFramePr>
        <p:xfrm>
          <a:off x="836426" y="1132249"/>
          <a:ext cx="3278372" cy="1967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EF11297-BAF3-476E-B497-9780A71DD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918090"/>
              </p:ext>
            </p:extLst>
          </p:nvPr>
        </p:nvGraphicFramePr>
        <p:xfrm>
          <a:off x="5135523" y="1068456"/>
          <a:ext cx="3278372" cy="1967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61F76FBB-AEC5-41B1-86A5-18B8F1C62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969662"/>
              </p:ext>
            </p:extLst>
          </p:nvPr>
        </p:nvGraphicFramePr>
        <p:xfrm>
          <a:off x="836425" y="3099271"/>
          <a:ext cx="3278373" cy="196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DA1EC5B0-7A17-4866-82A6-C885A985B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844635"/>
              </p:ext>
            </p:extLst>
          </p:nvPr>
        </p:nvGraphicFramePr>
        <p:xfrm>
          <a:off x="5135523" y="3047491"/>
          <a:ext cx="3368747" cy="202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501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Производительность (вставка)</a:t>
            </a: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59B8DF36-0D6F-4331-9D3A-2BC81F6F7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249962"/>
              </p:ext>
            </p:extLst>
          </p:nvPr>
        </p:nvGraphicFramePr>
        <p:xfrm>
          <a:off x="882502" y="1228212"/>
          <a:ext cx="3200398" cy="192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F3B58E83-802D-48C3-8B87-2D45D3B62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210335"/>
              </p:ext>
            </p:extLst>
          </p:nvPr>
        </p:nvGraphicFramePr>
        <p:xfrm>
          <a:off x="5061098" y="1228211"/>
          <a:ext cx="3200400" cy="192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3D9C527F-7A64-4A47-9D36-4731FC688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814189"/>
              </p:ext>
            </p:extLst>
          </p:nvPr>
        </p:nvGraphicFramePr>
        <p:xfrm>
          <a:off x="882499" y="3120390"/>
          <a:ext cx="3200401" cy="1920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33B572CA-FF57-421A-9C99-91CC18D02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151629"/>
              </p:ext>
            </p:extLst>
          </p:nvPr>
        </p:nvGraphicFramePr>
        <p:xfrm>
          <a:off x="5061100" y="3150663"/>
          <a:ext cx="3200398" cy="192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0242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Производительность (валидация)</a:t>
            </a: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lang="en-US"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900" b="0" i="0" u="none" strike="noStrike" cap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D47126E1-A61E-4D67-838D-2068FC842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DD46B96-0202-4FCA-A54F-1868C2420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599219"/>
              </p:ext>
            </p:extLst>
          </p:nvPr>
        </p:nvGraphicFramePr>
        <p:xfrm>
          <a:off x="631159" y="1207846"/>
          <a:ext cx="2934588" cy="176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41E9125-DAB0-4592-B686-E9D886D62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550644"/>
              </p:ext>
            </p:extLst>
          </p:nvPr>
        </p:nvGraphicFramePr>
        <p:xfrm>
          <a:off x="4657060" y="1207846"/>
          <a:ext cx="2934586" cy="1710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912F9FD-0065-44E5-AAA1-90462D577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125885"/>
              </p:ext>
            </p:extLst>
          </p:nvPr>
        </p:nvGraphicFramePr>
        <p:xfrm>
          <a:off x="631160" y="3012726"/>
          <a:ext cx="2934587" cy="176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D705519-F11B-48CA-820B-89EF4C587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980633"/>
              </p:ext>
            </p:extLst>
          </p:nvPr>
        </p:nvGraphicFramePr>
        <p:xfrm>
          <a:off x="4657059" y="3055278"/>
          <a:ext cx="2934587" cy="1760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96875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71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кот, внутренний, сидит, млекопитающее&#10;&#10;Автоматически созданное описание">
            <a:extLst>
              <a:ext uri="{FF2B5EF4-FFF2-40B4-BE49-F238E27FC236}">
                <a16:creationId xmlns:a16="http://schemas.microsoft.com/office/drawing/2014/main" id="{5F128FA6-50FE-4FC8-A514-A75729690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2331" r="1" b="15748"/>
          <a:stretch/>
        </p:blipFill>
        <p:spPr>
          <a:xfrm>
            <a:off x="20" y="10"/>
            <a:ext cx="6501364" cy="51434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Google Shape;131;p18"/>
          <p:cNvSpPr txBox="1"/>
          <p:nvPr/>
        </p:nvSpPr>
        <p:spPr>
          <a:xfrm>
            <a:off x="5886450" y="841772"/>
            <a:ext cx="3017520" cy="24031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"/>
              </a:rPr>
              <a:t>Спасибо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"/>
              </a:rPr>
              <a:t>за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"/>
              </a:rPr>
              <a:t>внимание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Helvetica Neue"/>
              </a:rPr>
              <a:t>!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979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3410190"/>
            <a:ext cx="301752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84AE4F-B822-4821-8B09-DF4B74EA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49" y="413147"/>
            <a:ext cx="876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2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Предпосылки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29EEBC-783B-4644-869D-4ED6ABD2D94D}"/>
              </a:ext>
            </a:extLst>
          </p:cNvPr>
          <p:cNvSpPr/>
          <p:nvPr/>
        </p:nvSpPr>
        <p:spPr>
          <a:xfrm>
            <a:off x="2381693" y="1162553"/>
            <a:ext cx="662931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Требования к системе: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Низкая стоимость вычислений;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Максимально упрощенный процесс обмена данными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безопасность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Минимизируемые параметры: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Память, занимаемая структурой данных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Время обновления директории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Память и время, требуемые для коммуникации источник-директория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Память и время, требуемые для коммуникации директория-пользователь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E4F60F-62D5-4592-9A98-C1300F93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1142153" y="2047215"/>
            <a:ext cx="563756" cy="3615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F78EC9-C8B0-4A71-97F0-D127FEB2C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18" y="1430382"/>
            <a:ext cx="901827" cy="5157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4B1410-6560-4C7A-8C47-687E0BB41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18" y="2509871"/>
            <a:ext cx="901827" cy="5097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D1D93E-7CE7-43A4-81EA-3CFDB21A5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00" y="1986253"/>
            <a:ext cx="901827" cy="4620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9AD460-92F6-44A6-A7AE-CEA871D569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100250" y="3115709"/>
            <a:ext cx="647561" cy="4553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EE15CC-750F-454E-8CB4-9D8B2CBDC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116" y="3668168"/>
            <a:ext cx="899394" cy="5087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DF98C5-7A16-4235-BDA4-A017C15313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264" y="3229957"/>
            <a:ext cx="621780" cy="21564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933CD3-264F-4DD9-B276-87ADFCA0A4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0878" y="3122482"/>
            <a:ext cx="1010527" cy="4224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E9ACCA5-127E-4CAF-A226-72A9BE27F3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9258" y="3674240"/>
            <a:ext cx="6103089" cy="10079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Сферы применения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E29EEBC-783B-4644-869D-4ED6ABD2D94D}"/>
              </a:ext>
            </a:extLst>
          </p:cNvPr>
          <p:cNvSpPr/>
          <p:nvPr/>
        </p:nvSpPr>
        <p:spPr>
          <a:xfrm>
            <a:off x="472710" y="1486956"/>
            <a:ext cx="51838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b="1" dirty="0"/>
              <a:t>Наука</a:t>
            </a:r>
            <a:r>
              <a:rPr lang="en-US" b="1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Молекулярная биология (геномные запросы)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География (</a:t>
            </a:r>
            <a:r>
              <a:rPr lang="en-US" dirty="0"/>
              <a:t>GIS</a:t>
            </a:r>
            <a:r>
              <a:rPr lang="ru-RU" dirty="0"/>
              <a:t>)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Астрофизика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ru-RU" b="1" dirty="0"/>
              <a:t>Прикладные задачи</a:t>
            </a:r>
            <a:r>
              <a:rPr lang="en-US" b="1" dirty="0"/>
              <a:t>: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Публикация данных третьими лицами в интернете (курс валюты, акций, финансовые транзакции)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Система отзыва сертификатов</a:t>
            </a:r>
            <a:r>
              <a:rPr lang="en-US" dirty="0"/>
              <a:t>;</a:t>
            </a:r>
            <a:endParaRPr lang="ru-RU" dirty="0"/>
          </a:p>
          <a:p>
            <a:endParaRPr lang="en-US" dirty="0"/>
          </a:p>
        </p:txBody>
      </p:sp>
      <p:pic>
        <p:nvPicPr>
          <p:cNvPr id="1026" name="Picture 2" descr="Удивительные приключения кота в банке » Сообщество любителей кошек CatPage">
            <a:extLst>
              <a:ext uri="{FF2B5EF4-FFF2-40B4-BE49-F238E27FC236}">
                <a16:creationId xmlns:a16="http://schemas.microsoft.com/office/drawing/2014/main" id="{87DF3358-8C1D-471C-A25E-D99B753A0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83" y="2743018"/>
            <a:ext cx="2552700" cy="18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и кот и глобус, Стоковые Фотографии и Роялти-Фри Изображения кот и  глобус | Depositphotos®">
            <a:extLst>
              <a:ext uri="{FF2B5EF4-FFF2-40B4-BE49-F238E27FC236}">
                <a16:creationId xmlns:a16="http://schemas.microsoft.com/office/drawing/2014/main" id="{4DFD4644-5675-4182-9AA4-D9266B96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083" y="663800"/>
            <a:ext cx="2552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Skip-List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определение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132E41-DFC4-4A76-8CBF-7F79EF27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0" y="1459630"/>
            <a:ext cx="8569100" cy="263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4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Skip-List</a:t>
            </a:r>
            <a:endParaRPr lang="ru-RU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132E41-DFC4-4A76-8CBF-7F79EF27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007" y="694957"/>
            <a:ext cx="5418690" cy="16664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AFF322-0CB5-471D-8D3D-B6E33CE4FF97}"/>
              </a:ext>
            </a:extLst>
          </p:cNvPr>
          <p:cNvSpPr/>
          <p:nvPr/>
        </p:nvSpPr>
        <p:spPr>
          <a:xfrm>
            <a:off x="286636" y="2673017"/>
            <a:ext cx="39663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b="1" dirty="0"/>
              <a:t>Плато в </a:t>
            </a:r>
            <a:r>
              <a:rPr lang="en-US" b="1" dirty="0"/>
              <a:t>S</a:t>
            </a:r>
            <a:r>
              <a:rPr lang="en-US" sz="1100" b="1" dirty="0"/>
              <a:t>i-1 </a:t>
            </a:r>
            <a:r>
              <a:rPr lang="ru-RU" dirty="0"/>
              <a:t>— элемент, лежащий в </a:t>
            </a:r>
            <a:r>
              <a:rPr lang="en-US" dirty="0"/>
              <a:t>S</a:t>
            </a:r>
            <a:r>
              <a:rPr lang="en-US" sz="1100" dirty="0"/>
              <a:t>i-1</a:t>
            </a:r>
            <a:r>
              <a:rPr lang="ru-RU" dirty="0"/>
              <a:t>, но не в </a:t>
            </a:r>
            <a:r>
              <a:rPr lang="en-US" dirty="0"/>
              <a:t>S</a:t>
            </a:r>
            <a:r>
              <a:rPr lang="en-US" sz="1100" dirty="0"/>
              <a:t>i</a:t>
            </a:r>
            <a:r>
              <a:rPr lang="en-US" dirty="0"/>
              <a:t>.</a:t>
            </a:r>
            <a:endParaRPr lang="ru-RU" dirty="0"/>
          </a:p>
          <a:p>
            <a:pPr lvl="1"/>
            <a:endParaRPr lang="en-US" dirty="0"/>
          </a:p>
          <a:p>
            <a:pPr lvl="1"/>
            <a:r>
              <a:rPr lang="ru-RU" b="1" dirty="0"/>
              <a:t>Башня в </a:t>
            </a:r>
            <a:r>
              <a:rPr lang="en-US" b="1" dirty="0"/>
              <a:t>S</a:t>
            </a:r>
            <a:r>
              <a:rPr lang="en-US" sz="1100" b="1" dirty="0"/>
              <a:t>i-1 </a:t>
            </a:r>
            <a:r>
              <a:rPr lang="ru-RU" dirty="0"/>
              <a:t>— элемент, лежащий и в </a:t>
            </a:r>
            <a:r>
              <a:rPr lang="en-US" dirty="0"/>
              <a:t>S</a:t>
            </a:r>
            <a:r>
              <a:rPr lang="en-US" sz="1100" dirty="0"/>
              <a:t>i-1</a:t>
            </a:r>
            <a:r>
              <a:rPr lang="ru-RU" dirty="0"/>
              <a:t>, и в </a:t>
            </a:r>
            <a:r>
              <a:rPr lang="en-US" dirty="0"/>
              <a:t>S</a:t>
            </a:r>
            <a:r>
              <a:rPr lang="en-US" sz="1100" dirty="0"/>
              <a:t>i</a:t>
            </a:r>
            <a:r>
              <a:rPr lang="en-US" dirty="0"/>
              <a:t>.</a:t>
            </a:r>
          </a:p>
          <a:p>
            <a:pPr lvl="1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A77A9B6-0023-43E7-BFCA-60A4E5F4331E}"/>
              </a:ext>
            </a:extLst>
          </p:cNvPr>
          <p:cNvSpPr/>
          <p:nvPr/>
        </p:nvSpPr>
        <p:spPr>
          <a:xfrm>
            <a:off x="4373450" y="2626850"/>
            <a:ext cx="457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latin typeface="Garamond" panose="02020404030301010803" pitchFamily="18" charset="0"/>
              </a:rPr>
              <a:t>node {</a:t>
            </a: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</a:t>
            </a:r>
            <a:r>
              <a:rPr lang="en-US" sz="1800" dirty="0" err="1">
                <a:latin typeface="Garamond" panose="02020404030301010803" pitchFamily="18" charset="0"/>
              </a:rPr>
              <a:t>elem</a:t>
            </a:r>
            <a:r>
              <a:rPr lang="en-US" sz="1800" dirty="0">
                <a:latin typeface="Garamond" panose="02020404030301010803" pitchFamily="18" charset="0"/>
              </a:rPr>
              <a:t>(</a:t>
            </a:r>
            <a:r>
              <a:rPr lang="en-US" sz="1800" i="1" dirty="0">
                <a:latin typeface="Garamond" panose="02020404030301010803" pitchFamily="18" charset="0"/>
              </a:rPr>
              <a:t>v</a:t>
            </a:r>
            <a:r>
              <a:rPr lang="en-US" sz="1800" dirty="0">
                <a:latin typeface="Garamond" panose="02020404030301010803" pitchFamily="18" charset="0"/>
              </a:rPr>
              <a:t>) </a:t>
            </a:r>
            <a:r>
              <a:rPr lang="ru-RU" sz="1800" dirty="0">
                <a:latin typeface="Garamond" panose="02020404030301010803" pitchFamily="18" charset="0"/>
              </a:rPr>
              <a:t>→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ru-RU" sz="1800" dirty="0">
                <a:latin typeface="Garamond" panose="02020404030301010803" pitchFamily="18" charset="0"/>
              </a:rPr>
              <a:t>значение, хранящееся в </a:t>
            </a:r>
            <a:r>
              <a:rPr lang="en-US" sz="1800" i="1" dirty="0">
                <a:latin typeface="Garamond" panose="02020404030301010803" pitchFamily="18" charset="0"/>
              </a:rPr>
              <a:t>v;</a:t>
            </a:r>
            <a:endParaRPr lang="ru-RU" sz="1800" i="1" dirty="0">
              <a:latin typeface="Garamond" panose="02020404030301010803" pitchFamily="18" charset="0"/>
            </a:endParaRPr>
          </a:p>
          <a:p>
            <a:pPr lvl="1"/>
            <a:r>
              <a:rPr lang="ru-RU" sz="1800" i="1" dirty="0">
                <a:latin typeface="Garamond" panose="02020404030301010803" pitchFamily="18" charset="0"/>
              </a:rPr>
              <a:t>     </a:t>
            </a:r>
            <a:r>
              <a:rPr lang="en-US" sz="1800" dirty="0">
                <a:latin typeface="Garamond" panose="02020404030301010803" pitchFamily="18" charset="0"/>
              </a:rPr>
              <a:t>down(</a:t>
            </a:r>
            <a:r>
              <a:rPr lang="en-US" sz="1800" i="1" dirty="0">
                <a:latin typeface="Garamond" panose="02020404030301010803" pitchFamily="18" charset="0"/>
              </a:rPr>
              <a:t>v</a:t>
            </a:r>
            <a:r>
              <a:rPr lang="en-US" sz="1800" dirty="0">
                <a:latin typeface="Garamond" panose="02020404030301010803" pitchFamily="18" charset="0"/>
              </a:rPr>
              <a:t>) </a:t>
            </a:r>
            <a:r>
              <a:rPr lang="ru-RU" sz="1800" dirty="0">
                <a:latin typeface="Garamond" panose="02020404030301010803" pitchFamily="18" charset="0"/>
              </a:rPr>
              <a:t>→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ru-RU" sz="1800" dirty="0">
                <a:latin typeface="Garamond" panose="02020404030301010803" pitchFamily="18" charset="0"/>
              </a:rPr>
              <a:t>сосед на уровне </a:t>
            </a:r>
            <a:r>
              <a:rPr lang="en-US" sz="1800" dirty="0">
                <a:latin typeface="Garamond" panose="02020404030301010803" pitchFamily="18" charset="0"/>
              </a:rPr>
              <a:t>S</a:t>
            </a:r>
            <a:r>
              <a:rPr lang="en-US" dirty="0">
                <a:latin typeface="Garamond" panose="02020404030301010803" pitchFamily="18" charset="0"/>
              </a:rPr>
              <a:t>i-1</a:t>
            </a:r>
            <a:r>
              <a:rPr lang="ru-RU" sz="1800" dirty="0">
                <a:latin typeface="Garamond" panose="02020404030301010803" pitchFamily="18" charset="0"/>
              </a:rPr>
              <a:t>, иначе </a:t>
            </a:r>
            <a:r>
              <a:rPr lang="en-US" sz="1800" i="1" dirty="0">
                <a:latin typeface="Garamond" panose="02020404030301010803" pitchFamily="18" charset="0"/>
              </a:rPr>
              <a:t>null;</a:t>
            </a:r>
            <a:endParaRPr lang="ru-RU" sz="1800" i="1" dirty="0">
              <a:latin typeface="Garamond" panose="02020404030301010803" pitchFamily="18" charset="0"/>
            </a:endParaRPr>
          </a:p>
          <a:p>
            <a:pPr lvl="1"/>
            <a:r>
              <a:rPr lang="ru-RU" sz="1800" i="1" dirty="0">
                <a:latin typeface="Garamond" panose="02020404030301010803" pitchFamily="18" charset="0"/>
              </a:rPr>
              <a:t>     </a:t>
            </a:r>
            <a:r>
              <a:rPr lang="en-US" sz="1800" dirty="0">
                <a:latin typeface="Garamond" panose="02020404030301010803" pitchFamily="18" charset="0"/>
              </a:rPr>
              <a:t>right(</a:t>
            </a:r>
            <a:r>
              <a:rPr lang="en-US" sz="1800" i="1" dirty="0">
                <a:latin typeface="Garamond" panose="02020404030301010803" pitchFamily="18" charset="0"/>
              </a:rPr>
              <a:t>v</a:t>
            </a:r>
            <a:r>
              <a:rPr lang="en-US" sz="1800" dirty="0">
                <a:latin typeface="Garamond" panose="02020404030301010803" pitchFamily="18" charset="0"/>
              </a:rPr>
              <a:t>) </a:t>
            </a:r>
            <a:r>
              <a:rPr lang="ru-RU" sz="1800" dirty="0">
                <a:latin typeface="Garamond" panose="02020404030301010803" pitchFamily="18" charset="0"/>
              </a:rPr>
              <a:t>→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ru-RU" sz="1800" dirty="0">
                <a:latin typeface="Garamond" panose="02020404030301010803" pitchFamily="18" charset="0"/>
              </a:rPr>
              <a:t>правый сосед, иначе </a:t>
            </a:r>
            <a:r>
              <a:rPr lang="en-US" sz="1800" i="1" dirty="0">
                <a:latin typeface="Garamond" panose="02020404030301010803" pitchFamily="18" charset="0"/>
              </a:rPr>
              <a:t>null;</a:t>
            </a:r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0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Skip-List: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поиск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AFF322-0CB5-471D-8D3D-B6E33CE4FF97}"/>
              </a:ext>
            </a:extLst>
          </p:cNvPr>
          <p:cNvSpPr/>
          <p:nvPr/>
        </p:nvSpPr>
        <p:spPr>
          <a:xfrm>
            <a:off x="229929" y="2750830"/>
            <a:ext cx="3966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Hop forward</a:t>
            </a:r>
            <a:r>
              <a:rPr lang="en-US" b="1" i="1" dirty="0"/>
              <a:t>:</a:t>
            </a:r>
            <a:r>
              <a:rPr lang="ru-RU" dirty="0"/>
              <a:t> двигаясь слева направо находим </a:t>
            </a:r>
            <a:r>
              <a:rPr lang="en-US" dirty="0"/>
              <a:t>v = max{k | j </a:t>
            </a:r>
            <a:r>
              <a:rPr lang="ru-RU" dirty="0"/>
              <a:t>лежит в </a:t>
            </a:r>
            <a:r>
              <a:rPr lang="en-US" dirty="0"/>
              <a:t>S</a:t>
            </a:r>
            <a:r>
              <a:rPr lang="en-US" sz="1100" dirty="0"/>
              <a:t>i</a:t>
            </a:r>
            <a:r>
              <a:rPr lang="en-US" dirty="0"/>
              <a:t> &amp; k &lt;= x}.</a:t>
            </a:r>
            <a:endParaRPr lang="ru-RU" dirty="0"/>
          </a:p>
          <a:p>
            <a:pPr lvl="1"/>
            <a:endParaRPr lang="en-US" dirty="0"/>
          </a:p>
          <a:p>
            <a:pPr lvl="1"/>
            <a:r>
              <a:rPr lang="en-US" b="1" dirty="0"/>
              <a:t>Drop down:</a:t>
            </a:r>
            <a:r>
              <a:rPr lang="en-US" dirty="0"/>
              <a:t> v = down(v). </a:t>
            </a:r>
            <a:r>
              <a:rPr lang="ru-RU" dirty="0"/>
              <a:t>Если </a:t>
            </a:r>
            <a:r>
              <a:rPr lang="en-US" dirty="0"/>
              <a:t>down(v) == null</a:t>
            </a:r>
            <a:r>
              <a:rPr lang="ru-RU" dirty="0"/>
              <a:t>, поиск окончен.</a:t>
            </a:r>
          </a:p>
          <a:p>
            <a:pPr lvl="1"/>
            <a:endParaRPr lang="ru-RU" dirty="0"/>
          </a:p>
          <a:p>
            <a:pPr lvl="1"/>
            <a:r>
              <a:rPr lang="ru-RU" b="1" dirty="0"/>
              <a:t>Сложность</a:t>
            </a:r>
            <a:r>
              <a:rPr lang="ru-RU" b="1" i="1" dirty="0"/>
              <a:t>: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</a:t>
            </a:r>
            <a:endParaRPr lang="ru-RU" b="1" i="1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F8D9FD-0C76-4431-ACCC-30948550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365" y="575204"/>
            <a:ext cx="5706140" cy="181746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CD8984-B4C9-4286-B609-EF4AF0F07EE4}"/>
              </a:ext>
            </a:extLst>
          </p:cNvPr>
          <p:cNvSpPr/>
          <p:nvPr/>
        </p:nvSpPr>
        <p:spPr>
          <a:xfrm>
            <a:off x="4673600" y="26123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800" dirty="0">
                <a:latin typeface="Garamond" panose="02020404030301010803" pitchFamily="18" charset="0"/>
              </a:rPr>
              <a:t>find(x) {</a:t>
            </a:r>
            <a:endParaRPr lang="ru-RU" sz="1800" dirty="0">
              <a:latin typeface="Garamond" panose="02020404030301010803" pitchFamily="18" charset="0"/>
            </a:endParaRP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</a:t>
            </a:r>
            <a:r>
              <a:rPr lang="en-US" sz="1800" dirty="0">
                <a:latin typeface="Garamond" panose="02020404030301010803" pitchFamily="18" charset="0"/>
              </a:rPr>
              <a:t>v = </a:t>
            </a:r>
            <a:r>
              <a:rPr lang="en-US" sz="1800" dirty="0" err="1">
                <a:latin typeface="Garamond" panose="02020404030301010803" pitchFamily="18" charset="0"/>
              </a:rPr>
              <a:t>S</a:t>
            </a:r>
            <a:r>
              <a:rPr lang="en-US" dirty="0" err="1">
                <a:latin typeface="Garamond" panose="02020404030301010803" pitchFamily="18" charset="0"/>
              </a:rPr>
              <a:t>top</a:t>
            </a:r>
            <a:r>
              <a:rPr lang="en-US" sz="1800" dirty="0" err="1">
                <a:latin typeface="Garamond" panose="02020404030301010803" pitchFamily="18" charset="0"/>
              </a:rPr>
              <a:t>.front</a:t>
            </a:r>
            <a:r>
              <a:rPr lang="en-US" sz="1800" dirty="0">
                <a:latin typeface="Garamond" panose="02020404030301010803" pitchFamily="18" charset="0"/>
              </a:rPr>
              <a:t>()</a:t>
            </a:r>
            <a:endParaRPr lang="ru-RU" sz="1800" dirty="0">
              <a:latin typeface="Garamond" panose="02020404030301010803" pitchFamily="18" charset="0"/>
            </a:endParaRP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</a:t>
            </a:r>
            <a:r>
              <a:rPr lang="en-US" sz="1800" dirty="0">
                <a:latin typeface="Garamond" panose="02020404030301010803" pitchFamily="18" charset="0"/>
              </a:rPr>
              <a:t>while (down(v) != null) {</a:t>
            </a: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     </a:t>
            </a:r>
            <a:r>
              <a:rPr lang="en-US" sz="1800" dirty="0">
                <a:latin typeface="Garamond" panose="02020404030301010803" pitchFamily="18" charset="0"/>
              </a:rPr>
              <a:t>v = </a:t>
            </a:r>
            <a:r>
              <a:rPr lang="en-US" sz="1800" dirty="0" err="1">
                <a:latin typeface="Garamond" panose="02020404030301010803" pitchFamily="18" charset="0"/>
              </a:rPr>
              <a:t>hop_forward</a:t>
            </a:r>
            <a:r>
              <a:rPr lang="en-US" sz="1800" dirty="0">
                <a:latin typeface="Garamond" panose="02020404030301010803" pitchFamily="18" charset="0"/>
              </a:rPr>
              <a:t>(x)</a:t>
            </a:r>
            <a:endParaRPr lang="ru-RU" sz="1800" dirty="0">
              <a:latin typeface="Garamond" panose="02020404030301010803" pitchFamily="18" charset="0"/>
            </a:endParaRP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     </a:t>
            </a:r>
            <a:r>
              <a:rPr lang="en-US" sz="1800" dirty="0">
                <a:latin typeface="Garamond" panose="02020404030301010803" pitchFamily="18" charset="0"/>
              </a:rPr>
              <a:t>v = </a:t>
            </a:r>
            <a:r>
              <a:rPr lang="en-US" sz="1800" dirty="0" err="1">
                <a:latin typeface="Garamond" panose="02020404030301010803" pitchFamily="18" charset="0"/>
              </a:rPr>
              <a:t>drop_down</a:t>
            </a:r>
            <a:r>
              <a:rPr lang="en-US" sz="1800" dirty="0">
                <a:latin typeface="Garamond" panose="02020404030301010803" pitchFamily="18" charset="0"/>
              </a:rPr>
              <a:t>()</a:t>
            </a:r>
            <a:endParaRPr lang="ru-RU" sz="1800" dirty="0">
              <a:latin typeface="Garamond" panose="02020404030301010803" pitchFamily="18" charset="0"/>
            </a:endParaRP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</a:t>
            </a:r>
            <a:r>
              <a:rPr lang="en-US" sz="1800" dirty="0">
                <a:latin typeface="Garamond" panose="02020404030301010803" pitchFamily="18" charset="0"/>
              </a:rPr>
              <a:t>}</a:t>
            </a:r>
          </a:p>
          <a:p>
            <a:pPr lvl="1"/>
            <a:r>
              <a:rPr lang="ru-RU" sz="1800" dirty="0">
                <a:latin typeface="Garamond" panose="02020404030301010803" pitchFamily="18" charset="0"/>
              </a:rPr>
              <a:t>     </a:t>
            </a:r>
            <a:r>
              <a:rPr lang="en-US" sz="1800" dirty="0">
                <a:latin typeface="Garamond" panose="02020404030301010803" pitchFamily="18" charset="0"/>
              </a:rPr>
              <a:t>return </a:t>
            </a:r>
            <a:r>
              <a:rPr lang="en-US" sz="1800" dirty="0" err="1">
                <a:latin typeface="Garamond" panose="02020404030301010803" pitchFamily="18" charset="0"/>
              </a:rPr>
              <a:t>elem</a:t>
            </a:r>
            <a:r>
              <a:rPr lang="en-US" sz="1800" dirty="0">
                <a:latin typeface="Garamond" panose="02020404030301010803" pitchFamily="18" charset="0"/>
              </a:rPr>
              <a:t>(v) == x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95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Skip-List: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вставка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CD8984-B4C9-4286-B609-EF4AF0F07EE4}"/>
              </a:ext>
            </a:extLst>
          </p:cNvPr>
          <p:cNvSpPr/>
          <p:nvPr/>
        </p:nvSpPr>
        <p:spPr>
          <a:xfrm>
            <a:off x="1144772" y="1139630"/>
            <a:ext cx="54190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insert(x) {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v =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S</a:t>
            </a:r>
            <a:r>
              <a:rPr lang="en-US" sz="1200" dirty="0" err="1">
                <a:latin typeface="Garamond" panose="02020404030301010803" pitchFamily="18" charset="0"/>
                <a:cs typeface="Courier New" panose="02070309020205020404" pitchFamily="49" charset="0"/>
              </a:rPr>
              <a:t>top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.front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  <a:endParaRPr lang="ru-RU" sz="1600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while (down(v) != null) {</a:t>
            </a: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v =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hop_forward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stack.push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(v)</a:t>
            </a:r>
            <a:endParaRPr lang="ru-RU" sz="1600" b="1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v =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drop_down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stack.push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(v)</a:t>
            </a:r>
            <a:endParaRPr lang="ru-RU" sz="1600" b="1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elem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(v) == x) return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S</a:t>
            </a:r>
            <a:r>
              <a:rPr lang="en-US" sz="1200" b="1" dirty="0">
                <a:latin typeface="Garamond" panose="02020404030301010803" pitchFamily="18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.insert(pos=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v.pos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+ 1,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=x)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while (v =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stack.pop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()) {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     if (decide())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         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.insert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(pos=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v.pos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+ 1,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val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=x)       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} 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418E35-9B73-47A9-9BDF-91D1F0517A5E}"/>
              </a:ext>
            </a:extLst>
          </p:cNvPr>
          <p:cNvSpPr/>
          <p:nvPr/>
        </p:nvSpPr>
        <p:spPr>
          <a:xfrm>
            <a:off x="4824785" y="1494832"/>
            <a:ext cx="22733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Сложность</a:t>
            </a:r>
            <a:r>
              <a:rPr lang="ru-RU" b="1" i="1" dirty="0"/>
              <a:t>: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);</a:t>
            </a:r>
          </a:p>
          <a:p>
            <a:pPr lvl="1"/>
            <a:endParaRPr lang="en-US" b="1" i="1" dirty="0"/>
          </a:p>
          <a:p>
            <a:pPr lvl="1"/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2068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Skip-List:</a:t>
            </a:r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удаление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CD8984-B4C9-4286-B609-EF4AF0F07EE4}"/>
              </a:ext>
            </a:extLst>
          </p:cNvPr>
          <p:cNvSpPr/>
          <p:nvPr/>
        </p:nvSpPr>
        <p:spPr>
          <a:xfrm>
            <a:off x="1073888" y="1154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insert(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fict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) {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v =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S</a:t>
            </a:r>
            <a:r>
              <a:rPr lang="en-US" sz="1200" dirty="0" err="1">
                <a:latin typeface="Garamond" panose="02020404030301010803" pitchFamily="18" charset="0"/>
                <a:cs typeface="Courier New" panose="02070309020205020404" pitchFamily="49" charset="0"/>
              </a:rPr>
              <a:t>top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.front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  <a:endParaRPr lang="ru-RU" sz="1600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while (down(v) != null) {</a:t>
            </a: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v =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hop_forward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(v)</a:t>
            </a:r>
            <a:endParaRPr lang="ru-RU" sz="1600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v =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drop_down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latin typeface="Garamond" panose="02020404030301010803" pitchFamily="18" charset="0"/>
                <a:cs typeface="Courier New" panose="02070309020205020404" pitchFamily="49" charset="0"/>
              </a:rPr>
              <a:t>stack.push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(v)</a:t>
            </a:r>
            <a:endParaRPr lang="ru-RU" sz="1600" dirty="0">
              <a:latin typeface="Garamond" panose="02020404030301010803" pitchFamily="18" charset="0"/>
              <a:cs typeface="Courier New" panose="02070309020205020404" pitchFamily="49" charset="0"/>
            </a:endParaRP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ru-RU" sz="1600" dirty="0">
                <a:latin typeface="Garamond" panose="02020404030301010803" pitchFamily="18" charset="0"/>
                <a:cs typeface="Courier New" panose="02070309020205020404" pitchFamily="49" charset="0"/>
              </a:rPr>
              <a:t>     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if (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(right(v)) != x) raise error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S</a:t>
            </a:r>
            <a:r>
              <a:rPr lang="en-US" sz="1200" b="1" dirty="0">
                <a:latin typeface="Garamond" panose="02020404030301010803" pitchFamily="18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.remove(right(v)) 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while (v =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stack.pop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()) {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     if (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(v) == x)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          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S</a:t>
            </a:r>
            <a:r>
              <a:rPr lang="en-US" sz="12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i</a:t>
            </a:r>
            <a:r>
              <a:rPr lang="en-US" sz="1600" b="1" dirty="0" err="1">
                <a:latin typeface="Garamond" panose="02020404030301010803" pitchFamily="18" charset="0"/>
                <a:cs typeface="Courier New" panose="02070309020205020404" pitchFamily="49" charset="0"/>
              </a:rPr>
              <a:t>.remove</a:t>
            </a:r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(v)       </a:t>
            </a:r>
          </a:p>
          <a:p>
            <a:pPr lvl="1"/>
            <a:r>
              <a:rPr lang="en-US" sz="1600" b="1" dirty="0">
                <a:latin typeface="Garamond" panose="02020404030301010803" pitchFamily="18" charset="0"/>
                <a:cs typeface="Courier New" panose="02070309020205020404" pitchFamily="49" charset="0"/>
              </a:rPr>
              <a:t>     }</a:t>
            </a:r>
          </a:p>
          <a:p>
            <a:pPr lvl="1"/>
            <a:r>
              <a:rPr lang="en-US" sz="1600" dirty="0">
                <a:latin typeface="Garamond" panose="02020404030301010803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44BBDD-507B-4761-90E6-9540B872C05B}"/>
              </a:ext>
            </a:extLst>
          </p:cNvPr>
          <p:cNvSpPr/>
          <p:nvPr/>
        </p:nvSpPr>
        <p:spPr>
          <a:xfrm>
            <a:off x="4824785" y="1494832"/>
            <a:ext cx="31390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fict</a:t>
            </a:r>
            <a:r>
              <a:rPr lang="en-US" dirty="0"/>
              <a:t> = y : y = max{n : n &lt; x} &amp; y &lt; x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Сложность</a:t>
            </a:r>
            <a:r>
              <a:rPr lang="ru-RU" b="1" i="1" dirty="0"/>
              <a:t>: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);</a:t>
            </a:r>
          </a:p>
          <a:p>
            <a:pPr lvl="1"/>
            <a:endParaRPr lang="en-US" b="1" i="1" dirty="0"/>
          </a:p>
          <a:p>
            <a:pPr lvl="1"/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23848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77800" y="571500"/>
            <a:ext cx="83913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sz="2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Коммутативные хэш-функции</a:t>
            </a:r>
            <a:endParaRPr lang="en-US" sz="24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/>
            <a:r>
              <a:rPr lang="en-US" sz="2400" b="1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959600" y="184150"/>
            <a:ext cx="1876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fld id="{00000000-1234-1234-1234-123412341234}" type="slidenum">
              <a:rPr lang="en-US" sz="9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900" b="0" i="0" u="none" strike="noStrike" cap="none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0CDBF4-9A01-4127-B8AD-0752B8485B31}"/>
              </a:ext>
            </a:extLst>
          </p:cNvPr>
          <p:cNvSpPr/>
          <p:nvPr/>
        </p:nvSpPr>
        <p:spPr>
          <a:xfrm>
            <a:off x="574900" y="1401900"/>
            <a:ext cx="8261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Криптографическая стойкость (обычные хэш-функции): </a:t>
            </a:r>
            <a:r>
              <a:rPr lang="ru-RU" dirty="0"/>
              <a:t>для </a:t>
            </a:r>
            <a:r>
              <a:rPr lang="en-US" dirty="0"/>
              <a:t>(a;</a:t>
            </a:r>
            <a:r>
              <a:rPr lang="ru-RU" dirty="0"/>
              <a:t> </a:t>
            </a:r>
            <a:r>
              <a:rPr lang="en-US" dirty="0"/>
              <a:t>b)</a:t>
            </a:r>
            <a:r>
              <a:rPr lang="ru-RU" dirty="0"/>
              <a:t> найти такую (с</a:t>
            </a:r>
            <a:r>
              <a:rPr lang="en-US" dirty="0"/>
              <a:t>; d</a:t>
            </a:r>
            <a:r>
              <a:rPr lang="ru-RU" dirty="0"/>
              <a:t>), что               </a:t>
            </a:r>
            <a:r>
              <a:rPr lang="pt-BR" dirty="0"/>
              <a:t>(c;</a:t>
            </a:r>
            <a:r>
              <a:rPr lang="ru-RU" dirty="0"/>
              <a:t> </a:t>
            </a:r>
            <a:r>
              <a:rPr lang="pt-BR" dirty="0"/>
              <a:t>d) </a:t>
            </a:r>
            <a:r>
              <a:rPr lang="ru-RU" dirty="0"/>
              <a:t>!</a:t>
            </a:r>
            <a:r>
              <a:rPr lang="pt-BR" dirty="0"/>
              <a:t>= (a;</a:t>
            </a:r>
            <a:r>
              <a:rPr lang="ru-RU" dirty="0"/>
              <a:t> </a:t>
            </a:r>
            <a:r>
              <a:rPr lang="pt-BR" dirty="0"/>
              <a:t>b)</a:t>
            </a:r>
            <a:r>
              <a:rPr lang="ru-RU" dirty="0"/>
              <a:t> </a:t>
            </a:r>
            <a:r>
              <a:rPr lang="ru-RU" dirty="0">
                <a:latin typeface="Garamond" panose="02020404030301010803" pitchFamily="18" charset="0"/>
              </a:rPr>
              <a:t>→ </a:t>
            </a:r>
            <a:r>
              <a:rPr lang="pt-BR" dirty="0"/>
              <a:t>h(a;b) = h(c;d)</a:t>
            </a:r>
            <a:r>
              <a:rPr lang="ru-RU" dirty="0"/>
              <a:t> займет </a:t>
            </a:r>
            <a:r>
              <a:rPr lang="en-US" dirty="0"/>
              <a:t>T </a:t>
            </a:r>
            <a:r>
              <a:rPr lang="ru-RU" dirty="0">
                <a:latin typeface="Garamond" panose="02020404030301010803" pitchFamily="18" charset="0"/>
              </a:rPr>
              <a:t>→</a:t>
            </a:r>
            <a:r>
              <a:rPr lang="ru-RU" dirty="0"/>
              <a:t> </a:t>
            </a:r>
            <a:r>
              <a:rPr lang="ru-RU" sz="1600" i="1" dirty="0"/>
              <a:t>∞</a:t>
            </a:r>
            <a:r>
              <a:rPr lang="en-US" dirty="0"/>
              <a:t>;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Хотим коммутативность: </a:t>
            </a:r>
            <a:r>
              <a:rPr lang="pt-BR" dirty="0"/>
              <a:t>h(x;</a:t>
            </a:r>
            <a:r>
              <a:rPr lang="ru-RU" dirty="0"/>
              <a:t> </a:t>
            </a:r>
            <a:r>
              <a:rPr lang="pt-BR" dirty="0"/>
              <a:t>y) = h(y;</a:t>
            </a:r>
            <a:r>
              <a:rPr lang="ru-RU" dirty="0"/>
              <a:t> </a:t>
            </a:r>
            <a:r>
              <a:rPr lang="pt-BR" dirty="0"/>
              <a:t>x)</a:t>
            </a:r>
            <a:r>
              <a:rPr lang="en-US" dirty="0"/>
              <a:t>;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Криптографическая стойкость (новое определение): </a:t>
            </a:r>
            <a:r>
              <a:rPr lang="ru-RU" dirty="0"/>
              <a:t>для </a:t>
            </a:r>
            <a:r>
              <a:rPr lang="en-US" dirty="0"/>
              <a:t>(a;</a:t>
            </a:r>
            <a:r>
              <a:rPr lang="ru-RU" dirty="0"/>
              <a:t> </a:t>
            </a:r>
            <a:r>
              <a:rPr lang="en-US" dirty="0"/>
              <a:t>b)</a:t>
            </a:r>
            <a:r>
              <a:rPr lang="ru-RU" dirty="0"/>
              <a:t> найти такую (с</a:t>
            </a:r>
            <a:r>
              <a:rPr lang="en-US" dirty="0"/>
              <a:t>; d</a:t>
            </a:r>
            <a:r>
              <a:rPr lang="ru-RU" dirty="0"/>
              <a:t>), что                    (</a:t>
            </a:r>
            <a:r>
              <a:rPr lang="pt-BR" dirty="0"/>
              <a:t>(a;</a:t>
            </a:r>
            <a:r>
              <a:rPr lang="ru-RU" dirty="0"/>
              <a:t> </a:t>
            </a:r>
            <a:r>
              <a:rPr lang="pt-BR" dirty="0"/>
              <a:t>b)</a:t>
            </a:r>
            <a:r>
              <a:rPr lang="ru-RU" dirty="0"/>
              <a:t> != </a:t>
            </a:r>
            <a:r>
              <a:rPr lang="pt-BR" dirty="0"/>
              <a:t>(c;</a:t>
            </a:r>
            <a:r>
              <a:rPr lang="ru-RU" dirty="0"/>
              <a:t> </a:t>
            </a:r>
            <a:r>
              <a:rPr lang="pt-BR" dirty="0"/>
              <a:t>d)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pt-BR" dirty="0"/>
              <a:t>(</a:t>
            </a:r>
            <a:r>
              <a:rPr lang="pt-BR" i="1" dirty="0"/>
              <a:t>a;b</a:t>
            </a:r>
            <a:r>
              <a:rPr lang="pt-BR" dirty="0"/>
              <a:t>) </a:t>
            </a:r>
            <a:r>
              <a:rPr lang="ru-RU" i="1" dirty="0"/>
              <a:t>!</a:t>
            </a:r>
            <a:r>
              <a:rPr lang="pt-BR" dirty="0"/>
              <a:t>= (</a:t>
            </a:r>
            <a:r>
              <a:rPr lang="pt-BR" i="1" dirty="0"/>
              <a:t>d;c</a:t>
            </a:r>
            <a:r>
              <a:rPr lang="pt-BR" dirty="0"/>
              <a:t>))</a:t>
            </a:r>
            <a:r>
              <a:rPr lang="ru-RU" dirty="0"/>
              <a:t> </a:t>
            </a:r>
            <a:r>
              <a:rPr lang="ru-RU" dirty="0">
                <a:latin typeface="Garamond" panose="02020404030301010803" pitchFamily="18" charset="0"/>
              </a:rPr>
              <a:t>→  </a:t>
            </a:r>
            <a:r>
              <a:rPr lang="pt-BR" dirty="0"/>
              <a:t>h(a;b) = h(c;d)</a:t>
            </a:r>
            <a:r>
              <a:rPr lang="ru-RU" dirty="0"/>
              <a:t> займет </a:t>
            </a:r>
            <a:r>
              <a:rPr lang="en-US" dirty="0"/>
              <a:t>T </a:t>
            </a:r>
            <a:r>
              <a:rPr lang="ru-RU" dirty="0">
                <a:latin typeface="Garamond" panose="02020404030301010803" pitchFamily="18" charset="0"/>
              </a:rPr>
              <a:t>→</a:t>
            </a:r>
            <a:r>
              <a:rPr lang="ru-RU" dirty="0"/>
              <a:t> </a:t>
            </a:r>
            <a:r>
              <a:rPr lang="ru-RU" sz="1600" i="1" dirty="0"/>
              <a:t>∞</a:t>
            </a:r>
            <a:r>
              <a:rPr lang="en-US" dirty="0"/>
              <a:t>;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Коммутативная из обычной: </a:t>
            </a:r>
            <a:r>
              <a:rPr lang="en-US" dirty="0"/>
              <a:t>h(x; y) = f (min{x; y}; max{x; y})</a:t>
            </a:r>
          </a:p>
          <a:p>
            <a:pPr lvl="1"/>
            <a:endParaRPr lang="en-US" b="1" dirty="0"/>
          </a:p>
          <a:p>
            <a:pPr lvl="1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9340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1156</Words>
  <Application>Microsoft Office PowerPoint</Application>
  <PresentationFormat>Экран (16:9)</PresentationFormat>
  <Paragraphs>169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Garamond</vt:lpstr>
      <vt:lpstr>Rockwell</vt:lpstr>
      <vt:lpstr>Arial</vt:lpstr>
      <vt:lpstr>Calibri</vt:lpstr>
      <vt:lpstr>Helvetica Neue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Цуциев</dc:creator>
  <cp:lastModifiedBy>Андрей Цуциев</cp:lastModifiedBy>
  <cp:revision>35</cp:revision>
  <dcterms:created xsi:type="dcterms:W3CDTF">2020-10-24T01:27:10Z</dcterms:created>
  <dcterms:modified xsi:type="dcterms:W3CDTF">2020-10-24T10:05:21Z</dcterms:modified>
</cp:coreProperties>
</file>