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9" autoAdjust="0"/>
    <p:restoredTop sz="94660"/>
  </p:normalViewPr>
  <p:slideViewPr>
    <p:cSldViewPr snapToGrid="0">
      <p:cViewPr>
        <p:scale>
          <a:sx n="50" d="100"/>
          <a:sy n="50" d="100"/>
        </p:scale>
        <p:origin x="6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C7A4-13D5-43C5-9DF5-FD3486F24A3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F32F-9127-4774-AD41-09546FEB3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F32F-9127-4774-AD41-09546FEB303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FE5D-D9DC-55EC-CBF5-DC7B2028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4830E-2D13-C785-D5BE-D2520F2A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E235-F42A-AE3B-E7FA-C8DF59F9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DB09-7C39-84FB-40CA-B646510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F380-7D42-5CBC-BF9A-7CA2F332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6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101D-24E1-7EE1-77CB-151BA90A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96BDA-9F13-ACA6-5213-557676B7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83D1-9452-5282-4DEF-CEB1433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EE6D-5EB0-E3FA-4939-A4EFF18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0CDF-2315-1988-0AC6-10DCA88C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1C31D-C9C4-5AF8-65B4-A1B0F8D8A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2D5A6-5C28-2C56-4CCB-4AF86D8C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FCE4-D36F-B2C2-9779-08CE3443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A96E-9EE5-15CA-E665-5511EDE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8FBB-4A80-6F62-ECBA-BFC14BF1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4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421-3D6C-9394-0837-B7AFE40E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3B2D-854B-0069-D1F5-9ED8F1E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FCD8-666A-CD4C-A8C0-FEBE8639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C389-A8ED-E6F9-BCD5-20216A19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D2DA-9D78-6517-1AF3-7A06926B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2654-2089-33FD-4E00-7EEA08D7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95EA-C185-34DB-96EA-A9D27CB4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B18D-5A3A-3F26-E2A0-0D30CE95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D879-E3C7-A996-D2C2-E8D06A5F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7F3E-6892-46A4-1501-C4F32147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4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13C5-EAC5-B2A9-7AE5-69CED5A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322E-9235-11EC-4908-4E95E861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9138C-D5CD-F87E-2CFF-5CDF7911B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352B-BE73-4932-5CC0-655F788E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5D66-77D3-C521-8CAB-FF6591E6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B2E1-4319-6E74-222E-1EBDC3F3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B69-A967-509F-D510-A570A84D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9A4D-6096-5659-F0DC-86279790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712D-1AED-125A-2AE2-CD47AB29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F3E7F-5A43-02D8-5BED-E8C2EF76F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7A151-673D-5F8F-AD50-15208692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586BF-A8E1-4A09-7317-DE4C36C0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3459-205F-D823-6FD0-2B9FE094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55A53-DB33-B19E-54EA-531F345C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CB2-7A0C-A405-3A39-C73F2B4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8440A-ED28-E3B4-74F7-C7F063A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E988-701D-655A-AF8A-7FBB5292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0C36A-3B3D-97B3-85BD-3045CF0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8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FEA4B-8D67-07C3-4014-52D787E4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7C4D4-683A-AD8B-646A-DEF17DD8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0289E-2F28-84BB-D4B6-CCD51C7D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6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C6E7-8261-6B9B-694C-F82E1E7C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6272-E329-CAF6-4CC9-5E96EF30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E66DF-BA55-7FE5-CAD0-F97363FB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542A-EFE2-9D78-2D8A-51E83F0E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78D49-F7AB-3C19-7A4D-37F71726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A1C2-197F-5F5B-0728-887FAA94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9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CFDC-E858-B5E0-FB1E-8A7816C8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68BA-E10A-90C8-E2C6-9618C3BF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D9DD2-8FBE-EDF4-93E0-C8966284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6E73-4D6A-0227-D043-B4BDA61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7E40-E364-71CF-00BB-E65E76E2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A7ACB-01EF-51BF-B69E-F9612CF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3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0356C-32CE-58D5-1FC4-C364A8A0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8374-2E9A-D31E-6051-1D9060F7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2CB-A47F-A3E7-F18B-E96C965C2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F691-C9CD-4F98-9D7A-4B0B7C50E9C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A07A-87C9-74D1-654E-B531F6855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2DDA-16C1-1AD4-7BCE-892BC0A56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2FDE-552A-4560-B311-1FBFCE1D8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8A4E-84BB-056C-6727-EBC9736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60" y="4331453"/>
            <a:ext cx="10515600" cy="1325563"/>
          </a:xfrm>
        </p:spPr>
        <p:txBody>
          <a:bodyPr/>
          <a:lstStyle/>
          <a:p>
            <a:r>
              <a:rPr lang="en-US" dirty="0"/>
              <a:t>It is a combination of development and organization team.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D5C4-C658-2EE1-2EC4-441CBEFCEC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3988" y="393700"/>
            <a:ext cx="10768012" cy="5783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  <a:r>
              <a:rPr lang="en-US" sz="5400" dirty="0" err="1"/>
              <a:t>Devops</a:t>
            </a:r>
            <a:r>
              <a:rPr lang="en-US" sz="5400" dirty="0"/>
              <a:t> </a:t>
            </a:r>
            <a:endParaRPr lang="en-IN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2BC71-6CC2-3B0F-C558-F6CBEBF4D93C}"/>
              </a:ext>
            </a:extLst>
          </p:cNvPr>
          <p:cNvSpPr txBox="1"/>
          <p:nvPr/>
        </p:nvSpPr>
        <p:spPr>
          <a:xfrm>
            <a:off x="3884147" y="3042065"/>
            <a:ext cx="3040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Devlopment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67CC7-F403-1656-73DB-5221A5FB6A56}"/>
              </a:ext>
            </a:extLst>
          </p:cNvPr>
          <p:cNvSpPr txBox="1"/>
          <p:nvPr/>
        </p:nvSpPr>
        <p:spPr>
          <a:xfrm>
            <a:off x="7468477" y="2916097"/>
            <a:ext cx="3266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organisation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D8D529-3018-1567-0B19-4666EEDF0DCD}"/>
              </a:ext>
            </a:extLst>
          </p:cNvPr>
          <p:cNvCxnSpPr/>
          <p:nvPr/>
        </p:nvCxnSpPr>
        <p:spPr>
          <a:xfrm>
            <a:off x="7143750" y="1343025"/>
            <a:ext cx="1352550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1464BF-B351-6293-E15C-BC50218E24DD}"/>
              </a:ext>
            </a:extLst>
          </p:cNvPr>
          <p:cNvCxnSpPr>
            <a:cxnSpLocks/>
          </p:cNvCxnSpPr>
          <p:nvPr/>
        </p:nvCxnSpPr>
        <p:spPr>
          <a:xfrm flipH="1">
            <a:off x="5257800" y="1381125"/>
            <a:ext cx="1041960" cy="15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0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1E52-EB1E-EDAF-347F-F72927C9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is basically a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and it was combined with </a:t>
            </a:r>
            <a:r>
              <a:rPr lang="en-US" dirty="0">
                <a:solidFill>
                  <a:srgbClr val="FF0000"/>
                </a:solidFill>
              </a:rPr>
              <a:t>GNU</a:t>
            </a:r>
            <a:r>
              <a:rPr lang="en-US" dirty="0"/>
              <a:t> and then it was called </a:t>
            </a:r>
            <a:r>
              <a:rPr lang="en-US" dirty="0">
                <a:solidFill>
                  <a:srgbClr val="FF0000"/>
                </a:solidFill>
              </a:rPr>
              <a:t>Operating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EBC1-9E4D-028C-F588-3BCB8D14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 + GNU            Operating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(Kernel)</a:t>
            </a:r>
          </a:p>
          <a:p>
            <a:pPr marL="0" indent="0">
              <a:buNone/>
            </a:pPr>
            <a:r>
              <a:rPr lang="en-IN" dirty="0"/>
              <a:t>Kernel is a computer program at the core of a computers operating system and generally has complete control over everything in the system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6B260B-60A1-1DBC-1C8A-6B2ABEB82C6F}"/>
              </a:ext>
            </a:extLst>
          </p:cNvPr>
          <p:cNvCxnSpPr/>
          <p:nvPr/>
        </p:nvCxnSpPr>
        <p:spPr>
          <a:xfrm>
            <a:off x="2982351" y="2025748"/>
            <a:ext cx="64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C325FA-F33F-E86D-2E93-F8F7513492A6}"/>
              </a:ext>
            </a:extLst>
          </p:cNvPr>
          <p:cNvCxnSpPr/>
          <p:nvPr/>
        </p:nvCxnSpPr>
        <p:spPr>
          <a:xfrm>
            <a:off x="1505243" y="2307102"/>
            <a:ext cx="0" cy="60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3F8-8B5C-A031-8030-BF072FE3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464234"/>
            <a:ext cx="10791092" cy="5712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Linux companies made different versions of </a:t>
            </a:r>
            <a:r>
              <a:rPr lang="en-US" dirty="0" err="1"/>
              <a:t>linux</a:t>
            </a:r>
            <a:r>
              <a:rPr lang="en-US" dirty="0"/>
              <a:t> some were free and some were paid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RED HAT ENTERPRISE</a:t>
            </a:r>
          </a:p>
          <a:p>
            <a:pPr marL="0" indent="0">
              <a:buNone/>
            </a:pPr>
            <a:r>
              <a:rPr lang="en-US" dirty="0"/>
              <a:t>                         FEDORA</a:t>
            </a:r>
          </a:p>
          <a:p>
            <a:pPr marL="0" indent="0">
              <a:buNone/>
            </a:pPr>
            <a:r>
              <a:rPr lang="en-US" dirty="0"/>
              <a:t>LINUX               DEBIAN</a:t>
            </a:r>
          </a:p>
          <a:p>
            <a:pPr marL="0" indent="0">
              <a:buNone/>
            </a:pPr>
            <a:r>
              <a:rPr lang="en-US" dirty="0"/>
              <a:t>                          OTHERS           UBUNTU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CENT OS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AMAZON LINUX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KALI LINUX</a:t>
            </a:r>
          </a:p>
          <a:p>
            <a:pPr marL="0" indent="0">
              <a:buNone/>
            </a:pPr>
            <a:r>
              <a:rPr lang="en-US" dirty="0"/>
              <a:t>Even </a:t>
            </a:r>
            <a:r>
              <a:rPr lang="en-US" dirty="0">
                <a:solidFill>
                  <a:srgbClr val="FF0000"/>
                </a:solidFill>
              </a:rPr>
              <a:t>Android</a:t>
            </a:r>
            <a:r>
              <a:rPr lang="en-US" dirty="0"/>
              <a:t> was made from Linux the Kernel of android was Linux only</a:t>
            </a:r>
            <a:endParaRPr lang="en-IN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4611508-8787-F110-5C9A-15FA5017EF20}"/>
              </a:ext>
            </a:extLst>
          </p:cNvPr>
          <p:cNvSpPr/>
          <p:nvPr/>
        </p:nvSpPr>
        <p:spPr>
          <a:xfrm>
            <a:off x="1871003" y="2011680"/>
            <a:ext cx="618979" cy="18147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E9C84E-5329-F137-3A94-64DC0DE32D84}"/>
              </a:ext>
            </a:extLst>
          </p:cNvPr>
          <p:cNvSpPr/>
          <p:nvPr/>
        </p:nvSpPr>
        <p:spPr>
          <a:xfrm>
            <a:off x="4103077" y="3542714"/>
            <a:ext cx="618979" cy="18147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AB3BC10-5B8E-056B-103E-DAE7E5A7595D}"/>
              </a:ext>
            </a:extLst>
          </p:cNvPr>
          <p:cNvSpPr/>
          <p:nvPr/>
        </p:nvSpPr>
        <p:spPr>
          <a:xfrm>
            <a:off x="98474" y="225083"/>
            <a:ext cx="11802794" cy="6260123"/>
          </a:xfrm>
          <a:prstGeom prst="rect">
            <a:avLst/>
          </a:prstGeom>
          <a:noFill/>
          <a:ln w="349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EDEB82-6A20-3694-FFBB-F5D1C104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1" y="245560"/>
            <a:ext cx="11648050" cy="5923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login as : </a:t>
            </a:r>
            <a:r>
              <a:rPr lang="en-IN" dirty="0">
                <a:solidFill>
                  <a:schemeClr val="accent6"/>
                </a:solidFill>
              </a:rPr>
              <a:t>ec2 user</a:t>
            </a:r>
          </a:p>
          <a:p>
            <a:pPr marL="0" indent="0">
              <a:buNone/>
            </a:pPr>
            <a:r>
              <a:rPr lang="en-IN" dirty="0"/>
              <a:t>l_ l_ l_ </a:t>
            </a:r>
          </a:p>
          <a:p>
            <a:pPr marL="0" indent="0">
              <a:buNone/>
            </a:pPr>
            <a:r>
              <a:rPr lang="en-IN" dirty="0"/>
              <a:t>l_ l_ l_ </a:t>
            </a:r>
          </a:p>
          <a:p>
            <a:pPr marL="0" indent="0">
              <a:buNone/>
            </a:pPr>
            <a:r>
              <a:rPr lang="en-IN" dirty="0"/>
              <a:t>l_ l_ l_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[ec2-user @ </a:t>
            </a:r>
            <a:r>
              <a:rPr lang="en-IN" dirty="0" err="1"/>
              <a:t>ip</a:t>
            </a:r>
            <a:r>
              <a:rPr lang="en-IN" dirty="0"/>
              <a:t> – 17214-121~]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/>
              <a:t> </a:t>
            </a:r>
            <a:r>
              <a:rPr lang="en-IN" dirty="0" err="1">
                <a:solidFill>
                  <a:schemeClr val="accent6"/>
                </a:solidFill>
              </a:rPr>
              <a:t>sudo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 err="1">
                <a:solidFill>
                  <a:schemeClr val="accent6"/>
                </a:solidFill>
              </a:rPr>
              <a:t>su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[root @ io- 17214-43 ec2 user] </a:t>
            </a:r>
            <a:r>
              <a:rPr lang="en-IN" dirty="0">
                <a:solidFill>
                  <a:srgbClr val="FF0000"/>
                </a:solidFill>
              </a:rPr>
              <a:t>#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DE61BE9-5AA7-D316-854C-99BB23B4C73A}"/>
              </a:ext>
            </a:extLst>
          </p:cNvPr>
          <p:cNvCxnSpPr/>
          <p:nvPr/>
        </p:nvCxnSpPr>
        <p:spPr>
          <a:xfrm rot="16200000" flipH="1">
            <a:off x="5985803" y="3214467"/>
            <a:ext cx="436098" cy="42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502138-CC90-C7DC-7073-E28653037442}"/>
              </a:ext>
            </a:extLst>
          </p:cNvPr>
          <p:cNvCxnSpPr/>
          <p:nvPr/>
        </p:nvCxnSpPr>
        <p:spPr>
          <a:xfrm rot="16200000" flipH="1">
            <a:off x="5322278" y="3214467"/>
            <a:ext cx="436098" cy="422031"/>
          </a:xfrm>
          <a:prstGeom prst="bentConnector3">
            <a:avLst>
              <a:gd name="adj1" fmla="val 43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2FDA64-84D5-D186-0F64-A3D833E24BC4}"/>
              </a:ext>
            </a:extLst>
          </p:cNvPr>
          <p:cNvSpPr txBox="1"/>
          <p:nvPr/>
        </p:nvSpPr>
        <p:spPr>
          <a:xfrm>
            <a:off x="6353911" y="3643532"/>
            <a:ext cx="17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F05DE-9D6D-52E0-E58F-B319CA43A457}"/>
              </a:ext>
            </a:extLst>
          </p:cNvPr>
          <p:cNvSpPr txBox="1"/>
          <p:nvPr/>
        </p:nvSpPr>
        <p:spPr>
          <a:xfrm>
            <a:off x="6353911" y="3643532"/>
            <a:ext cx="194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 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BF95E-0664-E5F8-BD9A-7F1C42A2D2A3}"/>
              </a:ext>
            </a:extLst>
          </p:cNvPr>
          <p:cNvSpPr txBox="1"/>
          <p:nvPr/>
        </p:nvSpPr>
        <p:spPr>
          <a:xfrm>
            <a:off x="4764261" y="3643532"/>
            <a:ext cx="1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 user do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BD5D04-67F8-5B66-A1AB-EE5AF103023A}"/>
              </a:ext>
            </a:extLst>
          </p:cNvPr>
          <p:cNvCxnSpPr/>
          <p:nvPr/>
        </p:nvCxnSpPr>
        <p:spPr>
          <a:xfrm flipH="1">
            <a:off x="3854548" y="3207433"/>
            <a:ext cx="909713" cy="4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E1F79C-B09E-787A-C98D-90B819C40C47}"/>
              </a:ext>
            </a:extLst>
          </p:cNvPr>
          <p:cNvCxnSpPr>
            <a:cxnSpLocks/>
          </p:cNvCxnSpPr>
          <p:nvPr/>
        </p:nvCxnSpPr>
        <p:spPr>
          <a:xfrm>
            <a:off x="4930729" y="5216769"/>
            <a:ext cx="288385" cy="4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89A7CA-A763-4E2C-452B-F6C602FCA814}"/>
              </a:ext>
            </a:extLst>
          </p:cNvPr>
          <p:cNvSpPr txBox="1"/>
          <p:nvPr/>
        </p:nvSpPr>
        <p:spPr>
          <a:xfrm>
            <a:off x="2929605" y="3643532"/>
            <a:ext cx="1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F898A-1154-040D-D22F-266E5C6B621B}"/>
              </a:ext>
            </a:extLst>
          </p:cNvPr>
          <p:cNvSpPr txBox="1"/>
          <p:nvPr/>
        </p:nvSpPr>
        <p:spPr>
          <a:xfrm>
            <a:off x="4930729" y="5655212"/>
            <a:ext cx="116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user</a:t>
            </a:r>
          </a:p>
        </p:txBody>
      </p:sp>
    </p:spTree>
    <p:extLst>
      <p:ext uri="{BB962C8B-B14F-4D97-AF65-F5344CB8AC3E}">
        <p14:creationId xmlns:p14="http://schemas.microsoft.com/office/powerpoint/2010/main" val="100525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F8690-7612-1B14-1F64-BFF52619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7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2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4F9A3-9678-8438-A72D-DEE61A2D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77D3-E2AD-3363-B82C-6F74AF3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239151"/>
            <a:ext cx="11648049" cy="59096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LINUX COMMANDS </a:t>
            </a:r>
          </a:p>
          <a:p>
            <a:pPr marL="0" indent="0">
              <a:buNone/>
            </a:pPr>
            <a:r>
              <a:rPr lang="en-IN" dirty="0"/>
              <a:t>Linux is case sensitive so write all alphabets in small letters only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dirty="0"/>
              <a:t>To create file in Linux </a:t>
            </a:r>
          </a:p>
          <a:p>
            <a:pPr marL="0" indent="0">
              <a:buNone/>
            </a:pPr>
            <a:r>
              <a:rPr lang="en-IN" dirty="0"/>
              <a:t>cat </a:t>
            </a:r>
          </a:p>
          <a:p>
            <a:pPr marL="0" indent="0">
              <a:buNone/>
            </a:pPr>
            <a:r>
              <a:rPr lang="en-IN" dirty="0"/>
              <a:t>touch</a:t>
            </a:r>
          </a:p>
          <a:p>
            <a:pPr marL="0" indent="0">
              <a:buNone/>
            </a:pPr>
            <a:r>
              <a:rPr lang="en-IN" dirty="0"/>
              <a:t>vi/</a:t>
            </a:r>
            <a:r>
              <a:rPr lang="en-IN" dirty="0" err="1"/>
              <a:t>uim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nano </a:t>
            </a:r>
          </a:p>
          <a:p>
            <a:pPr marL="0" indent="0">
              <a:buNone/>
            </a:pPr>
            <a:r>
              <a:rPr lang="en-IN" dirty="0"/>
              <a:t>tac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C9C53B6-B2A1-086E-9D94-192B68AF27BB}"/>
              </a:ext>
            </a:extLst>
          </p:cNvPr>
          <p:cNvSpPr/>
          <p:nvPr/>
        </p:nvSpPr>
        <p:spPr>
          <a:xfrm>
            <a:off x="1406767" y="3056206"/>
            <a:ext cx="295422" cy="745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C8041-51BB-CFCE-AD48-654976023C29}"/>
              </a:ext>
            </a:extLst>
          </p:cNvPr>
          <p:cNvSpPr txBox="1"/>
          <p:nvPr/>
        </p:nvSpPr>
        <p:spPr>
          <a:xfrm>
            <a:off x="1842865" y="3056206"/>
            <a:ext cx="1364567" cy="65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Editor command</a:t>
            </a:r>
          </a:p>
        </p:txBody>
      </p:sp>
    </p:spTree>
    <p:extLst>
      <p:ext uri="{BB962C8B-B14F-4D97-AF65-F5344CB8AC3E}">
        <p14:creationId xmlns:p14="http://schemas.microsoft.com/office/powerpoint/2010/main" val="420657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F171-97EF-39B9-15BD-1C2C006B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323556"/>
            <a:ext cx="11591779" cy="611944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cat</a:t>
            </a:r>
            <a:r>
              <a:rPr lang="en-IN" dirty="0"/>
              <a:t> </a:t>
            </a:r>
            <a:r>
              <a:rPr lang="en-IN" sz="2400" dirty="0"/>
              <a:t>[</a:t>
            </a:r>
            <a:r>
              <a:rPr lang="en-IN" dirty="0"/>
              <a:t>concatenate file ]</a:t>
            </a:r>
          </a:p>
          <a:p>
            <a:r>
              <a:rPr lang="en-IN" dirty="0"/>
              <a:t>To create a single file</a:t>
            </a:r>
          </a:p>
          <a:p>
            <a:r>
              <a:rPr lang="en-IN" dirty="0"/>
              <a:t>To add more than one file into single file </a:t>
            </a:r>
          </a:p>
          <a:p>
            <a:r>
              <a:rPr lang="en-IN" dirty="0"/>
              <a:t>To copy the content of x into y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touch </a:t>
            </a:r>
          </a:p>
          <a:p>
            <a:pPr marL="0" indent="0">
              <a:buNone/>
            </a:pPr>
            <a:r>
              <a:rPr lang="en-IN" dirty="0"/>
              <a:t>Create empty file </a:t>
            </a:r>
          </a:p>
          <a:p>
            <a:pPr marL="0" indent="0">
              <a:buNone/>
            </a:pPr>
            <a:r>
              <a:rPr lang="en-IN" dirty="0"/>
              <a:t>Create multiple empty file </a:t>
            </a:r>
          </a:p>
          <a:p>
            <a:pPr marL="0" indent="0">
              <a:buNone/>
            </a:pPr>
            <a:r>
              <a:rPr lang="en-IN" dirty="0"/>
              <a:t>Change all </a:t>
            </a:r>
            <a:r>
              <a:rPr lang="en-IN" dirty="0">
                <a:solidFill>
                  <a:srgbClr val="FF0000"/>
                </a:solidFill>
              </a:rPr>
              <a:t>time stamp </a:t>
            </a:r>
            <a:r>
              <a:rPr lang="en-IN" dirty="0"/>
              <a:t>of a file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61C50DA-ED20-3394-C134-22CC6A722534}"/>
              </a:ext>
            </a:extLst>
          </p:cNvPr>
          <p:cNvCxnSpPr/>
          <p:nvPr/>
        </p:nvCxnSpPr>
        <p:spPr>
          <a:xfrm>
            <a:off x="2541563" y="4749742"/>
            <a:ext cx="2096086" cy="1392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B060F-7B03-71B3-E2C1-EA15A1F2A8D8}"/>
              </a:ext>
            </a:extLst>
          </p:cNvPr>
          <p:cNvCxnSpPr/>
          <p:nvPr/>
        </p:nvCxnSpPr>
        <p:spPr>
          <a:xfrm>
            <a:off x="3629465" y="5219114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C6417-114D-4E7C-E634-CD4E3F6CDF4B}"/>
              </a:ext>
            </a:extLst>
          </p:cNvPr>
          <p:cNvSpPr txBox="1"/>
          <p:nvPr/>
        </p:nvSpPr>
        <p:spPr>
          <a:xfrm flipH="1">
            <a:off x="4609513" y="5034448"/>
            <a:ext cx="11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touch -a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ED907-94F8-5824-B2C5-BBB32F53397B}"/>
              </a:ext>
            </a:extLst>
          </p:cNvPr>
          <p:cNvSpPr txBox="1"/>
          <p:nvPr/>
        </p:nvSpPr>
        <p:spPr>
          <a:xfrm flipH="1">
            <a:off x="4609513" y="5923391"/>
            <a:ext cx="11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touch -m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89559-434C-5DAF-2EF2-A1C2F6586669}"/>
              </a:ext>
            </a:extLst>
          </p:cNvPr>
          <p:cNvSpPr txBox="1"/>
          <p:nvPr/>
        </p:nvSpPr>
        <p:spPr>
          <a:xfrm>
            <a:off x="5725550" y="5022055"/>
            <a:ext cx="512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Access time </a:t>
            </a:r>
            <a:r>
              <a:rPr lang="en-IN" dirty="0"/>
              <a:t>: last time when file was access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300D5-DED4-E823-D174-1AB403B0800D}"/>
              </a:ext>
            </a:extLst>
          </p:cNvPr>
          <p:cNvSpPr txBox="1"/>
          <p:nvPr/>
        </p:nvSpPr>
        <p:spPr>
          <a:xfrm>
            <a:off x="5725550" y="5888613"/>
            <a:ext cx="512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Modify time</a:t>
            </a:r>
            <a:r>
              <a:rPr lang="en-IN" dirty="0"/>
              <a:t>: last time when file was modified</a:t>
            </a:r>
          </a:p>
        </p:txBody>
      </p:sp>
    </p:spTree>
    <p:extLst>
      <p:ext uri="{BB962C8B-B14F-4D97-AF65-F5344CB8AC3E}">
        <p14:creationId xmlns:p14="http://schemas.microsoft.com/office/powerpoint/2010/main" val="310064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021-2915-F8D1-64B2-F8F1FCE5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no.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DD7-D64F-ADA9-D626-2F6E05E4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as : </a:t>
            </a:r>
            <a:r>
              <a:rPr lang="en-IN" dirty="0">
                <a:solidFill>
                  <a:schemeClr val="accent6"/>
                </a:solidFill>
              </a:rPr>
              <a:t>ec2 user</a:t>
            </a:r>
          </a:p>
          <a:p>
            <a:pPr marL="0" indent="0">
              <a:buNone/>
            </a:pPr>
            <a:r>
              <a:rPr lang="en-IN" dirty="0"/>
              <a:t>[ec2-user @ </a:t>
            </a:r>
            <a:r>
              <a:rPr lang="en-IN" dirty="0" err="1"/>
              <a:t>ip</a:t>
            </a:r>
            <a:r>
              <a:rPr lang="en-IN" dirty="0"/>
              <a:t> – 17214-121~]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/>
              <a:t> </a:t>
            </a:r>
            <a:r>
              <a:rPr lang="en-IN" dirty="0" err="1">
                <a:solidFill>
                  <a:schemeClr val="accent6"/>
                </a:solidFill>
              </a:rPr>
              <a:t>sudo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 err="1">
                <a:solidFill>
                  <a:schemeClr val="accent6"/>
                </a:solidFill>
              </a:rPr>
              <a:t>su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- 17214-43 ec2 user] </a:t>
            </a:r>
            <a:r>
              <a:rPr lang="en-IN" dirty="0">
                <a:solidFill>
                  <a:srgbClr val="FF0000"/>
                </a:solidFill>
              </a:rPr>
              <a:t># </a:t>
            </a:r>
            <a:r>
              <a:rPr lang="en-IN" dirty="0">
                <a:solidFill>
                  <a:srgbClr val="00B050"/>
                </a:solidFill>
              </a:rPr>
              <a:t>cat &gt;file1</a:t>
            </a: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48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07B-B7CA-0797-3203-D9502BCF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&gt;file1    </a:t>
            </a:r>
            <a:r>
              <a:rPr lang="en-IN" dirty="0"/>
              <a:t>to create a new file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cntrl</a:t>
            </a:r>
            <a:r>
              <a:rPr lang="en-IN" dirty="0">
                <a:solidFill>
                  <a:srgbClr val="FF0000"/>
                </a:solidFill>
              </a:rPr>
              <a:t> +d </a:t>
            </a:r>
            <a:r>
              <a:rPr lang="en-IN" dirty="0"/>
              <a:t>to exit from file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ls</a:t>
            </a:r>
            <a:r>
              <a:rPr lang="en-IN" dirty="0"/>
              <a:t> to check the list of file created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file1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file1 </a:t>
            </a:r>
            <a:r>
              <a:rPr lang="en-IN" dirty="0"/>
              <a:t>to check what is written in file1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&gt;&gt;file1 </a:t>
            </a:r>
            <a:r>
              <a:rPr lang="en-IN" dirty="0"/>
              <a:t>add content in already existing file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      </a:t>
            </a:r>
            <a:r>
              <a:rPr lang="en-IN" dirty="0" err="1">
                <a:solidFill>
                  <a:srgbClr val="FF0000"/>
                </a:solidFill>
              </a:rPr>
              <a:t>cntrl</a:t>
            </a:r>
            <a:r>
              <a:rPr lang="en-IN" dirty="0">
                <a:solidFill>
                  <a:srgbClr val="FF0000"/>
                </a:solidFill>
              </a:rPr>
              <a:t> +d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93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5873-EC4C-A603-86E3-B8B59D47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file1 </a:t>
            </a:r>
            <a:r>
              <a:rPr lang="en-IN" dirty="0"/>
              <a:t>to check what is written in file1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&gt;file2    </a:t>
            </a:r>
            <a:r>
              <a:rPr lang="en-IN" dirty="0"/>
              <a:t>to create a new file2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thank you     </a:t>
            </a:r>
            <a:r>
              <a:rPr lang="en-IN" dirty="0" err="1">
                <a:solidFill>
                  <a:srgbClr val="FF0000"/>
                </a:solidFill>
              </a:rPr>
              <a:t>cntrl</a:t>
            </a:r>
            <a:r>
              <a:rPr lang="en-IN" dirty="0">
                <a:solidFill>
                  <a:srgbClr val="FF0000"/>
                </a:solidFill>
              </a:rPr>
              <a:t> +d 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ls</a:t>
            </a:r>
            <a:r>
              <a:rPr lang="en-IN" dirty="0"/>
              <a:t> to check the list of file created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file1 file2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file1 &gt;&gt;file2 </a:t>
            </a:r>
            <a:r>
              <a:rPr lang="en-IN" dirty="0"/>
              <a:t>copy data of file 1 in file2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cat file2 </a:t>
            </a:r>
            <a:r>
              <a:rPr lang="en-IN" dirty="0"/>
              <a:t>to check what is written in file2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9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25F4E9B-B5F7-455B-FA73-BC3C6EB9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876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2A6891-F924-6F85-47B4-92637352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965915"/>
            <a:ext cx="968057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3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                  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Deploy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Build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	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                           </a:t>
            </a:r>
            <a:r>
              <a:rPr lang="en-US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aintainence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327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cloud watch,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B6CB48E-9A72-724F-88B8-056EEFFCCDB0}"/>
              </a:ext>
            </a:extLst>
          </p:cNvPr>
          <p:cNvSpPr/>
          <p:nvPr/>
        </p:nvSpPr>
        <p:spPr>
          <a:xfrm>
            <a:off x="3009900" y="1526022"/>
            <a:ext cx="342900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93DCB9-D89B-88C7-5308-4B3FC4260BB3}"/>
              </a:ext>
            </a:extLst>
          </p:cNvPr>
          <p:cNvSpPr/>
          <p:nvPr/>
        </p:nvSpPr>
        <p:spPr>
          <a:xfrm>
            <a:off x="8232773" y="1526022"/>
            <a:ext cx="342900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AE1452-3242-BECA-DB68-DB0C73ECA2A8}"/>
              </a:ext>
            </a:extLst>
          </p:cNvPr>
          <p:cNvCxnSpPr>
            <a:cxnSpLocks/>
          </p:cNvCxnSpPr>
          <p:nvPr/>
        </p:nvCxnSpPr>
        <p:spPr>
          <a:xfrm>
            <a:off x="3860800" y="20827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D6751-4EE9-5D2C-3886-A4136969242E}"/>
              </a:ext>
            </a:extLst>
          </p:cNvPr>
          <p:cNvCxnSpPr>
            <a:cxnSpLocks/>
          </p:cNvCxnSpPr>
          <p:nvPr/>
        </p:nvCxnSpPr>
        <p:spPr>
          <a:xfrm>
            <a:off x="4927600" y="2082798"/>
            <a:ext cx="0" cy="37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23CCD-C73D-F5F5-9937-55086BB18C51}"/>
              </a:ext>
            </a:extLst>
          </p:cNvPr>
          <p:cNvCxnSpPr>
            <a:cxnSpLocks/>
          </p:cNvCxnSpPr>
          <p:nvPr/>
        </p:nvCxnSpPr>
        <p:spPr>
          <a:xfrm flipH="1">
            <a:off x="3479800" y="2697900"/>
            <a:ext cx="381000" cy="225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F9B45A-AE2B-4FA8-79AE-38711969F3A9}"/>
              </a:ext>
            </a:extLst>
          </p:cNvPr>
          <p:cNvCxnSpPr/>
          <p:nvPr/>
        </p:nvCxnSpPr>
        <p:spPr>
          <a:xfrm>
            <a:off x="9194800" y="22621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39F15B-94CF-8F5B-096C-0D5B0880D612}"/>
              </a:ext>
            </a:extLst>
          </p:cNvPr>
          <p:cNvSpPr txBox="1"/>
          <p:nvPr/>
        </p:nvSpPr>
        <p:spPr>
          <a:xfrm>
            <a:off x="9807574" y="1860546"/>
            <a:ext cx="127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Chef</a:t>
            </a:r>
          </a:p>
          <a:p>
            <a:r>
              <a:rPr lang="en-US" dirty="0">
                <a:solidFill>
                  <a:srgbClr val="00B050"/>
                </a:solidFill>
              </a:rPr>
              <a:t>Docker </a:t>
            </a:r>
          </a:p>
          <a:p>
            <a:r>
              <a:rPr lang="en-US" dirty="0">
                <a:solidFill>
                  <a:srgbClr val="00B050"/>
                </a:solidFill>
              </a:rPr>
              <a:t>Ansible </a:t>
            </a:r>
          </a:p>
          <a:p>
            <a:r>
              <a:rPr lang="en-US" dirty="0">
                <a:solidFill>
                  <a:srgbClr val="00B050"/>
                </a:solidFill>
              </a:rPr>
              <a:t>Kubernetes</a:t>
            </a:r>
          </a:p>
          <a:p>
            <a:r>
              <a:rPr lang="en-US" dirty="0">
                <a:solidFill>
                  <a:srgbClr val="00B050"/>
                </a:solidFill>
              </a:rPr>
              <a:t>Puppet 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9D4157-52F7-290D-2F39-E2C050F94A70}"/>
              </a:ext>
            </a:extLst>
          </p:cNvPr>
          <p:cNvCxnSpPr/>
          <p:nvPr/>
        </p:nvCxnSpPr>
        <p:spPr>
          <a:xfrm flipH="1">
            <a:off x="3009900" y="3111500"/>
            <a:ext cx="17145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5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162A-1384-D5E6-3638-AFEE77C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2000" cy="6753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file1 file 2 &gt;all  </a:t>
            </a:r>
            <a:r>
              <a:rPr lang="en-IN" dirty="0"/>
              <a:t>to combine content of two files &amp; add that content in new  file   </a:t>
            </a:r>
          </a:p>
          <a:p>
            <a:pPr marL="0" indent="0">
              <a:buNone/>
            </a:pPr>
            <a:r>
              <a:rPr lang="en-IN" dirty="0"/>
              <a:t>[root @ </a:t>
            </a:r>
            <a:r>
              <a:rPr lang="en-IN" dirty="0" err="1"/>
              <a:t>ip</a:t>
            </a:r>
            <a:r>
              <a:rPr lang="en-IN" dirty="0"/>
              <a:t>-] </a:t>
            </a: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00B050"/>
                </a:solidFill>
              </a:rPr>
              <a:t> cat all </a:t>
            </a:r>
            <a:r>
              <a:rPr lang="en-IN" dirty="0"/>
              <a:t>to check what is written in file named all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r>
              <a:rPr lang="en-IN" dirty="0"/>
              <a:t>Touch file1</a:t>
            </a:r>
          </a:p>
          <a:p>
            <a:pPr marL="0" indent="0">
              <a:buNone/>
            </a:pPr>
            <a:r>
              <a:rPr lang="en-IN" dirty="0"/>
              <a:t>Touch file1 file2 file3</a:t>
            </a:r>
          </a:p>
          <a:p>
            <a:pPr marL="0" indent="0">
              <a:buNone/>
            </a:pPr>
            <a:r>
              <a:rPr lang="en-IN" dirty="0"/>
              <a:t>Touch file2 </a:t>
            </a:r>
          </a:p>
          <a:p>
            <a:pPr marL="0" indent="0">
              <a:buNone/>
            </a:pPr>
            <a:r>
              <a:rPr lang="en-IN" dirty="0"/>
              <a:t>Stat file2</a:t>
            </a:r>
          </a:p>
          <a:p>
            <a:pPr marL="0" indent="0">
              <a:buNone/>
            </a:pPr>
            <a:r>
              <a:rPr lang="en-IN" dirty="0"/>
              <a:t>Touch  –a file3</a:t>
            </a:r>
          </a:p>
          <a:p>
            <a:pPr marL="0" indent="0">
              <a:buNone/>
            </a:pPr>
            <a:r>
              <a:rPr lang="en-IN" dirty="0"/>
              <a:t>Touch  –m file4</a:t>
            </a:r>
          </a:p>
        </p:txBody>
      </p:sp>
    </p:spTree>
    <p:extLst>
      <p:ext uri="{BB962C8B-B14F-4D97-AF65-F5344CB8AC3E}">
        <p14:creationId xmlns:p14="http://schemas.microsoft.com/office/powerpoint/2010/main" val="24324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14E5-03CF-DAFC-9BF3-1BC58529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was </a:t>
            </a:r>
            <a:r>
              <a:rPr lang="en-US" dirty="0" err="1"/>
              <a:t>devops</a:t>
            </a:r>
            <a:r>
              <a:rPr lang="en-US" dirty="0"/>
              <a:t> build?</a:t>
            </a:r>
          </a:p>
          <a:p>
            <a:pPr marL="0" indent="0">
              <a:buNone/>
            </a:pPr>
            <a:r>
              <a:rPr lang="en-US" dirty="0"/>
              <a:t>It was build because there was no co-ordination between development </a:t>
            </a:r>
            <a:r>
              <a:rPr lang="en-IN" dirty="0"/>
              <a:t>&amp; organisation team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 Water fall Methodology </a:t>
            </a:r>
          </a:p>
          <a:p>
            <a:pPr marL="0" indent="0">
              <a:buNone/>
            </a:pPr>
            <a:r>
              <a:rPr lang="en-IN" dirty="0"/>
              <a:t>Step by step </a:t>
            </a:r>
          </a:p>
          <a:p>
            <a:pPr marL="0" indent="0">
              <a:buNone/>
            </a:pPr>
            <a:r>
              <a:rPr lang="en-IN" dirty="0"/>
              <a:t>In this we cannot sell the product to the customer unless it is completely ready </a:t>
            </a:r>
            <a:r>
              <a:rPr lang="en-IN" dirty="0" err="1"/>
              <a:t>i.e</a:t>
            </a:r>
            <a:r>
              <a:rPr lang="en-IN" dirty="0"/>
              <a:t> we cannot sell the app to the customer unless it is completely ready.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Agile Methodology </a:t>
            </a:r>
          </a:p>
          <a:p>
            <a:pPr marL="0" indent="0">
              <a:buNone/>
            </a:pPr>
            <a:r>
              <a:rPr lang="en-IN" dirty="0"/>
              <a:t>Here the work was divided into phases but every employee was isolated from each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8519-55BB-70B4-8B6B-881DA73C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5951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Devops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Because of all the above problems we combined development and operation team and new team was formed known as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Devops</a:t>
            </a:r>
            <a:r>
              <a:rPr lang="en-US" dirty="0"/>
              <a:t> is not a tool or software or framework</a:t>
            </a:r>
          </a:p>
          <a:p>
            <a:pPr marL="0" indent="0">
              <a:buNone/>
            </a:pPr>
            <a:r>
              <a:rPr lang="en-US" dirty="0" err="1"/>
              <a:t>Devops</a:t>
            </a:r>
            <a:r>
              <a:rPr lang="en-US" dirty="0"/>
              <a:t> is a successor of Agile Methodology.</a:t>
            </a:r>
          </a:p>
          <a:p>
            <a:pPr marL="0" indent="0">
              <a:buNone/>
            </a:pPr>
            <a:r>
              <a:rPr lang="en-US" dirty="0"/>
              <a:t>It is a combination of tools which helps for automation of whole infrastructure</a:t>
            </a:r>
          </a:p>
          <a:p>
            <a:pPr marL="0" indent="0">
              <a:buNone/>
            </a:pPr>
            <a:r>
              <a:rPr lang="en-US" dirty="0"/>
              <a:t>It is a methodology that allows a single team to manage the entire application </a:t>
            </a:r>
            <a:r>
              <a:rPr lang="en-US" dirty="0" err="1"/>
              <a:t>developmet</a:t>
            </a:r>
            <a:r>
              <a:rPr lang="en-US" dirty="0"/>
              <a:t> , testing, and operations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4B8461-B427-E1E4-40AF-A5638902A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641036"/>
            <a:ext cx="10669588" cy="50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D4A7-812F-3B71-3C2F-CD9C4E41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89345" cy="732155"/>
          </a:xfrm>
        </p:spPr>
        <p:txBody>
          <a:bodyPr/>
          <a:lstStyle/>
          <a:p>
            <a:r>
              <a:rPr lang="en-US" dirty="0" err="1"/>
              <a:t>Bacis</a:t>
            </a:r>
            <a:r>
              <a:rPr lang="en-US" dirty="0"/>
              <a:t> of AWS Cloud ( Amazon Web Service)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D22B-D82B-8621-3936-F2A64369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6" y="1350498"/>
            <a:ext cx="10959905" cy="4953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server?</a:t>
            </a:r>
          </a:p>
          <a:p>
            <a:pPr marL="0" indent="0">
              <a:buNone/>
            </a:pPr>
            <a:r>
              <a:rPr lang="en-US" dirty="0"/>
              <a:t> Server is a device which provides you service and it gives service to many people at a single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AWS cloud is required?</a:t>
            </a:r>
          </a:p>
          <a:p>
            <a:pPr marL="0" indent="0">
              <a:buNone/>
            </a:pPr>
            <a:r>
              <a:rPr lang="en-US" dirty="0"/>
              <a:t>If you want to startup company you will </a:t>
            </a:r>
            <a:r>
              <a:rPr lang="en-US" dirty="0">
                <a:solidFill>
                  <a:srgbClr val="FF0000"/>
                </a:solidFill>
              </a:rPr>
              <a:t>need          Server</a:t>
            </a:r>
            <a:r>
              <a:rPr lang="en-IN" dirty="0">
                <a:solidFill>
                  <a:srgbClr val="FF0000"/>
                </a:solidFill>
              </a:rPr>
              <a:t>, software , license , networking, routing, switch, gateway, cabling, </a:t>
            </a:r>
            <a:r>
              <a:rPr lang="en-IN" dirty="0" err="1">
                <a:solidFill>
                  <a:srgbClr val="FF0000"/>
                </a:solidFill>
              </a:rPr>
              <a:t>A.c</a:t>
            </a:r>
            <a:r>
              <a:rPr lang="en-IN" dirty="0">
                <a:solidFill>
                  <a:srgbClr val="FF0000"/>
                </a:solidFill>
              </a:rPr>
              <a:t>, employee, maintenance.</a:t>
            </a:r>
            <a:r>
              <a:rPr lang="en-IN" dirty="0"/>
              <a:t> AWS says that you don’t have to pay for all this individually instead you can take it from cloud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CB2781-0EF9-35AF-1763-758D948F304E}"/>
              </a:ext>
            </a:extLst>
          </p:cNvPr>
          <p:cNvCxnSpPr/>
          <p:nvPr/>
        </p:nvCxnSpPr>
        <p:spPr>
          <a:xfrm>
            <a:off x="7216726" y="3963572"/>
            <a:ext cx="64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5212-AEF9-DA71-02DE-E22FAAD4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253218"/>
            <a:ext cx="10973972" cy="5923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Cloud provides you with the following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Infrastructure as a service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Platform as a service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Software as a service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AWS PUBLIC CLOUD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MICROSOFT AZURE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 CLOUD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CHINESE COMPANY ALIBABA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C970B3-8F55-AFD0-B449-E2E4F2EDED11}"/>
              </a:ext>
            </a:extLst>
          </p:cNvPr>
          <p:cNvSpPr/>
          <p:nvPr/>
        </p:nvSpPr>
        <p:spPr>
          <a:xfrm>
            <a:off x="4937760" y="2827606"/>
            <a:ext cx="647114" cy="1800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F4077-0C40-A5BF-6DAA-60EA7E5E1109}"/>
              </a:ext>
            </a:extLst>
          </p:cNvPr>
          <p:cNvSpPr txBox="1"/>
          <p:nvPr/>
        </p:nvSpPr>
        <p:spPr>
          <a:xfrm>
            <a:off x="5833698" y="2866292"/>
            <a:ext cx="1546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market leaders who provide us the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2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9BE8-2462-6D37-4FED-F0D723CA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68812"/>
            <a:ext cx="11044311" cy="6008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AWS Public cloud has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24 Region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76 availability zone </a:t>
            </a:r>
          </a:p>
          <a:p>
            <a:pPr marL="0" indent="0">
              <a:buNone/>
            </a:pPr>
            <a:r>
              <a:rPr lang="en-US" dirty="0"/>
              <a:t>Every region has min 2 and max 6 availability zone </a:t>
            </a:r>
          </a:p>
          <a:p>
            <a:pPr marL="0" indent="0">
              <a:buNone/>
            </a:pPr>
            <a:r>
              <a:rPr lang="en-IN" dirty="0"/>
              <a:t>(region means country where data centres are there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What is cloud?</a:t>
            </a:r>
          </a:p>
          <a:p>
            <a:pPr marL="0" indent="0">
              <a:buNone/>
            </a:pPr>
            <a:r>
              <a:rPr lang="en-IN" dirty="0"/>
              <a:t>Whatever you are accessing from </a:t>
            </a:r>
            <a:r>
              <a:rPr lang="en-IN" dirty="0">
                <a:solidFill>
                  <a:srgbClr val="FF0000"/>
                </a:solidFill>
              </a:rPr>
              <a:t>internet</a:t>
            </a:r>
            <a:r>
              <a:rPr lang="en-IN" dirty="0"/>
              <a:t> </a:t>
            </a:r>
            <a:r>
              <a:rPr lang="en-IN" dirty="0" err="1"/>
              <a:t>i.e</a:t>
            </a:r>
            <a:r>
              <a:rPr lang="en-IN" dirty="0"/>
              <a:t>  you are indirectly accessing from cloud. </a:t>
            </a:r>
            <a:r>
              <a:rPr lang="en-IN" dirty="0">
                <a:solidFill>
                  <a:srgbClr val="FF0000"/>
                </a:solidFill>
              </a:rPr>
              <a:t>So if you want to use cloud it is essential to have internet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/>
              <a:t>It is a service which gives you a ability to share your resources to the remote location and you can pay according to your usage</a:t>
            </a:r>
          </a:p>
          <a:p>
            <a:pPr marL="0" indent="0">
              <a:buNone/>
            </a:pPr>
            <a:r>
              <a:rPr lang="en-US" dirty="0"/>
              <a:t>It is a service which includes resources like </a:t>
            </a:r>
            <a:r>
              <a:rPr lang="en-US" dirty="0">
                <a:solidFill>
                  <a:srgbClr val="00B050"/>
                </a:solidFill>
              </a:rPr>
              <a:t>server, storage, database, networking, software, analytics and intelligence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 Google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2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E206-57AE-EFE2-59F5-A38280F6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207840"/>
            <a:ext cx="11878994" cy="63899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dirty="0"/>
              <a:t>LINUX </a:t>
            </a:r>
          </a:p>
          <a:p>
            <a:pPr marL="0" indent="0" algn="ctr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1964</a:t>
            </a:r>
            <a:r>
              <a:rPr lang="en-US" dirty="0"/>
              <a:t> Bell lab New </a:t>
            </a:r>
            <a:r>
              <a:rPr lang="en-US" dirty="0" err="1"/>
              <a:t>Jercy</a:t>
            </a:r>
            <a:r>
              <a:rPr lang="en-US" dirty="0"/>
              <a:t> O.S which is </a:t>
            </a:r>
            <a:r>
              <a:rPr lang="en-US" dirty="0">
                <a:highlight>
                  <a:srgbClr val="FFFF00"/>
                </a:highlight>
              </a:rPr>
              <a:t>multipurpose and multiuser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1969</a:t>
            </a:r>
            <a:r>
              <a:rPr lang="en-US" dirty="0"/>
              <a:t> Bell lab withdraw the project. </a:t>
            </a:r>
            <a:r>
              <a:rPr lang="en-US" dirty="0">
                <a:highlight>
                  <a:srgbClr val="00FFFF"/>
                </a:highlight>
              </a:rPr>
              <a:t>Dennis Ritche &amp; Ken Thompson</a:t>
            </a:r>
            <a:r>
              <a:rPr lang="en-US" dirty="0"/>
              <a:t> made O.S called </a:t>
            </a:r>
            <a:r>
              <a:rPr lang="en-US" dirty="0">
                <a:highlight>
                  <a:srgbClr val="FFFF00"/>
                </a:highlight>
              </a:rPr>
              <a:t>UNICS ( </a:t>
            </a:r>
            <a:r>
              <a:rPr lang="en-US" dirty="0" err="1">
                <a:highlight>
                  <a:srgbClr val="FFFF00"/>
                </a:highlight>
              </a:rPr>
              <a:t>Uniplexed</a:t>
            </a:r>
            <a:r>
              <a:rPr lang="en-US" dirty="0">
                <a:highlight>
                  <a:srgbClr val="FFFF00"/>
                </a:highlight>
              </a:rPr>
              <a:t> Information &amp; Computing Service)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1975</a:t>
            </a:r>
            <a:r>
              <a:rPr lang="en-US" dirty="0"/>
              <a:t> next version </a:t>
            </a:r>
            <a:r>
              <a:rPr lang="en-US" dirty="0" err="1"/>
              <a:t>i.e</a:t>
            </a:r>
            <a:r>
              <a:rPr lang="en-US" dirty="0"/>
              <a:t> UNIX V6 came </a:t>
            </a:r>
          </a:p>
          <a:p>
            <a:pPr marL="0" indent="0">
              <a:buNone/>
            </a:pPr>
            <a:r>
              <a:rPr lang="en-US" dirty="0"/>
              <a:t>Many companies made there own UNIX version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IBM-AIC, SUN Solaris, Apple mac OS, HP-UX</a:t>
            </a:r>
          </a:p>
          <a:p>
            <a:pPr marL="0" indent="0" algn="ctr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1991</a:t>
            </a:r>
            <a:r>
              <a:rPr lang="en-US" dirty="0"/>
              <a:t> Linus </a:t>
            </a:r>
            <a:r>
              <a:rPr lang="en-US" dirty="0" err="1"/>
              <a:t>Torvald</a:t>
            </a:r>
            <a:r>
              <a:rPr lang="en-US" dirty="0"/>
              <a:t> through study of MINUX he mad LINUX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Between 1991-1995</a:t>
            </a:r>
          </a:p>
          <a:p>
            <a:pPr marL="0" indent="0">
              <a:buNone/>
            </a:pPr>
            <a:r>
              <a:rPr lang="en-US" dirty="0"/>
              <a:t>There was free software moment at the same time there was GNU moment. In GNU they set so many software's free . Linux was combined with GNU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1042</Words>
  <Application>Microsoft Office PowerPoint</Application>
  <PresentationFormat>Widescreen</PresentationFormat>
  <Paragraphs>173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It is a combination of development and organization team.</vt:lpstr>
      <vt:lpstr>PowerPoint Presentation</vt:lpstr>
      <vt:lpstr>PowerPoint Presentation</vt:lpstr>
      <vt:lpstr>PowerPoint Presentation</vt:lpstr>
      <vt:lpstr>PowerPoint Presentation</vt:lpstr>
      <vt:lpstr>Bacis of AWS Cloud ( Amazon Web Service)</vt:lpstr>
      <vt:lpstr>PowerPoint Presentation</vt:lpstr>
      <vt:lpstr>PowerPoint Presentation</vt:lpstr>
      <vt:lpstr>PowerPoint Presentation</vt:lpstr>
      <vt:lpstr>Linux is basically a kernel and it was combined with GNU and then it was called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no.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</dc:creator>
  <cp:lastModifiedBy>Sakshi</cp:lastModifiedBy>
  <cp:revision>7</cp:revision>
  <dcterms:created xsi:type="dcterms:W3CDTF">2023-04-07T11:54:05Z</dcterms:created>
  <dcterms:modified xsi:type="dcterms:W3CDTF">2023-04-10T04:07:34Z</dcterms:modified>
</cp:coreProperties>
</file>