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80877-4F5C-4A84-84A2-D62A5F82FD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55B0F9-CFA9-44E6-8A41-D18E4B834F25}">
      <dgm:prSet/>
      <dgm:spPr/>
      <dgm:t>
        <a:bodyPr/>
        <a:lstStyle/>
        <a:p>
          <a:pPr>
            <a:defRPr cap="all"/>
          </a:pPr>
          <a:r>
            <a:rPr lang="en-GB" dirty="0"/>
            <a:t>Provide an overview of the audiobook dataset in India.</a:t>
          </a:r>
          <a:endParaRPr lang="en-US" dirty="0"/>
        </a:p>
      </dgm:t>
    </dgm:pt>
    <dgm:pt modelId="{497F57B6-BAD2-486D-927A-2153196D268A}" type="parTrans" cxnId="{402499E5-4D29-4AA6-B19C-22259BBB1C86}">
      <dgm:prSet/>
      <dgm:spPr/>
      <dgm:t>
        <a:bodyPr/>
        <a:lstStyle/>
        <a:p>
          <a:endParaRPr lang="en-US"/>
        </a:p>
      </dgm:t>
    </dgm:pt>
    <dgm:pt modelId="{2CE12D07-303F-4C6B-9208-C6C94F4F7B92}" type="sibTrans" cxnId="{402499E5-4D29-4AA6-B19C-22259BBB1C86}">
      <dgm:prSet/>
      <dgm:spPr/>
      <dgm:t>
        <a:bodyPr/>
        <a:lstStyle/>
        <a:p>
          <a:endParaRPr lang="en-US"/>
        </a:p>
      </dgm:t>
    </dgm:pt>
    <dgm:pt modelId="{D57969E6-3336-44C5-A8DC-5FA41FC17EC3}">
      <dgm:prSet/>
      <dgm:spPr/>
      <dgm:t>
        <a:bodyPr/>
        <a:lstStyle/>
        <a:p>
          <a:pPr>
            <a:defRPr cap="all"/>
          </a:pPr>
          <a:r>
            <a:rPr lang="en-GB"/>
            <a:t>Highlight key trends and audience preferences.</a:t>
          </a:r>
          <a:endParaRPr lang="en-US"/>
        </a:p>
      </dgm:t>
    </dgm:pt>
    <dgm:pt modelId="{F8399710-7B5C-438B-BFB2-A91AF3A85F8A}" type="parTrans" cxnId="{3625E9D5-54E3-4DB7-85D4-087132C08690}">
      <dgm:prSet/>
      <dgm:spPr/>
      <dgm:t>
        <a:bodyPr/>
        <a:lstStyle/>
        <a:p>
          <a:endParaRPr lang="en-US"/>
        </a:p>
      </dgm:t>
    </dgm:pt>
    <dgm:pt modelId="{BE4AB13F-2055-4914-943A-5AFB3F39F63E}" type="sibTrans" cxnId="{3625E9D5-54E3-4DB7-85D4-087132C08690}">
      <dgm:prSet/>
      <dgm:spPr/>
      <dgm:t>
        <a:bodyPr/>
        <a:lstStyle/>
        <a:p>
          <a:endParaRPr lang="en-US"/>
        </a:p>
      </dgm:t>
    </dgm:pt>
    <dgm:pt modelId="{5AC40B12-34E6-4690-A9D6-12CD9E0B9AF6}">
      <dgm:prSet/>
      <dgm:spPr/>
      <dgm:t>
        <a:bodyPr/>
        <a:lstStyle/>
        <a:p>
          <a:pPr>
            <a:defRPr cap="all"/>
          </a:pPr>
          <a:r>
            <a:rPr lang="en-GB"/>
            <a:t>Identify opportunities for growth in the audiobook market.</a:t>
          </a:r>
          <a:endParaRPr lang="en-US"/>
        </a:p>
      </dgm:t>
    </dgm:pt>
    <dgm:pt modelId="{4C9F2520-066B-40F0-866E-5C80DBDFC0D6}" type="parTrans" cxnId="{F4950955-3E8B-4020-B8FD-1EFB77992D8A}">
      <dgm:prSet/>
      <dgm:spPr/>
      <dgm:t>
        <a:bodyPr/>
        <a:lstStyle/>
        <a:p>
          <a:endParaRPr lang="en-US"/>
        </a:p>
      </dgm:t>
    </dgm:pt>
    <dgm:pt modelId="{4BF7BACD-A36B-48FD-B726-798F8FBE1DAD}" type="sibTrans" cxnId="{F4950955-3E8B-4020-B8FD-1EFB77992D8A}">
      <dgm:prSet/>
      <dgm:spPr/>
      <dgm:t>
        <a:bodyPr/>
        <a:lstStyle/>
        <a:p>
          <a:endParaRPr lang="en-US"/>
        </a:p>
      </dgm:t>
    </dgm:pt>
    <dgm:pt modelId="{7977DAC6-7C6E-4E4F-AB59-6210737E52A7}" type="pres">
      <dgm:prSet presAssocID="{A9580877-4F5C-4A84-84A2-D62A5F82FDA1}" presName="root" presStyleCnt="0">
        <dgm:presLayoutVars>
          <dgm:dir/>
          <dgm:resizeHandles val="exact"/>
        </dgm:presLayoutVars>
      </dgm:prSet>
      <dgm:spPr/>
    </dgm:pt>
    <dgm:pt modelId="{7BFFE35C-3782-4A31-877B-D05E9BA8DCE7}" type="pres">
      <dgm:prSet presAssocID="{6455B0F9-CFA9-44E6-8A41-D18E4B834F25}" presName="compNode" presStyleCnt="0"/>
      <dgm:spPr/>
    </dgm:pt>
    <dgm:pt modelId="{131E62A2-62EE-46E3-B2D3-02B7E2552BC8}" type="pres">
      <dgm:prSet presAssocID="{6455B0F9-CFA9-44E6-8A41-D18E4B834F25}" presName="iconBgRect" presStyleLbl="bgShp" presStyleIdx="0" presStyleCnt="3"/>
      <dgm:spPr/>
    </dgm:pt>
    <dgm:pt modelId="{4585BA95-F3CF-45E6-BF0A-C5BC67438AAA}" type="pres">
      <dgm:prSet presAssocID="{6455B0F9-CFA9-44E6-8A41-D18E4B834F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42BF8B1-ED66-4A25-9A44-32AFD3DEA8B3}" type="pres">
      <dgm:prSet presAssocID="{6455B0F9-CFA9-44E6-8A41-D18E4B834F25}" presName="spaceRect" presStyleCnt="0"/>
      <dgm:spPr/>
    </dgm:pt>
    <dgm:pt modelId="{2D214A6F-FCED-43A2-BB6A-523407EEC36A}" type="pres">
      <dgm:prSet presAssocID="{6455B0F9-CFA9-44E6-8A41-D18E4B834F25}" presName="textRect" presStyleLbl="revTx" presStyleIdx="0" presStyleCnt="3">
        <dgm:presLayoutVars>
          <dgm:chMax val="1"/>
          <dgm:chPref val="1"/>
        </dgm:presLayoutVars>
      </dgm:prSet>
      <dgm:spPr/>
    </dgm:pt>
    <dgm:pt modelId="{6FB68FC2-0735-474A-9B75-6823DFB623BC}" type="pres">
      <dgm:prSet presAssocID="{2CE12D07-303F-4C6B-9208-C6C94F4F7B92}" presName="sibTrans" presStyleCnt="0"/>
      <dgm:spPr/>
    </dgm:pt>
    <dgm:pt modelId="{ED08E468-A81F-4A0C-B576-347C7926CCA1}" type="pres">
      <dgm:prSet presAssocID="{D57969E6-3336-44C5-A8DC-5FA41FC17EC3}" presName="compNode" presStyleCnt="0"/>
      <dgm:spPr/>
    </dgm:pt>
    <dgm:pt modelId="{3F9E1E39-B719-4A39-800D-397FC8E74099}" type="pres">
      <dgm:prSet presAssocID="{D57969E6-3336-44C5-A8DC-5FA41FC17EC3}" presName="iconBgRect" presStyleLbl="bgShp" presStyleIdx="1" presStyleCnt="3"/>
      <dgm:spPr/>
    </dgm:pt>
    <dgm:pt modelId="{3C055711-6A20-4729-B81A-6BD7DCF61FA0}" type="pres">
      <dgm:prSet presAssocID="{D57969E6-3336-44C5-A8DC-5FA41FC17E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7F60C37-C246-4706-9F75-063AB7D67660}" type="pres">
      <dgm:prSet presAssocID="{D57969E6-3336-44C5-A8DC-5FA41FC17EC3}" presName="spaceRect" presStyleCnt="0"/>
      <dgm:spPr/>
    </dgm:pt>
    <dgm:pt modelId="{C866A38C-D025-4A39-BDAC-BAF99C0DF2B5}" type="pres">
      <dgm:prSet presAssocID="{D57969E6-3336-44C5-A8DC-5FA41FC17EC3}" presName="textRect" presStyleLbl="revTx" presStyleIdx="1" presStyleCnt="3">
        <dgm:presLayoutVars>
          <dgm:chMax val="1"/>
          <dgm:chPref val="1"/>
        </dgm:presLayoutVars>
      </dgm:prSet>
      <dgm:spPr/>
    </dgm:pt>
    <dgm:pt modelId="{6EC1BC30-D7A6-416D-AF69-956E0F627CEE}" type="pres">
      <dgm:prSet presAssocID="{BE4AB13F-2055-4914-943A-5AFB3F39F63E}" presName="sibTrans" presStyleCnt="0"/>
      <dgm:spPr/>
    </dgm:pt>
    <dgm:pt modelId="{254B26F3-5FC3-46CB-A2BE-99462DB5D895}" type="pres">
      <dgm:prSet presAssocID="{5AC40B12-34E6-4690-A9D6-12CD9E0B9AF6}" presName="compNode" presStyleCnt="0"/>
      <dgm:spPr/>
    </dgm:pt>
    <dgm:pt modelId="{7B572D27-9BF1-44A6-BCDF-388ECF66A8E9}" type="pres">
      <dgm:prSet presAssocID="{5AC40B12-34E6-4690-A9D6-12CD9E0B9AF6}" presName="iconBgRect" presStyleLbl="bgShp" presStyleIdx="2" presStyleCnt="3"/>
      <dgm:spPr/>
    </dgm:pt>
    <dgm:pt modelId="{4DC45A95-ECC0-44D2-8FC3-DFCFEED615C5}" type="pres">
      <dgm:prSet presAssocID="{5AC40B12-34E6-4690-A9D6-12CD9E0B9A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D62849F0-2AF2-49B4-8DD3-104A03EF2754}" type="pres">
      <dgm:prSet presAssocID="{5AC40B12-34E6-4690-A9D6-12CD9E0B9AF6}" presName="spaceRect" presStyleCnt="0"/>
      <dgm:spPr/>
    </dgm:pt>
    <dgm:pt modelId="{127C9C01-8112-4BAC-B772-223A30A6C6AC}" type="pres">
      <dgm:prSet presAssocID="{5AC40B12-34E6-4690-A9D6-12CD9E0B9A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FF0625-4F2F-412C-BA52-41454E54393A}" type="presOf" srcId="{D57969E6-3336-44C5-A8DC-5FA41FC17EC3}" destId="{C866A38C-D025-4A39-BDAC-BAF99C0DF2B5}" srcOrd="0" destOrd="0" presId="urn:microsoft.com/office/officeart/2018/5/layout/IconCircleLabelList"/>
    <dgm:cxn modelId="{F4950955-3E8B-4020-B8FD-1EFB77992D8A}" srcId="{A9580877-4F5C-4A84-84A2-D62A5F82FDA1}" destId="{5AC40B12-34E6-4690-A9D6-12CD9E0B9AF6}" srcOrd="2" destOrd="0" parTransId="{4C9F2520-066B-40F0-866E-5C80DBDFC0D6}" sibTransId="{4BF7BACD-A36B-48FD-B726-798F8FBE1DAD}"/>
    <dgm:cxn modelId="{B8C30B59-0BD9-4E36-AB4E-D5024BC9E48B}" type="presOf" srcId="{5AC40B12-34E6-4690-A9D6-12CD9E0B9AF6}" destId="{127C9C01-8112-4BAC-B772-223A30A6C6AC}" srcOrd="0" destOrd="0" presId="urn:microsoft.com/office/officeart/2018/5/layout/IconCircleLabelList"/>
    <dgm:cxn modelId="{9B8F128F-21AE-4583-84B5-90F70B8D5A16}" type="presOf" srcId="{A9580877-4F5C-4A84-84A2-D62A5F82FDA1}" destId="{7977DAC6-7C6E-4E4F-AB59-6210737E52A7}" srcOrd="0" destOrd="0" presId="urn:microsoft.com/office/officeart/2018/5/layout/IconCircleLabelList"/>
    <dgm:cxn modelId="{2E439892-7857-4CD8-B421-A8B01166D233}" type="presOf" srcId="{6455B0F9-CFA9-44E6-8A41-D18E4B834F25}" destId="{2D214A6F-FCED-43A2-BB6A-523407EEC36A}" srcOrd="0" destOrd="0" presId="urn:microsoft.com/office/officeart/2018/5/layout/IconCircleLabelList"/>
    <dgm:cxn modelId="{3625E9D5-54E3-4DB7-85D4-087132C08690}" srcId="{A9580877-4F5C-4A84-84A2-D62A5F82FDA1}" destId="{D57969E6-3336-44C5-A8DC-5FA41FC17EC3}" srcOrd="1" destOrd="0" parTransId="{F8399710-7B5C-438B-BFB2-A91AF3A85F8A}" sibTransId="{BE4AB13F-2055-4914-943A-5AFB3F39F63E}"/>
    <dgm:cxn modelId="{402499E5-4D29-4AA6-B19C-22259BBB1C86}" srcId="{A9580877-4F5C-4A84-84A2-D62A5F82FDA1}" destId="{6455B0F9-CFA9-44E6-8A41-D18E4B834F25}" srcOrd="0" destOrd="0" parTransId="{497F57B6-BAD2-486D-927A-2153196D268A}" sibTransId="{2CE12D07-303F-4C6B-9208-C6C94F4F7B92}"/>
    <dgm:cxn modelId="{A858EB60-9D05-4965-8639-5D9699D3A7F8}" type="presParOf" srcId="{7977DAC6-7C6E-4E4F-AB59-6210737E52A7}" destId="{7BFFE35C-3782-4A31-877B-D05E9BA8DCE7}" srcOrd="0" destOrd="0" presId="urn:microsoft.com/office/officeart/2018/5/layout/IconCircleLabelList"/>
    <dgm:cxn modelId="{FB3D8619-39B5-4A4E-B66D-C51842E3AE40}" type="presParOf" srcId="{7BFFE35C-3782-4A31-877B-D05E9BA8DCE7}" destId="{131E62A2-62EE-46E3-B2D3-02B7E2552BC8}" srcOrd="0" destOrd="0" presId="urn:microsoft.com/office/officeart/2018/5/layout/IconCircleLabelList"/>
    <dgm:cxn modelId="{C0177133-69B2-4ABA-A2C0-4DB3B2394CAE}" type="presParOf" srcId="{7BFFE35C-3782-4A31-877B-D05E9BA8DCE7}" destId="{4585BA95-F3CF-45E6-BF0A-C5BC67438AAA}" srcOrd="1" destOrd="0" presId="urn:microsoft.com/office/officeart/2018/5/layout/IconCircleLabelList"/>
    <dgm:cxn modelId="{FB5E8786-266F-49CE-BAEC-D2C5EBC17514}" type="presParOf" srcId="{7BFFE35C-3782-4A31-877B-D05E9BA8DCE7}" destId="{E42BF8B1-ED66-4A25-9A44-32AFD3DEA8B3}" srcOrd="2" destOrd="0" presId="urn:microsoft.com/office/officeart/2018/5/layout/IconCircleLabelList"/>
    <dgm:cxn modelId="{BBEF4EFE-2CC9-43B8-A9A0-04E4671B1D9F}" type="presParOf" srcId="{7BFFE35C-3782-4A31-877B-D05E9BA8DCE7}" destId="{2D214A6F-FCED-43A2-BB6A-523407EEC36A}" srcOrd="3" destOrd="0" presId="urn:microsoft.com/office/officeart/2018/5/layout/IconCircleLabelList"/>
    <dgm:cxn modelId="{255AD45A-1166-4917-B0DA-3B393143013F}" type="presParOf" srcId="{7977DAC6-7C6E-4E4F-AB59-6210737E52A7}" destId="{6FB68FC2-0735-474A-9B75-6823DFB623BC}" srcOrd="1" destOrd="0" presId="urn:microsoft.com/office/officeart/2018/5/layout/IconCircleLabelList"/>
    <dgm:cxn modelId="{7F17BCAC-59E0-416C-AC22-748ADAE6E4E9}" type="presParOf" srcId="{7977DAC6-7C6E-4E4F-AB59-6210737E52A7}" destId="{ED08E468-A81F-4A0C-B576-347C7926CCA1}" srcOrd="2" destOrd="0" presId="urn:microsoft.com/office/officeart/2018/5/layout/IconCircleLabelList"/>
    <dgm:cxn modelId="{33DE3C2B-78CF-4B99-916D-D628174874D1}" type="presParOf" srcId="{ED08E468-A81F-4A0C-B576-347C7926CCA1}" destId="{3F9E1E39-B719-4A39-800D-397FC8E74099}" srcOrd="0" destOrd="0" presId="urn:microsoft.com/office/officeart/2018/5/layout/IconCircleLabelList"/>
    <dgm:cxn modelId="{D9C74DAE-B895-417D-9864-D2E410150D38}" type="presParOf" srcId="{ED08E468-A81F-4A0C-B576-347C7926CCA1}" destId="{3C055711-6A20-4729-B81A-6BD7DCF61FA0}" srcOrd="1" destOrd="0" presId="urn:microsoft.com/office/officeart/2018/5/layout/IconCircleLabelList"/>
    <dgm:cxn modelId="{11744997-8496-45CC-BB52-6B00A52530BE}" type="presParOf" srcId="{ED08E468-A81F-4A0C-B576-347C7926CCA1}" destId="{87F60C37-C246-4706-9F75-063AB7D67660}" srcOrd="2" destOrd="0" presId="urn:microsoft.com/office/officeart/2018/5/layout/IconCircleLabelList"/>
    <dgm:cxn modelId="{D413ABAA-E84B-458D-A45F-56E8CCF5E822}" type="presParOf" srcId="{ED08E468-A81F-4A0C-B576-347C7926CCA1}" destId="{C866A38C-D025-4A39-BDAC-BAF99C0DF2B5}" srcOrd="3" destOrd="0" presId="urn:microsoft.com/office/officeart/2018/5/layout/IconCircleLabelList"/>
    <dgm:cxn modelId="{EF28C042-A371-42E6-A375-745EFD490768}" type="presParOf" srcId="{7977DAC6-7C6E-4E4F-AB59-6210737E52A7}" destId="{6EC1BC30-D7A6-416D-AF69-956E0F627CEE}" srcOrd="3" destOrd="0" presId="urn:microsoft.com/office/officeart/2018/5/layout/IconCircleLabelList"/>
    <dgm:cxn modelId="{A9FD3FC4-F2C3-4048-B897-89465950F822}" type="presParOf" srcId="{7977DAC6-7C6E-4E4F-AB59-6210737E52A7}" destId="{254B26F3-5FC3-46CB-A2BE-99462DB5D895}" srcOrd="4" destOrd="0" presId="urn:microsoft.com/office/officeart/2018/5/layout/IconCircleLabelList"/>
    <dgm:cxn modelId="{C5438412-8621-4C52-912D-694DD76163AD}" type="presParOf" srcId="{254B26F3-5FC3-46CB-A2BE-99462DB5D895}" destId="{7B572D27-9BF1-44A6-BCDF-388ECF66A8E9}" srcOrd="0" destOrd="0" presId="urn:microsoft.com/office/officeart/2018/5/layout/IconCircleLabelList"/>
    <dgm:cxn modelId="{75D47E37-E874-43D0-9290-F33E8D5E37A1}" type="presParOf" srcId="{254B26F3-5FC3-46CB-A2BE-99462DB5D895}" destId="{4DC45A95-ECC0-44D2-8FC3-DFCFEED615C5}" srcOrd="1" destOrd="0" presId="urn:microsoft.com/office/officeart/2018/5/layout/IconCircleLabelList"/>
    <dgm:cxn modelId="{30938EAA-8A31-4D77-8796-21E4D0C860D8}" type="presParOf" srcId="{254B26F3-5FC3-46CB-A2BE-99462DB5D895}" destId="{D62849F0-2AF2-49B4-8DD3-104A03EF2754}" srcOrd="2" destOrd="0" presId="urn:microsoft.com/office/officeart/2018/5/layout/IconCircleLabelList"/>
    <dgm:cxn modelId="{1EE2E9A2-73DC-4E13-8431-9CCD11963DD6}" type="presParOf" srcId="{254B26F3-5FC3-46CB-A2BE-99462DB5D895}" destId="{127C9C01-8112-4BAC-B772-223A30A6C6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E62A2-62EE-46E3-B2D3-02B7E2552BC8}">
      <dsp:nvSpPr>
        <dsp:cNvPr id="0" name=""/>
        <dsp:cNvSpPr/>
      </dsp:nvSpPr>
      <dsp:spPr>
        <a:xfrm>
          <a:off x="589560" y="10502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5BA95-F3CF-45E6-BF0A-C5BC67438AAA}">
      <dsp:nvSpPr>
        <dsp:cNvPr id="0" name=""/>
        <dsp:cNvSpPr/>
      </dsp:nvSpPr>
      <dsp:spPr>
        <a:xfrm>
          <a:off x="889373" y="310315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14A6F-FCED-43A2-BB6A-523407EEC36A}">
      <dsp:nvSpPr>
        <dsp:cNvPr id="0" name=""/>
        <dsp:cNvSpPr/>
      </dsp:nvSpPr>
      <dsp:spPr>
        <a:xfrm>
          <a:off x="139842" y="185550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Provide an overview of the audiobook dataset in India.</a:t>
          </a:r>
          <a:endParaRPr lang="en-US" sz="1400" kern="1200" dirty="0"/>
        </a:p>
      </dsp:txBody>
      <dsp:txXfrm>
        <a:off x="139842" y="1855502"/>
        <a:ext cx="2306250" cy="720000"/>
      </dsp:txXfrm>
    </dsp:sp>
    <dsp:sp modelId="{3F9E1E39-B719-4A39-800D-397FC8E74099}">
      <dsp:nvSpPr>
        <dsp:cNvPr id="0" name=""/>
        <dsp:cNvSpPr/>
      </dsp:nvSpPr>
      <dsp:spPr>
        <a:xfrm>
          <a:off x="3299404" y="10502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55711-6A20-4729-B81A-6BD7DCF61FA0}">
      <dsp:nvSpPr>
        <dsp:cNvPr id="0" name=""/>
        <dsp:cNvSpPr/>
      </dsp:nvSpPr>
      <dsp:spPr>
        <a:xfrm>
          <a:off x="3599217" y="310315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6A38C-D025-4A39-BDAC-BAF99C0DF2B5}">
      <dsp:nvSpPr>
        <dsp:cNvPr id="0" name=""/>
        <dsp:cNvSpPr/>
      </dsp:nvSpPr>
      <dsp:spPr>
        <a:xfrm>
          <a:off x="2849685" y="185550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Highlight key trends and audience preferences.</a:t>
          </a:r>
          <a:endParaRPr lang="en-US" sz="1400" kern="1200"/>
        </a:p>
      </dsp:txBody>
      <dsp:txXfrm>
        <a:off x="2849685" y="1855502"/>
        <a:ext cx="2306250" cy="720000"/>
      </dsp:txXfrm>
    </dsp:sp>
    <dsp:sp modelId="{7B572D27-9BF1-44A6-BCDF-388ECF66A8E9}">
      <dsp:nvSpPr>
        <dsp:cNvPr id="0" name=""/>
        <dsp:cNvSpPr/>
      </dsp:nvSpPr>
      <dsp:spPr>
        <a:xfrm>
          <a:off x="1944482" y="3152065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45A95-ECC0-44D2-8FC3-DFCFEED615C5}">
      <dsp:nvSpPr>
        <dsp:cNvPr id="0" name=""/>
        <dsp:cNvSpPr/>
      </dsp:nvSpPr>
      <dsp:spPr>
        <a:xfrm>
          <a:off x="2244295" y="345187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C9C01-8112-4BAC-B772-223A30A6C6AC}">
      <dsp:nvSpPr>
        <dsp:cNvPr id="0" name=""/>
        <dsp:cNvSpPr/>
      </dsp:nvSpPr>
      <dsp:spPr>
        <a:xfrm>
          <a:off x="1494764" y="4997065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Identify opportunities for growth in the audiobook market.</a:t>
          </a:r>
          <a:endParaRPr lang="en-US" sz="1400" kern="1200"/>
        </a:p>
      </dsp:txBody>
      <dsp:txXfrm>
        <a:off x="1494764" y="4997065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7AF52-1669-4F44-9F0A-9DDFEE33A648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36F74-5712-4A4D-A3A9-6FF3A7F78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719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E637D-2F8D-4CB1-8A4C-5FA1D6411DC4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35EBE-19D9-4AAA-AA96-83F6404E5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8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151436"/>
            <a:ext cx="795134" cy="322851"/>
          </a:xfrm>
        </p:spPr>
        <p:txBody>
          <a:bodyPr/>
          <a:lstStyle/>
          <a:p>
            <a:r>
              <a:rPr lang="en-US" dirty="0"/>
              <a:t>Pg.1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34" y="258739"/>
            <a:ext cx="7958331" cy="1098595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1800" dirty="0"/>
            </a:br>
            <a:r>
              <a:rPr lang="en-GB" sz="4400" b="1" dirty="0"/>
              <a:t>AUDIBLE - INSIGHTS in INDIA</a:t>
            </a:r>
            <a:br>
              <a:rPr lang="en-GB" sz="1800" b="1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1615440"/>
            <a:ext cx="6412276" cy="4434523"/>
          </a:xfrm>
        </p:spPr>
      </p:pic>
    </p:spTree>
    <p:extLst>
      <p:ext uri="{BB962C8B-B14F-4D97-AF65-F5344CB8AC3E}">
        <p14:creationId xmlns:p14="http://schemas.microsoft.com/office/powerpoint/2010/main" val="165514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4577E3-FA18-4D8A-9E42-FF3D35D3F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34298-58E5-4E9F-B25C-57B1746AB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87EC4-5D77-4221-830F-985B0756C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FFB1DF-0D2D-4029-A8C7-317DDCF9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0C84D-AB0A-4DD9-9CD3-B0DDCBCA3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BF7C2-27D7-480A-BEFA-B1399AC0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804" y="808056"/>
            <a:ext cx="4297226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803" y="1577591"/>
            <a:ext cx="4462585" cy="4923693"/>
          </a:xfrm>
        </p:spPr>
        <p:txBody>
          <a:bodyPr>
            <a:normAutofit fontScale="47500" lnSpcReduction="20000"/>
          </a:bodyPr>
          <a:lstStyle/>
          <a:p>
            <a:endParaRPr lang="en-GB" sz="1800" dirty="0"/>
          </a:p>
          <a:p>
            <a:endParaRPr lang="en-GB" sz="1800" dirty="0"/>
          </a:p>
          <a:p>
            <a:r>
              <a:rPr lang="en-GB" sz="2300" dirty="0"/>
              <a:t>The Indian audiobooks market has seen tremendous growth over the past 15 years, driven by technological advancements, increased smartphone penetration, and growing digital literacy</a:t>
            </a:r>
          </a:p>
          <a:p>
            <a:r>
              <a:rPr lang="en-GB" sz="2300" dirty="0"/>
              <a:t>Especially during the COVID-19 pandemic, the audiobooks market in India experienced significant growth</a:t>
            </a:r>
          </a:p>
          <a:p>
            <a:r>
              <a:rPr lang="en-GB" sz="2300" dirty="0"/>
              <a:t>During months with fewer releases, audiobooks are priced higher, as there is less competition, allowing sellers to set premium price and vice versa</a:t>
            </a:r>
          </a:p>
          <a:p>
            <a:r>
              <a:rPr lang="en-GB" sz="2300" dirty="0"/>
              <a:t>English is the king of audio languages distribution in the Audible Platform and the most expensive one whereas Indian languages are not widely used</a:t>
            </a:r>
          </a:p>
          <a:p>
            <a:r>
              <a:rPr lang="en-GB" sz="2300" dirty="0"/>
              <a:t>Hamlet by William Shakespeare is published in most languages</a:t>
            </a:r>
          </a:p>
          <a:p>
            <a:r>
              <a:rPr lang="en-GB" sz="2300" dirty="0"/>
              <a:t>Shorter, affordable audiobooks dominate the market. However, audiobooks with higher total minutes can command higher prices</a:t>
            </a:r>
          </a:p>
          <a:p>
            <a:r>
              <a:rPr lang="en-GB" sz="2300" dirty="0"/>
              <a:t>The Indian audiobooks market seems to transitioning from niche to mainstream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BE352-03FD-4333-A348-0C7FCF5FE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538" y="641224"/>
            <a:ext cx="3674846" cy="5574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9FEF3C74-5ECC-3221-D753-8E6B915F0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3270" y="1907457"/>
            <a:ext cx="3031155" cy="3031155"/>
          </a:xfrm>
          <a:prstGeom prst="rect">
            <a:avLst/>
          </a:prstGeom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6A91D1-6664-4898-92B7-49F9982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8319" y="883993"/>
            <a:ext cx="3181057" cy="507808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EDEA4-22DE-4070-A5F1-4AEE20A4D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BCFF5A6-E5D2-45ED-BD7D-32321848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0933546-EEBA-4452-B866-03DEE6DE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0A84E7C-8B5D-41F5-A603-4A5EB1A1B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5DE8918-02EC-44AC-879F-967AA626F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92524B-0DD5-49DB-8A1A-3F86027F7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139866-7819-4B10-AA36-2EAF14F9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8869" y="2875722"/>
            <a:ext cx="3683487" cy="28218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400" dirty="0"/>
              <a:t>Thank you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000" dirty="0" err="1"/>
              <a:t>Zarmakoupis</a:t>
            </a:r>
            <a:r>
              <a:rPr lang="en-US" sz="2000" dirty="0"/>
              <a:t> Konstantinos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Pantis Giannis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Sagropoulos Konstantinos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1000" dirty="0"/>
              <a:t>source: https://www.kaggle.com/datasets/snehangsude/audible-dataset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2409FA-0E6D-49DB-A27D-DE2307FC9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927" y="647191"/>
            <a:ext cx="4973141" cy="5564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 r="-1" b="-1"/>
          <a:stretch/>
        </p:blipFill>
        <p:spPr>
          <a:xfrm>
            <a:off x="6092077" y="2210487"/>
            <a:ext cx="4337796" cy="2440064"/>
          </a:xfrm>
          <a:prstGeom prst="rect">
            <a:avLst/>
          </a:prstGeom>
          <a:ln>
            <a:noFill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B9CAE8-E560-4F4B-82B2-0C1EEDBF0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4316" y="884836"/>
            <a:ext cx="4500800" cy="509373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ABC378-6819-47AA-9B52-AD5CDBAC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OBJECTIVES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A811C9-E065-5233-B118-6A04E0064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42649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384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166" y="487116"/>
            <a:ext cx="7853253" cy="645774"/>
          </a:xfrm>
        </p:spPr>
        <p:txBody>
          <a:bodyPr>
            <a:normAutofit/>
          </a:bodyPr>
          <a:lstStyle/>
          <a:p>
            <a:pPr algn="ctr"/>
            <a:r>
              <a:rPr lang="en-GB"/>
              <a:t>Annual Audiobook Releases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67" y="1605280"/>
            <a:ext cx="7930794" cy="4442717"/>
          </a:xfrm>
        </p:spPr>
      </p:pic>
    </p:spTree>
    <p:extLst>
      <p:ext uri="{BB962C8B-B14F-4D97-AF65-F5344CB8AC3E}">
        <p14:creationId xmlns:p14="http://schemas.microsoft.com/office/powerpoint/2010/main" val="132126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9128" y="513988"/>
            <a:ext cx="3784705" cy="1070682"/>
          </a:xfrm>
        </p:spPr>
        <p:txBody>
          <a:bodyPr>
            <a:normAutofit/>
          </a:bodyPr>
          <a:lstStyle/>
          <a:p>
            <a:pPr algn="l"/>
            <a:r>
              <a:rPr lang="en-GB" sz="2100" dirty="0"/>
              <a:t>Monthly Audiobook Releases </a:t>
            </a:r>
            <a:br>
              <a:rPr lang="en-GB" sz="2100" dirty="0"/>
            </a:br>
            <a:r>
              <a:rPr lang="en-GB" sz="2100" dirty="0"/>
              <a:t>&amp; </a:t>
            </a:r>
            <a:br>
              <a:rPr lang="en-GB" sz="2100" dirty="0"/>
            </a:br>
            <a:r>
              <a:rPr lang="en-GB" sz="2100" dirty="0"/>
              <a:t>Average Pricing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2A5BD2D-128E-585D-F32E-4DE63AC9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455" y="1587387"/>
            <a:ext cx="37847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As the number of releases per month increases, the price of audiobooks tends to decrease. This observation suggests that during months with a higher volume of audiobook releases, there is greater competition in the market, leading to more competitive pricing strategies.</a:t>
            </a:r>
          </a:p>
        </p:txBody>
      </p:sp>
      <p:pic>
        <p:nvPicPr>
          <p:cNvPr id="16" name="Content Placeholder 15" descr="A graph of blue bars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r="6918" b="3"/>
          <a:stretch/>
        </p:blipFill>
        <p:spPr>
          <a:xfrm>
            <a:off x="6408981" y="381838"/>
            <a:ext cx="4330179" cy="29693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7" name="Content Placeholder 16" descr="A graph with purple lines and numbers&#10;&#10;Description automatically generated"/>
          <p:cNvPicPr>
            <a:picLocks noGrp="1" noChangeAspect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49" b="4"/>
          <a:stretch/>
        </p:blipFill>
        <p:spPr>
          <a:xfrm>
            <a:off x="6416206" y="3506402"/>
            <a:ext cx="4330179" cy="29693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22" y="55418"/>
            <a:ext cx="8103304" cy="6732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253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55" y="2213042"/>
            <a:ext cx="2400382" cy="22685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/>
              <a:t>Top 5 Audiobooks</a:t>
            </a:r>
            <a:br>
              <a:rPr lang="en-US" sz="3200" dirty="0"/>
            </a:br>
            <a:r>
              <a:rPr lang="en-US" sz="3200" dirty="0"/>
              <a:t>Published in Multiple </a:t>
            </a:r>
            <a:br>
              <a:rPr lang="en-US" sz="3200" dirty="0"/>
            </a:br>
            <a:r>
              <a:rPr lang="en-US" sz="3200" dirty="0"/>
              <a:t>Languages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13" y="411408"/>
            <a:ext cx="7165631" cy="606890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pic>
        <p:nvPicPr>
          <p:cNvPr id="3" name="Picture 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4EFE683A-70C6-359A-9F17-0DFE5688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491356"/>
            <a:ext cx="9806609" cy="58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pic>
        <p:nvPicPr>
          <p:cNvPr id="4" name="Picture 3" descr="A diagram of a price distribution&#10;&#10;Description automatically generated">
            <a:extLst>
              <a:ext uri="{FF2B5EF4-FFF2-40B4-BE49-F238E27FC236}">
                <a16:creationId xmlns:a16="http://schemas.microsoft.com/office/drawing/2014/main" id="{EF7397D4-57B1-5294-811F-BC239EB0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82" y="599440"/>
            <a:ext cx="10506738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73268" y="442822"/>
            <a:ext cx="7958331" cy="670362"/>
          </a:xfrm>
        </p:spPr>
        <p:txBody>
          <a:bodyPr/>
          <a:lstStyle/>
          <a:p>
            <a:pPr algn="ctr"/>
            <a:r>
              <a:rPr lang="en-GB" dirty="0"/>
              <a:t>Price vs Duration by Rating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1245704"/>
            <a:ext cx="8947714" cy="4996069"/>
          </a:xfrm>
        </p:spPr>
      </p:pic>
    </p:spTree>
    <p:extLst>
      <p:ext uri="{BB962C8B-B14F-4D97-AF65-F5344CB8AC3E}">
        <p14:creationId xmlns:p14="http://schemas.microsoft.com/office/powerpoint/2010/main" val="399167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279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 AUDIBLE - INSIGHTS in INDIA         </vt:lpstr>
      <vt:lpstr>OBJECTIVES </vt:lpstr>
      <vt:lpstr>Annual Audiobook Releases </vt:lpstr>
      <vt:lpstr>Monthly Audiobook Releases  &amp;  Average Pricing</vt:lpstr>
      <vt:lpstr>PowerPoint Presentation</vt:lpstr>
      <vt:lpstr>Top 5 Audiobooks Published in Multiple  Languages</vt:lpstr>
      <vt:lpstr>PowerPoint Presentation</vt:lpstr>
      <vt:lpstr>PowerPoint Presentation</vt:lpstr>
      <vt:lpstr>Price vs Duration by Rating</vt:lpstr>
      <vt:lpstr>Conclusions</vt:lpstr>
      <vt:lpstr>Thank you   Zarmakoupis Konstantinos  Pantis Giannis  Sagropoulos Konstantinos   source: https://www.kaggle.com/datasets/snehangsude/audible-dataset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AUDIBLE INSIGHTS</dc:title>
  <dc:creator>User-47</dc:creator>
  <cp:lastModifiedBy>Kostas Sagropoulos</cp:lastModifiedBy>
  <cp:revision>21</cp:revision>
  <dcterms:created xsi:type="dcterms:W3CDTF">2024-12-15T10:48:02Z</dcterms:created>
  <dcterms:modified xsi:type="dcterms:W3CDTF">2024-12-19T06:05:10Z</dcterms:modified>
</cp:coreProperties>
</file>