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90" r:id="rId5"/>
    <p:sldId id="288" r:id="rId6"/>
    <p:sldId id="289" r:id="rId7"/>
    <p:sldId id="270" r:id="rId8"/>
    <p:sldId id="287" r:id="rId9"/>
    <p:sldId id="273" r:id="rId10"/>
    <p:sldId id="272" r:id="rId11"/>
    <p:sldId id="276" r:id="rId12"/>
    <p:sldId id="277" r:id="rId13"/>
    <p:sldId id="278"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F2A2-B9B2-9681-987A-D54A91552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0ABAC1-AA76-3921-78D0-131C39804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C96B25-5880-3104-E925-7D0B6961544D}"/>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5" name="Footer Placeholder 4">
            <a:extLst>
              <a:ext uri="{FF2B5EF4-FFF2-40B4-BE49-F238E27FC236}">
                <a16:creationId xmlns:a16="http://schemas.microsoft.com/office/drawing/2014/main" id="{22656CC7-DA2E-4D4D-9BE7-B7A9EDB07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DEF09-2A1C-601B-A814-CB5F06281681}"/>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2552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FC6-A34A-C68D-17EF-6C752DEB8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C3FE80-8657-6338-8DA8-24D2B2602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90C72-F9CC-85C7-2EBE-E78258622946}"/>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5" name="Footer Placeholder 4">
            <a:extLst>
              <a:ext uri="{FF2B5EF4-FFF2-40B4-BE49-F238E27FC236}">
                <a16:creationId xmlns:a16="http://schemas.microsoft.com/office/drawing/2014/main" id="{ADAA36DE-0605-9158-C9DE-0FD3C2D32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A12AD-9C98-2884-4674-CAA44E744370}"/>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17139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B9C60-FC71-9D78-7D4C-A7DCED652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8C8E7-E306-71E0-BBF8-8FE548B7C7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E21DC-8F6D-D5E3-E32E-27523D4B5AF4}"/>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5" name="Footer Placeholder 4">
            <a:extLst>
              <a:ext uri="{FF2B5EF4-FFF2-40B4-BE49-F238E27FC236}">
                <a16:creationId xmlns:a16="http://schemas.microsoft.com/office/drawing/2014/main" id="{A0BC71D9-461A-59E2-3D32-B0E667C2A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84F0B-B39C-1C6B-AAB4-F6A59A09E3C4}"/>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72920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E67A-3158-821E-34F3-1D49350A5E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346C83-DD7A-4948-F3FB-701B0F52B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0EE3B-5191-A47C-046C-F90240CE3D38}"/>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5" name="Footer Placeholder 4">
            <a:extLst>
              <a:ext uri="{FF2B5EF4-FFF2-40B4-BE49-F238E27FC236}">
                <a16:creationId xmlns:a16="http://schemas.microsoft.com/office/drawing/2014/main" id="{E89A3693-9363-E6DE-84D0-8AC621DFC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F6E1B-318C-3773-5EA3-DC05FFAFD489}"/>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41025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9CEA-3852-314A-59D6-FF12EE007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D58D9C-7241-0FE9-5F1B-EEA3DD8BE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13402-677B-EF99-E7A8-713D6B1BBB90}"/>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5" name="Footer Placeholder 4">
            <a:extLst>
              <a:ext uri="{FF2B5EF4-FFF2-40B4-BE49-F238E27FC236}">
                <a16:creationId xmlns:a16="http://schemas.microsoft.com/office/drawing/2014/main" id="{7ABABC62-4032-9D3D-61A1-C4991379C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3E12B-6CB8-D692-DC70-469F374F5616}"/>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12313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36EE-BB4A-AB9D-D297-F5B6B8B056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16365D-56F1-65F1-84E6-474B497D6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0270D7-F4F7-0BAE-9B20-49E4A1A3E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BB7F75-8FBC-7C72-449F-E0840D605B92}"/>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6" name="Footer Placeholder 5">
            <a:extLst>
              <a:ext uri="{FF2B5EF4-FFF2-40B4-BE49-F238E27FC236}">
                <a16:creationId xmlns:a16="http://schemas.microsoft.com/office/drawing/2014/main" id="{A5EDBCD9-736A-1DE3-346A-BFD5EF3E0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DC8A6-902F-6A8B-7297-5E83DF1191C9}"/>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310138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920-BF9A-4F60-1F5D-7641ADE5A4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A8298-6C29-BD5E-A640-9FE19C45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5ED96-0752-A3AC-A65E-EB8BDE05A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CDD853-3906-05A1-CC10-5CCA8E2FC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941AA-3B4C-2EC9-0DAC-29DCAFEE8C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36CFA2-AA9A-7A4F-1EDC-81FF23C9D817}"/>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8" name="Footer Placeholder 7">
            <a:extLst>
              <a:ext uri="{FF2B5EF4-FFF2-40B4-BE49-F238E27FC236}">
                <a16:creationId xmlns:a16="http://schemas.microsoft.com/office/drawing/2014/main" id="{4A1B05F8-57AB-FFED-9CD0-737153B0EE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AAB1C1-860A-7EF1-7A87-8E32E9030B70}"/>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7351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C9B3-0942-D8BC-9C1A-F8231E7484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7323A6-7C3A-6954-4CB8-6A86DA81A25B}"/>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4" name="Footer Placeholder 3">
            <a:extLst>
              <a:ext uri="{FF2B5EF4-FFF2-40B4-BE49-F238E27FC236}">
                <a16:creationId xmlns:a16="http://schemas.microsoft.com/office/drawing/2014/main" id="{A1E70241-8CCE-316D-318F-61D82FF87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17E543-93A7-889E-2CFE-FAEFEC56CDC6}"/>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333542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A6703-77CB-23AD-03DF-ACE7C6CDA45B}"/>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3" name="Footer Placeholder 2">
            <a:extLst>
              <a:ext uri="{FF2B5EF4-FFF2-40B4-BE49-F238E27FC236}">
                <a16:creationId xmlns:a16="http://schemas.microsoft.com/office/drawing/2014/main" id="{07201552-DB59-44FD-4FE0-CADCBC2B9C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E25475-D286-E041-72CE-A0AD91770BA1}"/>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396493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C0B4-610E-C46D-BA13-A9557F10F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DA0617-0E1D-3A04-8775-6E7C27A13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0E8E4-BE15-3014-6170-5F1515594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FF0F8-352F-78E3-684D-2B21C7873EE6}"/>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6" name="Footer Placeholder 5">
            <a:extLst>
              <a:ext uri="{FF2B5EF4-FFF2-40B4-BE49-F238E27FC236}">
                <a16:creationId xmlns:a16="http://schemas.microsoft.com/office/drawing/2014/main" id="{1E7FF10B-3574-D2A7-0FB8-C55B037BC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BD456-9243-882A-BA78-9C9306D07D09}"/>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416208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1B1E-497D-4389-DBF7-7E8102917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4DB9B5-85DF-C94D-253D-0922BCBF7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821EF1-6BB6-F541-FB9A-6EE51DD4A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D239C-0B67-04F9-5B1C-F1990141C377}"/>
              </a:ext>
            </a:extLst>
          </p:cNvPr>
          <p:cNvSpPr>
            <a:spLocks noGrp="1"/>
          </p:cNvSpPr>
          <p:nvPr>
            <p:ph type="dt" sz="half" idx="10"/>
          </p:nvPr>
        </p:nvSpPr>
        <p:spPr/>
        <p:txBody>
          <a:bodyPr/>
          <a:lstStyle/>
          <a:p>
            <a:fld id="{AD4E3D52-F36A-4A5C-8CB2-5D1DB3C633F9}" type="datetimeFigureOut">
              <a:rPr lang="en-IN" smtClean="0"/>
              <a:t>18-10-2023</a:t>
            </a:fld>
            <a:endParaRPr lang="en-IN"/>
          </a:p>
        </p:txBody>
      </p:sp>
      <p:sp>
        <p:nvSpPr>
          <p:cNvPr id="6" name="Footer Placeholder 5">
            <a:extLst>
              <a:ext uri="{FF2B5EF4-FFF2-40B4-BE49-F238E27FC236}">
                <a16:creationId xmlns:a16="http://schemas.microsoft.com/office/drawing/2014/main" id="{5B3116DE-602D-34DC-4C6B-E0D46AEEE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45721-8525-A8D5-3755-B97F432FC6AE}"/>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42440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D09CD-E725-09A5-724B-756D7D55C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703016-67F0-34BC-44D3-76C1D0CC9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B03C0-E7AF-F527-60FF-9040147E4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E3D52-F36A-4A5C-8CB2-5D1DB3C633F9}" type="datetimeFigureOut">
              <a:rPr lang="en-IN" smtClean="0"/>
              <a:t>18-10-2023</a:t>
            </a:fld>
            <a:endParaRPr lang="en-IN"/>
          </a:p>
        </p:txBody>
      </p:sp>
      <p:sp>
        <p:nvSpPr>
          <p:cNvPr id="5" name="Footer Placeholder 4">
            <a:extLst>
              <a:ext uri="{FF2B5EF4-FFF2-40B4-BE49-F238E27FC236}">
                <a16:creationId xmlns:a16="http://schemas.microsoft.com/office/drawing/2014/main" id="{6B10B4C7-42DC-694B-7825-7C9ABD6DF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465FE5-46F7-23DC-9704-CB0A19EE7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7C748-BA62-4F86-86DA-76702213A8FA}" type="slidenum">
              <a:rPr lang="en-IN" smtClean="0"/>
              <a:t>‹#›</a:t>
            </a:fld>
            <a:endParaRPr lang="en-IN"/>
          </a:p>
        </p:txBody>
      </p:sp>
    </p:spTree>
    <p:extLst>
      <p:ext uri="{BB962C8B-B14F-4D97-AF65-F5344CB8AC3E}">
        <p14:creationId xmlns:p14="http://schemas.microsoft.com/office/powerpoint/2010/main" val="24216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apers.ssrn.com/sol3/papers.cfm?abstract_id=3851056"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academia.edu/download/53620889/IRJET-V4I1286.pdf" TargetMode="External"/><Relationship Id="rId4" Type="http://schemas.openxmlformats.org/officeDocument/2006/relationships/hyperlink" Target="http://dx.doi.org/10.1109/ICNTE.2017.794788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apers.ssrn.com/sol3/papers.cfm?abstract_id=3851056"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dx.doi.org/10.1109/ICNTE.2017.794788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cademia.edu/download/53620889/IRJET-V4I1286.pdf"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cholar.google.com/citations?user=A3Gu2F8AAAAJ&amp;hl=en&amp;oi=sra"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github.com/Sah-Manish/Face-Recognition-Attendence-System-Using-Face-Encoding-Algorithm/blob/main/Survey%20Results.doc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a:blip r:embed="rId2"/>
          <a:stretch>
            <a:fillRect/>
          </a:stretch>
        </p:blipFill>
        <p:spPr>
          <a:xfrm>
            <a:off x="0" y="-41945"/>
            <a:ext cx="5142451"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5570290" y="234892"/>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12" name="TextBox 11">
            <a:extLst>
              <a:ext uri="{FF2B5EF4-FFF2-40B4-BE49-F238E27FC236}">
                <a16:creationId xmlns:a16="http://schemas.microsoft.com/office/drawing/2014/main" id="{CCF4BAB1-19CD-30CF-B1AC-5AC9F31F1041}"/>
              </a:ext>
            </a:extLst>
          </p:cNvPr>
          <p:cNvSpPr txBox="1"/>
          <p:nvPr/>
        </p:nvSpPr>
        <p:spPr>
          <a:xfrm>
            <a:off x="1614880" y="989901"/>
            <a:ext cx="8447713" cy="1754326"/>
          </a:xfrm>
          <a:prstGeom prst="rect">
            <a:avLst/>
          </a:prstGeom>
          <a:noFill/>
        </p:spPr>
        <p:txBody>
          <a:bodyPr wrap="square" rtlCol="0">
            <a:spAutoFit/>
          </a:bodyPr>
          <a:lstStyle/>
          <a:p>
            <a:pPr algn="ctr"/>
            <a:r>
              <a:rPr lang="en-IN" dirty="0"/>
              <a:t>School Of Computing Science And Engineering</a:t>
            </a:r>
          </a:p>
          <a:p>
            <a:pPr algn="ctr"/>
            <a:r>
              <a:rPr lang="en-IN" dirty="0"/>
              <a:t>B. Tech CSE</a:t>
            </a:r>
          </a:p>
          <a:p>
            <a:pPr algn="ctr"/>
            <a:r>
              <a:rPr lang="en-IN" dirty="0"/>
              <a:t>2023-24</a:t>
            </a:r>
          </a:p>
          <a:p>
            <a:pPr algn="ctr"/>
            <a:r>
              <a:rPr lang="en-IN" dirty="0"/>
              <a:t>Semester 7 (Fall-Batch)</a:t>
            </a:r>
          </a:p>
          <a:p>
            <a:pPr algn="ctr"/>
            <a:r>
              <a:rPr lang="en-IN" dirty="0"/>
              <a:t>Project V</a:t>
            </a:r>
          </a:p>
          <a:p>
            <a:pPr algn="ctr"/>
            <a:r>
              <a:rPr lang="en-IN" dirty="0"/>
              <a:t>Title: </a:t>
            </a:r>
            <a:r>
              <a:rPr lang="en-US" u="sng" dirty="0"/>
              <a:t>Face Recognition </a:t>
            </a:r>
            <a:r>
              <a:rPr lang="en-US" u="sng" dirty="0" err="1"/>
              <a:t>Attendence</a:t>
            </a:r>
            <a:r>
              <a:rPr lang="en-US" u="sng" dirty="0"/>
              <a:t> System Using Face Encoding Algorithm</a:t>
            </a:r>
            <a:endParaRPr lang="en-IN" u="sng" dirty="0"/>
          </a:p>
        </p:txBody>
      </p:sp>
      <p:graphicFrame>
        <p:nvGraphicFramePr>
          <p:cNvPr id="13" name="Table 10">
            <a:extLst>
              <a:ext uri="{FF2B5EF4-FFF2-40B4-BE49-F238E27FC236}">
                <a16:creationId xmlns:a16="http://schemas.microsoft.com/office/drawing/2014/main" id="{405C4574-447B-1FD9-92F1-CC27AE1B9841}"/>
              </a:ext>
            </a:extLst>
          </p:cNvPr>
          <p:cNvGraphicFramePr>
            <a:graphicFrameLocks noGrp="1"/>
          </p:cNvGraphicFramePr>
          <p:nvPr>
            <p:extLst>
              <p:ext uri="{D42A27DB-BD31-4B8C-83A1-F6EECF244321}">
                <p14:modId xmlns:p14="http://schemas.microsoft.com/office/powerpoint/2010/main" val="420065662"/>
              </p:ext>
            </p:extLst>
          </p:nvPr>
        </p:nvGraphicFramePr>
        <p:xfrm>
          <a:off x="780947" y="3293730"/>
          <a:ext cx="10897298" cy="370840"/>
        </p:xfrm>
        <a:graphic>
          <a:graphicData uri="http://schemas.openxmlformats.org/drawingml/2006/table">
            <a:tbl>
              <a:tblPr firstRow="1" bandRow="1">
                <a:tableStyleId>{5C22544A-7EE6-4342-B048-85BDC9FD1C3A}</a:tableStyleId>
              </a:tblPr>
              <a:tblGrid>
                <a:gridCol w="10897298">
                  <a:extLst>
                    <a:ext uri="{9D8B030D-6E8A-4147-A177-3AD203B41FA5}">
                      <a16:colId xmlns:a16="http://schemas.microsoft.com/office/drawing/2014/main" val="3260207258"/>
                    </a:ext>
                  </a:extLst>
                </a:gridCol>
              </a:tblGrid>
              <a:tr h="370840">
                <a:tc>
                  <a:txBody>
                    <a:bodyPr/>
                    <a:lstStyle/>
                    <a:p>
                      <a:r>
                        <a:rPr lang="en-US" dirty="0"/>
                        <a:t>Team Member’s Details                                                                                                                                                   BT4101</a:t>
                      </a:r>
                      <a:endParaRPr lang="en-IN" dirty="0"/>
                    </a:p>
                  </a:txBody>
                  <a:tcPr/>
                </a:tc>
                <a:extLst>
                  <a:ext uri="{0D108BD9-81ED-4DB2-BD59-A6C34878D82A}">
                    <a16:rowId xmlns:a16="http://schemas.microsoft.com/office/drawing/2014/main" val="1961608842"/>
                  </a:ext>
                </a:extLst>
              </a:tr>
            </a:tbl>
          </a:graphicData>
        </a:graphic>
      </p:graphicFrame>
      <p:graphicFrame>
        <p:nvGraphicFramePr>
          <p:cNvPr id="14" name="Table 9">
            <a:extLst>
              <a:ext uri="{FF2B5EF4-FFF2-40B4-BE49-F238E27FC236}">
                <a16:creationId xmlns:a16="http://schemas.microsoft.com/office/drawing/2014/main" id="{E5966687-C37F-4981-891D-6D233F347DCC}"/>
              </a:ext>
            </a:extLst>
          </p:cNvPr>
          <p:cNvGraphicFramePr>
            <a:graphicFrameLocks noGrp="1"/>
          </p:cNvGraphicFramePr>
          <p:nvPr>
            <p:extLst>
              <p:ext uri="{D42A27DB-BD31-4B8C-83A1-F6EECF244321}">
                <p14:modId xmlns:p14="http://schemas.microsoft.com/office/powerpoint/2010/main" val="2124398471"/>
              </p:ext>
            </p:extLst>
          </p:nvPr>
        </p:nvGraphicFramePr>
        <p:xfrm>
          <a:off x="780946" y="3647298"/>
          <a:ext cx="10897299" cy="1112520"/>
        </p:xfrm>
        <a:graphic>
          <a:graphicData uri="http://schemas.openxmlformats.org/drawingml/2006/table">
            <a:tbl>
              <a:tblPr firstRow="1" bandRow="1">
                <a:tableStyleId>{7DF18680-E054-41AD-8BC1-D1AEF772440D}</a:tableStyleId>
              </a:tblPr>
              <a:tblGrid>
                <a:gridCol w="872456">
                  <a:extLst>
                    <a:ext uri="{9D8B030D-6E8A-4147-A177-3AD203B41FA5}">
                      <a16:colId xmlns:a16="http://schemas.microsoft.com/office/drawing/2014/main" val="728820200"/>
                    </a:ext>
                  </a:extLst>
                </a:gridCol>
                <a:gridCol w="2298583">
                  <a:extLst>
                    <a:ext uri="{9D8B030D-6E8A-4147-A177-3AD203B41FA5}">
                      <a16:colId xmlns:a16="http://schemas.microsoft.com/office/drawing/2014/main" val="1979240524"/>
                    </a:ext>
                  </a:extLst>
                </a:gridCol>
                <a:gridCol w="2357307">
                  <a:extLst>
                    <a:ext uri="{9D8B030D-6E8A-4147-A177-3AD203B41FA5}">
                      <a16:colId xmlns:a16="http://schemas.microsoft.com/office/drawing/2014/main" val="2365203172"/>
                    </a:ext>
                  </a:extLst>
                </a:gridCol>
                <a:gridCol w="5368953">
                  <a:extLst>
                    <a:ext uri="{9D8B030D-6E8A-4147-A177-3AD203B41FA5}">
                      <a16:colId xmlns:a16="http://schemas.microsoft.com/office/drawing/2014/main" val="1273872439"/>
                    </a:ext>
                  </a:extLst>
                </a:gridCol>
              </a:tblGrid>
              <a:tr h="370840">
                <a:tc>
                  <a:txBody>
                    <a:bodyPr/>
                    <a:lstStyle/>
                    <a:p>
                      <a:r>
                        <a:rPr lang="en-US" dirty="0"/>
                        <a:t>S. No.</a:t>
                      </a:r>
                      <a:endParaRPr lang="en-IN" dirty="0"/>
                    </a:p>
                  </a:txBody>
                  <a:tcPr/>
                </a:tc>
                <a:tc>
                  <a:txBody>
                    <a:bodyPr/>
                    <a:lstStyle/>
                    <a:p>
                      <a:r>
                        <a:rPr lang="en-US" dirty="0"/>
                        <a:t>Participant Name</a:t>
                      </a:r>
                      <a:endParaRPr lang="en-IN" dirty="0"/>
                    </a:p>
                  </a:txBody>
                  <a:tcPr/>
                </a:tc>
                <a:tc>
                  <a:txBody>
                    <a:bodyPr/>
                    <a:lstStyle/>
                    <a:p>
                      <a:r>
                        <a:rPr lang="en-US" dirty="0"/>
                        <a:t>Mobile NO.</a:t>
                      </a:r>
                      <a:endParaRPr lang="en-IN" dirty="0"/>
                    </a:p>
                  </a:txBody>
                  <a:tcPr/>
                </a:tc>
                <a:tc>
                  <a:txBody>
                    <a:bodyPr/>
                    <a:lstStyle/>
                    <a:p>
                      <a:r>
                        <a:rPr lang="en-US" dirty="0"/>
                        <a:t>Mail ID</a:t>
                      </a:r>
                      <a:endParaRPr lang="en-IN" dirty="0"/>
                    </a:p>
                  </a:txBody>
                  <a:tcPr/>
                </a:tc>
                <a:extLst>
                  <a:ext uri="{0D108BD9-81ED-4DB2-BD59-A6C34878D82A}">
                    <a16:rowId xmlns:a16="http://schemas.microsoft.com/office/drawing/2014/main" val="2337334935"/>
                  </a:ext>
                </a:extLst>
              </a:tr>
              <a:tr h="370840">
                <a:tc>
                  <a:txBody>
                    <a:bodyPr/>
                    <a:lstStyle/>
                    <a:p>
                      <a:r>
                        <a:rPr lang="en-US" dirty="0"/>
                        <a:t>1</a:t>
                      </a:r>
                      <a:endParaRPr lang="en-IN" dirty="0"/>
                    </a:p>
                  </a:txBody>
                  <a:tcPr/>
                </a:tc>
                <a:tc>
                  <a:txBody>
                    <a:bodyPr/>
                    <a:lstStyle/>
                    <a:p>
                      <a:r>
                        <a:rPr lang="en-US" dirty="0"/>
                        <a:t>Manish Kumar</a:t>
                      </a:r>
                      <a:endParaRPr lang="en-IN" dirty="0"/>
                    </a:p>
                  </a:txBody>
                  <a:tcPr/>
                </a:tc>
                <a:tc>
                  <a:txBody>
                    <a:bodyPr/>
                    <a:lstStyle/>
                    <a:p>
                      <a:r>
                        <a:rPr lang="en-US" dirty="0"/>
                        <a:t>7827043684</a:t>
                      </a:r>
                      <a:endParaRPr lang="en-IN" dirty="0"/>
                    </a:p>
                  </a:txBody>
                  <a:tcPr/>
                </a:tc>
                <a:tc>
                  <a:txBody>
                    <a:bodyPr/>
                    <a:lstStyle/>
                    <a:p>
                      <a:r>
                        <a:rPr lang="en-US" dirty="0"/>
                        <a:t>sahmanish10987@gmail.com</a:t>
                      </a:r>
                      <a:endParaRPr lang="en-IN" dirty="0"/>
                    </a:p>
                  </a:txBody>
                  <a:tcPr/>
                </a:tc>
                <a:extLst>
                  <a:ext uri="{0D108BD9-81ED-4DB2-BD59-A6C34878D82A}">
                    <a16:rowId xmlns:a16="http://schemas.microsoft.com/office/drawing/2014/main" val="1028240713"/>
                  </a:ext>
                </a:extLst>
              </a:tr>
              <a:tr h="370840">
                <a:tc>
                  <a:txBody>
                    <a:bodyPr/>
                    <a:lstStyle/>
                    <a:p>
                      <a:r>
                        <a:rPr lang="en-US" dirty="0"/>
                        <a:t>2</a:t>
                      </a:r>
                      <a:endParaRPr lang="en-IN" dirty="0"/>
                    </a:p>
                  </a:txBody>
                  <a:tcPr/>
                </a:tc>
                <a:tc>
                  <a:txBody>
                    <a:bodyPr/>
                    <a:lstStyle/>
                    <a:p>
                      <a:r>
                        <a:rPr lang="en-US" dirty="0"/>
                        <a:t>Yuvraj Singh</a:t>
                      </a:r>
                      <a:endParaRPr lang="en-IN" dirty="0"/>
                    </a:p>
                  </a:txBody>
                  <a:tcPr/>
                </a:tc>
                <a:tc>
                  <a:txBody>
                    <a:bodyPr/>
                    <a:lstStyle/>
                    <a:p>
                      <a:r>
                        <a:rPr lang="en-IN" dirty="0"/>
                        <a:t>9058826896</a:t>
                      </a:r>
                    </a:p>
                  </a:txBody>
                  <a:tcPr/>
                </a:tc>
                <a:tc>
                  <a:txBody>
                    <a:bodyPr/>
                    <a:lstStyle/>
                    <a:p>
                      <a:r>
                        <a:rPr lang="en-IN" dirty="0"/>
                        <a:t>yuvraj.20scse1010824@galgotiasuniversity.edu.in</a:t>
                      </a:r>
                    </a:p>
                  </a:txBody>
                  <a:tcPr/>
                </a:tc>
                <a:extLst>
                  <a:ext uri="{0D108BD9-81ED-4DB2-BD59-A6C34878D82A}">
                    <a16:rowId xmlns:a16="http://schemas.microsoft.com/office/drawing/2014/main" val="2526646617"/>
                  </a:ext>
                </a:extLst>
              </a:tr>
            </a:tbl>
          </a:graphicData>
        </a:graphic>
      </p:graphicFrame>
      <p:graphicFrame>
        <p:nvGraphicFramePr>
          <p:cNvPr id="15" name="Table 10">
            <a:extLst>
              <a:ext uri="{FF2B5EF4-FFF2-40B4-BE49-F238E27FC236}">
                <a16:creationId xmlns:a16="http://schemas.microsoft.com/office/drawing/2014/main" id="{796EF712-1E30-366B-6B1A-1F06DE076C8E}"/>
              </a:ext>
            </a:extLst>
          </p:cNvPr>
          <p:cNvGraphicFramePr>
            <a:graphicFrameLocks noGrp="1"/>
          </p:cNvGraphicFramePr>
          <p:nvPr>
            <p:extLst>
              <p:ext uri="{D42A27DB-BD31-4B8C-83A1-F6EECF244321}">
                <p14:modId xmlns:p14="http://schemas.microsoft.com/office/powerpoint/2010/main" val="2084485951"/>
              </p:ext>
            </p:extLst>
          </p:nvPr>
        </p:nvGraphicFramePr>
        <p:xfrm>
          <a:off x="780947" y="4868191"/>
          <a:ext cx="10897298" cy="370840"/>
        </p:xfrm>
        <a:graphic>
          <a:graphicData uri="http://schemas.openxmlformats.org/drawingml/2006/table">
            <a:tbl>
              <a:tblPr firstRow="1" bandRow="1">
                <a:tableStyleId>{5C22544A-7EE6-4342-B048-85BDC9FD1C3A}</a:tableStyleId>
              </a:tblPr>
              <a:tblGrid>
                <a:gridCol w="10897298">
                  <a:extLst>
                    <a:ext uri="{9D8B030D-6E8A-4147-A177-3AD203B41FA5}">
                      <a16:colId xmlns:a16="http://schemas.microsoft.com/office/drawing/2014/main" val="3260207258"/>
                    </a:ext>
                  </a:extLst>
                </a:gridCol>
              </a:tblGrid>
              <a:tr h="370840">
                <a:tc>
                  <a:txBody>
                    <a:bodyPr/>
                    <a:lstStyle/>
                    <a:p>
                      <a:r>
                        <a:rPr lang="en-US" dirty="0"/>
                        <a:t>Faculty (College) Mentor’s Details</a:t>
                      </a:r>
                      <a:endParaRPr lang="en-IN" dirty="0"/>
                    </a:p>
                  </a:txBody>
                  <a:tcPr/>
                </a:tc>
                <a:extLst>
                  <a:ext uri="{0D108BD9-81ED-4DB2-BD59-A6C34878D82A}">
                    <a16:rowId xmlns:a16="http://schemas.microsoft.com/office/drawing/2014/main" val="1961608842"/>
                  </a:ext>
                </a:extLst>
              </a:tr>
            </a:tbl>
          </a:graphicData>
        </a:graphic>
      </p:graphicFrame>
      <p:graphicFrame>
        <p:nvGraphicFramePr>
          <p:cNvPr id="16" name="Table 9">
            <a:extLst>
              <a:ext uri="{FF2B5EF4-FFF2-40B4-BE49-F238E27FC236}">
                <a16:creationId xmlns:a16="http://schemas.microsoft.com/office/drawing/2014/main" id="{8ABD2B23-8C48-B059-F884-B94432909A1D}"/>
              </a:ext>
            </a:extLst>
          </p:cNvPr>
          <p:cNvGraphicFramePr>
            <a:graphicFrameLocks noGrp="1"/>
          </p:cNvGraphicFramePr>
          <p:nvPr>
            <p:extLst>
              <p:ext uri="{D42A27DB-BD31-4B8C-83A1-F6EECF244321}">
                <p14:modId xmlns:p14="http://schemas.microsoft.com/office/powerpoint/2010/main" val="1468063270"/>
              </p:ext>
            </p:extLst>
          </p:nvPr>
        </p:nvGraphicFramePr>
        <p:xfrm>
          <a:off x="780946" y="5236129"/>
          <a:ext cx="10897299" cy="741680"/>
        </p:xfrm>
        <a:graphic>
          <a:graphicData uri="http://schemas.openxmlformats.org/drawingml/2006/table">
            <a:tbl>
              <a:tblPr firstRow="1" bandRow="1">
                <a:tableStyleId>{7DF18680-E054-41AD-8BC1-D1AEF772440D}</a:tableStyleId>
              </a:tblPr>
              <a:tblGrid>
                <a:gridCol w="872456">
                  <a:extLst>
                    <a:ext uri="{9D8B030D-6E8A-4147-A177-3AD203B41FA5}">
                      <a16:colId xmlns:a16="http://schemas.microsoft.com/office/drawing/2014/main" val="728820200"/>
                    </a:ext>
                  </a:extLst>
                </a:gridCol>
                <a:gridCol w="2298583">
                  <a:extLst>
                    <a:ext uri="{9D8B030D-6E8A-4147-A177-3AD203B41FA5}">
                      <a16:colId xmlns:a16="http://schemas.microsoft.com/office/drawing/2014/main" val="1979240524"/>
                    </a:ext>
                  </a:extLst>
                </a:gridCol>
                <a:gridCol w="2357307">
                  <a:extLst>
                    <a:ext uri="{9D8B030D-6E8A-4147-A177-3AD203B41FA5}">
                      <a16:colId xmlns:a16="http://schemas.microsoft.com/office/drawing/2014/main" val="2365203172"/>
                    </a:ext>
                  </a:extLst>
                </a:gridCol>
                <a:gridCol w="5368953">
                  <a:extLst>
                    <a:ext uri="{9D8B030D-6E8A-4147-A177-3AD203B41FA5}">
                      <a16:colId xmlns:a16="http://schemas.microsoft.com/office/drawing/2014/main" val="1273872439"/>
                    </a:ext>
                  </a:extLst>
                </a:gridCol>
              </a:tblGrid>
              <a:tr h="370840">
                <a:tc>
                  <a:txBody>
                    <a:bodyPr/>
                    <a:lstStyle/>
                    <a:p>
                      <a:r>
                        <a:rPr lang="en-US" dirty="0"/>
                        <a:t>S. No.</a:t>
                      </a:r>
                      <a:endParaRPr lang="en-IN" dirty="0"/>
                    </a:p>
                  </a:txBody>
                  <a:tcPr/>
                </a:tc>
                <a:tc>
                  <a:txBody>
                    <a:bodyPr/>
                    <a:lstStyle/>
                    <a:p>
                      <a:r>
                        <a:rPr lang="en-US" dirty="0"/>
                        <a:t>Mentor Name</a:t>
                      </a:r>
                      <a:endParaRPr lang="en-IN" dirty="0"/>
                    </a:p>
                  </a:txBody>
                  <a:tcPr/>
                </a:tc>
                <a:tc>
                  <a:txBody>
                    <a:bodyPr/>
                    <a:lstStyle/>
                    <a:p>
                      <a:r>
                        <a:rPr lang="en-US" dirty="0"/>
                        <a:t>Mobile NO.</a:t>
                      </a:r>
                      <a:endParaRPr lang="en-IN" dirty="0"/>
                    </a:p>
                  </a:txBody>
                  <a:tcPr/>
                </a:tc>
                <a:tc>
                  <a:txBody>
                    <a:bodyPr/>
                    <a:lstStyle/>
                    <a:p>
                      <a:r>
                        <a:rPr lang="en-US" dirty="0"/>
                        <a:t>Mail ID</a:t>
                      </a:r>
                      <a:endParaRPr lang="en-IN" dirty="0"/>
                    </a:p>
                  </a:txBody>
                  <a:tcPr/>
                </a:tc>
                <a:extLst>
                  <a:ext uri="{0D108BD9-81ED-4DB2-BD59-A6C34878D82A}">
                    <a16:rowId xmlns:a16="http://schemas.microsoft.com/office/drawing/2014/main" val="2337334935"/>
                  </a:ext>
                </a:extLst>
              </a:tr>
              <a:tr h="370840">
                <a:tc>
                  <a:txBody>
                    <a:bodyPr/>
                    <a:lstStyle/>
                    <a:p>
                      <a:r>
                        <a:rPr lang="en-US" dirty="0"/>
                        <a:t>1</a:t>
                      </a:r>
                      <a:endParaRPr lang="en-IN" dirty="0"/>
                    </a:p>
                  </a:txBody>
                  <a:tcPr/>
                </a:tc>
                <a:tc>
                  <a:txBody>
                    <a:bodyPr/>
                    <a:lstStyle/>
                    <a:p>
                      <a:r>
                        <a:rPr lang="en-US" dirty="0"/>
                        <a:t>Mr. Ajay Shankar</a:t>
                      </a:r>
                      <a:endParaRPr lang="en-IN" dirty="0"/>
                    </a:p>
                  </a:txBody>
                  <a:tcPr/>
                </a:tc>
                <a:tc>
                  <a:txBody>
                    <a:bodyPr/>
                    <a:lstStyle/>
                    <a:p>
                      <a:r>
                        <a:rPr lang="en-IN" dirty="0"/>
                        <a:t>9557051717</a:t>
                      </a:r>
                    </a:p>
                  </a:txBody>
                  <a:tcPr/>
                </a:tc>
                <a:tc>
                  <a:txBody>
                    <a:bodyPr/>
                    <a:lstStyle/>
                    <a:p>
                      <a:r>
                        <a:rPr lang="en-US" dirty="0"/>
                        <a:t>ajay.shankar@galgotiasuniversity.edu.in</a:t>
                      </a:r>
                      <a:endParaRPr lang="en-IN" dirty="0"/>
                    </a:p>
                  </a:txBody>
                  <a:tcPr/>
                </a:tc>
                <a:extLst>
                  <a:ext uri="{0D108BD9-81ED-4DB2-BD59-A6C34878D82A}">
                    <a16:rowId xmlns:a16="http://schemas.microsoft.com/office/drawing/2014/main" val="1028240713"/>
                  </a:ext>
                </a:extLst>
              </a:tr>
            </a:tbl>
          </a:graphicData>
        </a:graphic>
      </p:graphicFrame>
    </p:spTree>
    <p:extLst>
      <p:ext uri="{BB962C8B-B14F-4D97-AF65-F5344CB8AC3E}">
        <p14:creationId xmlns:p14="http://schemas.microsoft.com/office/powerpoint/2010/main" val="36740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5. </a:t>
            </a:r>
            <a:r>
              <a:rPr lang="en-US" b="1" dirty="0"/>
              <a:t>Work Accomplished and Work Remaining</a:t>
            </a:r>
          </a:p>
        </p:txBody>
      </p:sp>
      <p:sp>
        <p:nvSpPr>
          <p:cNvPr id="3" name="Content Placeholder 2">
            <a:extLst>
              <a:ext uri="{FF2B5EF4-FFF2-40B4-BE49-F238E27FC236}">
                <a16:creationId xmlns:a16="http://schemas.microsoft.com/office/drawing/2014/main" id="{0A9A5869-A54A-2E44-69F8-4C80AA720DA8}"/>
              </a:ext>
            </a:extLst>
          </p:cNvPr>
          <p:cNvSpPr txBox="1">
            <a:spLocks/>
          </p:cNvSpPr>
          <p:nvPr/>
        </p:nvSpPr>
        <p:spPr>
          <a:xfrm>
            <a:off x="116854" y="1775058"/>
            <a:ext cx="4786978" cy="18466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lnSpc>
                <a:spcPct val="150000"/>
              </a:lnSpc>
              <a:buNone/>
            </a:pPr>
            <a:endParaRPr lang="en-IN" sz="1200" dirty="0"/>
          </a:p>
        </p:txBody>
      </p:sp>
      <p:sp>
        <p:nvSpPr>
          <p:cNvPr id="8" name="TextBox 7">
            <a:extLst>
              <a:ext uri="{FF2B5EF4-FFF2-40B4-BE49-F238E27FC236}">
                <a16:creationId xmlns:a16="http://schemas.microsoft.com/office/drawing/2014/main" id="{B68AE6FE-A5B0-9AD5-5C07-27EF9C0663FE}"/>
              </a:ext>
            </a:extLst>
          </p:cNvPr>
          <p:cNvSpPr txBox="1"/>
          <p:nvPr/>
        </p:nvSpPr>
        <p:spPr>
          <a:xfrm>
            <a:off x="-1" y="1616336"/>
            <a:ext cx="12191999" cy="4619854"/>
          </a:xfrm>
          <a:prstGeom prst="rect">
            <a:avLst/>
          </a:prstGeom>
          <a:noFill/>
        </p:spPr>
        <p:txBody>
          <a:bodyPr wrap="square">
            <a:spAutoFit/>
          </a:bodyPr>
          <a:lstStyle/>
          <a:p>
            <a:pPr>
              <a:lnSpc>
                <a:spcPct val="150000"/>
              </a:lnSpc>
            </a:pPr>
            <a:r>
              <a:rPr lang="en-US" b="1" dirty="0"/>
              <a:t>Work Accomplished:</a:t>
            </a:r>
          </a:p>
          <a:p>
            <a:pPr marL="285750" indent="-285750">
              <a:lnSpc>
                <a:spcPct val="150000"/>
              </a:lnSpc>
              <a:buFont typeface="Arial" panose="020B0604020202020204" pitchFamily="34" charset="0"/>
              <a:buChar char="•"/>
            </a:pPr>
            <a:r>
              <a:rPr lang="en-US" dirty="0"/>
              <a:t>Primary Data Collection for analysis</a:t>
            </a:r>
          </a:p>
          <a:p>
            <a:pPr marL="285750" indent="-285750">
              <a:lnSpc>
                <a:spcPct val="150000"/>
              </a:lnSpc>
              <a:buFont typeface="Arial" panose="020B0604020202020204" pitchFamily="34" charset="0"/>
              <a:buChar char="•"/>
            </a:pPr>
            <a:r>
              <a:rPr lang="en-US" dirty="0"/>
              <a:t>Literature Survey</a:t>
            </a:r>
          </a:p>
          <a:p>
            <a:pPr marL="285750" indent="-285750">
              <a:lnSpc>
                <a:spcPct val="150000"/>
              </a:lnSpc>
              <a:buFont typeface="Arial" panose="020B0604020202020204" pitchFamily="34" charset="0"/>
              <a:buChar char="•"/>
            </a:pPr>
            <a:r>
              <a:rPr lang="en-US" dirty="0"/>
              <a:t>Completed a basic python program where encoding and comparing of faces works</a:t>
            </a:r>
          </a:p>
          <a:p>
            <a:pPr marL="285750" indent="-285750">
              <a:lnSpc>
                <a:spcPct val="150000"/>
              </a:lnSpc>
              <a:buFont typeface="Arial" panose="020B0604020202020204" pitchFamily="34" charset="0"/>
              <a:buChar char="•"/>
            </a:pPr>
            <a:r>
              <a:rPr lang="en-US" dirty="0"/>
              <a:t>Logging and alert flow is done</a:t>
            </a:r>
          </a:p>
          <a:p>
            <a:pPr>
              <a:lnSpc>
                <a:spcPct val="150000"/>
              </a:lnSpc>
            </a:pPr>
            <a:r>
              <a:rPr lang="en-US" b="1" dirty="0"/>
              <a:t>Work Remaining:</a:t>
            </a:r>
          </a:p>
          <a:p>
            <a:pPr marL="285750" indent="-285750">
              <a:lnSpc>
                <a:spcPct val="150000"/>
              </a:lnSpc>
              <a:buFont typeface="Arial" panose="020B0604020202020204" pitchFamily="34" charset="0"/>
              <a:buChar char="•"/>
            </a:pPr>
            <a:r>
              <a:rPr lang="en-US" dirty="0"/>
              <a:t>API key and communication script</a:t>
            </a:r>
          </a:p>
          <a:p>
            <a:pPr marL="285750" indent="-285750">
              <a:lnSpc>
                <a:spcPct val="150000"/>
              </a:lnSpc>
              <a:buFont typeface="Arial" panose="020B0604020202020204" pitchFamily="34" charset="0"/>
              <a:buChar char="•"/>
            </a:pPr>
            <a:r>
              <a:rPr lang="en-US" dirty="0"/>
              <a:t>Encryption for communication data</a:t>
            </a:r>
          </a:p>
          <a:p>
            <a:pPr marL="285750" indent="-285750">
              <a:lnSpc>
                <a:spcPct val="150000"/>
              </a:lnSpc>
              <a:buFont typeface="Arial" panose="020B0604020202020204" pitchFamily="34" charset="0"/>
              <a:buChar char="•"/>
            </a:pPr>
            <a:r>
              <a:rPr lang="en-US" dirty="0"/>
              <a:t>DB API</a:t>
            </a:r>
          </a:p>
          <a:p>
            <a:pPr marL="285750" indent="-285750">
              <a:lnSpc>
                <a:spcPct val="150000"/>
              </a:lnSpc>
              <a:buFont typeface="Arial" panose="020B0604020202020204" pitchFamily="34" charset="0"/>
              <a:buChar char="•"/>
            </a:pPr>
            <a:r>
              <a:rPr lang="en-US" dirty="0"/>
              <a:t>Alert generation system</a:t>
            </a:r>
          </a:p>
          <a:p>
            <a:pPr>
              <a:lnSpc>
                <a:spcPct val="150000"/>
              </a:lnSpc>
            </a:pPr>
            <a:endParaRPr lang="en-IN" dirty="0"/>
          </a:p>
        </p:txBody>
      </p:sp>
    </p:spTree>
    <p:extLst>
      <p:ext uri="{BB962C8B-B14F-4D97-AF65-F5344CB8AC3E}">
        <p14:creationId xmlns:p14="http://schemas.microsoft.com/office/powerpoint/2010/main" val="281873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6. Challenges Faced</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646331"/>
          </a:xfrm>
          <a:prstGeom prst="rect">
            <a:avLst/>
          </a:prstGeom>
          <a:noFill/>
        </p:spPr>
        <p:txBody>
          <a:bodyPr wrap="square">
            <a:spAutoFit/>
          </a:bodyPr>
          <a:lstStyle/>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F6209043-DBED-4A20-0A9A-4A0F1DC95F20}"/>
              </a:ext>
            </a:extLst>
          </p:cNvPr>
          <p:cNvSpPr txBox="1"/>
          <p:nvPr/>
        </p:nvSpPr>
        <p:spPr>
          <a:xfrm>
            <a:off x="232095" y="1758967"/>
            <a:ext cx="9638951" cy="4185761"/>
          </a:xfrm>
          <a:prstGeom prst="rect">
            <a:avLst/>
          </a:prstGeom>
          <a:noFill/>
        </p:spPr>
        <p:txBody>
          <a:bodyPr wrap="square">
            <a:spAutoFit/>
          </a:bodyPr>
          <a:lstStyle/>
          <a:p>
            <a:pPr algn="l"/>
            <a:r>
              <a:rPr lang="en-US" sz="3200" b="1" i="0" dirty="0">
                <a:solidFill>
                  <a:srgbClr val="222222"/>
                </a:solidFill>
                <a:effectLst/>
                <a:latin typeface="Lato" panose="020F0502020204030203" pitchFamily="34" charset="0"/>
              </a:rPr>
              <a:t>Challenges Faced</a:t>
            </a:r>
          </a:p>
          <a:p>
            <a:pPr algn="just"/>
            <a:r>
              <a:rPr lang="en-US" b="0" i="0" dirty="0">
                <a:solidFill>
                  <a:srgbClr val="222222"/>
                </a:solidFill>
                <a:effectLst/>
                <a:latin typeface="Lato" panose="020F0502020204030203" pitchFamily="34" charset="0"/>
              </a:rPr>
              <a:t>Although building facial recognition seems easy, it is not as easy in real-world images that are being taken without any constraints. There are several challenges that are faced by the Facial Recognitions System, as follows:</a:t>
            </a:r>
          </a:p>
          <a:p>
            <a:pPr algn="just">
              <a:buFont typeface="Arial" panose="020B0604020202020204" pitchFamily="34" charset="0"/>
              <a:buChar char="•"/>
            </a:pPr>
            <a:r>
              <a:rPr lang="en-US" b="1" i="0" dirty="0">
                <a:solidFill>
                  <a:srgbClr val="222222"/>
                </a:solidFill>
                <a:effectLst/>
                <a:latin typeface="Lato" panose="020F0502020204030203" pitchFamily="34" charset="0"/>
              </a:rPr>
              <a:t>Illumination: </a:t>
            </a:r>
            <a:r>
              <a:rPr lang="en-US" b="0" i="0" dirty="0">
                <a:solidFill>
                  <a:srgbClr val="222222"/>
                </a:solidFill>
                <a:effectLst/>
                <a:latin typeface="Lato" panose="020F0502020204030203" pitchFamily="34" charset="0"/>
              </a:rPr>
              <a:t>It changes the face’s appearance drastically. It is observed that even slight changes in lighting conditions cause a significant impact on its results.</a:t>
            </a:r>
          </a:p>
          <a:p>
            <a:pPr algn="just">
              <a:buFont typeface="Arial" panose="020B0604020202020204" pitchFamily="34" charset="0"/>
              <a:buChar char="•"/>
            </a:pPr>
            <a:r>
              <a:rPr lang="en-US" b="1" i="0" dirty="0">
                <a:solidFill>
                  <a:srgbClr val="222222"/>
                </a:solidFill>
                <a:effectLst/>
                <a:latin typeface="Lato" panose="020F0502020204030203" pitchFamily="34" charset="0"/>
              </a:rPr>
              <a:t>Pose: </a:t>
            </a:r>
            <a:r>
              <a:rPr lang="en-US" b="0" i="0" dirty="0">
                <a:solidFill>
                  <a:srgbClr val="222222"/>
                </a:solidFill>
                <a:effectLst/>
                <a:latin typeface="Lato" panose="020F0502020204030203" pitchFamily="34" charset="0"/>
              </a:rPr>
              <a:t>Facial Recognition systems are highly sensitive to the pose, Which may result in faulty recognition or no recognition if the database is only trained on frontal face view.</a:t>
            </a:r>
          </a:p>
          <a:p>
            <a:pPr algn="just">
              <a:buFont typeface="Arial" panose="020B0604020202020204" pitchFamily="34" charset="0"/>
              <a:buChar char="•"/>
            </a:pPr>
            <a:r>
              <a:rPr lang="en-US" b="1" i="0" dirty="0">
                <a:solidFill>
                  <a:srgbClr val="222222"/>
                </a:solidFill>
                <a:effectLst/>
                <a:latin typeface="Lato" panose="020F0502020204030203" pitchFamily="34" charset="0"/>
              </a:rPr>
              <a:t>Facial Expressions</a:t>
            </a:r>
            <a:r>
              <a:rPr lang="en-US" b="0" i="0" dirty="0">
                <a:solidFill>
                  <a:srgbClr val="222222"/>
                </a:solidFill>
                <a:effectLst/>
                <a:latin typeface="Lato" panose="020F0502020204030203" pitchFamily="34" charset="0"/>
              </a:rPr>
              <a:t>: Different expressions of the same individual are another significant factor that needs to be taken into account. Modern Recognizers can easily deal with it, though.</a:t>
            </a:r>
          </a:p>
          <a:p>
            <a:pPr algn="just">
              <a:buFont typeface="Arial" panose="020B0604020202020204" pitchFamily="34" charset="0"/>
              <a:buChar char="•"/>
            </a:pPr>
            <a:r>
              <a:rPr lang="en-US" b="1" i="0" dirty="0">
                <a:solidFill>
                  <a:srgbClr val="222222"/>
                </a:solidFill>
                <a:effectLst/>
                <a:latin typeface="Lato" panose="020F0502020204030203" pitchFamily="34" charset="0"/>
              </a:rPr>
              <a:t>Low Resolution</a:t>
            </a:r>
            <a:r>
              <a:rPr lang="en-US" b="0" i="0" dirty="0">
                <a:solidFill>
                  <a:srgbClr val="222222"/>
                </a:solidFill>
                <a:effectLst/>
                <a:latin typeface="Lato" panose="020F0502020204030203" pitchFamily="34" charset="0"/>
              </a:rPr>
              <a:t>: The recognizer must be trained on a good-resolution picture. Otherwise, the model will fail to extract features.</a:t>
            </a:r>
          </a:p>
          <a:p>
            <a:pPr algn="just">
              <a:buFont typeface="Arial" panose="020B0604020202020204" pitchFamily="34" charset="0"/>
              <a:buChar char="•"/>
            </a:pPr>
            <a:r>
              <a:rPr lang="en-US" b="1" i="0" dirty="0">
                <a:solidFill>
                  <a:srgbClr val="222222"/>
                </a:solidFill>
                <a:effectLst/>
                <a:latin typeface="Lato" panose="020F0502020204030203" pitchFamily="34" charset="0"/>
              </a:rPr>
              <a:t>Aging: </a:t>
            </a:r>
            <a:r>
              <a:rPr lang="en-US" b="0" i="0" dirty="0">
                <a:solidFill>
                  <a:srgbClr val="222222"/>
                </a:solidFill>
                <a:effectLst/>
                <a:latin typeface="Lato" panose="020F0502020204030203" pitchFamily="34" charset="0"/>
              </a:rPr>
              <a:t>With increasing age, the human face features shape, lines, and texture changes which are yet another challenge.</a:t>
            </a:r>
          </a:p>
        </p:txBody>
      </p:sp>
    </p:spTree>
    <p:extLst>
      <p:ext uri="{BB962C8B-B14F-4D97-AF65-F5344CB8AC3E}">
        <p14:creationId xmlns:p14="http://schemas.microsoft.com/office/powerpoint/2010/main" val="224010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7. Conclusion and Future Work</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2585323"/>
          </a:xfrm>
          <a:prstGeom prst="rect">
            <a:avLst/>
          </a:prstGeom>
          <a:noFill/>
        </p:spPr>
        <p:txBody>
          <a:bodyPr wrap="square">
            <a:spAutoFit/>
          </a:bodyPr>
          <a:lstStyle/>
          <a:p>
            <a:r>
              <a:rPr lang="en-US" dirty="0"/>
              <a:t>Conclusion:</a:t>
            </a:r>
          </a:p>
          <a:p>
            <a:pPr algn="just">
              <a:buFont typeface="Arial" panose="020B0604020202020204" pitchFamily="34" charset="0"/>
              <a:buChar char="•"/>
            </a:pPr>
            <a:r>
              <a:rPr lang="en-US" b="0" i="0" dirty="0">
                <a:solidFill>
                  <a:srgbClr val="222222"/>
                </a:solidFill>
                <a:effectLst/>
                <a:latin typeface="Lato" panose="020F0502020204030203" pitchFamily="34" charset="0"/>
              </a:rPr>
              <a:t>Face recognition technology can be used to build practical systems for attendance tracking, security access control, and more.</a:t>
            </a:r>
          </a:p>
          <a:p>
            <a:pPr algn="just">
              <a:buFont typeface="Arial" panose="020B0604020202020204" pitchFamily="34" charset="0"/>
              <a:buChar char="•"/>
            </a:pPr>
            <a:r>
              <a:rPr lang="en-US" b="0" i="0" dirty="0">
                <a:solidFill>
                  <a:srgbClr val="222222"/>
                </a:solidFill>
                <a:effectLst/>
                <a:latin typeface="Lato" panose="020F0502020204030203" pitchFamily="34" charset="0"/>
              </a:rPr>
              <a:t>The face recognition system can be built using Python programming language and popular libraries such as OpenCV and face recognition.</a:t>
            </a:r>
          </a:p>
          <a:p>
            <a:pPr algn="just">
              <a:buFont typeface="Arial" panose="020B0604020202020204" pitchFamily="34" charset="0"/>
              <a:buChar char="•"/>
            </a:pPr>
            <a:r>
              <a:rPr lang="en-US" b="0" i="0" dirty="0">
                <a:solidFill>
                  <a:srgbClr val="222222"/>
                </a:solidFill>
                <a:effectLst/>
                <a:latin typeface="Lato" panose="020F0502020204030203" pitchFamily="34" charset="0"/>
              </a:rPr>
              <a:t>Once the face recognition model is built, it can be integrated with an attendance system using Python programming and database management tools.</a:t>
            </a:r>
            <a:endParaRPr lang="en-US" dirty="0"/>
          </a:p>
          <a:p>
            <a:r>
              <a:rPr lang="en-US" dirty="0"/>
              <a:t>Future work:</a:t>
            </a:r>
          </a:p>
          <a:p>
            <a:pPr lvl="1"/>
            <a:r>
              <a:rPr lang="en-US" dirty="0"/>
              <a:t>One-one Matching can be replaced by multiple faces detection </a:t>
            </a:r>
            <a:r>
              <a:rPr lang="en-US"/>
              <a:t>at once</a:t>
            </a:r>
            <a:r>
              <a:rPr lang="en-US" dirty="0"/>
              <a:t>.</a:t>
            </a:r>
            <a:endParaRPr lang="en-IN" dirty="0"/>
          </a:p>
        </p:txBody>
      </p:sp>
    </p:spTree>
    <p:extLst>
      <p:ext uri="{BB962C8B-B14F-4D97-AF65-F5344CB8AC3E}">
        <p14:creationId xmlns:p14="http://schemas.microsoft.com/office/powerpoint/2010/main" val="329753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8. References and Bibliography</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2308324"/>
          </a:xfrm>
          <a:prstGeom prst="rect">
            <a:avLst/>
          </a:prstGeom>
          <a:noFill/>
        </p:spPr>
        <p:txBody>
          <a:bodyPr wrap="square">
            <a:spAutoFit/>
          </a:bodyPr>
          <a:lstStyle/>
          <a:p>
            <a:pPr marL="285750" indent="-285750">
              <a:buFont typeface="Arial" panose="020B0604020202020204" pitchFamily="34" charset="0"/>
              <a:buChar char="•"/>
            </a:pPr>
            <a:r>
              <a:rPr lang="x-none" dirty="0">
                <a:hlinkClick r:id="rId3"/>
              </a:rPr>
              <a:t>https://papers.ssrn.com/sol3/papers.cfm?abstract_id=3851056</a:t>
            </a:r>
            <a:endParaRPr lang="x-none" dirty="0"/>
          </a:p>
          <a:p>
            <a:pPr marL="285750" indent="-285750">
              <a:buFont typeface="Arial" panose="020B0604020202020204" pitchFamily="34" charset="0"/>
              <a:buChar char="•"/>
            </a:pPr>
            <a:r>
              <a:rPr lang="x-none" dirty="0">
                <a:hlinkClick r:id="rId4"/>
              </a:rPr>
              <a:t>http://dx.doi.org/10.1109/ICNTE.2017.7947889</a:t>
            </a:r>
            <a:endParaRPr lang="en-US" dirty="0"/>
          </a:p>
          <a:p>
            <a:pPr marL="285750" indent="-285750">
              <a:buFont typeface="Arial" panose="020B0604020202020204" pitchFamily="34" charset="0"/>
              <a:buChar char="•"/>
            </a:pPr>
            <a:r>
              <a:rPr lang="en-US" dirty="0">
                <a:hlinkClick r:id="rId5"/>
              </a:rPr>
              <a:t>https://www.academia.edu/download/53620889/IRJET-V4I1286.pdf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x-none"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92653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4" name="TextBox 3">
            <a:extLst>
              <a:ext uri="{FF2B5EF4-FFF2-40B4-BE49-F238E27FC236}">
                <a16:creationId xmlns:a16="http://schemas.microsoft.com/office/drawing/2014/main" id="{1DAE175F-51CA-E4CF-F3C2-977D3FFB55EA}"/>
              </a:ext>
            </a:extLst>
          </p:cNvPr>
          <p:cNvSpPr txBox="1"/>
          <p:nvPr/>
        </p:nvSpPr>
        <p:spPr>
          <a:xfrm>
            <a:off x="0" y="964988"/>
            <a:ext cx="12192000" cy="5435812"/>
          </a:xfrm>
          <a:prstGeom prst="rect">
            <a:avLst/>
          </a:prstGeom>
          <a:noFill/>
        </p:spPr>
        <p:txBody>
          <a:bodyPr wrap="square" rtlCol="0">
            <a:prstTxWarp prst="textCascadeUp">
              <a:avLst/>
            </a:prstTxWarp>
            <a:spAutoFit/>
          </a:bodyPr>
          <a:lstStyle/>
          <a:p>
            <a:r>
              <a:rPr lang="en-US" sz="2800" b="1" dirty="0">
                <a:blipFill dpi="0" rotWithShape="1">
                  <a:blip r:embed="rId3">
                    <a:extLst>
                      <a:ext uri="{28A0092B-C50C-407E-A947-70E740481C1C}">
                        <a14:useLocalDpi xmlns:a14="http://schemas.microsoft.com/office/drawing/2010/main" val="0"/>
                      </a:ext>
                    </a:extLst>
                  </a:blip>
                  <a:srcRect/>
                  <a:stretch>
                    <a:fillRect/>
                  </a:stretch>
                </a:blipFill>
              </a:rPr>
              <a:t>------------------------</a:t>
            </a:r>
            <a:endParaRPr lang="en-IN" sz="2800" b="1" dirty="0">
              <a:blipFill dpi="0" rotWithShape="1">
                <a:blip r:embed="rId3">
                  <a:extLst>
                    <a:ext uri="{28A0092B-C50C-407E-A947-70E740481C1C}">
                      <a14:useLocalDpi xmlns:a14="http://schemas.microsoft.com/office/drawing/2010/main" val="0"/>
                    </a:ext>
                  </a:extLst>
                </a:blip>
                <a:srcRect/>
                <a:stretch>
                  <a:fillRect/>
                </a:stretch>
              </a:blipFill>
            </a:endParaRPr>
          </a:p>
        </p:txBody>
      </p:sp>
      <p:sp>
        <p:nvSpPr>
          <p:cNvPr id="5" name="TextBox 4">
            <a:extLst>
              <a:ext uri="{FF2B5EF4-FFF2-40B4-BE49-F238E27FC236}">
                <a16:creationId xmlns:a16="http://schemas.microsoft.com/office/drawing/2014/main" id="{A311C040-4C97-E97C-AFDD-E1716691C97B}"/>
              </a:ext>
            </a:extLst>
          </p:cNvPr>
          <p:cNvSpPr txBox="1"/>
          <p:nvPr/>
        </p:nvSpPr>
        <p:spPr>
          <a:xfrm rot="20847934">
            <a:off x="3662451" y="4364353"/>
            <a:ext cx="7867124" cy="1931589"/>
          </a:xfrm>
          <a:prstGeom prst="rect">
            <a:avLst/>
          </a:prstGeom>
          <a:noFill/>
        </p:spPr>
        <p:txBody>
          <a:bodyPr wrap="square" rtlCol="0">
            <a:prstTxWarp prst="textFadeLeft">
              <a:avLst/>
            </a:prstTxWarp>
            <a:spAutoFit/>
          </a:bodyPr>
          <a:lstStyle/>
          <a:p>
            <a:r>
              <a:rPr lang="en-US" b="1" u="sng" dirty="0">
                <a:ln w="22225">
                  <a:solidFill>
                    <a:schemeClr val="accent2"/>
                  </a:solidFill>
                  <a:prstDash val="solid"/>
                </a:ln>
                <a:solidFill>
                  <a:schemeClr val="accent2">
                    <a:lumMod val="40000"/>
                    <a:lumOff val="60000"/>
                  </a:schemeClr>
                </a:solidFill>
              </a:rPr>
              <a:t> Thank You</a:t>
            </a:r>
            <a:endParaRPr lang="en-IN" b="1" u="sng"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5694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1. Introduction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116853" y="1775057"/>
            <a:ext cx="11471563" cy="37856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Problem</a:t>
            </a:r>
          </a:p>
          <a:p>
            <a:pPr algn="l"/>
            <a:r>
              <a:rPr lang="en-US" sz="1200" dirty="0"/>
              <a:t>There is no reason that a critical educational practice like attendance should be viewed in the old, tedious manner in this age of rapidly evolving new technologies. In the conventional method, it is difficult to manage large groups of students in a classroom. Since it takes time and has a high risk of error when entering data into a system, it is not recommended. Real-Time Face Recognition is a practical method for dealing with a large number of students' attendance on a daily basis.</a:t>
            </a:r>
          </a:p>
          <a:p>
            <a:pPr algn="l"/>
            <a:r>
              <a:rPr lang="en-US" sz="1600" b="1" dirty="0"/>
              <a:t>Advantages</a:t>
            </a:r>
            <a:endParaRPr lang="en-US" sz="1200" b="1" dirty="0"/>
          </a:p>
          <a:p>
            <a:pPr marL="171450" indent="-171450" algn="l">
              <a:buFont typeface="Arial" panose="020B0604020202020204" pitchFamily="34" charset="0"/>
              <a:buChar char="•"/>
            </a:pPr>
            <a:r>
              <a:rPr lang="en-US" sz="1200" dirty="0"/>
              <a:t>Nullifies false participation</a:t>
            </a:r>
          </a:p>
          <a:p>
            <a:pPr marL="171450" indent="-171450" algn="l">
              <a:buFont typeface="Arial" panose="020B0604020202020204" pitchFamily="34" charset="0"/>
              <a:buChar char="•"/>
            </a:pPr>
            <a:r>
              <a:rPr lang="en-US" sz="1200" dirty="0"/>
              <a:t>Saves time</a:t>
            </a:r>
          </a:p>
          <a:p>
            <a:pPr marL="171450" indent="-171450" algn="l">
              <a:buFont typeface="Arial" panose="020B0604020202020204" pitchFamily="34" charset="0"/>
              <a:buChar char="•"/>
            </a:pPr>
            <a:r>
              <a:rPr lang="en-US" sz="1200" dirty="0"/>
              <a:t>Can be used for monitoring purpose also</a:t>
            </a:r>
            <a:endParaRPr lang="en-IN" sz="1200" dirty="0"/>
          </a:p>
          <a:p>
            <a:pPr marL="171450" indent="-171450" algn="l">
              <a:buFont typeface="Arial" panose="020B0604020202020204" pitchFamily="34" charset="0"/>
              <a:buChar char="•"/>
            </a:pPr>
            <a:r>
              <a:rPr lang="en-US" sz="1200" dirty="0"/>
              <a:t>Old method requires considerable amount of time</a:t>
            </a:r>
          </a:p>
          <a:p>
            <a:pPr marL="171450" indent="-171450" algn="l">
              <a:buFont typeface="Arial" panose="020B0604020202020204" pitchFamily="34" charset="0"/>
              <a:buChar char="•"/>
            </a:pPr>
            <a:r>
              <a:rPr lang="en-US" sz="1200" dirty="0"/>
              <a:t>Old methods can't keep up with the increase in number of students, same can be said for the workplaces where employee count is in thousands.</a:t>
            </a:r>
          </a:p>
          <a:p>
            <a:pPr marL="171450" indent="-171450" algn="l">
              <a:buFont typeface="Arial" panose="020B0604020202020204" pitchFamily="34" charset="0"/>
              <a:buChar char="•"/>
            </a:pPr>
            <a:r>
              <a:rPr lang="en-US" sz="1200" dirty="0"/>
              <a:t>Modern methods like RFID is no solution as its deployment is expensive and large scale is not efficient.</a:t>
            </a:r>
          </a:p>
          <a:p>
            <a:pPr marL="171450" indent="-171450" algn="l">
              <a:buFont typeface="Arial" panose="020B0604020202020204" pitchFamily="34" charset="0"/>
              <a:buChar char="•"/>
            </a:pPr>
            <a:r>
              <a:rPr lang="en-US" sz="1200" dirty="0"/>
              <a:t>Coding of faces seems to be best practice and can be implemented from one clear image for further analysis.</a:t>
            </a:r>
          </a:p>
          <a:p>
            <a:pPr marL="171450" indent="-171450" algn="l">
              <a:buFont typeface="Arial" panose="020B0604020202020204" pitchFamily="34" charset="0"/>
              <a:buChar char="•"/>
            </a:pPr>
            <a:r>
              <a:rPr lang="en-US" sz="1200" dirty="0"/>
              <a:t>Multidirectional recognition can boost its accuracy in detection, identification and analysis</a:t>
            </a:r>
          </a:p>
        </p:txBody>
      </p:sp>
    </p:spTree>
    <p:extLst>
      <p:ext uri="{BB962C8B-B14F-4D97-AF65-F5344CB8AC3E}">
        <p14:creationId xmlns:p14="http://schemas.microsoft.com/office/powerpoint/2010/main" val="334891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2.1 Related Work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116853" y="1775057"/>
            <a:ext cx="11471563" cy="378563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9113" lvl="1" indent="-514350" algn="just">
              <a:lnSpc>
                <a:spcPct val="150000"/>
              </a:lnSpc>
              <a:spcBef>
                <a:spcPts val="0"/>
              </a:spcBef>
              <a:buNone/>
            </a:pPr>
            <a:r>
              <a:rPr lang="en-US" b="1" kern="0" dirty="0">
                <a:solidFill>
                  <a:schemeClr val="accent1">
                    <a:lumMod val="75000"/>
                  </a:schemeClr>
                </a:solidFill>
                <a:cs typeface="Arial" panose="020B0604020202020204" pitchFamily="34" charset="0"/>
              </a:rPr>
              <a:t>2.1 	</a:t>
            </a:r>
            <a:r>
              <a:rPr lang="en-IN" sz="1800" dirty="0">
                <a:effectLst/>
                <a:latin typeface="Calibri" panose="020F0502020204030204" pitchFamily="34" charset="0"/>
                <a:hlinkClick r:id="rId3"/>
              </a:rPr>
              <a:t>Student Attendance Monitoring System Using Face Recognition by E CHARAN SAI, SHAIK ALTHAF HUSSAIN, SYED KHAJA, AMARA SHYAM :: SSRN</a:t>
            </a:r>
            <a:r>
              <a:rPr lang="en-US" kern="0" dirty="0">
                <a:solidFill>
                  <a:sysClr val="windowText" lastClr="000000"/>
                </a:solidFill>
                <a:cs typeface="Arial" panose="020B0604020202020204" pitchFamily="34" charset="0"/>
              </a:rPr>
              <a:t>– They used </a:t>
            </a:r>
            <a:r>
              <a:rPr lang="en-US" kern="0" dirty="0" err="1">
                <a:solidFill>
                  <a:sysClr val="windowText" lastClr="000000"/>
                </a:solidFill>
                <a:cs typeface="Arial" panose="020B0604020202020204" pitchFamily="34" charset="0"/>
              </a:rPr>
              <a:t>Haar</a:t>
            </a:r>
            <a:r>
              <a:rPr lang="en-US" kern="0" dirty="0">
                <a:solidFill>
                  <a:sysClr val="windowText" lastClr="000000"/>
                </a:solidFill>
                <a:cs typeface="Arial" panose="020B0604020202020204" pitchFamily="34" charset="0"/>
              </a:rPr>
              <a:t>-cascade model to detect faces and passed the cropped images from frame for processing. This method boosts the performance by analyzing only those images which are in ROI(Region of Interest)</a:t>
            </a:r>
          </a:p>
          <a:p>
            <a:pPr marL="519113" lvl="1" indent="-514350" algn="just">
              <a:lnSpc>
                <a:spcPct val="150000"/>
              </a:lnSpc>
              <a:spcBef>
                <a:spcPts val="0"/>
              </a:spcBef>
              <a:buNone/>
            </a:pPr>
            <a:r>
              <a:rPr lang="en-US" b="1" kern="0" dirty="0">
                <a:solidFill>
                  <a:schemeClr val="accent1">
                    <a:lumMod val="75000"/>
                  </a:schemeClr>
                </a:solidFill>
                <a:cs typeface="Arial" panose="020B0604020202020204" pitchFamily="34" charset="0"/>
              </a:rPr>
              <a:t>2.2 	</a:t>
            </a:r>
            <a:r>
              <a:rPr lang="en-IN" sz="2000" dirty="0">
                <a:effectLst/>
                <a:latin typeface="Calibri" panose="020F0502020204030204" pitchFamily="34" charset="0"/>
                <a:hlinkClick r:id="rId4"/>
              </a:rPr>
              <a:t> Automated Attendance System using Machine Learning Approach</a:t>
            </a:r>
            <a:r>
              <a:rPr lang="en-US" kern="0" dirty="0">
                <a:solidFill>
                  <a:sysClr val="windowText" lastClr="000000"/>
                </a:solidFill>
                <a:cs typeface="Arial" panose="020B0604020202020204" pitchFamily="34" charset="0"/>
              </a:rPr>
              <a:t>– In this paper Histogram of Oriented Gradient approach is used which boosted the processing speed and reduce the </a:t>
            </a:r>
            <a:r>
              <a:rPr lang="en-US" kern="0" dirty="0" err="1">
                <a:solidFill>
                  <a:sysClr val="windowText" lastClr="000000"/>
                </a:solidFill>
                <a:cs typeface="Arial" panose="020B0604020202020204" pitchFamily="34" charset="0"/>
              </a:rPr>
              <a:t>cpu</a:t>
            </a:r>
            <a:r>
              <a:rPr lang="en-US" kern="0" dirty="0">
                <a:solidFill>
                  <a:sysClr val="windowText" lastClr="000000"/>
                </a:solidFill>
                <a:cs typeface="Arial" panose="020B0604020202020204" pitchFamily="34" charset="0"/>
              </a:rPr>
              <a:t> throughput which is further assisted by changing images to greyscale and oriented gradient for reduced input data. This approach is by far the best method to increase speed but with the expanse of accuracy and augmentation in labeled images.</a:t>
            </a:r>
            <a:endParaRPr lang="en-IN" sz="3600" dirty="0"/>
          </a:p>
        </p:txBody>
      </p:sp>
    </p:spTree>
    <p:extLst>
      <p:ext uri="{BB962C8B-B14F-4D97-AF65-F5344CB8AC3E}">
        <p14:creationId xmlns:p14="http://schemas.microsoft.com/office/powerpoint/2010/main" val="247296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2.1 Related Work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232095" y="2174472"/>
            <a:ext cx="11356321" cy="37856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kern="0" dirty="0">
                <a:solidFill>
                  <a:schemeClr val="accent1">
                    <a:lumMod val="75000"/>
                  </a:schemeClr>
                </a:solidFill>
                <a:cs typeface="Arial" panose="020B0604020202020204" pitchFamily="34" charset="0"/>
              </a:rPr>
              <a:t>2.3 	</a:t>
            </a:r>
            <a:r>
              <a:rPr lang="en-US" sz="1700" b="0" i="0" u="none" strike="noStrike" dirty="0">
                <a:solidFill>
                  <a:srgbClr val="1A0DAB"/>
                </a:solidFill>
                <a:effectLst/>
                <a:hlinkClick r:id="rId3"/>
              </a:rPr>
              <a:t>Automated </a:t>
            </a:r>
            <a:r>
              <a:rPr lang="en-US" sz="1700" b="1" i="0" u="none" strike="noStrike" dirty="0">
                <a:solidFill>
                  <a:srgbClr val="1A0DAB"/>
                </a:solidFill>
                <a:effectLst/>
                <a:hlinkClick r:id="rId3"/>
              </a:rPr>
              <a:t>attendance system using face recognition</a:t>
            </a:r>
            <a:r>
              <a:rPr lang="en-US" sz="1700" u="none" strike="noStrike" dirty="0">
                <a:solidFill>
                  <a:srgbClr val="222222"/>
                </a:solidFill>
              </a:rPr>
              <a:t> </a:t>
            </a:r>
            <a:r>
              <a:rPr lang="en-US" sz="1700" b="0" i="0" dirty="0">
                <a:solidFill>
                  <a:srgbClr val="006621"/>
                </a:solidFill>
                <a:effectLst/>
              </a:rPr>
              <a:t>A Jadhav, </a:t>
            </a:r>
            <a:r>
              <a:rPr lang="en-US" sz="1700" b="0" i="0" u="sng" dirty="0">
                <a:solidFill>
                  <a:srgbClr val="006621"/>
                </a:solidFill>
                <a:effectLst/>
                <a:hlinkClick r:id="rId4"/>
              </a:rPr>
              <a:t>A Jadhav</a:t>
            </a:r>
            <a:r>
              <a:rPr lang="en-US" sz="1700" b="0" i="0" dirty="0">
                <a:solidFill>
                  <a:srgbClr val="006621"/>
                </a:solidFill>
                <a:effectLst/>
              </a:rPr>
              <a:t>, T </a:t>
            </a:r>
            <a:r>
              <a:rPr lang="en-US" sz="1700" b="0" i="0" dirty="0" err="1">
                <a:solidFill>
                  <a:srgbClr val="006621"/>
                </a:solidFill>
                <a:effectLst/>
              </a:rPr>
              <a:t>Ladhe</a:t>
            </a:r>
            <a:r>
              <a:rPr lang="en-US" sz="1700" b="0" i="0" dirty="0">
                <a:solidFill>
                  <a:srgbClr val="006621"/>
                </a:solidFill>
                <a:effectLst/>
              </a:rPr>
              <a:t>… -</a:t>
            </a:r>
            <a:r>
              <a:rPr lang="en-US" sz="1900" dirty="0"/>
              <a:t>RFID (Radio Frequency Identification)-based Attendance System A number of works related to Radio Frequency Identification (RFID) based Attendance Systems exist in the literature. In [6] the authors have proposed RFID based system in which students carry a RFID tag type ID card and they need to place that on the card reader to record their attendance. RS232 is used to connect the system to the computer and save the recorded attendance from the database. This system may give rise to the problem of fraudulent access. Unauthorized person may make use of authorized ID card and enter into the organization</a:t>
            </a:r>
          </a:p>
          <a:p>
            <a:pPr algn="just"/>
            <a:r>
              <a:rPr lang="en-US" sz="1900" dirty="0"/>
              <a:t>Fingerprint based Attendance System In [1] A portable fingerprint device has been developed which can be passed among the students to place their finger on the sensor during the lecture time without the instructor’s intervention. This system guarantees a foolproof method for marking the attendance. The problem with this approach is that passing of the device during the lecture time may distract the attention of the students.</a:t>
            </a:r>
          </a:p>
        </p:txBody>
      </p:sp>
    </p:spTree>
    <p:extLst>
      <p:ext uri="{BB962C8B-B14F-4D97-AF65-F5344CB8AC3E}">
        <p14:creationId xmlns:p14="http://schemas.microsoft.com/office/powerpoint/2010/main" val="35608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2.2 Literature Survey	</a:t>
            </a:r>
          </a:p>
        </p:txBody>
      </p:sp>
      <p:pic>
        <p:nvPicPr>
          <p:cNvPr id="2050" name="Picture 2" descr="Forms response chart. Question title: How familiar are you with the concept of an attendance system using machine learning?. Number of responses: 40 responses.">
            <a:extLst>
              <a:ext uri="{FF2B5EF4-FFF2-40B4-BE49-F238E27FC236}">
                <a16:creationId xmlns:a16="http://schemas.microsoft.com/office/drawing/2014/main" id="{A8BE55C5-5C68-CF14-1E13-ECBC70735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5915"/>
            <a:ext cx="3959604" cy="1665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Have you ever used an attendance system that employs machine learning technology?&#10;. Number of responses: 40 responses.">
            <a:extLst>
              <a:ext uri="{FF2B5EF4-FFF2-40B4-BE49-F238E27FC236}">
                <a16:creationId xmlns:a16="http://schemas.microsoft.com/office/drawing/2014/main" id="{2BD7B6FB-8361-0129-8D6A-0E5DF3F6B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42967"/>
            <a:ext cx="3695874" cy="15548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Do you believe that using machine learning for attendance tracking is a more efficient method than traditional methods (e.g., paper-based, manual entry)?&#10;. Number of responses: 40 responses.">
            <a:extLst>
              <a:ext uri="{FF2B5EF4-FFF2-40B4-BE49-F238E27FC236}">
                <a16:creationId xmlns:a16="http://schemas.microsoft.com/office/drawing/2014/main" id="{FEC296F0-C904-B864-A9C3-4F2A0AF27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0102" y="1616337"/>
            <a:ext cx="3695874" cy="16761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Please rate the efficiency of traditional attendance tracking methods (e.g., paper-based, manual entry) on a scale from 1 to 10, with 1 being highly inefficient and 10 being highly efficient.&#10;. Number of responses: 40 responses.">
            <a:extLst>
              <a:ext uri="{FF2B5EF4-FFF2-40B4-BE49-F238E27FC236}">
                <a16:creationId xmlns:a16="http://schemas.microsoft.com/office/drawing/2014/main" id="{3CE6960D-755E-D0F3-0FD7-CF7DCE4432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93074"/>
            <a:ext cx="3692097" cy="187633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orms response chart. Question title: In your opinion, how accurate are traditional attendance tracking methods (e.g., paper-based, manual entry) on a scale from 1 to 10, with 1 being highly inefficient and 10 being highly efficient.&#10;. Number of responses: 40 responses.">
            <a:extLst>
              <a:ext uri="{FF2B5EF4-FFF2-40B4-BE49-F238E27FC236}">
                <a16:creationId xmlns:a16="http://schemas.microsoft.com/office/drawing/2014/main" id="{FBD00F16-8791-AE46-707A-93DFD5E59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1097" y="3150859"/>
            <a:ext cx="3692097" cy="187633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orms response chart. Question title: How likely are you to trust attendance data generated by machine learning-based systems?&#10;. Number of responses: 40 responses.">
            <a:extLst>
              <a:ext uri="{FF2B5EF4-FFF2-40B4-BE49-F238E27FC236}">
                <a16:creationId xmlns:a16="http://schemas.microsoft.com/office/drawing/2014/main" id="{B685A74E-44A4-F126-7EF5-B46FB1DA4F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9415" y="4756554"/>
            <a:ext cx="3695874" cy="175698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orms response chart. Question title: On a scale of 1 to 5, how concerned are you about the privacy and security of your attendance data when using machine learning-based systems?&#10;. Number of responses: 40 responses.">
            <a:extLst>
              <a:ext uri="{FF2B5EF4-FFF2-40B4-BE49-F238E27FC236}">
                <a16:creationId xmlns:a16="http://schemas.microsoft.com/office/drawing/2014/main" id="{9F28F69C-01A4-D12B-246F-E4486DBA42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2495" y="1621376"/>
            <a:ext cx="3431098" cy="174369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orms response chart. Question title: Which of the following is the most significant challenge in ensuring the security of attendance data in a machine learning-based system?. Number of responses: 40 responses.">
            <a:extLst>
              <a:ext uri="{FF2B5EF4-FFF2-40B4-BE49-F238E27FC236}">
                <a16:creationId xmlns:a16="http://schemas.microsoft.com/office/drawing/2014/main" id="{78EF22AF-D569-A45A-3E41-09E1762EBA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0203" y="3214434"/>
            <a:ext cx="3695875" cy="16761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Forms response chart. Question title: In your opinion, what would be the most effective way to address the challenges associated with machine learning-based attendance systems?&#10;. Number of responses: 40 responses.">
            <a:extLst>
              <a:ext uri="{FF2B5EF4-FFF2-40B4-BE49-F238E27FC236}">
                <a16:creationId xmlns:a16="http://schemas.microsoft.com/office/drawing/2014/main" id="{847B7D61-56E7-CDB5-8C10-EE9DE910B8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1512" y="4756554"/>
            <a:ext cx="3796661" cy="17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4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2.2 Literature Survey	</a:t>
            </a:r>
          </a:p>
        </p:txBody>
      </p:sp>
      <p:pic>
        <p:nvPicPr>
          <p:cNvPr id="3074" name="Picture 2" descr="Forms response chart. Question title: How often do you encounter issues with false positives (incorrectly marked as present) or false negatives (incorrectly marked as absent) in the attendance system? [your work place/college/university attendance system]&#10;. Number of responses: 40 responses.">
            <a:extLst>
              <a:ext uri="{FF2B5EF4-FFF2-40B4-BE49-F238E27FC236}">
                <a16:creationId xmlns:a16="http://schemas.microsoft.com/office/drawing/2014/main" id="{2BC2BC90-852B-0E47-97B5-4D2C0E8AD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3979"/>
            <a:ext cx="3975828" cy="1803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What features or improvements would you rate more importance to enhance your experience with the attendance system?&#10;. Number of responses: 40 responses.">
            <a:extLst>
              <a:ext uri="{FF2B5EF4-FFF2-40B4-BE49-F238E27FC236}">
                <a16:creationId xmlns:a16="http://schemas.microsoft.com/office/drawing/2014/main" id="{DCCB15C5-B6C2-1E15-51D2-7FBC2AC31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3233473"/>
            <a:ext cx="3975827" cy="18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orms response chart. Question title: How willing are you to adapt to new attendance tracking technologies, including those based on machine learning?&#10;. Number of responses: 40 responses.">
            <a:extLst>
              <a:ext uri="{FF2B5EF4-FFF2-40B4-BE49-F238E27FC236}">
                <a16:creationId xmlns:a16="http://schemas.microsoft.com/office/drawing/2014/main" id="{55D2E251-92D0-B2E4-E8B9-8CB9AD30A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864954"/>
            <a:ext cx="3975825" cy="167019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orms response chart. Question title: Would you be comfortable with your attendance being tracked using machine learning if it improved efficiency and accuracy? It depends (please specify conditions in others field)&#10;. Number of responses: 40 responses.">
            <a:extLst>
              <a:ext uri="{FF2B5EF4-FFF2-40B4-BE49-F238E27FC236}">
                <a16:creationId xmlns:a16="http://schemas.microsoft.com/office/drawing/2014/main" id="{ABAD6E25-CE02-90D1-82D6-46D7C67CE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825" y="1561766"/>
            <a:ext cx="3975830" cy="180310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orms response chart. Question title: In your opinion, should machine learning attendance systems be used in educational institutions, workplaces, or both?&#10;. Number of responses: 40 responses.">
            <a:extLst>
              <a:ext uri="{FF2B5EF4-FFF2-40B4-BE49-F238E27FC236}">
                <a16:creationId xmlns:a16="http://schemas.microsoft.com/office/drawing/2014/main" id="{3B780F9C-C05C-5687-9B62-C811E74DE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5825" y="3197373"/>
            <a:ext cx="3975825" cy="180309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orms response chart. Question title: How important is data privacy and security in the context of using machine learning for attendance tracking?&#10;. Number of responses: 40 responses.">
            <a:extLst>
              <a:ext uri="{FF2B5EF4-FFF2-40B4-BE49-F238E27FC236}">
                <a16:creationId xmlns:a16="http://schemas.microsoft.com/office/drawing/2014/main" id="{1FB5CD0E-840E-6DBE-BB61-7C05E74F5D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4753" y="4772377"/>
            <a:ext cx="3886899" cy="17627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31968B-65B4-7F01-828E-190964872141}"/>
              </a:ext>
            </a:extLst>
          </p:cNvPr>
          <p:cNvSpPr txBox="1"/>
          <p:nvPr/>
        </p:nvSpPr>
        <p:spPr>
          <a:xfrm>
            <a:off x="8137321" y="1725800"/>
            <a:ext cx="4183308" cy="3970318"/>
          </a:xfrm>
          <a:prstGeom prst="rect">
            <a:avLst/>
          </a:prstGeom>
          <a:noFill/>
        </p:spPr>
        <p:txBody>
          <a:bodyPr wrap="square">
            <a:spAutoFit/>
          </a:bodyPr>
          <a:lstStyle/>
          <a:p>
            <a:r>
              <a:rPr lang="en-IN" dirty="0"/>
              <a:t>The Survey is done to the public to get proper access to the results and the results are out.</a:t>
            </a:r>
          </a:p>
          <a:p>
            <a:r>
              <a:rPr lang="en-IN" dirty="0"/>
              <a:t>We concluded the following insights from Literature Survey</a:t>
            </a:r>
          </a:p>
          <a:p>
            <a:pPr marL="285750" indent="-285750">
              <a:buFont typeface="Arial" panose="020B0604020202020204" pitchFamily="34" charset="0"/>
              <a:buChar char="•"/>
            </a:pPr>
            <a:r>
              <a:rPr lang="en-US" dirty="0"/>
              <a:t>Accuracy over speed</a:t>
            </a:r>
          </a:p>
          <a:p>
            <a:pPr marL="285750" indent="-285750">
              <a:buFont typeface="Arial" panose="020B0604020202020204" pitchFamily="34" charset="0"/>
              <a:buChar char="•"/>
            </a:pPr>
            <a:r>
              <a:rPr lang="en-US" dirty="0"/>
              <a:t>Speed </a:t>
            </a:r>
            <a:r>
              <a:rPr lang="en-US" dirty="0" err="1"/>
              <a:t>fater</a:t>
            </a:r>
            <a:r>
              <a:rPr lang="en-US" dirty="0"/>
              <a:t> compared to traditional system</a:t>
            </a:r>
          </a:p>
          <a:p>
            <a:pPr marL="285750" indent="-285750">
              <a:buFont typeface="Arial" panose="020B0604020202020204" pitchFamily="34" charset="0"/>
              <a:buChar char="•"/>
            </a:pPr>
            <a:r>
              <a:rPr lang="en-US" dirty="0"/>
              <a:t>No issue during data transmission</a:t>
            </a:r>
          </a:p>
          <a:p>
            <a:pPr marL="285750" indent="-285750">
              <a:buFont typeface="Arial" panose="020B0604020202020204" pitchFamily="34" charset="0"/>
              <a:buChar char="•"/>
            </a:pPr>
            <a:r>
              <a:rPr lang="en-US" dirty="0"/>
              <a:t>Encryption and data backup</a:t>
            </a:r>
          </a:p>
          <a:p>
            <a:pPr marL="285750" indent="-285750">
              <a:buFont typeface="Arial" panose="020B0604020202020204" pitchFamily="34" charset="0"/>
              <a:buChar char="•"/>
            </a:pPr>
            <a:r>
              <a:rPr lang="en-US" dirty="0"/>
              <a:t>Monitoring and logging</a:t>
            </a:r>
            <a:endParaRPr lang="en-IN" dirty="0"/>
          </a:p>
          <a:p>
            <a:endParaRPr lang="en-IN" dirty="0"/>
          </a:p>
          <a:p>
            <a:r>
              <a:rPr lang="en-IN" dirty="0"/>
              <a:t>Link: </a:t>
            </a:r>
          </a:p>
          <a:p>
            <a:r>
              <a:rPr lang="en-IN" dirty="0">
                <a:hlinkClick r:id="rId9"/>
              </a:rPr>
              <a:t>https://github.com/Sah-Manish/</a:t>
            </a:r>
            <a:endParaRPr lang="en-IN" dirty="0"/>
          </a:p>
        </p:txBody>
      </p:sp>
    </p:spTree>
    <p:extLst>
      <p:ext uri="{BB962C8B-B14F-4D97-AF65-F5344CB8AC3E}">
        <p14:creationId xmlns:p14="http://schemas.microsoft.com/office/powerpoint/2010/main" val="103840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System Model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116854" y="1775058"/>
            <a:ext cx="4786978" cy="18466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lnSpc>
                <a:spcPct val="150000"/>
              </a:lnSpc>
              <a:buNone/>
            </a:pPr>
            <a:r>
              <a:rPr lang="en-US" sz="1200" dirty="0"/>
              <a:t>Project revolves around two sub processes running simultaneously.</a:t>
            </a:r>
          </a:p>
          <a:p>
            <a:pPr marL="0" indent="0" algn="l">
              <a:lnSpc>
                <a:spcPct val="150000"/>
              </a:lnSpc>
              <a:buNone/>
            </a:pPr>
            <a:r>
              <a:rPr lang="en-US" sz="1200" dirty="0"/>
              <a:t>1. For marking attendance and monitoring event, and</a:t>
            </a:r>
          </a:p>
          <a:p>
            <a:pPr marL="0" indent="0" algn="l">
              <a:lnSpc>
                <a:spcPct val="150000"/>
              </a:lnSpc>
              <a:buNone/>
            </a:pPr>
            <a:r>
              <a:rPr lang="en-US" sz="1200" dirty="0"/>
              <a:t>2. Other Sub-Process is for logging and alert generation on the basis of current status of frame analyzed and alert keyword logged.</a:t>
            </a:r>
            <a:endParaRPr lang="en-IN" sz="1200" dirty="0"/>
          </a:p>
        </p:txBody>
      </p:sp>
      <p:sp>
        <p:nvSpPr>
          <p:cNvPr id="4" name="TextBox 3">
            <a:extLst>
              <a:ext uri="{FF2B5EF4-FFF2-40B4-BE49-F238E27FC236}">
                <a16:creationId xmlns:a16="http://schemas.microsoft.com/office/drawing/2014/main" id="{F36E8EA2-4F45-C0E7-387F-8A84CB7E80B0}"/>
              </a:ext>
            </a:extLst>
          </p:cNvPr>
          <p:cNvSpPr txBox="1"/>
          <p:nvPr/>
        </p:nvSpPr>
        <p:spPr>
          <a:xfrm>
            <a:off x="299207" y="5949559"/>
            <a:ext cx="4903831" cy="369332"/>
          </a:xfrm>
          <a:prstGeom prst="rect">
            <a:avLst/>
          </a:prstGeom>
          <a:noFill/>
        </p:spPr>
        <p:txBody>
          <a:bodyPr wrap="square" rtlCol="0">
            <a:spAutoFit/>
          </a:bodyPr>
          <a:lstStyle/>
          <a:p>
            <a:r>
              <a:rPr lang="en-US" b="1" dirty="0"/>
              <a:t>Fig 1: The Proposed System Architecture (a)</a:t>
            </a:r>
          </a:p>
        </p:txBody>
      </p:sp>
      <p:pic>
        <p:nvPicPr>
          <p:cNvPr id="8" name="Picture 7">
            <a:extLst>
              <a:ext uri="{FF2B5EF4-FFF2-40B4-BE49-F238E27FC236}">
                <a16:creationId xmlns:a16="http://schemas.microsoft.com/office/drawing/2014/main" id="{219B7975-7FE6-5A79-E43C-68151D8706FD}"/>
              </a:ext>
            </a:extLst>
          </p:cNvPr>
          <p:cNvPicPr>
            <a:picLocks noChangeAspect="1"/>
          </p:cNvPicPr>
          <p:nvPr/>
        </p:nvPicPr>
        <p:blipFill>
          <a:blip r:embed="rId3"/>
          <a:stretch>
            <a:fillRect/>
          </a:stretch>
        </p:blipFill>
        <p:spPr>
          <a:xfrm>
            <a:off x="116854" y="3285461"/>
            <a:ext cx="5977367" cy="2188895"/>
          </a:xfrm>
          <a:prstGeom prst="rect">
            <a:avLst/>
          </a:prstGeom>
        </p:spPr>
      </p:pic>
      <p:pic>
        <p:nvPicPr>
          <p:cNvPr id="13" name="Picture 12">
            <a:extLst>
              <a:ext uri="{FF2B5EF4-FFF2-40B4-BE49-F238E27FC236}">
                <a16:creationId xmlns:a16="http://schemas.microsoft.com/office/drawing/2014/main" id="{8CD5C29B-8104-0CF9-E3DD-BAD6F5F25282}"/>
              </a:ext>
            </a:extLst>
          </p:cNvPr>
          <p:cNvPicPr>
            <a:picLocks noChangeAspect="1"/>
          </p:cNvPicPr>
          <p:nvPr/>
        </p:nvPicPr>
        <p:blipFill rotWithShape="1">
          <a:blip r:embed="rId4"/>
          <a:srcRect t="1534" b="1509"/>
          <a:stretch/>
        </p:blipFill>
        <p:spPr>
          <a:xfrm>
            <a:off x="6653466" y="1640159"/>
            <a:ext cx="5538533" cy="4848509"/>
          </a:xfrm>
          <a:prstGeom prst="rect">
            <a:avLst/>
          </a:prstGeom>
        </p:spPr>
      </p:pic>
    </p:spTree>
    <p:extLst>
      <p:ext uri="{BB962C8B-B14F-4D97-AF65-F5344CB8AC3E}">
        <p14:creationId xmlns:p14="http://schemas.microsoft.com/office/powerpoint/2010/main" val="348963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System Model	</a:t>
            </a:r>
          </a:p>
        </p:txBody>
      </p:sp>
      <p:sp>
        <p:nvSpPr>
          <p:cNvPr id="4" name="TextBox 3">
            <a:extLst>
              <a:ext uri="{FF2B5EF4-FFF2-40B4-BE49-F238E27FC236}">
                <a16:creationId xmlns:a16="http://schemas.microsoft.com/office/drawing/2014/main" id="{F36E8EA2-4F45-C0E7-387F-8A84CB7E80B0}"/>
              </a:ext>
            </a:extLst>
          </p:cNvPr>
          <p:cNvSpPr txBox="1"/>
          <p:nvPr/>
        </p:nvSpPr>
        <p:spPr>
          <a:xfrm>
            <a:off x="299207" y="5949559"/>
            <a:ext cx="4903831" cy="369332"/>
          </a:xfrm>
          <a:prstGeom prst="rect">
            <a:avLst/>
          </a:prstGeom>
          <a:noFill/>
        </p:spPr>
        <p:txBody>
          <a:bodyPr wrap="square" rtlCol="0">
            <a:spAutoFit/>
          </a:bodyPr>
          <a:lstStyle/>
          <a:p>
            <a:r>
              <a:rPr lang="en-US" b="1" dirty="0"/>
              <a:t>Fig 1: The Proposed System Architecture (b)</a:t>
            </a:r>
          </a:p>
        </p:txBody>
      </p:sp>
      <p:pic>
        <p:nvPicPr>
          <p:cNvPr id="12" name="Picture 11">
            <a:extLst>
              <a:ext uri="{FF2B5EF4-FFF2-40B4-BE49-F238E27FC236}">
                <a16:creationId xmlns:a16="http://schemas.microsoft.com/office/drawing/2014/main" id="{A7836C40-B2EB-8D43-10D3-69826F5DCA46}"/>
              </a:ext>
            </a:extLst>
          </p:cNvPr>
          <p:cNvPicPr>
            <a:picLocks noChangeAspect="1"/>
          </p:cNvPicPr>
          <p:nvPr/>
        </p:nvPicPr>
        <p:blipFill>
          <a:blip r:embed="rId3"/>
          <a:stretch>
            <a:fillRect/>
          </a:stretch>
        </p:blipFill>
        <p:spPr>
          <a:xfrm>
            <a:off x="5641826" y="908441"/>
            <a:ext cx="4903831" cy="5608140"/>
          </a:xfrm>
          <a:prstGeom prst="rect">
            <a:avLst/>
          </a:prstGeom>
        </p:spPr>
      </p:pic>
      <p:sp>
        <p:nvSpPr>
          <p:cNvPr id="14" name="Content Placeholder 2">
            <a:extLst>
              <a:ext uri="{FF2B5EF4-FFF2-40B4-BE49-F238E27FC236}">
                <a16:creationId xmlns:a16="http://schemas.microsoft.com/office/drawing/2014/main" id="{82281F44-3E5E-6049-3704-3C8FE9113920}"/>
              </a:ext>
            </a:extLst>
          </p:cNvPr>
          <p:cNvSpPr txBox="1">
            <a:spLocks/>
          </p:cNvSpPr>
          <p:nvPr/>
        </p:nvSpPr>
        <p:spPr>
          <a:xfrm>
            <a:off x="116854" y="1775058"/>
            <a:ext cx="4786978" cy="39147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lnSpc>
                <a:spcPct val="150000"/>
              </a:lnSpc>
              <a:buNone/>
            </a:pPr>
            <a:r>
              <a:rPr lang="en-US" sz="1200" dirty="0"/>
              <a:t>This Sub-Process is very CPU intensive task and will generate all other sub-processes for our project to function.</a:t>
            </a:r>
          </a:p>
          <a:p>
            <a:pPr marL="0" indent="0" algn="l">
              <a:lnSpc>
                <a:spcPct val="150000"/>
              </a:lnSpc>
              <a:buNone/>
            </a:pPr>
            <a:r>
              <a:rPr lang="en-US" sz="1200" dirty="0"/>
              <a:t>The alert system run simultaneously to Attendance Marking Procedure Sub-Process, which logs the status in real time and other sub-process of Log Collection and Alert Generation generates status report of current frame and logs in system for further analysis by other program.</a:t>
            </a:r>
          </a:p>
          <a:p>
            <a:pPr marL="0" indent="0" algn="l">
              <a:lnSpc>
                <a:spcPct val="150000"/>
              </a:lnSpc>
              <a:buNone/>
            </a:pPr>
            <a:r>
              <a:rPr lang="en-IN" sz="1200" dirty="0"/>
              <a:t>This other program reads live logging and looks for event keywords and generate alerts according to the keyword found.</a:t>
            </a:r>
          </a:p>
        </p:txBody>
      </p:sp>
    </p:spTree>
    <p:extLst>
      <p:ext uri="{BB962C8B-B14F-4D97-AF65-F5344CB8AC3E}">
        <p14:creationId xmlns:p14="http://schemas.microsoft.com/office/powerpoint/2010/main" val="195679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V					B. Tech CSE						Sem 7</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4. Algorithm Used</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4204356"/>
          </a:xfrm>
          <a:prstGeom prst="rect">
            <a:avLst/>
          </a:prstGeom>
          <a:noFill/>
        </p:spPr>
        <p:txBody>
          <a:bodyPr wrap="square">
            <a:spAutoFit/>
          </a:bodyPr>
          <a:lstStyle/>
          <a:p>
            <a:pPr>
              <a:lnSpc>
                <a:spcPct val="150000"/>
              </a:lnSpc>
            </a:pPr>
            <a:r>
              <a:rPr lang="en-US" dirty="0"/>
              <a:t>Face Encoding Algorithm/Deep Learning for Face Recognition</a:t>
            </a:r>
          </a:p>
          <a:p>
            <a:pPr>
              <a:lnSpc>
                <a:spcPct val="150000"/>
              </a:lnSpc>
            </a:pPr>
            <a:r>
              <a:rPr lang="en-US" dirty="0"/>
              <a:t>Some of the widely used Deep Learning-based face recognition systems are:</a:t>
            </a:r>
          </a:p>
          <a:p>
            <a:pPr marL="285750" indent="-285750">
              <a:lnSpc>
                <a:spcPct val="150000"/>
              </a:lnSpc>
              <a:buFont typeface="Arial" panose="020B0604020202020204" pitchFamily="34" charset="0"/>
              <a:buChar char="•"/>
            </a:pPr>
            <a:r>
              <a:rPr lang="en-US" dirty="0" err="1"/>
              <a:t>DeepFace</a:t>
            </a:r>
            <a:endParaRPr lang="en-US" dirty="0"/>
          </a:p>
          <a:p>
            <a:pPr marL="285750" indent="-285750">
              <a:lnSpc>
                <a:spcPct val="150000"/>
              </a:lnSpc>
              <a:buFont typeface="Arial" panose="020B0604020202020204" pitchFamily="34" charset="0"/>
              <a:buChar char="•"/>
            </a:pPr>
            <a:r>
              <a:rPr lang="en-US" dirty="0" err="1"/>
              <a:t>DeepID</a:t>
            </a:r>
            <a:r>
              <a:rPr lang="en-US" dirty="0"/>
              <a:t> series of systems</a:t>
            </a:r>
          </a:p>
          <a:p>
            <a:pPr marL="285750" indent="-285750">
              <a:lnSpc>
                <a:spcPct val="150000"/>
              </a:lnSpc>
              <a:buFont typeface="Arial" panose="020B0604020202020204" pitchFamily="34" charset="0"/>
              <a:buChar char="•"/>
            </a:pPr>
            <a:r>
              <a:rPr lang="en-US" dirty="0" err="1"/>
              <a:t>VGGFace</a:t>
            </a:r>
            <a:endParaRPr lang="en-US" dirty="0"/>
          </a:p>
          <a:p>
            <a:pPr marL="285750" indent="-285750">
              <a:lnSpc>
                <a:spcPct val="150000"/>
              </a:lnSpc>
              <a:buFont typeface="Arial" panose="020B0604020202020204" pitchFamily="34" charset="0"/>
              <a:buChar char="•"/>
            </a:pPr>
            <a:r>
              <a:rPr lang="en-US" dirty="0" err="1"/>
              <a:t>FaceNet</a:t>
            </a:r>
            <a:endParaRPr lang="en-US" dirty="0"/>
          </a:p>
          <a:p>
            <a:pPr>
              <a:lnSpc>
                <a:spcPct val="150000"/>
              </a:lnSpc>
            </a:pPr>
            <a:r>
              <a:rPr lang="en-US" dirty="0"/>
              <a:t>Face recognizers generally take face images and find the important points such as the corner of the mouth, an eyebrow, eyes, nose, lips, etc. The coordinates of these points are called facial feature points. There are 66 such points. In this way, a different technique for finding feature</a:t>
            </a:r>
          </a:p>
          <a:p>
            <a:pPr>
              <a:lnSpc>
                <a:spcPct val="150000"/>
              </a:lnSpc>
            </a:pPr>
            <a:r>
              <a:rPr lang="en-US" dirty="0"/>
              <a:t>points give different results.</a:t>
            </a:r>
            <a:endParaRPr lang="en-IN" dirty="0"/>
          </a:p>
        </p:txBody>
      </p:sp>
      <p:pic>
        <p:nvPicPr>
          <p:cNvPr id="4098" name="Picture 2" descr="facial features">
            <a:extLst>
              <a:ext uri="{FF2B5EF4-FFF2-40B4-BE49-F238E27FC236}">
                <a16:creationId xmlns:a16="http://schemas.microsoft.com/office/drawing/2014/main" id="{2C2C2880-A52D-72C8-E2E6-F91C534B0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078" y="1645915"/>
            <a:ext cx="3364493" cy="223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5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1678</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95</cp:revision>
  <dcterms:created xsi:type="dcterms:W3CDTF">2023-03-27T15:20:26Z</dcterms:created>
  <dcterms:modified xsi:type="dcterms:W3CDTF">2023-10-18T07:11:46Z</dcterms:modified>
</cp:coreProperties>
</file>