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74" r:id="rId7"/>
    <p:sldId id="275" r:id="rId8"/>
    <p:sldId id="273"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F2A2-B9B2-9681-987A-D54A91552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0ABAC1-AA76-3921-78D0-131C39804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C96B25-5880-3104-E925-7D0B6961544D}"/>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22656CC7-DA2E-4D4D-9BE7-B7A9EDB07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DEF09-2A1C-601B-A814-CB5F06281681}"/>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2552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FC6-A34A-C68D-17EF-6C752DEB8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C3FE80-8657-6338-8DA8-24D2B2602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90C72-F9CC-85C7-2EBE-E78258622946}"/>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ADAA36DE-0605-9158-C9DE-0FD3C2D32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A12AD-9C98-2884-4674-CAA44E744370}"/>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1713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B9C60-FC71-9D78-7D4C-A7DCED652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8C8E7-E306-71E0-BBF8-8FE548B7C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E21DC-8F6D-D5E3-E32E-27523D4B5AF4}"/>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A0BC71D9-461A-59E2-3D32-B0E667C2A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84F0B-B39C-1C6B-AAB4-F6A59A09E3C4}"/>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72920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E67A-3158-821E-34F3-1D49350A5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346C83-DD7A-4948-F3FB-701B0F52B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0EE3B-5191-A47C-046C-F90240CE3D38}"/>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E89A3693-9363-E6DE-84D0-8AC621DFC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F6E1B-318C-3773-5EA3-DC05FFAFD48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1025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9CEA-3852-314A-59D6-FF12EE007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D58D9C-7241-0FE9-5F1B-EEA3DD8BE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13402-677B-EF99-E7A8-713D6B1BBB90}"/>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7ABABC62-4032-9D3D-61A1-C4991379C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3E12B-6CB8-D692-DC70-469F374F5616}"/>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12313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36EE-BB4A-AB9D-D297-F5B6B8B056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16365D-56F1-65F1-84E6-474B497D6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270D7-F4F7-0BAE-9B20-49E4A1A3E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BB7F75-8FBC-7C72-449F-E0840D605B92}"/>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6" name="Footer Placeholder 5">
            <a:extLst>
              <a:ext uri="{FF2B5EF4-FFF2-40B4-BE49-F238E27FC236}">
                <a16:creationId xmlns:a16="http://schemas.microsoft.com/office/drawing/2014/main" id="{A5EDBCD9-736A-1DE3-346A-BFD5EF3E0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DC8A6-902F-6A8B-7297-5E83DF1191C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10138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920-BF9A-4F60-1F5D-7641ADE5A4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A8298-6C29-BD5E-A640-9FE19C45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5ED96-0752-A3AC-A65E-EB8BDE05A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CDD853-3906-05A1-CC10-5CCA8E2FC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941AA-3B4C-2EC9-0DAC-29DCAFEE8C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36CFA2-AA9A-7A4F-1EDC-81FF23C9D817}"/>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8" name="Footer Placeholder 7">
            <a:extLst>
              <a:ext uri="{FF2B5EF4-FFF2-40B4-BE49-F238E27FC236}">
                <a16:creationId xmlns:a16="http://schemas.microsoft.com/office/drawing/2014/main" id="{4A1B05F8-57AB-FFED-9CD0-737153B0EE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AAB1C1-860A-7EF1-7A87-8E32E9030B70}"/>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27351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C9B3-0942-D8BC-9C1A-F8231E7484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7323A6-7C3A-6954-4CB8-6A86DA81A25B}"/>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4" name="Footer Placeholder 3">
            <a:extLst>
              <a:ext uri="{FF2B5EF4-FFF2-40B4-BE49-F238E27FC236}">
                <a16:creationId xmlns:a16="http://schemas.microsoft.com/office/drawing/2014/main" id="{A1E70241-8CCE-316D-318F-61D82FF87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17E543-93A7-889E-2CFE-FAEFEC56CDC6}"/>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33542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A6703-77CB-23AD-03DF-ACE7C6CDA45B}"/>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3" name="Footer Placeholder 2">
            <a:extLst>
              <a:ext uri="{FF2B5EF4-FFF2-40B4-BE49-F238E27FC236}">
                <a16:creationId xmlns:a16="http://schemas.microsoft.com/office/drawing/2014/main" id="{07201552-DB59-44FD-4FE0-CADCBC2B9C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E25475-D286-E041-72CE-A0AD91770BA1}"/>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396493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C0B4-610E-C46D-BA13-A9557F10F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A0617-0E1D-3A04-8775-6E7C27A13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0E8E4-BE15-3014-6170-5F1515594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FF0F8-352F-78E3-684D-2B21C7873EE6}"/>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6" name="Footer Placeholder 5">
            <a:extLst>
              <a:ext uri="{FF2B5EF4-FFF2-40B4-BE49-F238E27FC236}">
                <a16:creationId xmlns:a16="http://schemas.microsoft.com/office/drawing/2014/main" id="{1E7FF10B-3574-D2A7-0FB8-C55B037BC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BD456-9243-882A-BA78-9C9306D07D09}"/>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1620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1B1E-497D-4389-DBF7-7E8102917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DB9B5-85DF-C94D-253D-0922BCBF7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821EF1-6BB6-F541-FB9A-6EE51DD4A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D239C-0B67-04F9-5B1C-F1990141C377}"/>
              </a:ext>
            </a:extLst>
          </p:cNvPr>
          <p:cNvSpPr>
            <a:spLocks noGrp="1"/>
          </p:cNvSpPr>
          <p:nvPr>
            <p:ph type="dt" sz="half" idx="10"/>
          </p:nvPr>
        </p:nvSpPr>
        <p:spPr/>
        <p:txBody>
          <a:bodyPr/>
          <a:lstStyle/>
          <a:p>
            <a:fld id="{AD4E3D52-F36A-4A5C-8CB2-5D1DB3C633F9}" type="datetimeFigureOut">
              <a:rPr lang="en-IN" smtClean="0"/>
              <a:t>29-03-2023</a:t>
            </a:fld>
            <a:endParaRPr lang="en-IN"/>
          </a:p>
        </p:txBody>
      </p:sp>
      <p:sp>
        <p:nvSpPr>
          <p:cNvPr id="6" name="Footer Placeholder 5">
            <a:extLst>
              <a:ext uri="{FF2B5EF4-FFF2-40B4-BE49-F238E27FC236}">
                <a16:creationId xmlns:a16="http://schemas.microsoft.com/office/drawing/2014/main" id="{5B3116DE-602D-34DC-4C6B-E0D46AEEE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45721-8525-A8D5-3755-B97F432FC6AE}"/>
              </a:ext>
            </a:extLst>
          </p:cNvPr>
          <p:cNvSpPr>
            <a:spLocks noGrp="1"/>
          </p:cNvSpPr>
          <p:nvPr>
            <p:ph type="sldNum" sz="quarter" idx="12"/>
          </p:nvPr>
        </p:nvSpPr>
        <p:spPr/>
        <p:txBody>
          <a:bodyPr/>
          <a:lstStyle/>
          <a:p>
            <a:fld id="{3DC7C748-BA62-4F86-86DA-76702213A8FA}" type="slidenum">
              <a:rPr lang="en-IN" smtClean="0"/>
              <a:t>‹#›</a:t>
            </a:fld>
            <a:endParaRPr lang="en-IN"/>
          </a:p>
        </p:txBody>
      </p:sp>
    </p:spTree>
    <p:extLst>
      <p:ext uri="{BB962C8B-B14F-4D97-AF65-F5344CB8AC3E}">
        <p14:creationId xmlns:p14="http://schemas.microsoft.com/office/powerpoint/2010/main" val="42440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D09CD-E725-09A5-724B-756D7D55C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703016-67F0-34BC-44D3-76C1D0CC9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B03C0-E7AF-F527-60FF-9040147E4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E3D52-F36A-4A5C-8CB2-5D1DB3C633F9}" type="datetimeFigureOut">
              <a:rPr lang="en-IN" smtClean="0"/>
              <a:t>29-03-2023</a:t>
            </a:fld>
            <a:endParaRPr lang="en-IN"/>
          </a:p>
        </p:txBody>
      </p:sp>
      <p:sp>
        <p:nvSpPr>
          <p:cNvPr id="5" name="Footer Placeholder 4">
            <a:extLst>
              <a:ext uri="{FF2B5EF4-FFF2-40B4-BE49-F238E27FC236}">
                <a16:creationId xmlns:a16="http://schemas.microsoft.com/office/drawing/2014/main" id="{6B10B4C7-42DC-694B-7825-7C9ABD6DF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465FE5-46F7-23DC-9704-CB0A19EE7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7C748-BA62-4F86-86DA-76702213A8FA}" type="slidenum">
              <a:rPr lang="en-IN" smtClean="0"/>
              <a:t>‹#›</a:t>
            </a:fld>
            <a:endParaRPr lang="en-IN"/>
          </a:p>
        </p:txBody>
      </p:sp>
    </p:spTree>
    <p:extLst>
      <p:ext uri="{BB962C8B-B14F-4D97-AF65-F5344CB8AC3E}">
        <p14:creationId xmlns:p14="http://schemas.microsoft.com/office/powerpoint/2010/main" val="24216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abs/pii/S108480452200002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109/JIOT.2019.2946426" TargetMode="External"/><Relationship Id="rId5" Type="http://schemas.openxmlformats.org/officeDocument/2006/relationships/hyperlink" Target="https://ieeexplore.ieee.org/document/8863944" TargetMode="External"/><Relationship Id="rId4" Type="http://schemas.openxmlformats.org/officeDocument/2006/relationships/hyperlink" Target="https://slogix.in/fog-computing/deadline-aware-and-energy-efficient-iot-task-scheduling-in-fog-computing-systems-a-semi-greedy-approac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a:blip r:embed="rId2"/>
          <a:stretch>
            <a:fillRect/>
          </a:stretch>
        </p:blipFill>
        <p:spPr>
          <a:xfrm>
            <a:off x="0" y="-41945"/>
            <a:ext cx="5142451"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5570290" y="234892"/>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12" name="TextBox 11">
            <a:extLst>
              <a:ext uri="{FF2B5EF4-FFF2-40B4-BE49-F238E27FC236}">
                <a16:creationId xmlns:a16="http://schemas.microsoft.com/office/drawing/2014/main" id="{CCF4BAB1-19CD-30CF-B1AC-5AC9F31F1041}"/>
              </a:ext>
            </a:extLst>
          </p:cNvPr>
          <p:cNvSpPr txBox="1"/>
          <p:nvPr/>
        </p:nvSpPr>
        <p:spPr>
          <a:xfrm>
            <a:off x="1614880" y="989901"/>
            <a:ext cx="8447713" cy="1754326"/>
          </a:xfrm>
          <a:prstGeom prst="rect">
            <a:avLst/>
          </a:prstGeom>
          <a:noFill/>
        </p:spPr>
        <p:txBody>
          <a:bodyPr wrap="square" rtlCol="0">
            <a:spAutoFit/>
          </a:bodyPr>
          <a:lstStyle/>
          <a:p>
            <a:pPr algn="ctr"/>
            <a:r>
              <a:rPr lang="en-IN" dirty="0"/>
              <a:t>School Of Computing Science And Engineering</a:t>
            </a:r>
          </a:p>
          <a:p>
            <a:pPr algn="ctr"/>
            <a:r>
              <a:rPr lang="en-IN" dirty="0"/>
              <a:t>B. Tech CSE</a:t>
            </a:r>
          </a:p>
          <a:p>
            <a:pPr algn="ctr"/>
            <a:r>
              <a:rPr lang="en-IN" dirty="0"/>
              <a:t>2022-23</a:t>
            </a:r>
          </a:p>
          <a:p>
            <a:pPr algn="ctr"/>
            <a:r>
              <a:rPr lang="en-IN" dirty="0"/>
              <a:t>Semester 6 (Winter Batch)</a:t>
            </a:r>
          </a:p>
          <a:p>
            <a:pPr algn="ctr"/>
            <a:r>
              <a:rPr lang="en-IN" dirty="0"/>
              <a:t>Project IV</a:t>
            </a:r>
          </a:p>
          <a:p>
            <a:pPr algn="ctr"/>
            <a:r>
              <a:rPr lang="en-IN" dirty="0"/>
              <a:t>Title: </a:t>
            </a:r>
            <a:r>
              <a:rPr lang="en-US" u="sng" dirty="0"/>
              <a:t>IoT task scheduling in fog computing systems (OPTIMISED)</a:t>
            </a:r>
            <a:endParaRPr lang="en-IN" u="sng" dirty="0"/>
          </a:p>
        </p:txBody>
      </p:sp>
      <p:graphicFrame>
        <p:nvGraphicFramePr>
          <p:cNvPr id="13" name="Table 10">
            <a:extLst>
              <a:ext uri="{FF2B5EF4-FFF2-40B4-BE49-F238E27FC236}">
                <a16:creationId xmlns:a16="http://schemas.microsoft.com/office/drawing/2014/main" id="{405C4574-447B-1FD9-92F1-CC27AE1B9841}"/>
              </a:ext>
            </a:extLst>
          </p:cNvPr>
          <p:cNvGraphicFramePr>
            <a:graphicFrameLocks noGrp="1"/>
          </p:cNvGraphicFramePr>
          <p:nvPr>
            <p:extLst>
              <p:ext uri="{D42A27DB-BD31-4B8C-83A1-F6EECF244321}">
                <p14:modId xmlns:p14="http://schemas.microsoft.com/office/powerpoint/2010/main" val="393248228"/>
              </p:ext>
            </p:extLst>
          </p:nvPr>
        </p:nvGraphicFramePr>
        <p:xfrm>
          <a:off x="780947" y="3293730"/>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Team Member’s Details                                                                                                                                                   BT3192</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4" name="Table 9">
            <a:extLst>
              <a:ext uri="{FF2B5EF4-FFF2-40B4-BE49-F238E27FC236}">
                <a16:creationId xmlns:a16="http://schemas.microsoft.com/office/drawing/2014/main" id="{E5966687-C37F-4981-891D-6D233F347DCC}"/>
              </a:ext>
            </a:extLst>
          </p:cNvPr>
          <p:cNvGraphicFramePr>
            <a:graphicFrameLocks noGrp="1"/>
          </p:cNvGraphicFramePr>
          <p:nvPr>
            <p:extLst>
              <p:ext uri="{D42A27DB-BD31-4B8C-83A1-F6EECF244321}">
                <p14:modId xmlns:p14="http://schemas.microsoft.com/office/powerpoint/2010/main" val="4220041815"/>
              </p:ext>
            </p:extLst>
          </p:nvPr>
        </p:nvGraphicFramePr>
        <p:xfrm>
          <a:off x="780946" y="3647298"/>
          <a:ext cx="10897299" cy="148336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Participant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Manish Kumar</a:t>
                      </a:r>
                      <a:endParaRPr lang="en-IN" dirty="0"/>
                    </a:p>
                  </a:txBody>
                  <a:tcPr/>
                </a:tc>
                <a:tc>
                  <a:txBody>
                    <a:bodyPr/>
                    <a:lstStyle/>
                    <a:p>
                      <a:r>
                        <a:rPr lang="en-US" dirty="0"/>
                        <a:t>7827043684</a:t>
                      </a:r>
                      <a:endParaRPr lang="en-IN" dirty="0"/>
                    </a:p>
                  </a:txBody>
                  <a:tcPr/>
                </a:tc>
                <a:tc>
                  <a:txBody>
                    <a:bodyPr/>
                    <a:lstStyle/>
                    <a:p>
                      <a:r>
                        <a:rPr lang="en-US" dirty="0"/>
                        <a:t>sahmanish10987@gmail.com</a:t>
                      </a:r>
                      <a:endParaRPr lang="en-IN" dirty="0"/>
                    </a:p>
                  </a:txBody>
                  <a:tcPr/>
                </a:tc>
                <a:extLst>
                  <a:ext uri="{0D108BD9-81ED-4DB2-BD59-A6C34878D82A}">
                    <a16:rowId xmlns:a16="http://schemas.microsoft.com/office/drawing/2014/main" val="1028240713"/>
                  </a:ext>
                </a:extLst>
              </a:tr>
              <a:tr h="370840">
                <a:tc>
                  <a:txBody>
                    <a:bodyPr/>
                    <a:lstStyle/>
                    <a:p>
                      <a:r>
                        <a:rPr lang="en-US" dirty="0"/>
                        <a:t>2</a:t>
                      </a:r>
                      <a:endParaRPr lang="en-IN" dirty="0"/>
                    </a:p>
                  </a:txBody>
                  <a:tcPr/>
                </a:tc>
                <a:tc>
                  <a:txBody>
                    <a:bodyPr/>
                    <a:lstStyle/>
                    <a:p>
                      <a:r>
                        <a:rPr lang="en-US" dirty="0"/>
                        <a:t>Tarun Kumar</a:t>
                      </a:r>
                      <a:endParaRPr lang="en-IN" dirty="0"/>
                    </a:p>
                  </a:txBody>
                  <a:tcPr/>
                </a:tc>
                <a:tc>
                  <a:txBody>
                    <a:bodyPr/>
                    <a:lstStyle/>
                    <a:p>
                      <a:r>
                        <a:rPr lang="en-IN" dirty="0"/>
                        <a:t>8076831042</a:t>
                      </a:r>
                    </a:p>
                  </a:txBody>
                  <a:tcPr/>
                </a:tc>
                <a:tc>
                  <a:txBody>
                    <a:bodyPr/>
                    <a:lstStyle/>
                    <a:p>
                      <a:r>
                        <a:rPr lang="en-US" dirty="0"/>
                        <a:t>Tarun.20scse1010846@galgotiasuniversity.edu.in</a:t>
                      </a:r>
                      <a:endParaRPr lang="en-IN" dirty="0"/>
                    </a:p>
                  </a:txBody>
                  <a:tcPr/>
                </a:tc>
                <a:extLst>
                  <a:ext uri="{0D108BD9-81ED-4DB2-BD59-A6C34878D82A}">
                    <a16:rowId xmlns:a16="http://schemas.microsoft.com/office/drawing/2014/main" val="2526646617"/>
                  </a:ext>
                </a:extLst>
              </a:tr>
              <a:tr h="370840">
                <a:tc>
                  <a:txBody>
                    <a:bodyPr/>
                    <a:lstStyle/>
                    <a:p>
                      <a:r>
                        <a:rPr lang="en-US" dirty="0"/>
                        <a:t>3</a:t>
                      </a:r>
                      <a:endParaRPr lang="en-IN" dirty="0"/>
                    </a:p>
                  </a:txBody>
                  <a:tcPr/>
                </a:tc>
                <a:tc>
                  <a:txBody>
                    <a:bodyPr/>
                    <a:lstStyle/>
                    <a:p>
                      <a:r>
                        <a:rPr lang="en-US" dirty="0"/>
                        <a:t>Anirudh Kumar</a:t>
                      </a:r>
                      <a:endParaRPr lang="en-IN" dirty="0"/>
                    </a:p>
                  </a:txBody>
                  <a:tcPr/>
                </a:tc>
                <a:tc>
                  <a:txBody>
                    <a:bodyPr/>
                    <a:lstStyle/>
                    <a:p>
                      <a:r>
                        <a:rPr lang="en-IN" dirty="0"/>
                        <a:t>8125758436</a:t>
                      </a:r>
                    </a:p>
                  </a:txBody>
                  <a:tcPr/>
                </a:tc>
                <a:tc>
                  <a:txBody>
                    <a:bodyPr/>
                    <a:lstStyle/>
                    <a:p>
                      <a:r>
                        <a:rPr lang="en-US" dirty="0"/>
                        <a:t>Anirudh.20scse1010801@galgotioasuniversity.edu.in</a:t>
                      </a:r>
                      <a:endParaRPr lang="en-IN" dirty="0"/>
                    </a:p>
                  </a:txBody>
                  <a:tcPr/>
                </a:tc>
                <a:extLst>
                  <a:ext uri="{0D108BD9-81ED-4DB2-BD59-A6C34878D82A}">
                    <a16:rowId xmlns:a16="http://schemas.microsoft.com/office/drawing/2014/main" val="2145107970"/>
                  </a:ext>
                </a:extLst>
              </a:tr>
            </a:tbl>
          </a:graphicData>
        </a:graphic>
      </p:graphicFrame>
      <p:graphicFrame>
        <p:nvGraphicFramePr>
          <p:cNvPr id="15" name="Table 10">
            <a:extLst>
              <a:ext uri="{FF2B5EF4-FFF2-40B4-BE49-F238E27FC236}">
                <a16:creationId xmlns:a16="http://schemas.microsoft.com/office/drawing/2014/main" id="{796EF712-1E30-366B-6B1A-1F06DE076C8E}"/>
              </a:ext>
            </a:extLst>
          </p:cNvPr>
          <p:cNvGraphicFramePr>
            <a:graphicFrameLocks noGrp="1"/>
          </p:cNvGraphicFramePr>
          <p:nvPr>
            <p:extLst>
              <p:ext uri="{D42A27DB-BD31-4B8C-83A1-F6EECF244321}">
                <p14:modId xmlns:p14="http://schemas.microsoft.com/office/powerpoint/2010/main" val="70865376"/>
              </p:ext>
            </p:extLst>
          </p:nvPr>
        </p:nvGraphicFramePr>
        <p:xfrm>
          <a:off x="780947" y="5128250"/>
          <a:ext cx="10897298" cy="370840"/>
        </p:xfrm>
        <a:graphic>
          <a:graphicData uri="http://schemas.openxmlformats.org/drawingml/2006/table">
            <a:tbl>
              <a:tblPr firstRow="1" bandRow="1">
                <a:tableStyleId>{5C22544A-7EE6-4342-B048-85BDC9FD1C3A}</a:tableStyleId>
              </a:tblPr>
              <a:tblGrid>
                <a:gridCol w="10897298">
                  <a:extLst>
                    <a:ext uri="{9D8B030D-6E8A-4147-A177-3AD203B41FA5}">
                      <a16:colId xmlns:a16="http://schemas.microsoft.com/office/drawing/2014/main" val="3260207258"/>
                    </a:ext>
                  </a:extLst>
                </a:gridCol>
              </a:tblGrid>
              <a:tr h="370840">
                <a:tc>
                  <a:txBody>
                    <a:bodyPr/>
                    <a:lstStyle/>
                    <a:p>
                      <a:r>
                        <a:rPr lang="en-US" dirty="0"/>
                        <a:t>Faculty (College) Mentor’s Details</a:t>
                      </a:r>
                      <a:endParaRPr lang="en-IN" dirty="0"/>
                    </a:p>
                  </a:txBody>
                  <a:tcPr/>
                </a:tc>
                <a:extLst>
                  <a:ext uri="{0D108BD9-81ED-4DB2-BD59-A6C34878D82A}">
                    <a16:rowId xmlns:a16="http://schemas.microsoft.com/office/drawing/2014/main" val="1961608842"/>
                  </a:ext>
                </a:extLst>
              </a:tr>
            </a:tbl>
          </a:graphicData>
        </a:graphic>
      </p:graphicFrame>
      <p:graphicFrame>
        <p:nvGraphicFramePr>
          <p:cNvPr id="16" name="Table 9">
            <a:extLst>
              <a:ext uri="{FF2B5EF4-FFF2-40B4-BE49-F238E27FC236}">
                <a16:creationId xmlns:a16="http://schemas.microsoft.com/office/drawing/2014/main" id="{8ABD2B23-8C48-B059-F884-B94432909A1D}"/>
              </a:ext>
            </a:extLst>
          </p:cNvPr>
          <p:cNvGraphicFramePr>
            <a:graphicFrameLocks noGrp="1"/>
          </p:cNvGraphicFramePr>
          <p:nvPr>
            <p:extLst>
              <p:ext uri="{D42A27DB-BD31-4B8C-83A1-F6EECF244321}">
                <p14:modId xmlns:p14="http://schemas.microsoft.com/office/powerpoint/2010/main" val="2908466536"/>
              </p:ext>
            </p:extLst>
          </p:nvPr>
        </p:nvGraphicFramePr>
        <p:xfrm>
          <a:off x="780946" y="5479410"/>
          <a:ext cx="10897299" cy="741680"/>
        </p:xfrm>
        <a:graphic>
          <a:graphicData uri="http://schemas.openxmlformats.org/drawingml/2006/table">
            <a:tbl>
              <a:tblPr firstRow="1" bandRow="1">
                <a:tableStyleId>{7DF18680-E054-41AD-8BC1-D1AEF772440D}</a:tableStyleId>
              </a:tblPr>
              <a:tblGrid>
                <a:gridCol w="872456">
                  <a:extLst>
                    <a:ext uri="{9D8B030D-6E8A-4147-A177-3AD203B41FA5}">
                      <a16:colId xmlns:a16="http://schemas.microsoft.com/office/drawing/2014/main" val="728820200"/>
                    </a:ext>
                  </a:extLst>
                </a:gridCol>
                <a:gridCol w="2298583">
                  <a:extLst>
                    <a:ext uri="{9D8B030D-6E8A-4147-A177-3AD203B41FA5}">
                      <a16:colId xmlns:a16="http://schemas.microsoft.com/office/drawing/2014/main" val="1979240524"/>
                    </a:ext>
                  </a:extLst>
                </a:gridCol>
                <a:gridCol w="2357307">
                  <a:extLst>
                    <a:ext uri="{9D8B030D-6E8A-4147-A177-3AD203B41FA5}">
                      <a16:colId xmlns:a16="http://schemas.microsoft.com/office/drawing/2014/main" val="2365203172"/>
                    </a:ext>
                  </a:extLst>
                </a:gridCol>
                <a:gridCol w="5368953">
                  <a:extLst>
                    <a:ext uri="{9D8B030D-6E8A-4147-A177-3AD203B41FA5}">
                      <a16:colId xmlns:a16="http://schemas.microsoft.com/office/drawing/2014/main" val="1273872439"/>
                    </a:ext>
                  </a:extLst>
                </a:gridCol>
              </a:tblGrid>
              <a:tr h="370840">
                <a:tc>
                  <a:txBody>
                    <a:bodyPr/>
                    <a:lstStyle/>
                    <a:p>
                      <a:r>
                        <a:rPr lang="en-US" dirty="0"/>
                        <a:t>S. No.</a:t>
                      </a:r>
                      <a:endParaRPr lang="en-IN" dirty="0"/>
                    </a:p>
                  </a:txBody>
                  <a:tcPr/>
                </a:tc>
                <a:tc>
                  <a:txBody>
                    <a:bodyPr/>
                    <a:lstStyle/>
                    <a:p>
                      <a:r>
                        <a:rPr lang="en-US" dirty="0"/>
                        <a:t>Mentor Name</a:t>
                      </a:r>
                      <a:endParaRPr lang="en-IN" dirty="0"/>
                    </a:p>
                  </a:txBody>
                  <a:tcPr/>
                </a:tc>
                <a:tc>
                  <a:txBody>
                    <a:bodyPr/>
                    <a:lstStyle/>
                    <a:p>
                      <a:r>
                        <a:rPr lang="en-US" dirty="0"/>
                        <a:t>Mobile NO.</a:t>
                      </a:r>
                      <a:endParaRPr lang="en-IN" dirty="0"/>
                    </a:p>
                  </a:txBody>
                  <a:tcPr/>
                </a:tc>
                <a:tc>
                  <a:txBody>
                    <a:bodyPr/>
                    <a:lstStyle/>
                    <a:p>
                      <a:r>
                        <a:rPr lang="en-US" dirty="0"/>
                        <a:t>Mail ID</a:t>
                      </a:r>
                      <a:endParaRPr lang="en-IN" dirty="0"/>
                    </a:p>
                  </a:txBody>
                  <a:tcPr/>
                </a:tc>
                <a:extLst>
                  <a:ext uri="{0D108BD9-81ED-4DB2-BD59-A6C34878D82A}">
                    <a16:rowId xmlns:a16="http://schemas.microsoft.com/office/drawing/2014/main" val="2337334935"/>
                  </a:ext>
                </a:extLst>
              </a:tr>
              <a:tr h="370840">
                <a:tc>
                  <a:txBody>
                    <a:bodyPr/>
                    <a:lstStyle/>
                    <a:p>
                      <a:r>
                        <a:rPr lang="en-US" dirty="0"/>
                        <a:t>1</a:t>
                      </a:r>
                      <a:endParaRPr lang="en-IN" dirty="0"/>
                    </a:p>
                  </a:txBody>
                  <a:tcPr/>
                </a:tc>
                <a:tc>
                  <a:txBody>
                    <a:bodyPr/>
                    <a:lstStyle/>
                    <a:p>
                      <a:r>
                        <a:rPr lang="en-US" dirty="0"/>
                        <a:t>Dr. Krishna K. Agrawal</a:t>
                      </a:r>
                      <a:endParaRPr lang="en-IN" dirty="0"/>
                    </a:p>
                  </a:txBody>
                  <a:tcPr/>
                </a:tc>
                <a:tc>
                  <a:txBody>
                    <a:bodyPr/>
                    <a:lstStyle/>
                    <a:p>
                      <a:r>
                        <a:rPr lang="en-US" dirty="0"/>
                        <a:t>7398032912</a:t>
                      </a:r>
                      <a:endParaRPr lang="en-IN" dirty="0"/>
                    </a:p>
                  </a:txBody>
                  <a:tcPr/>
                </a:tc>
                <a:tc>
                  <a:txBody>
                    <a:bodyPr/>
                    <a:lstStyle/>
                    <a:p>
                      <a:r>
                        <a:rPr lang="en-US" dirty="0"/>
                        <a:t>krishna.agrawal@galgotiasuniversity.edu.in</a:t>
                      </a:r>
                      <a:endParaRPr lang="en-IN" dirty="0"/>
                    </a:p>
                  </a:txBody>
                  <a:tcPr/>
                </a:tc>
                <a:extLst>
                  <a:ext uri="{0D108BD9-81ED-4DB2-BD59-A6C34878D82A}">
                    <a16:rowId xmlns:a16="http://schemas.microsoft.com/office/drawing/2014/main" val="1028240713"/>
                  </a:ext>
                </a:extLst>
              </a:tr>
            </a:tbl>
          </a:graphicData>
        </a:graphic>
      </p:graphicFrame>
    </p:spTree>
    <p:extLst>
      <p:ext uri="{BB962C8B-B14F-4D97-AF65-F5344CB8AC3E}">
        <p14:creationId xmlns:p14="http://schemas.microsoft.com/office/powerpoint/2010/main" val="36740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7. Conclusion and Future Work</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3970318"/>
          </a:xfrm>
          <a:prstGeom prst="rect">
            <a:avLst/>
          </a:prstGeom>
          <a:noFill/>
        </p:spPr>
        <p:txBody>
          <a:bodyPr wrap="square">
            <a:spAutoFit/>
          </a:bodyPr>
          <a:lstStyle/>
          <a:p>
            <a:r>
              <a:rPr lang="en-US" dirty="0"/>
              <a:t>Conclusion:</a:t>
            </a:r>
          </a:p>
          <a:p>
            <a:pPr lvl="1"/>
            <a:r>
              <a:rPr lang="en-US" dirty="0"/>
              <a:t>Studied the scheduling of IoT tasks in a heterogeneous fog network </a:t>
            </a:r>
          </a:p>
          <a:p>
            <a:pPr lvl="1"/>
            <a:r>
              <a:rPr lang="en-US" dirty="0"/>
              <a:t>Optimizes the total energy consumption of the system while meeting the deadline of the tasks.</a:t>
            </a:r>
          </a:p>
          <a:p>
            <a:pPr lvl="1"/>
            <a:r>
              <a:rPr lang="en-US" dirty="0"/>
              <a:t>If the deadline of a given task is not met:</a:t>
            </a:r>
          </a:p>
          <a:p>
            <a:pPr lvl="2"/>
            <a:r>
              <a:rPr lang="en-US" dirty="0"/>
              <a:t>Allocation of task to a fog node  with minimum violation of deadline</a:t>
            </a:r>
          </a:p>
          <a:p>
            <a:pPr lvl="2"/>
            <a:r>
              <a:rPr lang="en-US" dirty="0"/>
              <a:t>To achieve these goals, </a:t>
            </a:r>
            <a:r>
              <a:rPr lang="en-US" b="1" dirty="0"/>
              <a:t>two efficient priority aware semi-greedy algorithms </a:t>
            </a:r>
            <a:r>
              <a:rPr lang="en-US" dirty="0"/>
              <a:t>are proposed</a:t>
            </a:r>
          </a:p>
          <a:p>
            <a:pPr lvl="1"/>
            <a:r>
              <a:rPr lang="en-US" dirty="0"/>
              <a:t>Results : Proposed algorithms </a:t>
            </a:r>
            <a:r>
              <a:rPr lang="en-US" b="1" dirty="0"/>
              <a:t>significantly outperform </a:t>
            </a:r>
            <a:r>
              <a:rPr lang="en-US" dirty="0"/>
              <a:t>existing algorithms:</a:t>
            </a:r>
          </a:p>
          <a:p>
            <a:pPr lvl="2"/>
            <a:r>
              <a:rPr lang="en-US" b="1" dirty="0">
                <a:solidFill>
                  <a:schemeClr val="accent1">
                    <a:lumMod val="50000"/>
                  </a:schemeClr>
                </a:solidFill>
              </a:rPr>
              <a:t>Percentage of IoT tasks that meet their deadline requirement</a:t>
            </a:r>
          </a:p>
          <a:p>
            <a:pPr lvl="2"/>
            <a:r>
              <a:rPr lang="en-US" b="1" dirty="0">
                <a:solidFill>
                  <a:schemeClr val="accent1">
                    <a:lumMod val="50000"/>
                  </a:schemeClr>
                </a:solidFill>
              </a:rPr>
              <a:t>Total energy consumption and </a:t>
            </a:r>
            <a:r>
              <a:rPr lang="en-US" b="1" dirty="0" err="1">
                <a:solidFill>
                  <a:schemeClr val="accent1">
                    <a:lumMod val="50000"/>
                  </a:schemeClr>
                </a:solidFill>
              </a:rPr>
              <a:t>makespan</a:t>
            </a:r>
            <a:r>
              <a:rPr lang="en-US" b="1" dirty="0">
                <a:solidFill>
                  <a:schemeClr val="accent1">
                    <a:lumMod val="50000"/>
                  </a:schemeClr>
                </a:solidFill>
              </a:rPr>
              <a:t> of the system</a:t>
            </a:r>
          </a:p>
          <a:p>
            <a:pPr lvl="2"/>
            <a:r>
              <a:rPr lang="en-US" b="1" dirty="0">
                <a:solidFill>
                  <a:schemeClr val="accent1">
                    <a:lumMod val="50000"/>
                  </a:schemeClr>
                </a:solidFill>
              </a:rPr>
              <a:t>Total amount of the deadline violation time. </a:t>
            </a:r>
          </a:p>
          <a:p>
            <a:endParaRPr lang="en-US" dirty="0"/>
          </a:p>
          <a:p>
            <a:r>
              <a:rPr lang="en-US" dirty="0"/>
              <a:t>Future work:</a:t>
            </a:r>
          </a:p>
          <a:p>
            <a:pPr lvl="1"/>
            <a:r>
              <a:rPr lang="en-US" dirty="0"/>
              <a:t>To plan to improve the proposed algorithms to schedule the dependent IoT tasks.</a:t>
            </a:r>
          </a:p>
          <a:p>
            <a:pPr lvl="1"/>
            <a:r>
              <a:rPr lang="en-US" dirty="0"/>
              <a:t>To evaluate the performance of the proposed algorithms under different real-world datasets. </a:t>
            </a:r>
            <a:endParaRPr lang="en-IN" dirty="0"/>
          </a:p>
        </p:txBody>
      </p:sp>
    </p:spTree>
    <p:extLst>
      <p:ext uri="{BB962C8B-B14F-4D97-AF65-F5344CB8AC3E}">
        <p14:creationId xmlns:p14="http://schemas.microsoft.com/office/powerpoint/2010/main" val="329753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8. References and Bibliography</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1754326"/>
          </a:xfrm>
          <a:prstGeom prst="rect">
            <a:avLst/>
          </a:prstGeom>
          <a:noFill/>
        </p:spPr>
        <p:txBody>
          <a:bodyPr wrap="square">
            <a:spAutoFit/>
          </a:bodyPr>
          <a:lstStyle/>
          <a:p>
            <a:pPr marL="285750" indent="-285750">
              <a:buFont typeface="Arial" panose="020B0604020202020204" pitchFamily="34" charset="0"/>
              <a:buChar char="•"/>
            </a:pPr>
            <a:r>
              <a:rPr lang="en-IN" dirty="0">
                <a:hlinkClick r:id="rId3"/>
              </a:rPr>
              <a:t>https://www.sciencedirect.com/science/article/abs/pii/S1084804522000029</a:t>
            </a:r>
            <a:endParaRPr lang="en-IN" dirty="0"/>
          </a:p>
          <a:p>
            <a:pPr marL="285750" indent="-285750">
              <a:buFont typeface="Arial" panose="020B0604020202020204" pitchFamily="34" charset="0"/>
              <a:buChar char="•"/>
            </a:pPr>
            <a:r>
              <a:rPr lang="en-IN" dirty="0">
                <a:hlinkClick r:id="rId4"/>
              </a:rPr>
              <a:t>https://slogix.in/fog-computing/deadline-aware-and-energy-efficient-iot-task-scheduling-in-fog-computing-systems-a-semi-greedy-approach/</a:t>
            </a:r>
            <a:endParaRPr lang="en-IN" dirty="0"/>
          </a:p>
          <a:p>
            <a:pPr marL="285750" indent="-285750">
              <a:buFont typeface="Arial" panose="020B0604020202020204" pitchFamily="34" charset="0"/>
              <a:buChar char="•"/>
            </a:pPr>
            <a:r>
              <a:rPr lang="en-IN" dirty="0">
                <a:hlinkClick r:id="rId5"/>
              </a:rPr>
              <a:t>https://ieeexplore.ieee.org/document/8863944</a:t>
            </a:r>
            <a:r>
              <a:rPr lang="en-IN" dirty="0"/>
              <a:t>   (</a:t>
            </a:r>
            <a:r>
              <a:rPr lang="en-IN" dirty="0">
                <a:hlinkClick r:id="rId6"/>
              </a:rPr>
              <a:t>https://doi.org/10.1109/JIOT.2019.2946426</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9265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1. Introduction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3" y="1775057"/>
            <a:ext cx="11471563" cy="37856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b="1" dirty="0"/>
              <a:t>Problem:</a:t>
            </a:r>
            <a:r>
              <a:rPr lang="en-IN" dirty="0"/>
              <a:t> Need of </a:t>
            </a:r>
            <a:r>
              <a:rPr lang="en-US" dirty="0"/>
              <a:t>real-time response and low latency</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b="1" dirty="0"/>
              <a:t>Solution:</a:t>
            </a:r>
            <a:r>
              <a:rPr lang="en-US" dirty="0"/>
              <a:t> Become a viable platform for processing emerging IoT applications</a:t>
            </a:r>
          </a:p>
          <a:p>
            <a:pPr marL="342900" indent="-342900" algn="l">
              <a:buFont typeface="Arial" panose="020B0604020202020204" pitchFamily="34" charset="0"/>
              <a:buChar char="•"/>
            </a:pPr>
            <a:endParaRPr lang="en-US" b="1" dirty="0"/>
          </a:p>
          <a:p>
            <a:pPr marL="342900" indent="-342900" algn="l">
              <a:buFont typeface="Arial" panose="020B0604020202020204" pitchFamily="34" charset="0"/>
              <a:buChar char="•"/>
            </a:pPr>
            <a:r>
              <a:rPr lang="en-US" b="1" dirty="0"/>
              <a:t>Benefit of Fog Computing : </a:t>
            </a:r>
            <a:r>
              <a:rPr lang="en-US" dirty="0"/>
              <a:t>Highly distributed, Dynamic and Resource-constrained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b="1" dirty="0"/>
              <a:t>Challenge: </a:t>
            </a:r>
            <a:r>
              <a:rPr lang="en-US" dirty="0"/>
              <a:t>Deploying fog computing resources effectively for executing heterogeneous/homogenous and delay sensitive IoT tasks is a fundamental challenge.</a:t>
            </a: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34891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2. Related Work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3" y="1775057"/>
            <a:ext cx="11471563" cy="37856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9113" lvl="1" indent="-514350" algn="just">
              <a:lnSpc>
                <a:spcPct val="150000"/>
              </a:lnSpc>
              <a:spcBef>
                <a:spcPts val="0"/>
              </a:spcBef>
              <a:buNone/>
            </a:pPr>
            <a:r>
              <a:rPr lang="en-US" b="1" kern="0" dirty="0">
                <a:solidFill>
                  <a:schemeClr val="accent1">
                    <a:lumMod val="75000"/>
                  </a:schemeClr>
                </a:solidFill>
                <a:cs typeface="Arial" panose="020B0604020202020204" pitchFamily="34" charset="0"/>
              </a:rPr>
              <a:t>2.1 	Delay aware algorithm </a:t>
            </a:r>
            <a:r>
              <a:rPr lang="en-US" kern="0" dirty="0">
                <a:solidFill>
                  <a:sysClr val="windowText" lastClr="000000"/>
                </a:solidFill>
                <a:cs typeface="Arial" panose="020B0604020202020204" pitchFamily="34" charset="0"/>
              </a:rPr>
              <a:t>– </a:t>
            </a:r>
            <a:r>
              <a:rPr lang="en-US" dirty="0"/>
              <a:t>Due to the importance of the response time for IoT application requests, many researchers have considered this aspect in their optimization goals</a:t>
            </a:r>
            <a:endParaRPr lang="en-US" kern="0" dirty="0">
              <a:solidFill>
                <a:sysClr val="windowText" lastClr="000000"/>
              </a:solidFill>
              <a:cs typeface="Arial" panose="020B0604020202020204" pitchFamily="34" charset="0"/>
            </a:endParaRPr>
          </a:p>
          <a:p>
            <a:pPr marL="519113" lvl="1" indent="-514350" algn="just">
              <a:lnSpc>
                <a:spcPct val="150000"/>
              </a:lnSpc>
              <a:spcBef>
                <a:spcPts val="0"/>
              </a:spcBef>
              <a:buNone/>
            </a:pPr>
            <a:r>
              <a:rPr lang="en-US" b="1" kern="0" dirty="0">
                <a:solidFill>
                  <a:schemeClr val="accent1">
                    <a:lumMod val="75000"/>
                  </a:schemeClr>
                </a:solidFill>
                <a:cs typeface="Arial" panose="020B0604020202020204" pitchFamily="34" charset="0"/>
              </a:rPr>
              <a:t>2.2 	Energy efficient algorithm </a:t>
            </a:r>
            <a:r>
              <a:rPr lang="en-US" kern="0" dirty="0">
                <a:solidFill>
                  <a:sysClr val="windowText" lastClr="000000"/>
                </a:solidFill>
                <a:cs typeface="Arial" panose="020B0604020202020204" pitchFamily="34" charset="0"/>
              </a:rPr>
              <a:t>– </a:t>
            </a:r>
            <a:r>
              <a:rPr lang="en-US" dirty="0"/>
              <a:t>Energy efficiency is one of the major concerns in IoT ecosystem. Therefore, minimizing energy consumption of the FNs is considered to be one of the objectives in recent studies.</a:t>
            </a:r>
            <a:endParaRPr lang="en-US" kern="0" dirty="0">
              <a:solidFill>
                <a:sysClr val="windowText" lastClr="000000"/>
              </a:solidFill>
              <a:cs typeface="Arial" panose="020B0604020202020204" pitchFamily="34" charset="0"/>
            </a:endParaRPr>
          </a:p>
          <a:p>
            <a:pPr marL="519113" lvl="1" indent="-514350" algn="just">
              <a:lnSpc>
                <a:spcPct val="150000"/>
              </a:lnSpc>
              <a:spcBef>
                <a:spcPts val="0"/>
              </a:spcBef>
              <a:buNone/>
            </a:pPr>
            <a:r>
              <a:rPr lang="en-US" b="1" kern="0" dirty="0">
                <a:solidFill>
                  <a:schemeClr val="accent1">
                    <a:lumMod val="75000"/>
                  </a:schemeClr>
                </a:solidFill>
                <a:cs typeface="Arial" panose="020B0604020202020204" pitchFamily="34" charset="0"/>
              </a:rPr>
              <a:t>2.3 	Joint delay-aware and energy efficient algorithm </a:t>
            </a:r>
            <a:r>
              <a:rPr lang="en-US" kern="0" dirty="0">
                <a:cs typeface="Arial" panose="020B0604020202020204" pitchFamily="34" charset="0"/>
              </a:rPr>
              <a:t>–</a:t>
            </a:r>
            <a:r>
              <a:rPr lang="en-US" b="1" kern="0" dirty="0">
                <a:solidFill>
                  <a:schemeClr val="accent1">
                    <a:lumMod val="75000"/>
                  </a:schemeClr>
                </a:solidFill>
                <a:cs typeface="Arial" panose="020B0604020202020204" pitchFamily="34" charset="0"/>
              </a:rPr>
              <a:t> </a:t>
            </a:r>
            <a:r>
              <a:rPr lang="en-US" dirty="0"/>
              <a:t>Considering both of the delay requirement of IoT tasks and the energy consumption of FNs has become an active research area nowadays.</a:t>
            </a:r>
            <a:endParaRPr lang="en-US" b="1" kern="0" dirty="0">
              <a:solidFill>
                <a:schemeClr val="accent1">
                  <a:lumMod val="75000"/>
                </a:schemeClr>
              </a:solidFill>
              <a:cs typeface="Arial" panose="020B0604020202020204" pitchFamily="34" charset="0"/>
            </a:endParaRPr>
          </a:p>
          <a:p>
            <a:pPr marL="0" indent="0" algn="just"/>
            <a:endParaRPr lang="en-IN" sz="3600" dirty="0"/>
          </a:p>
        </p:txBody>
      </p:sp>
    </p:spTree>
    <p:extLst>
      <p:ext uri="{BB962C8B-B14F-4D97-AF65-F5344CB8AC3E}">
        <p14:creationId xmlns:p14="http://schemas.microsoft.com/office/powerpoint/2010/main" val="247296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3. System Model	</a:t>
            </a:r>
          </a:p>
        </p:txBody>
      </p:sp>
      <p:sp>
        <p:nvSpPr>
          <p:cNvPr id="3" name="Content Placeholder 2">
            <a:extLst>
              <a:ext uri="{FF2B5EF4-FFF2-40B4-BE49-F238E27FC236}">
                <a16:creationId xmlns:a16="http://schemas.microsoft.com/office/drawing/2014/main" id="{C7083A78-8A42-B111-572A-FABDF00CB19D}"/>
              </a:ext>
            </a:extLst>
          </p:cNvPr>
          <p:cNvSpPr txBox="1">
            <a:spLocks/>
          </p:cNvSpPr>
          <p:nvPr/>
        </p:nvSpPr>
        <p:spPr>
          <a:xfrm>
            <a:off x="116854" y="1775057"/>
            <a:ext cx="4786978" cy="37856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50000"/>
              </a:lnSpc>
              <a:buNone/>
            </a:pPr>
            <a:r>
              <a:rPr lang="en-US" sz="2000" dirty="0"/>
              <a:t>The high-level </a:t>
            </a:r>
            <a:r>
              <a:rPr lang="en-US" sz="2000" b="1" dirty="0"/>
              <a:t>System Architecture </a:t>
            </a:r>
            <a:r>
              <a:rPr lang="en-US" sz="2000" dirty="0"/>
              <a:t>of the IoT-fog – cloud environment, which consists of four parts, namely </a:t>
            </a:r>
            <a:r>
              <a:rPr lang="en-US" sz="2000" b="1" dirty="0"/>
              <a:t>IoT devices, gateways, fog environment and cloud environment</a:t>
            </a:r>
            <a:r>
              <a:rPr lang="en-US" sz="2000" dirty="0"/>
              <a:t>.</a:t>
            </a:r>
            <a:endParaRPr lang="en-IN" sz="2000" dirty="0"/>
          </a:p>
        </p:txBody>
      </p:sp>
      <p:sp>
        <p:nvSpPr>
          <p:cNvPr id="4" name="TextBox 3">
            <a:extLst>
              <a:ext uri="{FF2B5EF4-FFF2-40B4-BE49-F238E27FC236}">
                <a16:creationId xmlns:a16="http://schemas.microsoft.com/office/drawing/2014/main" id="{F36E8EA2-4F45-C0E7-387F-8A84CB7E80B0}"/>
              </a:ext>
            </a:extLst>
          </p:cNvPr>
          <p:cNvSpPr txBox="1"/>
          <p:nvPr/>
        </p:nvSpPr>
        <p:spPr>
          <a:xfrm>
            <a:off x="1518407" y="6063386"/>
            <a:ext cx="4903831" cy="369332"/>
          </a:xfrm>
          <a:prstGeom prst="rect">
            <a:avLst/>
          </a:prstGeom>
          <a:noFill/>
        </p:spPr>
        <p:txBody>
          <a:bodyPr wrap="square" rtlCol="0">
            <a:spAutoFit/>
          </a:bodyPr>
          <a:lstStyle/>
          <a:p>
            <a:r>
              <a:rPr lang="en-US" b="1" dirty="0"/>
              <a:t>Fig 1: The Proposed System Architecture</a:t>
            </a:r>
          </a:p>
        </p:txBody>
      </p:sp>
      <p:pic>
        <p:nvPicPr>
          <p:cNvPr id="2050" name="Picture 2" descr="Fog Computing helps Internet of Things Speed Up">
            <a:extLst>
              <a:ext uri="{FF2B5EF4-FFF2-40B4-BE49-F238E27FC236}">
                <a16:creationId xmlns:a16="http://schemas.microsoft.com/office/drawing/2014/main" id="{82B950EB-388A-2BD7-C7DB-5CE643A91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965" y="1707271"/>
            <a:ext cx="5282181" cy="45667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g Computing in IIoT - Results Engineering">
            <a:extLst>
              <a:ext uri="{FF2B5EF4-FFF2-40B4-BE49-F238E27FC236}">
                <a16:creationId xmlns:a16="http://schemas.microsoft.com/office/drawing/2014/main" id="{6966BDBC-9953-FDD3-BAD1-CEB5C6199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95" y="4119808"/>
            <a:ext cx="6093203" cy="1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63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4. Problem Formulation</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t>First, the basic elements and decision variables of the optimization problem are introduced. </a:t>
            </a:r>
          </a:p>
          <a:p>
            <a:pPr marL="342900" indent="-342900" algn="just">
              <a:buFont typeface="Arial" panose="020B0604020202020204" pitchFamily="34" charset="0"/>
              <a:buChar char="•"/>
            </a:pPr>
            <a:r>
              <a:rPr lang="en-US" sz="2400" dirty="0"/>
              <a:t>Then, the response time and energy models are described. Finally, the problem overview is given.</a:t>
            </a:r>
          </a:p>
          <a:p>
            <a:pPr marL="342900" indent="-342900" algn="just">
              <a:buFont typeface="Arial" panose="020B0604020202020204" pitchFamily="34" charset="0"/>
              <a:buChar char="•"/>
            </a:pPr>
            <a:r>
              <a:rPr lang="en-US" sz="2400" dirty="0"/>
              <a:t>Basic elements : Fog nodes and submitted tasks from IoT devices are the key  elements of our model.</a:t>
            </a:r>
          </a:p>
          <a:p>
            <a:pPr marL="0" indent="0" algn="just">
              <a:buFont typeface="Wingdings" pitchFamily="2" charset="2"/>
              <a:buChar char="ü"/>
            </a:pPr>
            <a:r>
              <a:rPr lang="en-US" sz="2400" b="1" dirty="0"/>
              <a:t>Fog Nodes: </a:t>
            </a:r>
            <a:r>
              <a:rPr lang="en-US" sz="2400" dirty="0"/>
              <a:t>A fog network consists of several interconnected FNs which form a mesh topology.</a:t>
            </a:r>
          </a:p>
          <a:p>
            <a:pPr marL="0" indent="0" algn="just">
              <a:buFont typeface="Wingdings" pitchFamily="2" charset="2"/>
              <a:buChar char="ü"/>
            </a:pPr>
            <a:r>
              <a:rPr lang="en-US" sz="2400" b="1" dirty="0"/>
              <a:t>Decision variables</a:t>
            </a:r>
          </a:p>
          <a:p>
            <a:pPr marL="0" indent="0" algn="just">
              <a:buFont typeface="Wingdings" pitchFamily="2" charset="2"/>
              <a:buChar char="ü"/>
            </a:pPr>
            <a:r>
              <a:rPr lang="en-US" sz="2400" b="1" dirty="0"/>
              <a:t>Response time </a:t>
            </a:r>
          </a:p>
          <a:p>
            <a:pPr marL="0" indent="0" algn="just">
              <a:buFont typeface="Wingdings" pitchFamily="2" charset="2"/>
              <a:buChar char="ü"/>
            </a:pPr>
            <a:r>
              <a:rPr lang="en-IN" sz="2400" b="1"/>
              <a:t>Energy </a:t>
            </a:r>
            <a:r>
              <a:rPr lang="en-IN" sz="2400" b="1" dirty="0"/>
              <a:t>Consumption </a:t>
            </a:r>
          </a:p>
        </p:txBody>
      </p:sp>
    </p:spTree>
    <p:extLst>
      <p:ext uri="{BB962C8B-B14F-4D97-AF65-F5344CB8AC3E}">
        <p14:creationId xmlns:p14="http://schemas.microsoft.com/office/powerpoint/2010/main" val="281873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4.1 PSG Algorithm </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80769"/>
            <a:ext cx="12191999" cy="830997"/>
          </a:xfrm>
          <a:prstGeom prst="rect">
            <a:avLst/>
          </a:prstGeom>
          <a:noFill/>
        </p:spPr>
        <p:txBody>
          <a:bodyPr wrap="square">
            <a:spAutoFit/>
          </a:bodyPr>
          <a:lstStyle/>
          <a:p>
            <a:pPr marL="0" indent="0">
              <a:buNone/>
            </a:pPr>
            <a:r>
              <a:rPr lang="en-IN" sz="2400" dirty="0"/>
              <a:t>Step 1: </a:t>
            </a:r>
            <a:r>
              <a:rPr lang="en-US" sz="2400" dirty="0"/>
              <a:t>Sorting tasks in non-descending order of their predefined deadline. </a:t>
            </a:r>
          </a:p>
          <a:p>
            <a:pPr marL="0" indent="0">
              <a:buNone/>
            </a:pPr>
            <a:r>
              <a:rPr lang="en-US" sz="2400" dirty="0"/>
              <a:t>Step 2: Response time of a given task on all available FNs is computed using Eq</a:t>
            </a:r>
          </a:p>
        </p:txBody>
      </p:sp>
      <p:graphicFrame>
        <p:nvGraphicFramePr>
          <p:cNvPr id="3" name="Object 2">
            <a:extLst>
              <a:ext uri="{FF2B5EF4-FFF2-40B4-BE49-F238E27FC236}">
                <a16:creationId xmlns:a16="http://schemas.microsoft.com/office/drawing/2014/main" id="{D0B38B5B-41F9-C8EA-96B4-E6E13DF70975}"/>
              </a:ext>
            </a:extLst>
          </p:cNvPr>
          <p:cNvGraphicFramePr>
            <a:graphicFrameLocks noChangeAspect="1"/>
          </p:cNvGraphicFramePr>
          <p:nvPr>
            <p:extLst>
              <p:ext uri="{D42A27DB-BD31-4B8C-83A1-F6EECF244321}">
                <p14:modId xmlns:p14="http://schemas.microsoft.com/office/powerpoint/2010/main" val="2938688004"/>
              </p:ext>
            </p:extLst>
          </p:nvPr>
        </p:nvGraphicFramePr>
        <p:xfrm>
          <a:off x="291300" y="2712449"/>
          <a:ext cx="5286407" cy="483543"/>
        </p:xfrm>
        <a:graphic>
          <a:graphicData uri="http://schemas.openxmlformats.org/presentationml/2006/ole">
            <mc:AlternateContent xmlns:mc="http://schemas.openxmlformats.org/markup-compatibility/2006">
              <mc:Choice xmlns:v="urn:schemas-microsoft-com:vml" Requires="v">
                <p:oleObj name="Bitmap Image" r:id="rId3" imgW="8503920" imgH="777240" progId="PBrush">
                  <p:embed/>
                </p:oleObj>
              </mc:Choice>
              <mc:Fallback>
                <p:oleObj name="Bitmap Image" r:id="rId3" imgW="8503920" imgH="777240" progId="PBrush">
                  <p:embed/>
                  <p:pic>
                    <p:nvPicPr>
                      <p:cNvPr id="9" name="Object 8">
                        <a:extLst>
                          <a:ext uri="{FF2B5EF4-FFF2-40B4-BE49-F238E27FC236}">
                            <a16:creationId xmlns:a16="http://schemas.microsoft.com/office/drawing/2014/main" id="{B487D227-AEF6-4DE9-8F5C-69C10B490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0" y="2712449"/>
                        <a:ext cx="5286407" cy="483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a:extLst>
              <a:ext uri="{FF2B5EF4-FFF2-40B4-BE49-F238E27FC236}">
                <a16:creationId xmlns:a16="http://schemas.microsoft.com/office/drawing/2014/main" id="{6E82A899-683C-DA58-C021-E84AA1174C40}"/>
              </a:ext>
            </a:extLst>
          </p:cNvPr>
          <p:cNvGraphicFramePr>
            <a:graphicFrameLocks noChangeAspect="1"/>
          </p:cNvGraphicFramePr>
          <p:nvPr>
            <p:extLst>
              <p:ext uri="{D42A27DB-BD31-4B8C-83A1-F6EECF244321}">
                <p14:modId xmlns:p14="http://schemas.microsoft.com/office/powerpoint/2010/main" val="3540471500"/>
              </p:ext>
            </p:extLst>
          </p:nvPr>
        </p:nvGraphicFramePr>
        <p:xfrm>
          <a:off x="5712333" y="2633451"/>
          <a:ext cx="6188367" cy="1591098"/>
        </p:xfrm>
        <a:graphic>
          <a:graphicData uri="http://schemas.openxmlformats.org/presentationml/2006/ole">
            <mc:AlternateContent xmlns:mc="http://schemas.openxmlformats.org/markup-compatibility/2006">
              <mc:Choice xmlns:v="urn:schemas-microsoft-com:vml" Requires="v">
                <p:oleObj name="Bitmap Image" r:id="rId5" imgW="8595360" imgH="2209680" progId="PBrush">
                  <p:embed/>
                </p:oleObj>
              </mc:Choice>
              <mc:Fallback>
                <p:oleObj name="Bitmap Image" r:id="rId5" imgW="8595360" imgH="2209680" progId="PBrush">
                  <p:embed/>
                  <p:pic>
                    <p:nvPicPr>
                      <p:cNvPr id="8" name="Object 7">
                        <a:extLst>
                          <a:ext uri="{FF2B5EF4-FFF2-40B4-BE49-F238E27FC236}">
                            <a16:creationId xmlns:a16="http://schemas.microsoft.com/office/drawing/2014/main" id="{2A3F0912-F4FC-48A6-9CDA-348E548FE1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333" y="2633451"/>
                        <a:ext cx="6188367" cy="1591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97AD12C-82A1-1DB1-2DB6-B844A7E82156}"/>
              </a:ext>
            </a:extLst>
          </p:cNvPr>
          <p:cNvSpPr txBox="1"/>
          <p:nvPr/>
        </p:nvSpPr>
        <p:spPr>
          <a:xfrm>
            <a:off x="188808" y="4410667"/>
            <a:ext cx="8212822" cy="1200329"/>
          </a:xfrm>
          <a:prstGeom prst="rect">
            <a:avLst/>
          </a:prstGeom>
          <a:noFill/>
        </p:spPr>
        <p:txBody>
          <a:bodyPr wrap="square">
            <a:spAutoFit/>
          </a:bodyPr>
          <a:lstStyle/>
          <a:p>
            <a:pPr marL="0" indent="0">
              <a:buNone/>
            </a:pPr>
            <a:r>
              <a:rPr lang="en-US" dirty="0"/>
              <a:t>Based on the result, the FNs are divided into two groups: </a:t>
            </a:r>
            <a:r>
              <a:rPr lang="en-US" dirty="0" err="1"/>
              <a:t>DSList</a:t>
            </a:r>
            <a:r>
              <a:rPr lang="en-US" dirty="0"/>
              <a:t> and </a:t>
            </a:r>
            <a:r>
              <a:rPr lang="en-US" dirty="0" err="1"/>
              <a:t>USList</a:t>
            </a:r>
            <a:r>
              <a:rPr lang="en-US" dirty="0"/>
              <a:t>. </a:t>
            </a:r>
          </a:p>
          <a:p>
            <a:pPr marL="0" indent="0">
              <a:buNone/>
            </a:pPr>
            <a:r>
              <a:rPr lang="en-US" b="1" dirty="0" err="1"/>
              <a:t>DSList</a:t>
            </a:r>
            <a:r>
              <a:rPr lang="en-US" dirty="0"/>
              <a:t> : List of deadline satisfied fog nodes that meet the deadline of the task </a:t>
            </a:r>
          </a:p>
          <a:p>
            <a:pPr marL="0" indent="0">
              <a:buNone/>
            </a:pPr>
            <a:r>
              <a:rPr lang="en-US" b="1" dirty="0" err="1"/>
              <a:t>USList</a:t>
            </a:r>
            <a:r>
              <a:rPr lang="en-US" dirty="0"/>
              <a:t> : List of FNs that do not satisfy the requested deadline of the task</a:t>
            </a:r>
          </a:p>
          <a:p>
            <a:endParaRPr lang="en-IN" dirty="0"/>
          </a:p>
        </p:txBody>
      </p:sp>
    </p:spTree>
    <p:extLst>
      <p:ext uri="{BB962C8B-B14F-4D97-AF65-F5344CB8AC3E}">
        <p14:creationId xmlns:p14="http://schemas.microsoft.com/office/powerpoint/2010/main" val="241814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4.1 PSG Algorithm </a:t>
            </a:r>
          </a:p>
        </p:txBody>
      </p:sp>
      <p:sp>
        <p:nvSpPr>
          <p:cNvPr id="15" name="TextBox 14">
            <a:extLst>
              <a:ext uri="{FF2B5EF4-FFF2-40B4-BE49-F238E27FC236}">
                <a16:creationId xmlns:a16="http://schemas.microsoft.com/office/drawing/2014/main" id="{E55DF6AE-2A12-83C4-9B33-E75E66B21E5C}"/>
              </a:ext>
            </a:extLst>
          </p:cNvPr>
          <p:cNvSpPr txBox="1"/>
          <p:nvPr/>
        </p:nvSpPr>
        <p:spPr>
          <a:xfrm>
            <a:off x="83889" y="1791099"/>
            <a:ext cx="12191999" cy="3693319"/>
          </a:xfrm>
          <a:prstGeom prst="rect">
            <a:avLst/>
          </a:prstGeom>
          <a:noFill/>
        </p:spPr>
        <p:txBody>
          <a:bodyPr wrap="square">
            <a:spAutoFit/>
          </a:bodyPr>
          <a:lstStyle/>
          <a:p>
            <a:pPr marL="0" indent="0">
              <a:buNone/>
            </a:pPr>
            <a:r>
              <a:rPr lang="en-US" dirty="0"/>
              <a:t>Step 3: Assignment of FN to Tasks:  For each FN in </a:t>
            </a:r>
            <a:r>
              <a:rPr lang="en-US" dirty="0" err="1"/>
              <a:t>DSList</a:t>
            </a:r>
            <a:r>
              <a:rPr lang="en-US" dirty="0"/>
              <a:t>:</a:t>
            </a:r>
          </a:p>
          <a:p>
            <a:pPr lvl="1"/>
            <a:r>
              <a:rPr lang="en-US" b="1" dirty="0"/>
              <a:t>Energy consumption </a:t>
            </a:r>
            <a:r>
              <a:rPr lang="en-US" dirty="0"/>
              <a:t>of the system is estimated by mapping of the given task to that FN. </a:t>
            </a:r>
          </a:p>
          <a:p>
            <a:pPr lvl="1"/>
            <a:r>
              <a:rPr lang="en-US" dirty="0"/>
              <a:t>Restricted candidate list (RCL) is created by the best FNs, i.e., those whose provide the least increase of energy consumption to the system. </a:t>
            </a:r>
          </a:p>
          <a:p>
            <a:pPr lvl="1"/>
            <a:r>
              <a:rPr lang="en-US" dirty="0"/>
              <a:t>FN is randomly chosen from RCL and the task is assigned to that.</a:t>
            </a:r>
            <a:endParaRPr lang="en-IN" dirty="0"/>
          </a:p>
          <a:p>
            <a:pPr marL="0" indent="0">
              <a:buNone/>
            </a:pPr>
            <a:endParaRPr lang="en-IN" dirty="0"/>
          </a:p>
          <a:p>
            <a:pPr marL="0" indent="0">
              <a:buNone/>
            </a:pPr>
            <a:r>
              <a:rPr lang="en-IN" b="1" dirty="0"/>
              <a:t>Step 4:</a:t>
            </a:r>
            <a:r>
              <a:rPr lang="en-US" dirty="0"/>
              <a:t> If the </a:t>
            </a:r>
            <a:r>
              <a:rPr lang="en-US" dirty="0" err="1"/>
              <a:t>DSList</a:t>
            </a:r>
            <a:r>
              <a:rPr lang="en-US" dirty="0"/>
              <a:t> is empty, i.e., none of the FNs can meet the task deadline, the task is mapped to the FNs in the </a:t>
            </a:r>
            <a:r>
              <a:rPr lang="en-US" dirty="0" err="1"/>
              <a:t>USList</a:t>
            </a:r>
            <a:r>
              <a:rPr lang="en-US" dirty="0"/>
              <a:t> with the minimum deadline violation time.</a:t>
            </a:r>
          </a:p>
          <a:p>
            <a:pPr marL="0" indent="0">
              <a:buNone/>
            </a:pPr>
            <a:endParaRPr lang="en-US" dirty="0"/>
          </a:p>
          <a:p>
            <a:pPr marL="0" indent="0">
              <a:buNone/>
            </a:pPr>
            <a:r>
              <a:rPr lang="en-US" dirty="0"/>
              <a:t>If </a:t>
            </a:r>
            <a:r>
              <a:rPr lang="en-US" dirty="0" err="1"/>
              <a:t>DSList</a:t>
            </a:r>
            <a:r>
              <a:rPr lang="en-US" dirty="0"/>
              <a:t> is not empty</a:t>
            </a:r>
          </a:p>
          <a:p>
            <a:pPr marL="0" indent="0">
              <a:buNone/>
            </a:pPr>
            <a:r>
              <a:rPr lang="en-US" dirty="0"/>
              <a:t>	Algorithm calls SEMI-GREEDY strategy </a:t>
            </a:r>
          </a:p>
          <a:p>
            <a:pPr marL="0" indent="0">
              <a:buNone/>
            </a:pPr>
            <a:r>
              <a:rPr lang="en-US" dirty="0"/>
              <a:t>Otherwise: </a:t>
            </a:r>
          </a:p>
          <a:p>
            <a:pPr marL="0" indent="0">
              <a:buNone/>
            </a:pPr>
            <a:r>
              <a:rPr lang="en-US" dirty="0"/>
              <a:t>	It calls MIN-VIOL strategy</a:t>
            </a:r>
          </a:p>
        </p:txBody>
      </p:sp>
    </p:spTree>
    <p:extLst>
      <p:ext uri="{BB962C8B-B14F-4D97-AF65-F5344CB8AC3E}">
        <p14:creationId xmlns:p14="http://schemas.microsoft.com/office/powerpoint/2010/main" val="30958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5. Performance Evaluation</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2634696"/>
          </a:xfrm>
          <a:prstGeom prst="rect">
            <a:avLst/>
          </a:prstGeom>
          <a:noFill/>
        </p:spPr>
        <p:txBody>
          <a:bodyPr wrap="square">
            <a:spAutoFit/>
          </a:bodyPr>
          <a:lstStyle/>
          <a:p>
            <a:pPr>
              <a:lnSpc>
                <a:spcPct val="150000"/>
              </a:lnSpc>
            </a:pPr>
            <a:r>
              <a:rPr lang="en-US" dirty="0"/>
              <a:t>Parameter: Performance of the proposed task scheduling approaches with respect to the percentage of IoT tasks </a:t>
            </a:r>
          </a:p>
          <a:p>
            <a:pPr>
              <a:lnSpc>
                <a:spcPct val="150000"/>
              </a:lnSpc>
            </a:pPr>
            <a:r>
              <a:rPr lang="en-US" dirty="0"/>
              <a:t>Compared with existing algorithms, the experiment results confirm that the proposed algorithms improve </a:t>
            </a:r>
          </a:p>
          <a:p>
            <a:pPr marL="742950" lvl="1" indent="-285750">
              <a:lnSpc>
                <a:spcPct val="150000"/>
              </a:lnSpc>
              <a:buFont typeface="Arial" panose="020B0604020202020204" pitchFamily="34" charset="0"/>
              <a:buChar char="•"/>
            </a:pPr>
            <a:r>
              <a:rPr lang="en-US" b="1" dirty="0"/>
              <a:t>Deadline Requirement: </a:t>
            </a:r>
            <a:r>
              <a:rPr lang="en-US" sz="2200" dirty="0"/>
              <a:t>Percentage of tasks meeting their deadline requirement up to 1.35x </a:t>
            </a:r>
            <a:endParaRPr lang="en-US" dirty="0"/>
          </a:p>
          <a:p>
            <a:pPr marL="742950" lvl="1" indent="-285750">
              <a:lnSpc>
                <a:spcPct val="150000"/>
              </a:lnSpc>
              <a:buFont typeface="Arial" panose="020B0604020202020204" pitchFamily="34" charset="0"/>
              <a:buChar char="•"/>
            </a:pPr>
            <a:r>
              <a:rPr lang="en-US" b="1" dirty="0"/>
              <a:t>Deadline Violation Time</a:t>
            </a:r>
            <a:r>
              <a:rPr lang="en-US" dirty="0"/>
              <a:t>: Decrease up to 97.6% compared to the second-best results</a:t>
            </a:r>
          </a:p>
          <a:p>
            <a:pPr marL="742950" lvl="1" indent="-285750">
              <a:lnSpc>
                <a:spcPct val="150000"/>
              </a:lnSpc>
              <a:buFont typeface="Arial" panose="020B0604020202020204" pitchFamily="34" charset="0"/>
              <a:buChar char="•"/>
            </a:pPr>
            <a:r>
              <a:rPr lang="en-US" b="1" dirty="0"/>
              <a:t>Energy consumption </a:t>
            </a:r>
            <a:r>
              <a:rPr lang="en-US" dirty="0"/>
              <a:t>of fog resources : Optimized</a:t>
            </a:r>
          </a:p>
          <a:p>
            <a:pPr marL="742950" lvl="1" indent="-285750">
              <a:lnSpc>
                <a:spcPct val="150000"/>
              </a:lnSpc>
              <a:buFont typeface="Arial" panose="020B0604020202020204" pitchFamily="34" charset="0"/>
              <a:buChar char="•"/>
            </a:pPr>
            <a:r>
              <a:rPr lang="en-US" b="1" dirty="0" err="1"/>
              <a:t>Makespan</a:t>
            </a:r>
            <a:r>
              <a:rPr lang="en-US" dirty="0"/>
              <a:t> of the system : Optimized</a:t>
            </a:r>
            <a:endParaRPr lang="en-IN" dirty="0"/>
          </a:p>
        </p:txBody>
      </p:sp>
    </p:spTree>
    <p:extLst>
      <p:ext uri="{BB962C8B-B14F-4D97-AF65-F5344CB8AC3E}">
        <p14:creationId xmlns:p14="http://schemas.microsoft.com/office/powerpoint/2010/main" val="53915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BFAD3-A9C4-056A-5A99-42660F7DFBC2}"/>
              </a:ext>
            </a:extLst>
          </p:cNvPr>
          <p:cNvSpPr/>
          <p:nvPr/>
        </p:nvSpPr>
        <p:spPr>
          <a:xfrm>
            <a:off x="0" y="-33556"/>
            <a:ext cx="12192000" cy="8510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58F70B-47AD-8382-30F0-062938346A2A}"/>
              </a:ext>
            </a:extLst>
          </p:cNvPr>
          <p:cNvSpPr/>
          <p:nvPr/>
        </p:nvSpPr>
        <p:spPr>
          <a:xfrm>
            <a:off x="0" y="6518246"/>
            <a:ext cx="12192000" cy="3397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26B441-E18C-3D41-EAFA-CE5FB7BB478E}"/>
              </a:ext>
            </a:extLst>
          </p:cNvPr>
          <p:cNvPicPr>
            <a:picLocks noChangeAspect="1"/>
          </p:cNvPicPr>
          <p:nvPr/>
        </p:nvPicPr>
        <p:blipFill rotWithShape="1">
          <a:blip r:embed="rId2"/>
          <a:srcRect r="33279"/>
          <a:stretch/>
        </p:blipFill>
        <p:spPr>
          <a:xfrm>
            <a:off x="0" y="-41945"/>
            <a:ext cx="3431097" cy="859452"/>
          </a:xfrm>
          <a:prstGeom prst="rect">
            <a:avLst/>
          </a:prstGeom>
        </p:spPr>
      </p:pic>
      <p:sp>
        <p:nvSpPr>
          <p:cNvPr id="10" name="TextBox 9">
            <a:extLst>
              <a:ext uri="{FF2B5EF4-FFF2-40B4-BE49-F238E27FC236}">
                <a16:creationId xmlns:a16="http://schemas.microsoft.com/office/drawing/2014/main" id="{A18B817C-5D0E-7FBF-5DFD-21952D6D6673}"/>
              </a:ext>
            </a:extLst>
          </p:cNvPr>
          <p:cNvSpPr txBox="1"/>
          <p:nvPr/>
        </p:nvSpPr>
        <p:spPr>
          <a:xfrm>
            <a:off x="4815281" y="203115"/>
            <a:ext cx="6300132" cy="369332"/>
          </a:xfrm>
          <a:prstGeom prst="rect">
            <a:avLst/>
          </a:prstGeom>
          <a:noFill/>
        </p:spPr>
        <p:txBody>
          <a:bodyPr wrap="square" rtlCol="0">
            <a:spAutoFit/>
          </a:bodyPr>
          <a:lstStyle/>
          <a:p>
            <a:pPr algn="ctr"/>
            <a:r>
              <a:rPr lang="en-IN" dirty="0">
                <a:solidFill>
                  <a:schemeClr val="bg1"/>
                </a:solidFill>
              </a:rPr>
              <a:t>School of Computing Science and Engineering</a:t>
            </a:r>
          </a:p>
        </p:txBody>
      </p:sp>
      <p:sp>
        <p:nvSpPr>
          <p:cNvPr id="11" name="TextBox 10">
            <a:extLst>
              <a:ext uri="{FF2B5EF4-FFF2-40B4-BE49-F238E27FC236}">
                <a16:creationId xmlns:a16="http://schemas.microsoft.com/office/drawing/2014/main" id="{BE76E161-3905-A814-84A7-3D1049470D36}"/>
              </a:ext>
            </a:extLst>
          </p:cNvPr>
          <p:cNvSpPr txBox="1"/>
          <p:nvPr/>
        </p:nvSpPr>
        <p:spPr>
          <a:xfrm>
            <a:off x="232095" y="6488668"/>
            <a:ext cx="11727809" cy="369332"/>
          </a:xfrm>
          <a:prstGeom prst="rect">
            <a:avLst/>
          </a:prstGeom>
          <a:noFill/>
        </p:spPr>
        <p:txBody>
          <a:bodyPr wrap="square" rtlCol="0">
            <a:spAutoFit/>
          </a:bodyPr>
          <a:lstStyle/>
          <a:p>
            <a:r>
              <a:rPr lang="en-IN" dirty="0">
                <a:solidFill>
                  <a:schemeClr val="bg1"/>
                </a:solidFill>
              </a:rPr>
              <a:t>Project IV					B. Tech CSE						Sem 6</a:t>
            </a:r>
          </a:p>
        </p:txBody>
      </p:sp>
      <p:sp>
        <p:nvSpPr>
          <p:cNvPr id="2" name="Title 1">
            <a:extLst>
              <a:ext uri="{FF2B5EF4-FFF2-40B4-BE49-F238E27FC236}">
                <a16:creationId xmlns:a16="http://schemas.microsoft.com/office/drawing/2014/main" id="{DCFF93E0-13C6-1071-15D7-B1C78BEE93A9}"/>
              </a:ext>
            </a:extLst>
          </p:cNvPr>
          <p:cNvSpPr txBox="1">
            <a:spLocks/>
          </p:cNvSpPr>
          <p:nvPr/>
        </p:nvSpPr>
        <p:spPr>
          <a:xfrm>
            <a:off x="-1" y="908441"/>
            <a:ext cx="12192000" cy="707896"/>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6. Performance Analysis with Existing Algos</a:t>
            </a:r>
          </a:p>
        </p:txBody>
      </p:sp>
      <p:sp>
        <p:nvSpPr>
          <p:cNvPr id="15" name="TextBox 14">
            <a:extLst>
              <a:ext uri="{FF2B5EF4-FFF2-40B4-BE49-F238E27FC236}">
                <a16:creationId xmlns:a16="http://schemas.microsoft.com/office/drawing/2014/main" id="{E55DF6AE-2A12-83C4-9B33-E75E66B21E5C}"/>
              </a:ext>
            </a:extLst>
          </p:cNvPr>
          <p:cNvSpPr txBox="1"/>
          <p:nvPr/>
        </p:nvSpPr>
        <p:spPr>
          <a:xfrm>
            <a:off x="-1" y="1616336"/>
            <a:ext cx="12191999" cy="4524315"/>
          </a:xfrm>
          <a:prstGeom prst="rect">
            <a:avLst/>
          </a:prstGeom>
          <a:noFill/>
        </p:spPr>
        <p:txBody>
          <a:bodyPr wrap="square">
            <a:spAutoFit/>
          </a:bodyPr>
          <a:lstStyle/>
          <a:p>
            <a:pPr marL="0" indent="0">
              <a:buNone/>
            </a:pPr>
            <a:r>
              <a:rPr lang="en-US" b="1" dirty="0"/>
              <a:t>(1) First Come First Serve (FCFS) : </a:t>
            </a:r>
            <a:r>
              <a:rPr lang="en-US" dirty="0"/>
              <a:t>Simple task scheduling algorithm which aims to balance the load among the computing nodes of the environment. In the FCFS policy, the first IoT task that arrives at the FC is the first task to be scheduled. For each task, a FN is randomly selected to process the task. </a:t>
            </a:r>
          </a:p>
          <a:p>
            <a:pPr marL="0" indent="0">
              <a:buNone/>
            </a:pPr>
            <a:endParaRPr lang="en-US" dirty="0"/>
          </a:p>
          <a:p>
            <a:pPr marL="0" indent="0">
              <a:buNone/>
            </a:pPr>
            <a:r>
              <a:rPr lang="en-US" b="1" dirty="0"/>
              <a:t>(2) Earliest Deadline First (EDF): </a:t>
            </a:r>
            <a:r>
              <a:rPr lang="en-US" dirty="0"/>
              <a:t>EDF is a delay-aware scheduling algorithm where it gives higher priority to tasks with the lower deadline. Similar to FCFS, the FN selection phase is based on the random strategy. </a:t>
            </a:r>
          </a:p>
          <a:p>
            <a:pPr marL="0" indent="0">
              <a:buNone/>
            </a:pPr>
            <a:endParaRPr lang="en-US" dirty="0"/>
          </a:p>
          <a:p>
            <a:pPr marL="0" indent="0">
              <a:buNone/>
            </a:pPr>
            <a:r>
              <a:rPr lang="en-US" b="1" dirty="0"/>
              <a:t>(3) Greedy for Energy (</a:t>
            </a:r>
            <a:r>
              <a:rPr lang="en-US" b="1" dirty="0" err="1"/>
              <a:t>GfE</a:t>
            </a:r>
            <a:r>
              <a:rPr lang="en-US" b="1" dirty="0"/>
              <a:t>) : </a:t>
            </a:r>
            <a:r>
              <a:rPr lang="en-US" dirty="0"/>
              <a:t>Similar to the FCFS, except node selection phase is different. </a:t>
            </a:r>
            <a:r>
              <a:rPr lang="en-US" dirty="0" err="1"/>
              <a:t>GfE</a:t>
            </a:r>
            <a:r>
              <a:rPr lang="en-US" dirty="0"/>
              <a:t> assigns </a:t>
            </a:r>
            <a:r>
              <a:rPr lang="en-US" b="1" dirty="0"/>
              <a:t>each task to the FN that offers the most energy-saving </a:t>
            </a:r>
            <a:r>
              <a:rPr lang="en-US" dirty="0"/>
              <a:t>for the system. </a:t>
            </a:r>
          </a:p>
          <a:p>
            <a:pPr marL="0" indent="0">
              <a:buNone/>
            </a:pPr>
            <a:endParaRPr lang="en-US" dirty="0"/>
          </a:p>
          <a:p>
            <a:pPr marL="0" indent="0">
              <a:buNone/>
            </a:pPr>
            <a:r>
              <a:rPr lang="en-US" dirty="0"/>
              <a:t>(4) Detour : This scheme includes three aspects:</a:t>
            </a:r>
          </a:p>
          <a:p>
            <a:pPr marL="0" indent="0">
              <a:buNone/>
            </a:pPr>
            <a:r>
              <a:rPr lang="en-US" dirty="0"/>
              <a:t>(a) local decision-making process </a:t>
            </a:r>
          </a:p>
          <a:p>
            <a:pPr marL="0" indent="0">
              <a:buNone/>
            </a:pPr>
            <a:r>
              <a:rPr lang="en-US" dirty="0"/>
              <a:t>(b) optimal FN selection</a:t>
            </a:r>
          </a:p>
          <a:p>
            <a:pPr marL="0" indent="0">
              <a:buNone/>
            </a:pPr>
            <a:r>
              <a:rPr lang="en-US" dirty="0"/>
              <a:t>(c) optimal path selection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4010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1335</Words>
  <Application>Microsoft Office PowerPoint</Application>
  <PresentationFormat>Widescreen</PresentationFormat>
  <Paragraphs>132</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30</cp:revision>
  <dcterms:created xsi:type="dcterms:W3CDTF">2023-03-27T15:20:26Z</dcterms:created>
  <dcterms:modified xsi:type="dcterms:W3CDTF">2023-03-29T01:47:06Z</dcterms:modified>
</cp:coreProperties>
</file>