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8" r:id="rId3"/>
    <p:sldId id="269" r:id="rId4"/>
    <p:sldId id="270" r:id="rId5"/>
    <p:sldId id="261" r:id="rId6"/>
    <p:sldId id="259" r:id="rId7"/>
    <p:sldId id="258" r:id="rId8"/>
    <p:sldId id="262" r:id="rId9"/>
    <p:sldId id="263" r:id="rId10"/>
    <p:sldId id="264" r:id="rId11"/>
    <p:sldId id="265" r:id="rId12"/>
    <p:sldId id="266" r:id="rId13"/>
    <p:sldId id="267"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9" d="100"/>
          <a:sy n="79" d="100"/>
        </p:scale>
        <p:origin x="86"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CCFE1B-4EAB-4995-9FAF-18D0288FADF6}" type="datetimeFigureOut">
              <a:rPr lang="en-IN" smtClean="0"/>
              <a:t>09-06-2021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3EF2B66-A7F1-4086-BF37-986E3241C01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9068159"/>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CFE1B-4EAB-4995-9FAF-18D0288FADF6}"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F2B66-A7F1-4086-BF37-986E3241C01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8772620"/>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CFE1B-4EAB-4995-9FAF-18D0288FADF6}"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F2B66-A7F1-4086-BF37-986E3241C01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088948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CFE1B-4EAB-4995-9FAF-18D0288FADF6}"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F2B66-A7F1-4086-BF37-986E3241C01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723985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CCFE1B-4EAB-4995-9FAF-18D0288FADF6}"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F2B66-A7F1-4086-BF37-986E3241C01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678095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CCFE1B-4EAB-4995-9FAF-18D0288FADF6}"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F2B66-A7F1-4086-BF37-986E3241C01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4187355"/>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CCFE1B-4EAB-4995-9FAF-18D0288FADF6}" type="datetimeFigureOut">
              <a:rPr lang="en-IN" smtClean="0"/>
              <a:t>09-06-2021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EF2B66-A7F1-4086-BF37-986E3241C01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9972311"/>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CCFE1B-4EAB-4995-9FAF-18D0288FADF6}" type="datetimeFigureOut">
              <a:rPr lang="en-IN" smtClean="0"/>
              <a:t>09-06-2021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EF2B66-A7F1-4086-BF37-986E3241C01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1328174"/>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CFE1B-4EAB-4995-9FAF-18D0288FADF6}" type="datetimeFigureOut">
              <a:rPr lang="en-IN" smtClean="0"/>
              <a:t>09-06-2021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EF2B66-A7F1-4086-BF37-986E3241C010}" type="slidenum">
              <a:rPr lang="en-IN" smtClean="0"/>
              <a:t>‹#›</a:t>
            </a:fld>
            <a:endParaRPr lang="en-IN"/>
          </a:p>
        </p:txBody>
      </p:sp>
    </p:spTree>
    <p:extLst>
      <p:ext uri="{BB962C8B-B14F-4D97-AF65-F5344CB8AC3E}">
        <p14:creationId xmlns:p14="http://schemas.microsoft.com/office/powerpoint/2010/main" val="309523788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CCFE1B-4EAB-4995-9FAF-18D0288FADF6}"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F2B66-A7F1-4086-BF37-986E3241C01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8633718"/>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ACCFE1B-4EAB-4995-9FAF-18D0288FADF6}" type="datetimeFigureOut">
              <a:rPr lang="en-IN" smtClean="0"/>
              <a:t>09-06-2021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3EF2B66-A7F1-4086-BF37-986E3241C01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967270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ACCFE1B-4EAB-4995-9FAF-18D0288FADF6}" type="datetimeFigureOut">
              <a:rPr lang="en-IN" smtClean="0"/>
              <a:t>09-06-2021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3EF2B66-A7F1-4086-BF37-986E3241C01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1311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wipe/>
  </p:transition>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509450"/>
            <a:ext cx="8791575" cy="1406843"/>
          </a:xfrm>
        </p:spPr>
        <p:txBody>
          <a:bodyPr>
            <a:normAutofit fontScale="90000"/>
          </a:bodyPr>
          <a:lstStyle/>
          <a:p>
            <a:r>
              <a:rPr lang="en-US" dirty="0"/>
              <a:t>S</a:t>
            </a:r>
            <a:r>
              <a:rPr lang="en-IN" dirty="0"/>
              <a:t>mart Result Analysis</a:t>
            </a:r>
          </a:p>
        </p:txBody>
      </p:sp>
      <p:sp>
        <p:nvSpPr>
          <p:cNvPr id="3" name="Subtitle 2"/>
          <p:cNvSpPr>
            <a:spLocks noGrp="1"/>
          </p:cNvSpPr>
          <p:nvPr>
            <p:ph type="subTitle" idx="1"/>
          </p:nvPr>
        </p:nvSpPr>
        <p:spPr>
          <a:xfrm>
            <a:off x="1876423" y="2870518"/>
            <a:ext cx="8791575" cy="1655762"/>
          </a:xfrm>
        </p:spPr>
        <p:txBody>
          <a:bodyPr>
            <a:normAutofit lnSpcReduction="10000"/>
          </a:bodyPr>
          <a:lstStyle/>
          <a:p>
            <a:r>
              <a:rPr lang="en-IN" sz="2400" dirty="0">
                <a:solidFill>
                  <a:schemeClr val="tx1"/>
                </a:solidFill>
                <a:latin typeface="Arial Black" panose="020B0A04020102020204" pitchFamily="34" charset="0"/>
              </a:rPr>
              <a:t>BY</a:t>
            </a:r>
          </a:p>
          <a:p>
            <a:pPr marL="457200" indent="-457200">
              <a:buAutoNum type="arabicParenR"/>
            </a:pPr>
            <a:r>
              <a:rPr lang="en-IN" sz="2400" dirty="0">
                <a:solidFill>
                  <a:schemeClr val="tx1"/>
                </a:solidFill>
                <a:latin typeface="Arial Black" panose="020B0A04020102020204" pitchFamily="34" charset="0"/>
              </a:rPr>
              <a:t>Roshan </a:t>
            </a:r>
            <a:r>
              <a:rPr lang="en-IN" sz="2400" dirty="0" err="1">
                <a:solidFill>
                  <a:schemeClr val="tx1"/>
                </a:solidFill>
                <a:latin typeface="Arial Black" panose="020B0A04020102020204" pitchFamily="34" charset="0"/>
              </a:rPr>
              <a:t>bhattad</a:t>
            </a:r>
            <a:r>
              <a:rPr lang="en-IN" sz="2400" dirty="0">
                <a:solidFill>
                  <a:schemeClr val="tx1"/>
                </a:solidFill>
                <a:latin typeface="Arial Black" panose="020B0A04020102020204" pitchFamily="34" charset="0"/>
              </a:rPr>
              <a:t> (32411)</a:t>
            </a:r>
          </a:p>
          <a:p>
            <a:pPr marL="457200" indent="-457200">
              <a:buAutoNum type="arabicParenR"/>
            </a:pPr>
            <a:r>
              <a:rPr lang="en-IN" sz="2400" dirty="0">
                <a:solidFill>
                  <a:schemeClr val="tx1"/>
                </a:solidFill>
                <a:latin typeface="Arial Black" panose="020B0A04020102020204" pitchFamily="34" charset="0"/>
              </a:rPr>
              <a:t>Saharsh burse (32417)</a:t>
            </a:r>
          </a:p>
        </p:txBody>
      </p:sp>
      <p:sp>
        <p:nvSpPr>
          <p:cNvPr id="4" name="TextBox 3">
            <a:extLst>
              <a:ext uri="{FF2B5EF4-FFF2-40B4-BE49-F238E27FC236}">
                <a16:creationId xmlns:a16="http://schemas.microsoft.com/office/drawing/2014/main" id="{EEBB9D72-5B23-420F-92F7-B618600ADB11}"/>
              </a:ext>
            </a:extLst>
          </p:cNvPr>
          <p:cNvSpPr txBox="1"/>
          <p:nvPr/>
        </p:nvSpPr>
        <p:spPr>
          <a:xfrm>
            <a:off x="1876423" y="1852029"/>
            <a:ext cx="7777018" cy="400110"/>
          </a:xfrm>
          <a:prstGeom prst="rect">
            <a:avLst/>
          </a:prstGeom>
          <a:noFill/>
        </p:spPr>
        <p:txBody>
          <a:bodyPr wrap="square" rtlCol="0">
            <a:spAutoFit/>
          </a:bodyPr>
          <a:lstStyle/>
          <a:p>
            <a:r>
              <a:rPr lang="en-US" sz="2000" dirty="0"/>
              <a:t>Result PDF to Excel Converter</a:t>
            </a:r>
            <a:endParaRPr lang="en-IN" sz="2000" dirty="0"/>
          </a:p>
        </p:txBody>
      </p:sp>
      <p:sp>
        <p:nvSpPr>
          <p:cNvPr id="5" name="TextBox 4">
            <a:extLst>
              <a:ext uri="{FF2B5EF4-FFF2-40B4-BE49-F238E27FC236}">
                <a16:creationId xmlns:a16="http://schemas.microsoft.com/office/drawing/2014/main" id="{A81C6E9F-582A-4327-B452-A20F2D254246}"/>
              </a:ext>
            </a:extLst>
          </p:cNvPr>
          <p:cNvSpPr txBox="1"/>
          <p:nvPr/>
        </p:nvSpPr>
        <p:spPr>
          <a:xfrm>
            <a:off x="7639913" y="5144659"/>
            <a:ext cx="4027055" cy="646331"/>
          </a:xfrm>
          <a:prstGeom prst="rect">
            <a:avLst/>
          </a:prstGeom>
          <a:noFill/>
        </p:spPr>
        <p:txBody>
          <a:bodyPr wrap="square" rtlCol="0">
            <a:spAutoFit/>
          </a:bodyPr>
          <a:lstStyle/>
          <a:p>
            <a:r>
              <a:rPr lang="en-IN" b="1" dirty="0"/>
              <a:t>Project Guide</a:t>
            </a:r>
          </a:p>
          <a:p>
            <a:r>
              <a:rPr lang="en-IN" b="1" dirty="0"/>
              <a:t>Prof. Sandeep </a:t>
            </a:r>
            <a:r>
              <a:rPr lang="en-IN" b="1" dirty="0" err="1"/>
              <a:t>Dhende</a:t>
            </a:r>
            <a:endParaRPr lang="en-IN" dirty="0"/>
          </a:p>
        </p:txBody>
      </p:sp>
    </p:spTree>
    <p:extLst>
      <p:ext uri="{BB962C8B-B14F-4D97-AF65-F5344CB8AC3E}">
        <p14:creationId xmlns:p14="http://schemas.microsoft.com/office/powerpoint/2010/main" val="137893023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EBE6-7E18-4720-B555-E538E7C3E0F6}"/>
              </a:ext>
            </a:extLst>
          </p:cNvPr>
          <p:cNvSpPr>
            <a:spLocks noGrp="1"/>
          </p:cNvSpPr>
          <p:nvPr>
            <p:ph type="title"/>
          </p:nvPr>
        </p:nvSpPr>
        <p:spPr/>
        <p:txBody>
          <a:bodyPr/>
          <a:lstStyle/>
          <a:p>
            <a:r>
              <a:rPr lang="en-US" dirty="0"/>
              <a:t>JAVA FX GUI (</a:t>
            </a:r>
            <a:r>
              <a:rPr lang="en-US" cap="none" dirty="0"/>
              <a:t>Graphical User Interface</a:t>
            </a:r>
            <a:r>
              <a:rPr lang="en-US" dirty="0"/>
              <a:t>)</a:t>
            </a:r>
            <a:endParaRPr lang="en-IN" dirty="0"/>
          </a:p>
        </p:txBody>
      </p:sp>
      <p:sp>
        <p:nvSpPr>
          <p:cNvPr id="3" name="Content Placeholder 2">
            <a:extLst>
              <a:ext uri="{FF2B5EF4-FFF2-40B4-BE49-F238E27FC236}">
                <a16:creationId xmlns:a16="http://schemas.microsoft.com/office/drawing/2014/main" id="{EA14F964-5E13-4159-9279-17AD65D6EDB4}"/>
              </a:ext>
            </a:extLst>
          </p:cNvPr>
          <p:cNvSpPr>
            <a:spLocks noGrp="1"/>
          </p:cNvSpPr>
          <p:nvPr>
            <p:ph idx="1"/>
          </p:nvPr>
        </p:nvSpPr>
        <p:spPr/>
        <p:txBody>
          <a:bodyPr/>
          <a:lstStyle/>
          <a:p>
            <a:r>
              <a:rPr lang="en-US" b="1" dirty="0"/>
              <a:t>JavaFX</a:t>
            </a:r>
            <a:r>
              <a:rPr lang="en-US" dirty="0"/>
              <a:t> is an open source, next generation client application platform for desktop, mobile and embedded systems built on Java. </a:t>
            </a:r>
          </a:p>
          <a:p>
            <a:r>
              <a:rPr lang="en-US" dirty="0"/>
              <a:t>JavaFX is intended to replace swing in Java applications as a GUI framework.</a:t>
            </a:r>
          </a:p>
          <a:p>
            <a:r>
              <a:rPr lang="en-US" dirty="0"/>
              <a:t>FXML is the XML based Declarative mark up language. The coding can be done in FXML to provide the more enhanced GUI to the user.</a:t>
            </a:r>
          </a:p>
          <a:p>
            <a:r>
              <a:rPr lang="en-US" dirty="0"/>
              <a:t>In this project we will use frame(scene),radio buttons, Labels(text),and buttons.</a:t>
            </a:r>
            <a:endParaRPr lang="en-IN" dirty="0"/>
          </a:p>
        </p:txBody>
      </p:sp>
    </p:spTree>
    <p:extLst>
      <p:ext uri="{BB962C8B-B14F-4D97-AF65-F5344CB8AC3E}">
        <p14:creationId xmlns:p14="http://schemas.microsoft.com/office/powerpoint/2010/main" val="300760071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C54CC-569F-4E01-A983-A03FDB9DCF5D}"/>
              </a:ext>
            </a:extLst>
          </p:cNvPr>
          <p:cNvSpPr>
            <a:spLocks noGrp="1"/>
          </p:cNvSpPr>
          <p:nvPr>
            <p:ph type="title"/>
          </p:nvPr>
        </p:nvSpPr>
        <p:spPr/>
        <p:txBody>
          <a:bodyPr/>
          <a:lstStyle/>
          <a:p>
            <a:r>
              <a:rPr lang="en-US" dirty="0"/>
              <a:t>Java apache </a:t>
            </a:r>
            <a:r>
              <a:rPr lang="en-US" dirty="0" err="1"/>
              <a:t>pdfbox</a:t>
            </a:r>
            <a:endParaRPr lang="en-IN" dirty="0"/>
          </a:p>
        </p:txBody>
      </p:sp>
      <p:sp>
        <p:nvSpPr>
          <p:cNvPr id="3" name="Content Placeholder 2">
            <a:extLst>
              <a:ext uri="{FF2B5EF4-FFF2-40B4-BE49-F238E27FC236}">
                <a16:creationId xmlns:a16="http://schemas.microsoft.com/office/drawing/2014/main" id="{781E9EC8-69BF-42E9-9AB3-741C889C0F54}"/>
              </a:ext>
            </a:extLst>
          </p:cNvPr>
          <p:cNvSpPr>
            <a:spLocks noGrp="1"/>
          </p:cNvSpPr>
          <p:nvPr>
            <p:ph idx="1"/>
          </p:nvPr>
        </p:nvSpPr>
        <p:spPr/>
        <p:txBody>
          <a:bodyPr>
            <a:normAutofit/>
          </a:bodyPr>
          <a:lstStyle/>
          <a:p>
            <a:r>
              <a:rPr lang="en-US" dirty="0"/>
              <a:t>Apache </a:t>
            </a:r>
            <a:r>
              <a:rPr lang="en-US" dirty="0" err="1"/>
              <a:t>PDFBox</a:t>
            </a:r>
            <a:r>
              <a:rPr lang="en-US" dirty="0"/>
              <a:t> is an open-source Java library that supports the development and conversion of PDF documents. </a:t>
            </a:r>
          </a:p>
          <a:p>
            <a:r>
              <a:rPr lang="en-US" dirty="0"/>
              <a:t> </a:t>
            </a:r>
            <a:r>
              <a:rPr lang="en-US" dirty="0" err="1"/>
              <a:t>PDFBox</a:t>
            </a:r>
            <a:r>
              <a:rPr lang="en-US" dirty="0"/>
              <a:t> is used to develop Java programs that can create, convert, and manipulate PDF documents.</a:t>
            </a:r>
          </a:p>
          <a:p>
            <a:r>
              <a:rPr lang="en-US" dirty="0"/>
              <a:t>Properties used in this project:-</a:t>
            </a:r>
          </a:p>
          <a:p>
            <a:pPr lvl="2"/>
            <a:r>
              <a:rPr lang="en-US" b="1" dirty="0"/>
              <a:t>Extract Text</a:t>
            </a:r>
            <a:r>
              <a:rPr lang="en-US" dirty="0"/>
              <a:t> − Using </a:t>
            </a:r>
            <a:r>
              <a:rPr lang="en-US" dirty="0" err="1"/>
              <a:t>PDFBox</a:t>
            </a:r>
            <a:r>
              <a:rPr lang="en-US" dirty="0"/>
              <a:t>, you can extract Unicode text from PDF files.</a:t>
            </a:r>
          </a:p>
          <a:p>
            <a:pPr lvl="2"/>
            <a:r>
              <a:rPr lang="en-US" b="1" dirty="0"/>
              <a:t>Split &amp; Merge</a:t>
            </a:r>
            <a:r>
              <a:rPr lang="en-US" dirty="0"/>
              <a:t> − Using </a:t>
            </a:r>
            <a:r>
              <a:rPr lang="en-US" dirty="0" err="1"/>
              <a:t>PDFBox</a:t>
            </a:r>
            <a:r>
              <a:rPr lang="en-US" dirty="0"/>
              <a:t>, you can divide a single PDF file into multiple files.</a:t>
            </a:r>
          </a:p>
          <a:p>
            <a:pPr lvl="2"/>
            <a:r>
              <a:rPr lang="en-US" dirty="0"/>
              <a:t>Pattern &amp; Matcher-Using </a:t>
            </a:r>
            <a:r>
              <a:rPr lang="en-US" dirty="0" err="1"/>
              <a:t>PDFBox</a:t>
            </a:r>
            <a:r>
              <a:rPr lang="en-US" dirty="0"/>
              <a:t>, you can search a particular text or pattern through text.</a:t>
            </a:r>
          </a:p>
          <a:p>
            <a:pPr lvl="2"/>
            <a:endParaRPr lang="en-US" dirty="0"/>
          </a:p>
          <a:p>
            <a:pPr lvl="2"/>
            <a:endParaRPr lang="en-US" dirty="0"/>
          </a:p>
          <a:p>
            <a:endParaRPr lang="en-US" dirty="0"/>
          </a:p>
          <a:p>
            <a:endParaRPr lang="en-IN" dirty="0"/>
          </a:p>
        </p:txBody>
      </p:sp>
    </p:spTree>
    <p:extLst>
      <p:ext uri="{BB962C8B-B14F-4D97-AF65-F5344CB8AC3E}">
        <p14:creationId xmlns:p14="http://schemas.microsoft.com/office/powerpoint/2010/main" val="346770106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BEA2-4A9A-4CCF-B979-F57228D33B89}"/>
              </a:ext>
            </a:extLst>
          </p:cNvPr>
          <p:cNvSpPr>
            <a:spLocks noGrp="1"/>
          </p:cNvSpPr>
          <p:nvPr>
            <p:ph type="title"/>
          </p:nvPr>
        </p:nvSpPr>
        <p:spPr/>
        <p:txBody>
          <a:bodyPr/>
          <a:lstStyle/>
          <a:p>
            <a:r>
              <a:rPr lang="en-US" dirty="0"/>
              <a:t>Java apache poi</a:t>
            </a:r>
            <a:endParaRPr lang="en-IN" dirty="0"/>
          </a:p>
        </p:txBody>
      </p:sp>
      <p:sp>
        <p:nvSpPr>
          <p:cNvPr id="3" name="Content Placeholder 2">
            <a:extLst>
              <a:ext uri="{FF2B5EF4-FFF2-40B4-BE49-F238E27FC236}">
                <a16:creationId xmlns:a16="http://schemas.microsoft.com/office/drawing/2014/main" id="{1FCEF020-64ED-493A-BE0C-60E7C0A2F38B}"/>
              </a:ext>
            </a:extLst>
          </p:cNvPr>
          <p:cNvSpPr>
            <a:spLocks noGrp="1"/>
          </p:cNvSpPr>
          <p:nvPr>
            <p:ph idx="1"/>
          </p:nvPr>
        </p:nvSpPr>
        <p:spPr/>
        <p:txBody>
          <a:bodyPr>
            <a:normAutofit/>
          </a:bodyPr>
          <a:lstStyle/>
          <a:p>
            <a:r>
              <a:rPr lang="en-US" dirty="0"/>
              <a:t>Apache POI is a popular API that allows programmers to create, modify, and display MS Office files using Java programs. It is an open source library developed and distributed by Apache Software Foundation to design or modify Microsoft Office files using Java program.</a:t>
            </a:r>
          </a:p>
          <a:p>
            <a:r>
              <a:rPr lang="en-US" b="1" dirty="0" err="1"/>
              <a:t>XSSFWorkbook</a:t>
            </a:r>
            <a:r>
              <a:rPr lang="en-US" dirty="0"/>
              <a:t> − This class has methods to read and write Microsoft Excel and OpenOffice xml files in .</a:t>
            </a:r>
            <a:r>
              <a:rPr lang="en-US" dirty="0" err="1"/>
              <a:t>xls</a:t>
            </a:r>
            <a:r>
              <a:rPr lang="en-US" dirty="0"/>
              <a:t> or .xlsx format. </a:t>
            </a:r>
          </a:p>
          <a:p>
            <a:pPr algn="just" fontAlgn="t"/>
            <a:endParaRPr lang="en-US" dirty="0">
              <a:solidFill>
                <a:srgbClr val="000000"/>
              </a:solidFill>
            </a:endParaRPr>
          </a:p>
          <a:p>
            <a:endParaRPr lang="en-US" dirty="0"/>
          </a:p>
          <a:p>
            <a:endParaRPr lang="en-IN" dirty="0"/>
          </a:p>
        </p:txBody>
      </p:sp>
      <p:graphicFrame>
        <p:nvGraphicFramePr>
          <p:cNvPr id="5" name="Table 4">
            <a:extLst>
              <a:ext uri="{FF2B5EF4-FFF2-40B4-BE49-F238E27FC236}">
                <a16:creationId xmlns:a16="http://schemas.microsoft.com/office/drawing/2014/main" id="{9381F3FE-0C62-483C-8C16-174EF93D5902}"/>
              </a:ext>
            </a:extLst>
          </p:cNvPr>
          <p:cNvGraphicFramePr>
            <a:graphicFrameLocks noGrp="1"/>
          </p:cNvGraphicFramePr>
          <p:nvPr>
            <p:extLst>
              <p:ext uri="{D42A27DB-BD31-4B8C-83A1-F6EECF244321}">
                <p14:modId xmlns:p14="http://schemas.microsoft.com/office/powerpoint/2010/main" val="3380075777"/>
              </p:ext>
            </p:extLst>
          </p:nvPr>
        </p:nvGraphicFramePr>
        <p:xfrm>
          <a:off x="3364357" y="2663984"/>
          <a:ext cx="5460112" cy="792480"/>
        </p:xfrm>
        <a:graphic>
          <a:graphicData uri="http://schemas.openxmlformats.org/drawingml/2006/table">
            <a:tbl>
              <a:tblPr/>
              <a:tblGrid>
                <a:gridCol w="2730056">
                  <a:extLst>
                    <a:ext uri="{9D8B030D-6E8A-4147-A177-3AD203B41FA5}">
                      <a16:colId xmlns:a16="http://schemas.microsoft.com/office/drawing/2014/main" val="2321448364"/>
                    </a:ext>
                  </a:extLst>
                </a:gridCol>
                <a:gridCol w="2730056">
                  <a:extLst>
                    <a:ext uri="{9D8B030D-6E8A-4147-A177-3AD203B41FA5}">
                      <a16:colId xmlns:a16="http://schemas.microsoft.com/office/drawing/2014/main" val="395839375"/>
                    </a:ext>
                  </a:extLst>
                </a:gridCol>
              </a:tblGrid>
              <a:tr h="0">
                <a:tc>
                  <a:txBody>
                    <a:bodyPr/>
                    <a:lstStyle/>
                    <a:p>
                      <a:pPr algn="just" fontAlgn="t"/>
                      <a:endParaRPr lang="en-US" dirty="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endParaRPr lang="en-IN"/>
                    </a:p>
                  </a:txBody>
                  <a:tcPr>
                    <a:lnL w="7620" cap="flat" cmpd="sng" algn="ctr">
                      <a:solidFill>
                        <a:srgbClr val="DDDDDD"/>
                      </a:solidFill>
                      <a:prstDash val="solid"/>
                      <a:round/>
                      <a:headEnd type="none" w="med" len="med"/>
                      <a:tailEnd type="none" w="med" len="med"/>
                    </a:lnL>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69181097"/>
                  </a:ext>
                </a:extLst>
              </a:tr>
              <a:tr h="0">
                <a:tc>
                  <a:txBody>
                    <a:bodyPr/>
                    <a:lstStyle/>
                    <a:p>
                      <a:pPr fontAlgn="t"/>
                      <a:endParaRPr lang="en-IN">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endParaRPr lang="en-US" dirty="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58054931"/>
                  </a:ext>
                </a:extLst>
              </a:tr>
            </a:tbl>
          </a:graphicData>
        </a:graphic>
      </p:graphicFrame>
    </p:spTree>
    <p:extLst>
      <p:ext uri="{BB962C8B-B14F-4D97-AF65-F5344CB8AC3E}">
        <p14:creationId xmlns:p14="http://schemas.microsoft.com/office/powerpoint/2010/main" val="328929603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6F6BBA6-47FF-490B-A314-29A95DC8ABE1}"/>
              </a:ext>
            </a:extLst>
          </p:cNvPr>
          <p:cNvGraphicFramePr>
            <a:graphicFrameLocks noGrp="1"/>
          </p:cNvGraphicFramePr>
          <p:nvPr>
            <p:ph idx="1"/>
            <p:extLst>
              <p:ext uri="{D42A27DB-BD31-4B8C-83A1-F6EECF244321}">
                <p14:modId xmlns:p14="http://schemas.microsoft.com/office/powerpoint/2010/main" val="2424343557"/>
              </p:ext>
            </p:extLst>
          </p:nvPr>
        </p:nvGraphicFramePr>
        <p:xfrm>
          <a:off x="1143001" y="1765387"/>
          <a:ext cx="9905998" cy="4272136"/>
        </p:xfrm>
        <a:graphic>
          <a:graphicData uri="http://schemas.openxmlformats.org/drawingml/2006/table">
            <a:tbl>
              <a:tblPr/>
              <a:tblGrid>
                <a:gridCol w="9905998">
                  <a:extLst>
                    <a:ext uri="{9D8B030D-6E8A-4147-A177-3AD203B41FA5}">
                      <a16:colId xmlns:a16="http://schemas.microsoft.com/office/drawing/2014/main" val="3064179780"/>
                    </a:ext>
                  </a:extLst>
                </a:gridCol>
              </a:tblGrid>
              <a:tr h="4272136">
                <a:tc>
                  <a:txBody>
                    <a:bodyPr/>
                    <a:lstStyle/>
                    <a:p>
                      <a:pPr marL="342900" indent="-342900">
                        <a:buFont typeface="Arial" panose="020B0604020202020204" pitchFamily="34" charset="0"/>
                        <a:buChar char="•"/>
                      </a:pPr>
                      <a:r>
                        <a:rPr lang="en-US" sz="2400" b="1" dirty="0" err="1"/>
                        <a:t>createSheet</a:t>
                      </a:r>
                      <a:r>
                        <a:rPr lang="en-US" sz="2400" b="1" dirty="0"/>
                        <a:t>():-</a:t>
                      </a:r>
                      <a:r>
                        <a:rPr lang="en-US" sz="2400" dirty="0"/>
                        <a:t>Creates an </a:t>
                      </a:r>
                      <a:r>
                        <a:rPr lang="en-US" sz="2400" dirty="0" err="1"/>
                        <a:t>XSSFSheet</a:t>
                      </a:r>
                      <a:r>
                        <a:rPr lang="en-US" sz="2400" dirty="0"/>
                        <a:t> for this workbook, adds it to the sheets, and returns the high level representation.</a:t>
                      </a:r>
                    </a:p>
                    <a:p>
                      <a:pPr marL="342900" indent="-342900" algn="just" fontAlgn="t">
                        <a:buFont typeface="Arial" panose="020B0604020202020204" pitchFamily="34" charset="0"/>
                        <a:buChar char="•"/>
                      </a:pPr>
                      <a:r>
                        <a:rPr lang="en-US" sz="2400" b="1" dirty="0" err="1"/>
                        <a:t>createCellStyle</a:t>
                      </a:r>
                      <a:r>
                        <a:rPr lang="en-US" sz="2400" b="1" dirty="0"/>
                        <a:t>():-</a:t>
                      </a:r>
                      <a:r>
                        <a:rPr lang="en-US" sz="2400" dirty="0"/>
                        <a:t>Creates a new </a:t>
                      </a:r>
                      <a:r>
                        <a:rPr lang="en-US" sz="2400" dirty="0" err="1"/>
                        <a:t>XSSFCellStyle</a:t>
                      </a:r>
                      <a:r>
                        <a:rPr lang="en-US" sz="2400" dirty="0"/>
                        <a:t> and adds it to the workbook's style table.</a:t>
                      </a:r>
                    </a:p>
                    <a:p>
                      <a:pPr marL="0" indent="0" algn="just" fontAlgn="t">
                        <a:buFont typeface="Arial" panose="020B0604020202020204" pitchFamily="34" charset="0"/>
                        <a:buNone/>
                      </a:pPr>
                      <a:endParaRPr lang="en-US" sz="2400" b="1" dirty="0">
                        <a:solidFill>
                          <a:schemeClr val="tx1"/>
                        </a:solidFill>
                        <a:effectLst/>
                      </a:endParaRPr>
                    </a:p>
                    <a:p>
                      <a:pPr marL="342900" indent="-342900" algn="just" fontAlgn="t">
                        <a:buFont typeface="Arial" panose="020B0604020202020204" pitchFamily="34" charset="0"/>
                        <a:buChar char="•"/>
                      </a:pPr>
                      <a:r>
                        <a:rPr lang="en-US" sz="2400" b="1" dirty="0" err="1">
                          <a:solidFill>
                            <a:schemeClr val="tx1"/>
                          </a:solidFill>
                          <a:effectLst/>
                        </a:rPr>
                        <a:t>createCell</a:t>
                      </a:r>
                      <a:r>
                        <a:rPr lang="en-US" sz="2400" b="1" dirty="0">
                          <a:solidFill>
                            <a:schemeClr val="tx1"/>
                          </a:solidFill>
                          <a:effectLst/>
                        </a:rPr>
                        <a:t>(int </a:t>
                      </a:r>
                      <a:r>
                        <a:rPr lang="en-US" sz="2400" b="1" dirty="0" err="1">
                          <a:solidFill>
                            <a:schemeClr val="tx1"/>
                          </a:solidFill>
                          <a:effectLst/>
                        </a:rPr>
                        <a:t>columnIndex</a:t>
                      </a:r>
                      <a:r>
                        <a:rPr lang="en-US" sz="2400" b="1" dirty="0">
                          <a:solidFill>
                            <a:schemeClr val="tx1"/>
                          </a:solidFill>
                          <a:effectLst/>
                        </a:rPr>
                        <a:t>):- </a:t>
                      </a:r>
                      <a:r>
                        <a:rPr lang="en-US" sz="2400" dirty="0">
                          <a:solidFill>
                            <a:schemeClr val="tx1"/>
                          </a:solidFill>
                          <a:effectLst/>
                        </a:rPr>
                        <a:t>Creates new cells within the row and returns it.</a:t>
                      </a:r>
                    </a:p>
                    <a:p>
                      <a:pPr marL="285750" indent="-285750">
                        <a:buFont typeface="Arial" panose="020B0604020202020204" pitchFamily="34" charset="0"/>
                        <a:buChar char="•"/>
                      </a:pPr>
                      <a:r>
                        <a:rPr lang="en-US" sz="2000" b="1" i="0" kern="1200" dirty="0" err="1">
                          <a:solidFill>
                            <a:schemeClr val="tx1"/>
                          </a:solidFill>
                          <a:effectLst/>
                          <a:latin typeface="+mn-lt"/>
                          <a:ea typeface="+mn-ea"/>
                          <a:cs typeface="+mn-cs"/>
                        </a:rPr>
                        <a:t>AutoSizeColumn</a:t>
                      </a:r>
                      <a:r>
                        <a:rPr lang="en-US" sz="2000" b="1" i="0" kern="1200" dirty="0">
                          <a:solidFill>
                            <a:schemeClr val="tx1"/>
                          </a:solidFill>
                          <a:effectLst/>
                          <a:latin typeface="+mn-lt"/>
                          <a:ea typeface="+mn-ea"/>
                          <a:cs typeface="+mn-cs"/>
                        </a:rPr>
                        <a:t>(int column):-</a:t>
                      </a:r>
                      <a:r>
                        <a:rPr lang="en-US" sz="2000" b="0" i="0" kern="1200" dirty="0">
                          <a:solidFill>
                            <a:schemeClr val="tx1"/>
                          </a:solidFill>
                          <a:effectLst/>
                          <a:latin typeface="+mn-lt"/>
                          <a:ea typeface="+mn-ea"/>
                          <a:cs typeface="+mn-cs"/>
                        </a:rPr>
                        <a:t>Adjusts the column width to fit the contents.</a:t>
                      </a:r>
                    </a:p>
                    <a:p>
                      <a:pPr marL="285750" indent="-285750">
                        <a:buFont typeface="Arial" panose="020B0604020202020204" pitchFamily="34" charset="0"/>
                        <a:buChar char="•"/>
                      </a:pPr>
                      <a:r>
                        <a:rPr lang="en-US" sz="2000" b="1" i="0" kern="1200" dirty="0" err="1">
                          <a:solidFill>
                            <a:schemeClr val="tx1"/>
                          </a:solidFill>
                          <a:effectLst/>
                          <a:latin typeface="+mn-lt"/>
                          <a:ea typeface="+mn-ea"/>
                          <a:cs typeface="+mn-cs"/>
                        </a:rPr>
                        <a:t>AddMergedRegion</a:t>
                      </a:r>
                      <a:r>
                        <a:rPr lang="en-US" sz="2000" b="1" i="0" kern="1200" dirty="0">
                          <a:solidFill>
                            <a:schemeClr val="tx1"/>
                          </a:solidFill>
                          <a:effectLst/>
                          <a:latin typeface="+mn-lt"/>
                          <a:ea typeface="+mn-ea"/>
                          <a:cs typeface="+mn-cs"/>
                        </a:rPr>
                        <a:t>(</a:t>
                      </a:r>
                      <a:r>
                        <a:rPr lang="en-US" sz="2000" b="1" i="0" kern="1200" dirty="0" err="1">
                          <a:solidFill>
                            <a:schemeClr val="tx1"/>
                          </a:solidFill>
                          <a:effectLst/>
                          <a:latin typeface="+mn-lt"/>
                          <a:ea typeface="+mn-ea"/>
                          <a:cs typeface="+mn-cs"/>
                        </a:rPr>
                        <a:t>CellRangeAddress</a:t>
                      </a:r>
                      <a:r>
                        <a:rPr lang="en-US" sz="2000" b="1" i="0" kern="1200" dirty="0">
                          <a:solidFill>
                            <a:schemeClr val="tx1"/>
                          </a:solidFill>
                          <a:effectLst/>
                          <a:latin typeface="+mn-lt"/>
                          <a:ea typeface="+mn-ea"/>
                          <a:cs typeface="+mn-cs"/>
                        </a:rPr>
                        <a:t> region):-</a:t>
                      </a:r>
                      <a:r>
                        <a:rPr lang="en-US" sz="2000" b="0" i="0" kern="1200" dirty="0">
                          <a:solidFill>
                            <a:schemeClr val="tx1"/>
                          </a:solidFill>
                          <a:effectLst/>
                          <a:latin typeface="+mn-lt"/>
                          <a:ea typeface="+mn-ea"/>
                          <a:cs typeface="+mn-cs"/>
                        </a:rPr>
                        <a:t>Adds a merged region of cells (hence those cells form one).</a:t>
                      </a:r>
                    </a:p>
                    <a:p>
                      <a:pPr marL="342900" indent="-342900" algn="just" fontAlgn="t">
                        <a:buFont typeface="Arial" panose="020B0604020202020204" pitchFamily="34" charset="0"/>
                        <a:buChar char="•"/>
                      </a:pPr>
                      <a:endParaRPr lang="en-US" sz="1800" dirty="0">
                        <a:solidFill>
                          <a:schemeClr val="tx1"/>
                        </a:solidFill>
                        <a:effectLst/>
                      </a:endParaRPr>
                    </a:p>
                    <a:p>
                      <a:pPr marL="0" indent="0" algn="just" fontAlgn="t">
                        <a:buFont typeface="Arial" panose="020B0604020202020204" pitchFamily="34" charset="0"/>
                        <a:buNone/>
                      </a:pPr>
                      <a:endParaRPr lang="en-US" sz="1800" dirty="0">
                        <a:solidFill>
                          <a:schemeClr val="tx1"/>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29955284"/>
                  </a:ext>
                </a:extLst>
              </a:tr>
            </a:tbl>
          </a:graphicData>
        </a:graphic>
      </p:graphicFrame>
      <p:sp>
        <p:nvSpPr>
          <p:cNvPr id="6" name="TextBox 5">
            <a:extLst>
              <a:ext uri="{FF2B5EF4-FFF2-40B4-BE49-F238E27FC236}">
                <a16:creationId xmlns:a16="http://schemas.microsoft.com/office/drawing/2014/main" id="{C03D8E8B-BF17-4A6A-8150-C19EFCD57FBA}"/>
              </a:ext>
            </a:extLst>
          </p:cNvPr>
          <p:cNvSpPr txBox="1"/>
          <p:nvPr/>
        </p:nvSpPr>
        <p:spPr>
          <a:xfrm>
            <a:off x="1644073" y="674255"/>
            <a:ext cx="5495636" cy="461665"/>
          </a:xfrm>
          <a:prstGeom prst="rect">
            <a:avLst/>
          </a:prstGeom>
          <a:noFill/>
        </p:spPr>
        <p:txBody>
          <a:bodyPr wrap="square" rtlCol="0">
            <a:spAutoFit/>
          </a:bodyPr>
          <a:lstStyle/>
          <a:p>
            <a:r>
              <a:rPr lang="en-US" sz="2400" b="1" dirty="0">
                <a:latin typeface="Arial Black" panose="020B0A04020102020204" pitchFamily="34" charset="0"/>
              </a:rPr>
              <a:t>Some Functions Used</a:t>
            </a:r>
            <a:endParaRPr lang="en-IN" b="1" dirty="0">
              <a:latin typeface="Arial Black" panose="020B0A04020102020204" pitchFamily="34" charset="0"/>
            </a:endParaRPr>
          </a:p>
        </p:txBody>
      </p:sp>
    </p:spTree>
    <p:extLst>
      <p:ext uri="{BB962C8B-B14F-4D97-AF65-F5344CB8AC3E}">
        <p14:creationId xmlns:p14="http://schemas.microsoft.com/office/powerpoint/2010/main" val="325971926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r>
              <a:rPr lang="en-IN" dirty="0"/>
              <a:t>We have converted pdf Result file to excel sheet</a:t>
            </a:r>
          </a:p>
          <a:p>
            <a:r>
              <a:rPr lang="en-IN" dirty="0"/>
              <a:t>We have created Congratulation Sheet </a:t>
            </a:r>
          </a:p>
          <a:p>
            <a:endParaRPr lang="en-IN" dirty="0"/>
          </a:p>
          <a:p>
            <a:endParaRPr lang="en-IN" dirty="0"/>
          </a:p>
        </p:txBody>
      </p:sp>
    </p:spTree>
    <p:extLst>
      <p:ext uri="{BB962C8B-B14F-4D97-AF65-F5344CB8AC3E}">
        <p14:creationId xmlns:p14="http://schemas.microsoft.com/office/powerpoint/2010/main" val="199119844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465F-8911-45FB-A1A9-7753E29D392F}"/>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32D47498-A588-4F1E-9262-5B28C04406B8}"/>
              </a:ext>
            </a:extLst>
          </p:cNvPr>
          <p:cNvSpPr>
            <a:spLocks noGrp="1"/>
          </p:cNvSpPr>
          <p:nvPr>
            <p:ph idx="1"/>
          </p:nvPr>
        </p:nvSpPr>
        <p:spPr/>
        <p:txBody>
          <a:bodyPr/>
          <a:lstStyle/>
          <a:p>
            <a:r>
              <a:rPr lang="en-US" dirty="0"/>
              <a:t>The main focus of problem was that previously the college faculty had to</a:t>
            </a:r>
          </a:p>
          <a:p>
            <a:pPr marL="0" indent="0">
              <a:buNone/>
            </a:pPr>
            <a:r>
              <a:rPr lang="en-US" dirty="0"/>
              <a:t>create the excel sheet manually from the pdf data.</a:t>
            </a:r>
          </a:p>
          <a:p>
            <a:r>
              <a:rPr lang="en-US" dirty="0"/>
              <a:t>it was time consuming and often prone to human typing error such error could lead to wrong analysis of student performance data.</a:t>
            </a:r>
          </a:p>
          <a:p>
            <a:r>
              <a:rPr lang="en-US" dirty="0"/>
              <a:t>The main Objective of this project is efficiently converting pdf data to excel file automatically and with error free data.</a:t>
            </a:r>
            <a:endParaRPr lang="en-IN" dirty="0"/>
          </a:p>
        </p:txBody>
      </p:sp>
    </p:spTree>
    <p:extLst>
      <p:ext uri="{BB962C8B-B14F-4D97-AF65-F5344CB8AC3E}">
        <p14:creationId xmlns:p14="http://schemas.microsoft.com/office/powerpoint/2010/main" val="375815900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7218-7A32-4185-BBE6-71356101B0CF}"/>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017B9583-785D-41CD-890B-EC5F9109F9D6}"/>
              </a:ext>
            </a:extLst>
          </p:cNvPr>
          <p:cNvSpPr>
            <a:spLocks noGrp="1"/>
          </p:cNvSpPr>
          <p:nvPr>
            <p:ph idx="1"/>
          </p:nvPr>
        </p:nvSpPr>
        <p:spPr>
          <a:xfrm>
            <a:off x="1141412" y="1902690"/>
            <a:ext cx="9905999" cy="4091709"/>
          </a:xfrm>
        </p:spPr>
        <p:txBody>
          <a:bodyPr>
            <a:normAutofit/>
          </a:bodyPr>
          <a:lstStyle/>
          <a:p>
            <a:r>
              <a:rPr lang="en-US" dirty="0"/>
              <a:t>INTRODUCTION</a:t>
            </a:r>
          </a:p>
          <a:p>
            <a:r>
              <a:rPr lang="en-US" dirty="0"/>
              <a:t>OBJECTIVE</a:t>
            </a:r>
          </a:p>
          <a:p>
            <a:r>
              <a:rPr lang="en-US" dirty="0"/>
              <a:t>SOFTWARE REQUIREMENT</a:t>
            </a:r>
          </a:p>
          <a:p>
            <a:r>
              <a:rPr lang="en-US" dirty="0"/>
              <a:t>PROGRAM INPUT &amp; OUTPUT</a:t>
            </a:r>
          </a:p>
          <a:p>
            <a:r>
              <a:rPr lang="en-US" dirty="0"/>
              <a:t>FLOWCHART</a:t>
            </a:r>
          </a:p>
          <a:p>
            <a:r>
              <a:rPr lang="en-US" dirty="0"/>
              <a:t>LIBRARY,CLASS &amp; FUNCTIONS USED</a:t>
            </a:r>
          </a:p>
          <a:p>
            <a:r>
              <a:rPr lang="en-US" dirty="0"/>
              <a:t>CONCLUSION</a:t>
            </a:r>
          </a:p>
          <a:p>
            <a:endParaRPr lang="en-US" dirty="0"/>
          </a:p>
          <a:p>
            <a:endParaRPr lang="en-IN" dirty="0"/>
          </a:p>
        </p:txBody>
      </p:sp>
    </p:spTree>
    <p:extLst>
      <p:ext uri="{BB962C8B-B14F-4D97-AF65-F5344CB8AC3E}">
        <p14:creationId xmlns:p14="http://schemas.microsoft.com/office/powerpoint/2010/main" val="80298761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9DE4-77B8-4A26-B944-C331F4074748}"/>
              </a:ext>
            </a:extLst>
          </p:cNvPr>
          <p:cNvSpPr>
            <a:spLocks noGrp="1"/>
          </p:cNvSpPr>
          <p:nvPr>
            <p:ph type="title"/>
          </p:nvPr>
        </p:nvSpPr>
        <p:spPr/>
        <p:txBody>
          <a:bodyPr/>
          <a:lstStyle/>
          <a:p>
            <a:r>
              <a:rPr lang="en-US" dirty="0" err="1"/>
              <a:t>iNTRODUCTION</a:t>
            </a:r>
            <a:endParaRPr lang="en-IN" dirty="0"/>
          </a:p>
        </p:txBody>
      </p:sp>
      <p:sp>
        <p:nvSpPr>
          <p:cNvPr id="3" name="Content Placeholder 2">
            <a:extLst>
              <a:ext uri="{FF2B5EF4-FFF2-40B4-BE49-F238E27FC236}">
                <a16:creationId xmlns:a16="http://schemas.microsoft.com/office/drawing/2014/main" id="{BBD6C46D-40CA-47A4-8CD5-9757C917C25E}"/>
              </a:ext>
            </a:extLst>
          </p:cNvPr>
          <p:cNvSpPr>
            <a:spLocks noGrp="1"/>
          </p:cNvSpPr>
          <p:nvPr>
            <p:ph idx="1"/>
          </p:nvPr>
        </p:nvSpPr>
        <p:spPr/>
        <p:txBody>
          <a:bodyPr/>
          <a:lstStyle/>
          <a:p>
            <a:r>
              <a:rPr lang="en-IN" dirty="0"/>
              <a:t>Smart result </a:t>
            </a:r>
            <a:r>
              <a:rPr lang="en-IN" dirty="0" err="1"/>
              <a:t>analyzer</a:t>
            </a:r>
            <a:r>
              <a:rPr lang="en-IN" dirty="0"/>
              <a:t> software converts pdf formatted pdf to smartly </a:t>
            </a:r>
            <a:r>
              <a:rPr lang="en-US" dirty="0"/>
              <a:t>organized Excel sheet so that the college department can easily analyze the data according to their need. it is specially designed for SPPU Engineering results provided by the university.</a:t>
            </a:r>
            <a:endParaRPr lang="en-IN" dirty="0"/>
          </a:p>
        </p:txBody>
      </p:sp>
    </p:spTree>
    <p:extLst>
      <p:ext uri="{BB962C8B-B14F-4D97-AF65-F5344CB8AC3E}">
        <p14:creationId xmlns:p14="http://schemas.microsoft.com/office/powerpoint/2010/main" val="109493556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6904" y="508000"/>
            <a:ext cx="9905998" cy="1478570"/>
          </a:xfrm>
        </p:spPr>
        <p:txBody>
          <a:bodyPr>
            <a:normAutofit/>
          </a:bodyPr>
          <a:lstStyle/>
          <a:p>
            <a:r>
              <a:rPr lang="en-IN" sz="4000" dirty="0"/>
              <a:t>objectives</a:t>
            </a:r>
          </a:p>
        </p:txBody>
      </p:sp>
      <p:sp>
        <p:nvSpPr>
          <p:cNvPr id="3" name="Content Placeholder 2"/>
          <p:cNvSpPr>
            <a:spLocks noGrp="1"/>
          </p:cNvSpPr>
          <p:nvPr>
            <p:ph idx="1"/>
          </p:nvPr>
        </p:nvSpPr>
        <p:spPr>
          <a:xfrm>
            <a:off x="1316904" y="2485334"/>
            <a:ext cx="9905999" cy="3541714"/>
          </a:xfrm>
        </p:spPr>
        <p:txBody>
          <a:bodyPr>
            <a:normAutofit/>
          </a:bodyPr>
          <a:lstStyle/>
          <a:p>
            <a:r>
              <a:rPr lang="en-IN" sz="2800" dirty="0"/>
              <a:t>Convert SPPU result pdf to excel sheet</a:t>
            </a:r>
          </a:p>
          <a:p>
            <a:r>
              <a:rPr lang="en-IN" sz="2800" dirty="0"/>
              <a:t>Create Congratulation Sheet for </a:t>
            </a:r>
            <a:r>
              <a:rPr lang="en-IN" sz="2800" dirty="0" err="1"/>
              <a:t>Toopers</a:t>
            </a:r>
            <a:r>
              <a:rPr lang="en-IN" sz="2800" dirty="0"/>
              <a:t> List and Overall Class Result using data from created excel file.</a:t>
            </a:r>
          </a:p>
          <a:p>
            <a:endParaRPr lang="en-IN" sz="2800" dirty="0"/>
          </a:p>
          <a:p>
            <a:pPr marL="0" indent="0">
              <a:buNone/>
            </a:pPr>
            <a:endParaRPr lang="en-IN" sz="2800" dirty="0"/>
          </a:p>
        </p:txBody>
      </p:sp>
    </p:spTree>
    <p:extLst>
      <p:ext uri="{BB962C8B-B14F-4D97-AF65-F5344CB8AC3E}">
        <p14:creationId xmlns:p14="http://schemas.microsoft.com/office/powerpoint/2010/main" val="265570676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latin typeface="+mn-lt"/>
              </a:rPr>
              <a:t>S</a:t>
            </a:r>
            <a:r>
              <a:rPr lang="en-IN" cap="none" dirty="0">
                <a:latin typeface="+mn-lt"/>
              </a:rPr>
              <a:t>OFTWARE REQUIREMENT</a:t>
            </a:r>
          </a:p>
        </p:txBody>
      </p:sp>
      <p:sp>
        <p:nvSpPr>
          <p:cNvPr id="3" name="Content Placeholder 2"/>
          <p:cNvSpPr>
            <a:spLocks noGrp="1"/>
          </p:cNvSpPr>
          <p:nvPr>
            <p:ph idx="1"/>
          </p:nvPr>
        </p:nvSpPr>
        <p:spPr/>
        <p:txBody>
          <a:bodyPr/>
          <a:lstStyle/>
          <a:p>
            <a:r>
              <a:rPr lang="en-IN" dirty="0"/>
              <a:t>Java JDK 1.8  Or Higher</a:t>
            </a:r>
          </a:p>
          <a:p>
            <a:r>
              <a:rPr lang="en-IN" dirty="0"/>
              <a:t>JAVA library</a:t>
            </a:r>
          </a:p>
          <a:p>
            <a:pPr lvl="1"/>
            <a:r>
              <a:rPr lang="en-IN" dirty="0" err="1"/>
              <a:t>Pdfbox</a:t>
            </a:r>
            <a:endParaRPr lang="en-IN" dirty="0"/>
          </a:p>
          <a:p>
            <a:pPr lvl="1"/>
            <a:r>
              <a:rPr lang="en-IN" dirty="0"/>
              <a:t>Apache Poi</a:t>
            </a:r>
          </a:p>
          <a:p>
            <a:r>
              <a:rPr lang="en-IN" dirty="0"/>
              <a:t>Java Regex</a:t>
            </a:r>
          </a:p>
          <a:p>
            <a:r>
              <a:rPr lang="en-IN" dirty="0"/>
              <a:t>Java FX</a:t>
            </a:r>
          </a:p>
        </p:txBody>
      </p:sp>
    </p:spTree>
    <p:extLst>
      <p:ext uri="{BB962C8B-B14F-4D97-AF65-F5344CB8AC3E}">
        <p14:creationId xmlns:p14="http://schemas.microsoft.com/office/powerpoint/2010/main" val="381352647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282" y="670768"/>
            <a:ext cx="9905998" cy="596328"/>
          </a:xfrm>
        </p:spPr>
        <p:txBody>
          <a:bodyPr/>
          <a:lstStyle/>
          <a:p>
            <a:r>
              <a:rPr lang="en-IN" dirty="0"/>
              <a:t> </a:t>
            </a:r>
            <a:r>
              <a:rPr lang="en-IN" dirty="0" err="1"/>
              <a:t>sppu</a:t>
            </a:r>
            <a:r>
              <a:rPr lang="en-IN" dirty="0"/>
              <a:t> result pdf format</a:t>
            </a:r>
          </a:p>
        </p:txBody>
      </p:sp>
      <p:pic>
        <p:nvPicPr>
          <p:cNvPr id="4" name="Content Placeholder 3">
            <a:extLst>
              <a:ext uri="{FF2B5EF4-FFF2-40B4-BE49-F238E27FC236}">
                <a16:creationId xmlns:a16="http://schemas.microsoft.com/office/drawing/2014/main" id="{6E71EBEF-724E-4E81-8F9B-C92B2F4E04C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969" t="8330" r="20437" b="34331"/>
          <a:stretch/>
        </p:blipFill>
        <p:spPr>
          <a:xfrm>
            <a:off x="1838036" y="1359460"/>
            <a:ext cx="8783782" cy="4933586"/>
          </a:xfrm>
        </p:spPr>
      </p:pic>
    </p:spTree>
    <p:extLst>
      <p:ext uri="{BB962C8B-B14F-4D97-AF65-F5344CB8AC3E}">
        <p14:creationId xmlns:p14="http://schemas.microsoft.com/office/powerpoint/2010/main" val="266800006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Required output</a:t>
            </a:r>
          </a:p>
        </p:txBody>
      </p:sp>
      <p:pic>
        <p:nvPicPr>
          <p:cNvPr id="5" name="Content Placeholder 4">
            <a:extLst>
              <a:ext uri="{FF2B5EF4-FFF2-40B4-BE49-F238E27FC236}">
                <a16:creationId xmlns:a16="http://schemas.microsoft.com/office/drawing/2014/main" id="{BCB360A8-81DE-448F-A72A-D7F61B18868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3067" b="7041"/>
          <a:stretch/>
        </p:blipFill>
        <p:spPr>
          <a:xfrm>
            <a:off x="610167" y="1644074"/>
            <a:ext cx="10971665" cy="4390936"/>
          </a:xfrm>
        </p:spPr>
      </p:pic>
    </p:spTree>
    <p:extLst>
      <p:ext uri="{BB962C8B-B14F-4D97-AF65-F5344CB8AC3E}">
        <p14:creationId xmlns:p14="http://schemas.microsoft.com/office/powerpoint/2010/main" val="305928993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1CC9-E29A-4156-B0E3-6276A6ADD23F}"/>
              </a:ext>
            </a:extLst>
          </p:cNvPr>
          <p:cNvSpPr>
            <a:spLocks noGrp="1"/>
          </p:cNvSpPr>
          <p:nvPr>
            <p:ph type="title"/>
          </p:nvPr>
        </p:nvSpPr>
        <p:spPr>
          <a:xfrm>
            <a:off x="3893849" y="609282"/>
            <a:ext cx="6727969" cy="785409"/>
          </a:xfrm>
        </p:spPr>
        <p:txBody>
          <a:bodyPr/>
          <a:lstStyle/>
          <a:p>
            <a:r>
              <a:rPr lang="en-US" dirty="0"/>
              <a:t>Flow of Code</a:t>
            </a:r>
            <a:endParaRPr lang="en-IN" dirty="0"/>
          </a:p>
        </p:txBody>
      </p:sp>
      <p:grpSp>
        <p:nvGrpSpPr>
          <p:cNvPr id="8" name="Group 7">
            <a:extLst>
              <a:ext uri="{FF2B5EF4-FFF2-40B4-BE49-F238E27FC236}">
                <a16:creationId xmlns:a16="http://schemas.microsoft.com/office/drawing/2014/main" id="{4F277556-3869-474F-8EBF-60A84CE6F412}"/>
              </a:ext>
            </a:extLst>
          </p:cNvPr>
          <p:cNvGrpSpPr/>
          <p:nvPr/>
        </p:nvGrpSpPr>
        <p:grpSpPr>
          <a:xfrm>
            <a:off x="1318131" y="1394691"/>
            <a:ext cx="10216218" cy="4861947"/>
            <a:chOff x="1318131" y="1394691"/>
            <a:chExt cx="10216218" cy="4861947"/>
          </a:xfrm>
        </p:grpSpPr>
        <p:sp>
          <p:nvSpPr>
            <p:cNvPr id="9" name="Freeform: Shape 8">
              <a:extLst>
                <a:ext uri="{FF2B5EF4-FFF2-40B4-BE49-F238E27FC236}">
                  <a16:creationId xmlns:a16="http://schemas.microsoft.com/office/drawing/2014/main" id="{393D6271-40D4-40E4-BC7B-A3D4F6FE853C}"/>
                </a:ext>
              </a:extLst>
            </p:cNvPr>
            <p:cNvSpPr/>
            <p:nvPr/>
          </p:nvSpPr>
          <p:spPr>
            <a:xfrm>
              <a:off x="1318131" y="1394691"/>
              <a:ext cx="1728000" cy="1044000"/>
            </a:xfrm>
            <a:custGeom>
              <a:avLst/>
              <a:gdLst>
                <a:gd name="connsiteX0" fmla="*/ 0 w 746724"/>
                <a:gd name="connsiteY0" fmla="*/ 54433 h 544330"/>
                <a:gd name="connsiteX1" fmla="*/ 54433 w 746724"/>
                <a:gd name="connsiteY1" fmla="*/ 0 h 544330"/>
                <a:gd name="connsiteX2" fmla="*/ 692291 w 746724"/>
                <a:gd name="connsiteY2" fmla="*/ 0 h 544330"/>
                <a:gd name="connsiteX3" fmla="*/ 746724 w 746724"/>
                <a:gd name="connsiteY3" fmla="*/ 54433 h 544330"/>
                <a:gd name="connsiteX4" fmla="*/ 746724 w 746724"/>
                <a:gd name="connsiteY4" fmla="*/ 489897 h 544330"/>
                <a:gd name="connsiteX5" fmla="*/ 692291 w 746724"/>
                <a:gd name="connsiteY5" fmla="*/ 544330 h 544330"/>
                <a:gd name="connsiteX6" fmla="*/ 54433 w 746724"/>
                <a:gd name="connsiteY6" fmla="*/ 544330 h 544330"/>
                <a:gd name="connsiteX7" fmla="*/ 0 w 746724"/>
                <a:gd name="connsiteY7" fmla="*/ 489897 h 544330"/>
                <a:gd name="connsiteX8" fmla="*/ 0 w 746724"/>
                <a:gd name="connsiteY8" fmla="*/ 54433 h 54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24" h="544330">
                  <a:moveTo>
                    <a:pt x="0" y="54433"/>
                  </a:moveTo>
                  <a:cubicBezTo>
                    <a:pt x="0" y="24370"/>
                    <a:pt x="24370" y="0"/>
                    <a:pt x="54433" y="0"/>
                  </a:cubicBezTo>
                  <a:lnTo>
                    <a:pt x="692291" y="0"/>
                  </a:lnTo>
                  <a:cubicBezTo>
                    <a:pt x="722354" y="0"/>
                    <a:pt x="746724" y="24370"/>
                    <a:pt x="746724" y="54433"/>
                  </a:cubicBezTo>
                  <a:lnTo>
                    <a:pt x="746724" y="489897"/>
                  </a:lnTo>
                  <a:cubicBezTo>
                    <a:pt x="746724" y="519960"/>
                    <a:pt x="722354" y="544330"/>
                    <a:pt x="692291" y="544330"/>
                  </a:cubicBezTo>
                  <a:lnTo>
                    <a:pt x="54433" y="544330"/>
                  </a:lnTo>
                  <a:cubicBezTo>
                    <a:pt x="24370" y="544330"/>
                    <a:pt x="0" y="519960"/>
                    <a:pt x="0" y="489897"/>
                  </a:cubicBezTo>
                  <a:lnTo>
                    <a:pt x="0" y="54433"/>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0233" tIns="50233" rIns="50233" bIns="50233" numCol="1" spcCol="1270" anchor="ctr" anchorCtr="0">
              <a:noAutofit/>
            </a:bodyPr>
            <a:lstStyle/>
            <a:p>
              <a:pPr marL="0" lvl="0" indent="0" algn="ctr" defTabSz="400050">
                <a:lnSpc>
                  <a:spcPct val="90000"/>
                </a:lnSpc>
                <a:spcBef>
                  <a:spcPct val="0"/>
                </a:spcBef>
                <a:spcAft>
                  <a:spcPct val="35000"/>
                </a:spcAft>
                <a:buNone/>
              </a:pPr>
              <a:r>
                <a:rPr lang="en-US" sz="1400" kern="1200" dirty="0">
                  <a:latin typeface="Arial Black" panose="020B0A04020102020204" pitchFamily="34" charset="0"/>
                </a:rPr>
                <a:t>START</a:t>
              </a:r>
            </a:p>
            <a:p>
              <a:pPr marL="0" lvl="0" indent="0" algn="ctr" defTabSz="400050">
                <a:lnSpc>
                  <a:spcPct val="90000"/>
                </a:lnSpc>
                <a:spcBef>
                  <a:spcPct val="0"/>
                </a:spcBef>
                <a:spcAft>
                  <a:spcPct val="35000"/>
                </a:spcAft>
                <a:buNone/>
              </a:pPr>
              <a:r>
                <a:rPr lang="en-US" sz="1400" kern="1200" dirty="0">
                  <a:latin typeface="Arial Black" panose="020B0A04020102020204" pitchFamily="34" charset="0"/>
                </a:rPr>
                <a:t>Run Code</a:t>
              </a:r>
              <a:endParaRPr lang="en-IN" sz="1400" kern="1200" dirty="0">
                <a:latin typeface="Arial Black" panose="020B0A04020102020204" pitchFamily="34" charset="0"/>
              </a:endParaRPr>
            </a:p>
          </p:txBody>
        </p:sp>
        <p:sp>
          <p:nvSpPr>
            <p:cNvPr id="11" name="Freeform: Shape 10">
              <a:extLst>
                <a:ext uri="{FF2B5EF4-FFF2-40B4-BE49-F238E27FC236}">
                  <a16:creationId xmlns:a16="http://schemas.microsoft.com/office/drawing/2014/main" id="{79C00EEC-47CD-4838-B446-1E560D48767F}"/>
                </a:ext>
              </a:extLst>
            </p:cNvPr>
            <p:cNvSpPr/>
            <p:nvPr/>
          </p:nvSpPr>
          <p:spPr>
            <a:xfrm>
              <a:off x="3395037" y="1394691"/>
              <a:ext cx="1728000" cy="1044000"/>
            </a:xfrm>
            <a:custGeom>
              <a:avLst/>
              <a:gdLst>
                <a:gd name="connsiteX0" fmla="*/ 0 w 746724"/>
                <a:gd name="connsiteY0" fmla="*/ 48607 h 486069"/>
                <a:gd name="connsiteX1" fmla="*/ 48607 w 746724"/>
                <a:gd name="connsiteY1" fmla="*/ 0 h 486069"/>
                <a:gd name="connsiteX2" fmla="*/ 698117 w 746724"/>
                <a:gd name="connsiteY2" fmla="*/ 0 h 486069"/>
                <a:gd name="connsiteX3" fmla="*/ 746724 w 746724"/>
                <a:gd name="connsiteY3" fmla="*/ 48607 h 486069"/>
                <a:gd name="connsiteX4" fmla="*/ 746724 w 746724"/>
                <a:gd name="connsiteY4" fmla="*/ 437462 h 486069"/>
                <a:gd name="connsiteX5" fmla="*/ 698117 w 746724"/>
                <a:gd name="connsiteY5" fmla="*/ 486069 h 486069"/>
                <a:gd name="connsiteX6" fmla="*/ 48607 w 746724"/>
                <a:gd name="connsiteY6" fmla="*/ 486069 h 486069"/>
                <a:gd name="connsiteX7" fmla="*/ 0 w 746724"/>
                <a:gd name="connsiteY7" fmla="*/ 437462 h 486069"/>
                <a:gd name="connsiteX8" fmla="*/ 0 w 746724"/>
                <a:gd name="connsiteY8" fmla="*/ 48607 h 486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24" h="486069">
                  <a:moveTo>
                    <a:pt x="0" y="48607"/>
                  </a:moveTo>
                  <a:cubicBezTo>
                    <a:pt x="0" y="21762"/>
                    <a:pt x="21762" y="0"/>
                    <a:pt x="48607" y="0"/>
                  </a:cubicBezTo>
                  <a:lnTo>
                    <a:pt x="698117" y="0"/>
                  </a:lnTo>
                  <a:cubicBezTo>
                    <a:pt x="724962" y="0"/>
                    <a:pt x="746724" y="21762"/>
                    <a:pt x="746724" y="48607"/>
                  </a:cubicBezTo>
                  <a:lnTo>
                    <a:pt x="746724" y="437462"/>
                  </a:lnTo>
                  <a:cubicBezTo>
                    <a:pt x="746724" y="464307"/>
                    <a:pt x="724962" y="486069"/>
                    <a:pt x="698117" y="486069"/>
                  </a:cubicBezTo>
                  <a:lnTo>
                    <a:pt x="48607" y="486069"/>
                  </a:lnTo>
                  <a:cubicBezTo>
                    <a:pt x="21762" y="486069"/>
                    <a:pt x="0" y="464307"/>
                    <a:pt x="0" y="437462"/>
                  </a:cubicBezTo>
                  <a:lnTo>
                    <a:pt x="0" y="48607"/>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48526" tIns="48526" rIns="48526" bIns="48526" numCol="1" spcCol="1270" anchor="ctr" anchorCtr="0">
              <a:noAutofit/>
            </a:bodyPr>
            <a:lstStyle/>
            <a:p>
              <a:pPr marL="0" lvl="0" indent="0" algn="ctr" defTabSz="400050">
                <a:lnSpc>
                  <a:spcPct val="90000"/>
                </a:lnSpc>
                <a:spcBef>
                  <a:spcPct val="0"/>
                </a:spcBef>
                <a:spcAft>
                  <a:spcPct val="35000"/>
                </a:spcAft>
                <a:buNone/>
              </a:pPr>
              <a:r>
                <a:rPr lang="en-US" sz="1400" kern="1200" dirty="0">
                  <a:latin typeface="Arial Black" panose="020B0A04020102020204" pitchFamily="34" charset="0"/>
                </a:rPr>
                <a:t>GUI Display</a:t>
              </a:r>
              <a:endParaRPr lang="en-IN" sz="1400" kern="1200" dirty="0">
                <a:latin typeface="Arial Black" panose="020B0A04020102020204" pitchFamily="34" charset="0"/>
              </a:endParaRPr>
            </a:p>
          </p:txBody>
        </p:sp>
        <p:sp>
          <p:nvSpPr>
            <p:cNvPr id="13" name="Freeform: Shape 12">
              <a:extLst>
                <a:ext uri="{FF2B5EF4-FFF2-40B4-BE49-F238E27FC236}">
                  <a16:creationId xmlns:a16="http://schemas.microsoft.com/office/drawing/2014/main" id="{6489F886-3B7E-42B4-9B25-F4224C95105E}"/>
                </a:ext>
              </a:extLst>
            </p:cNvPr>
            <p:cNvSpPr/>
            <p:nvPr/>
          </p:nvSpPr>
          <p:spPr>
            <a:xfrm>
              <a:off x="5480544" y="1394691"/>
              <a:ext cx="1728000" cy="1044000"/>
            </a:xfrm>
            <a:custGeom>
              <a:avLst/>
              <a:gdLst>
                <a:gd name="connsiteX0" fmla="*/ 0 w 746724"/>
                <a:gd name="connsiteY0" fmla="*/ 48607 h 486069"/>
                <a:gd name="connsiteX1" fmla="*/ 48607 w 746724"/>
                <a:gd name="connsiteY1" fmla="*/ 0 h 486069"/>
                <a:gd name="connsiteX2" fmla="*/ 698117 w 746724"/>
                <a:gd name="connsiteY2" fmla="*/ 0 h 486069"/>
                <a:gd name="connsiteX3" fmla="*/ 746724 w 746724"/>
                <a:gd name="connsiteY3" fmla="*/ 48607 h 486069"/>
                <a:gd name="connsiteX4" fmla="*/ 746724 w 746724"/>
                <a:gd name="connsiteY4" fmla="*/ 437462 h 486069"/>
                <a:gd name="connsiteX5" fmla="*/ 698117 w 746724"/>
                <a:gd name="connsiteY5" fmla="*/ 486069 h 486069"/>
                <a:gd name="connsiteX6" fmla="*/ 48607 w 746724"/>
                <a:gd name="connsiteY6" fmla="*/ 486069 h 486069"/>
                <a:gd name="connsiteX7" fmla="*/ 0 w 746724"/>
                <a:gd name="connsiteY7" fmla="*/ 437462 h 486069"/>
                <a:gd name="connsiteX8" fmla="*/ 0 w 746724"/>
                <a:gd name="connsiteY8" fmla="*/ 48607 h 486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24" h="486069">
                  <a:moveTo>
                    <a:pt x="0" y="48607"/>
                  </a:moveTo>
                  <a:cubicBezTo>
                    <a:pt x="0" y="21762"/>
                    <a:pt x="21762" y="0"/>
                    <a:pt x="48607" y="0"/>
                  </a:cubicBezTo>
                  <a:lnTo>
                    <a:pt x="698117" y="0"/>
                  </a:lnTo>
                  <a:cubicBezTo>
                    <a:pt x="724962" y="0"/>
                    <a:pt x="746724" y="21762"/>
                    <a:pt x="746724" y="48607"/>
                  </a:cubicBezTo>
                  <a:lnTo>
                    <a:pt x="746724" y="437462"/>
                  </a:lnTo>
                  <a:cubicBezTo>
                    <a:pt x="746724" y="464307"/>
                    <a:pt x="724962" y="486069"/>
                    <a:pt x="698117" y="486069"/>
                  </a:cubicBezTo>
                  <a:lnTo>
                    <a:pt x="48607" y="486069"/>
                  </a:lnTo>
                  <a:cubicBezTo>
                    <a:pt x="21762" y="486069"/>
                    <a:pt x="0" y="464307"/>
                    <a:pt x="0" y="437462"/>
                  </a:cubicBezTo>
                  <a:lnTo>
                    <a:pt x="0" y="48607"/>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8526" tIns="48526" rIns="48526" bIns="48526" numCol="1" spcCol="1270" anchor="ctr" anchorCtr="0">
              <a:noAutofit/>
            </a:bodyPr>
            <a:lstStyle/>
            <a:p>
              <a:pPr marL="0" lvl="0" indent="0" algn="ctr" defTabSz="400050">
                <a:lnSpc>
                  <a:spcPct val="90000"/>
                </a:lnSpc>
                <a:spcBef>
                  <a:spcPct val="0"/>
                </a:spcBef>
                <a:spcAft>
                  <a:spcPct val="35000"/>
                </a:spcAft>
                <a:buNone/>
              </a:pPr>
              <a:r>
                <a:rPr lang="en-US" sz="1400" kern="1200" dirty="0">
                  <a:latin typeface="Arial Black" panose="020B0A04020102020204" pitchFamily="34" charset="0"/>
                </a:rPr>
                <a:t>User Selects</a:t>
              </a:r>
            </a:p>
            <a:p>
              <a:pPr marL="0" lvl="0" indent="0" algn="ctr" defTabSz="400050">
                <a:lnSpc>
                  <a:spcPct val="90000"/>
                </a:lnSpc>
                <a:spcBef>
                  <a:spcPct val="0"/>
                </a:spcBef>
                <a:spcAft>
                  <a:spcPct val="35000"/>
                </a:spcAft>
                <a:buNone/>
              </a:pPr>
              <a:r>
                <a:rPr lang="en-US" sz="1400" kern="1200" dirty="0">
                  <a:latin typeface="Arial Black" panose="020B0A04020102020204" pitchFamily="34" charset="0"/>
                </a:rPr>
                <a:t>Year , </a:t>
              </a:r>
              <a:r>
                <a:rPr lang="en-US" sz="1400" kern="1200" dirty="0" err="1">
                  <a:latin typeface="Arial Black" panose="020B0A04020102020204" pitchFamily="34" charset="0"/>
                </a:rPr>
                <a:t>sem</a:t>
              </a:r>
              <a:r>
                <a:rPr lang="en-US" sz="1400" kern="1200" dirty="0">
                  <a:latin typeface="Arial Black" panose="020B0A04020102020204" pitchFamily="34" charset="0"/>
                </a:rPr>
                <a:t> &amp; PDF file</a:t>
              </a:r>
              <a:endParaRPr lang="en-IN" sz="1400" kern="1200" dirty="0">
                <a:latin typeface="Arial Black" panose="020B0A04020102020204" pitchFamily="34" charset="0"/>
              </a:endParaRPr>
            </a:p>
          </p:txBody>
        </p:sp>
        <p:sp>
          <p:nvSpPr>
            <p:cNvPr id="15" name="Freeform: Shape 14">
              <a:extLst>
                <a:ext uri="{FF2B5EF4-FFF2-40B4-BE49-F238E27FC236}">
                  <a16:creationId xmlns:a16="http://schemas.microsoft.com/office/drawing/2014/main" id="{6A880C75-3712-4B20-B99B-0F4B421273C7}"/>
                </a:ext>
              </a:extLst>
            </p:cNvPr>
            <p:cNvSpPr/>
            <p:nvPr/>
          </p:nvSpPr>
          <p:spPr>
            <a:xfrm>
              <a:off x="7567777" y="1403354"/>
              <a:ext cx="1728000" cy="1044000"/>
            </a:xfrm>
            <a:custGeom>
              <a:avLst/>
              <a:gdLst>
                <a:gd name="connsiteX0" fmla="*/ 0 w 746724"/>
                <a:gd name="connsiteY0" fmla="*/ 48607 h 486069"/>
                <a:gd name="connsiteX1" fmla="*/ 48607 w 746724"/>
                <a:gd name="connsiteY1" fmla="*/ 0 h 486069"/>
                <a:gd name="connsiteX2" fmla="*/ 698117 w 746724"/>
                <a:gd name="connsiteY2" fmla="*/ 0 h 486069"/>
                <a:gd name="connsiteX3" fmla="*/ 746724 w 746724"/>
                <a:gd name="connsiteY3" fmla="*/ 48607 h 486069"/>
                <a:gd name="connsiteX4" fmla="*/ 746724 w 746724"/>
                <a:gd name="connsiteY4" fmla="*/ 437462 h 486069"/>
                <a:gd name="connsiteX5" fmla="*/ 698117 w 746724"/>
                <a:gd name="connsiteY5" fmla="*/ 486069 h 486069"/>
                <a:gd name="connsiteX6" fmla="*/ 48607 w 746724"/>
                <a:gd name="connsiteY6" fmla="*/ 486069 h 486069"/>
                <a:gd name="connsiteX7" fmla="*/ 0 w 746724"/>
                <a:gd name="connsiteY7" fmla="*/ 437462 h 486069"/>
                <a:gd name="connsiteX8" fmla="*/ 0 w 746724"/>
                <a:gd name="connsiteY8" fmla="*/ 48607 h 486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24" h="486069">
                  <a:moveTo>
                    <a:pt x="0" y="48607"/>
                  </a:moveTo>
                  <a:cubicBezTo>
                    <a:pt x="0" y="21762"/>
                    <a:pt x="21762" y="0"/>
                    <a:pt x="48607" y="0"/>
                  </a:cubicBezTo>
                  <a:lnTo>
                    <a:pt x="698117" y="0"/>
                  </a:lnTo>
                  <a:cubicBezTo>
                    <a:pt x="724962" y="0"/>
                    <a:pt x="746724" y="21762"/>
                    <a:pt x="746724" y="48607"/>
                  </a:cubicBezTo>
                  <a:lnTo>
                    <a:pt x="746724" y="437462"/>
                  </a:lnTo>
                  <a:cubicBezTo>
                    <a:pt x="746724" y="464307"/>
                    <a:pt x="724962" y="486069"/>
                    <a:pt x="698117" y="486069"/>
                  </a:cubicBezTo>
                  <a:lnTo>
                    <a:pt x="48607" y="486069"/>
                  </a:lnTo>
                  <a:cubicBezTo>
                    <a:pt x="21762" y="486069"/>
                    <a:pt x="0" y="464307"/>
                    <a:pt x="0" y="437462"/>
                  </a:cubicBezTo>
                  <a:lnTo>
                    <a:pt x="0" y="4860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48526" tIns="48526" rIns="48526" bIns="48526" numCol="1" spcCol="1270" anchor="ctr" anchorCtr="0">
              <a:noAutofit/>
            </a:bodyPr>
            <a:lstStyle/>
            <a:p>
              <a:pPr marL="0" lvl="0" indent="0" algn="ctr" defTabSz="400050">
                <a:lnSpc>
                  <a:spcPct val="90000"/>
                </a:lnSpc>
                <a:spcBef>
                  <a:spcPct val="0"/>
                </a:spcBef>
                <a:spcAft>
                  <a:spcPct val="35000"/>
                </a:spcAft>
                <a:buNone/>
              </a:pPr>
              <a:r>
                <a:rPr lang="en-US" sz="1400" kern="1200" dirty="0">
                  <a:latin typeface="Arial Black" panose="020B0A04020102020204" pitchFamily="34" charset="0"/>
                </a:rPr>
                <a:t>Main Fun runs with selected parameters</a:t>
              </a:r>
              <a:endParaRPr lang="en-IN" sz="1400" kern="1200" dirty="0">
                <a:latin typeface="Arial Black" panose="020B0A04020102020204" pitchFamily="34" charset="0"/>
              </a:endParaRPr>
            </a:p>
          </p:txBody>
        </p:sp>
        <p:sp>
          <p:nvSpPr>
            <p:cNvPr id="17" name="Freeform: Shape 16">
              <a:extLst>
                <a:ext uri="{FF2B5EF4-FFF2-40B4-BE49-F238E27FC236}">
                  <a16:creationId xmlns:a16="http://schemas.microsoft.com/office/drawing/2014/main" id="{4B68378B-7F06-4092-856B-3275CB2CADFC}"/>
                </a:ext>
              </a:extLst>
            </p:cNvPr>
            <p:cNvSpPr/>
            <p:nvPr/>
          </p:nvSpPr>
          <p:spPr>
            <a:xfrm>
              <a:off x="9684132" y="1394691"/>
              <a:ext cx="1728000" cy="1044000"/>
            </a:xfrm>
            <a:custGeom>
              <a:avLst/>
              <a:gdLst>
                <a:gd name="connsiteX0" fmla="*/ 0 w 746724"/>
                <a:gd name="connsiteY0" fmla="*/ 48607 h 486069"/>
                <a:gd name="connsiteX1" fmla="*/ 48607 w 746724"/>
                <a:gd name="connsiteY1" fmla="*/ 0 h 486069"/>
                <a:gd name="connsiteX2" fmla="*/ 698117 w 746724"/>
                <a:gd name="connsiteY2" fmla="*/ 0 h 486069"/>
                <a:gd name="connsiteX3" fmla="*/ 746724 w 746724"/>
                <a:gd name="connsiteY3" fmla="*/ 48607 h 486069"/>
                <a:gd name="connsiteX4" fmla="*/ 746724 w 746724"/>
                <a:gd name="connsiteY4" fmla="*/ 437462 h 486069"/>
                <a:gd name="connsiteX5" fmla="*/ 698117 w 746724"/>
                <a:gd name="connsiteY5" fmla="*/ 486069 h 486069"/>
                <a:gd name="connsiteX6" fmla="*/ 48607 w 746724"/>
                <a:gd name="connsiteY6" fmla="*/ 486069 h 486069"/>
                <a:gd name="connsiteX7" fmla="*/ 0 w 746724"/>
                <a:gd name="connsiteY7" fmla="*/ 437462 h 486069"/>
                <a:gd name="connsiteX8" fmla="*/ 0 w 746724"/>
                <a:gd name="connsiteY8" fmla="*/ 48607 h 486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24" h="486069">
                  <a:moveTo>
                    <a:pt x="0" y="48607"/>
                  </a:moveTo>
                  <a:cubicBezTo>
                    <a:pt x="0" y="21762"/>
                    <a:pt x="21762" y="0"/>
                    <a:pt x="48607" y="0"/>
                  </a:cubicBezTo>
                  <a:lnTo>
                    <a:pt x="698117" y="0"/>
                  </a:lnTo>
                  <a:cubicBezTo>
                    <a:pt x="724962" y="0"/>
                    <a:pt x="746724" y="21762"/>
                    <a:pt x="746724" y="48607"/>
                  </a:cubicBezTo>
                  <a:lnTo>
                    <a:pt x="746724" y="437462"/>
                  </a:lnTo>
                  <a:cubicBezTo>
                    <a:pt x="746724" y="464307"/>
                    <a:pt x="724962" y="486069"/>
                    <a:pt x="698117" y="486069"/>
                  </a:cubicBezTo>
                  <a:lnTo>
                    <a:pt x="48607" y="486069"/>
                  </a:lnTo>
                  <a:cubicBezTo>
                    <a:pt x="21762" y="486069"/>
                    <a:pt x="0" y="464307"/>
                    <a:pt x="0" y="437462"/>
                  </a:cubicBezTo>
                  <a:lnTo>
                    <a:pt x="0" y="48607"/>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48526" tIns="48526" rIns="48526" bIns="48526" numCol="1" spcCol="1270" anchor="ctr" anchorCtr="0">
              <a:noAutofit/>
            </a:bodyPr>
            <a:lstStyle/>
            <a:p>
              <a:pPr marL="0" lvl="0" indent="0" algn="ctr" defTabSz="400050">
                <a:lnSpc>
                  <a:spcPct val="90000"/>
                </a:lnSpc>
                <a:spcBef>
                  <a:spcPct val="0"/>
                </a:spcBef>
                <a:spcAft>
                  <a:spcPct val="35000"/>
                </a:spcAft>
                <a:buNone/>
              </a:pPr>
              <a:r>
                <a:rPr lang="en-US" sz="1400" kern="1200" dirty="0">
                  <a:latin typeface="Arial Black" panose="020B0A04020102020204" pitchFamily="34" charset="0"/>
                </a:rPr>
                <a:t>Pdf file loaded in code</a:t>
              </a:r>
              <a:endParaRPr lang="en-IN" sz="1400" kern="1200" dirty="0">
                <a:latin typeface="Arial Black" panose="020B0A04020102020204" pitchFamily="34" charset="0"/>
              </a:endParaRPr>
            </a:p>
          </p:txBody>
        </p:sp>
        <p:sp>
          <p:nvSpPr>
            <p:cNvPr id="18" name="Freeform: Shape 17">
              <a:extLst>
                <a:ext uri="{FF2B5EF4-FFF2-40B4-BE49-F238E27FC236}">
                  <a16:creationId xmlns:a16="http://schemas.microsoft.com/office/drawing/2014/main" id="{CB5D30CF-2ACE-46AE-BD5C-93507F90290D}"/>
                </a:ext>
              </a:extLst>
            </p:cNvPr>
            <p:cNvSpPr/>
            <p:nvPr/>
          </p:nvSpPr>
          <p:spPr>
            <a:xfrm rot="16243035">
              <a:off x="9678288" y="2589746"/>
              <a:ext cx="734459" cy="9260"/>
            </a:xfrm>
            <a:custGeom>
              <a:avLst/>
              <a:gdLst>
                <a:gd name="connsiteX0" fmla="*/ 0 w 10000"/>
                <a:gd name="connsiteY0" fmla="*/ 2000 h 10000"/>
                <a:gd name="connsiteX1" fmla="*/ 9937 w 10000"/>
                <a:gd name="connsiteY1" fmla="*/ 2000 h 10000"/>
                <a:gd name="connsiteX2" fmla="*/ 9937 w 10000"/>
                <a:gd name="connsiteY2" fmla="*/ 0 h 10000"/>
                <a:gd name="connsiteX3" fmla="*/ 10000 w 10000"/>
                <a:gd name="connsiteY3" fmla="*/ 5001 h 10000"/>
                <a:gd name="connsiteX4" fmla="*/ 9937 w 10000"/>
                <a:gd name="connsiteY4" fmla="*/ 10000 h 10000"/>
                <a:gd name="connsiteX5" fmla="*/ 9937 w 10000"/>
                <a:gd name="connsiteY5" fmla="*/ 8000 h 10000"/>
                <a:gd name="connsiteX6" fmla="*/ 0 w 10000"/>
                <a:gd name="connsiteY6" fmla="*/ 8000 h 10000"/>
                <a:gd name="connsiteX7" fmla="*/ 0 w 10000"/>
                <a:gd name="connsiteY7" fmla="*/ 2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0000">
                  <a:moveTo>
                    <a:pt x="734459" y="7258"/>
                  </a:moveTo>
                  <a:lnTo>
                    <a:pt x="724522" y="7258"/>
                  </a:lnTo>
                  <a:lnTo>
                    <a:pt x="724522" y="9258"/>
                  </a:lnTo>
                  <a:lnTo>
                    <a:pt x="724459" y="4258"/>
                  </a:lnTo>
                  <a:cubicBezTo>
                    <a:pt x="724480" y="2592"/>
                    <a:pt x="724501" y="926"/>
                    <a:pt x="724522" y="-740"/>
                  </a:cubicBezTo>
                  <a:lnTo>
                    <a:pt x="724522" y="1260"/>
                  </a:lnTo>
                  <a:lnTo>
                    <a:pt x="734459" y="1260"/>
                  </a:lnTo>
                  <a:lnTo>
                    <a:pt x="734459" y="7258"/>
                  </a:lnTo>
                  <a:close/>
                </a:path>
              </a:pathLst>
            </a:custGeom>
          </p:spPr>
          <p:style>
            <a:lnRef idx="0">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2777" tIns="1852" rIns="0" bIns="1852" numCol="1" spcCol="1270" anchor="ctr" anchorCtr="0">
              <a:noAutofit/>
            </a:bodyPr>
            <a:lstStyle/>
            <a:p>
              <a:pPr marL="0" lvl="0" indent="0" algn="ctr" defTabSz="222250">
                <a:lnSpc>
                  <a:spcPct val="90000"/>
                </a:lnSpc>
                <a:spcBef>
                  <a:spcPct val="0"/>
                </a:spcBef>
                <a:spcAft>
                  <a:spcPct val="35000"/>
                </a:spcAft>
                <a:buNone/>
              </a:pPr>
              <a:endParaRPr lang="en-IN" sz="500" kern="1200"/>
            </a:p>
          </p:txBody>
        </p:sp>
        <p:sp>
          <p:nvSpPr>
            <p:cNvPr id="19" name="Freeform: Shape 18">
              <a:extLst>
                <a:ext uri="{FF2B5EF4-FFF2-40B4-BE49-F238E27FC236}">
                  <a16:creationId xmlns:a16="http://schemas.microsoft.com/office/drawing/2014/main" id="{ADDBE441-5594-45F3-89C3-D65A4B006024}"/>
                </a:ext>
              </a:extLst>
            </p:cNvPr>
            <p:cNvSpPr/>
            <p:nvPr/>
          </p:nvSpPr>
          <p:spPr>
            <a:xfrm>
              <a:off x="9660700" y="3266424"/>
              <a:ext cx="1728000" cy="1044000"/>
            </a:xfrm>
            <a:custGeom>
              <a:avLst/>
              <a:gdLst>
                <a:gd name="connsiteX0" fmla="*/ 0 w 746724"/>
                <a:gd name="connsiteY0" fmla="*/ 48607 h 486069"/>
                <a:gd name="connsiteX1" fmla="*/ 48607 w 746724"/>
                <a:gd name="connsiteY1" fmla="*/ 0 h 486069"/>
                <a:gd name="connsiteX2" fmla="*/ 698117 w 746724"/>
                <a:gd name="connsiteY2" fmla="*/ 0 h 486069"/>
                <a:gd name="connsiteX3" fmla="*/ 746724 w 746724"/>
                <a:gd name="connsiteY3" fmla="*/ 48607 h 486069"/>
                <a:gd name="connsiteX4" fmla="*/ 746724 w 746724"/>
                <a:gd name="connsiteY4" fmla="*/ 437462 h 486069"/>
                <a:gd name="connsiteX5" fmla="*/ 698117 w 746724"/>
                <a:gd name="connsiteY5" fmla="*/ 486069 h 486069"/>
                <a:gd name="connsiteX6" fmla="*/ 48607 w 746724"/>
                <a:gd name="connsiteY6" fmla="*/ 486069 h 486069"/>
                <a:gd name="connsiteX7" fmla="*/ 0 w 746724"/>
                <a:gd name="connsiteY7" fmla="*/ 437462 h 486069"/>
                <a:gd name="connsiteX8" fmla="*/ 0 w 746724"/>
                <a:gd name="connsiteY8" fmla="*/ 48607 h 486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24" h="486069">
                  <a:moveTo>
                    <a:pt x="0" y="48607"/>
                  </a:moveTo>
                  <a:cubicBezTo>
                    <a:pt x="0" y="21762"/>
                    <a:pt x="21762" y="0"/>
                    <a:pt x="48607" y="0"/>
                  </a:cubicBezTo>
                  <a:lnTo>
                    <a:pt x="698117" y="0"/>
                  </a:lnTo>
                  <a:cubicBezTo>
                    <a:pt x="724962" y="0"/>
                    <a:pt x="746724" y="21762"/>
                    <a:pt x="746724" y="48607"/>
                  </a:cubicBezTo>
                  <a:lnTo>
                    <a:pt x="746724" y="437462"/>
                  </a:lnTo>
                  <a:cubicBezTo>
                    <a:pt x="746724" y="464307"/>
                    <a:pt x="724962" y="486069"/>
                    <a:pt x="698117" y="486069"/>
                  </a:cubicBezTo>
                  <a:lnTo>
                    <a:pt x="48607" y="486069"/>
                  </a:lnTo>
                  <a:cubicBezTo>
                    <a:pt x="21762" y="486069"/>
                    <a:pt x="0" y="464307"/>
                    <a:pt x="0" y="437462"/>
                  </a:cubicBezTo>
                  <a:lnTo>
                    <a:pt x="0" y="48607"/>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8526" tIns="48526" rIns="48526" bIns="48526" numCol="1" spcCol="1270" anchor="ctr" anchorCtr="0">
              <a:noAutofit/>
            </a:bodyPr>
            <a:lstStyle/>
            <a:p>
              <a:pPr marL="0" lvl="0" indent="0" algn="ctr" defTabSz="400050">
                <a:lnSpc>
                  <a:spcPct val="90000"/>
                </a:lnSpc>
                <a:spcBef>
                  <a:spcPct val="0"/>
                </a:spcBef>
                <a:spcAft>
                  <a:spcPct val="35000"/>
                </a:spcAft>
                <a:buNone/>
              </a:pPr>
              <a:r>
                <a:rPr lang="en-US" sz="1400" kern="1200" dirty="0">
                  <a:latin typeface="Arial Black" panose="020B0A04020102020204" pitchFamily="34" charset="0"/>
                </a:rPr>
                <a:t>Initialization of Excel sheet</a:t>
              </a:r>
              <a:endParaRPr lang="en-IN" sz="1400" kern="1200" dirty="0">
                <a:latin typeface="Arial Black" panose="020B0A04020102020204" pitchFamily="34" charset="0"/>
              </a:endParaRPr>
            </a:p>
          </p:txBody>
        </p:sp>
        <p:sp>
          <p:nvSpPr>
            <p:cNvPr id="20" name="Freeform: Shape 19">
              <a:extLst>
                <a:ext uri="{FF2B5EF4-FFF2-40B4-BE49-F238E27FC236}">
                  <a16:creationId xmlns:a16="http://schemas.microsoft.com/office/drawing/2014/main" id="{7795DD8D-7AE8-44B1-9943-F20E3F11632A}"/>
                </a:ext>
              </a:extLst>
            </p:cNvPr>
            <p:cNvSpPr/>
            <p:nvPr/>
          </p:nvSpPr>
          <p:spPr>
            <a:xfrm rot="21629431">
              <a:off x="7732135" y="3490731"/>
              <a:ext cx="1310466" cy="9259"/>
            </a:xfrm>
            <a:custGeom>
              <a:avLst/>
              <a:gdLst>
                <a:gd name="connsiteX0" fmla="*/ 0 w 10000"/>
                <a:gd name="connsiteY0" fmla="*/ 2000 h 10000"/>
                <a:gd name="connsiteX1" fmla="*/ 9965 w 10000"/>
                <a:gd name="connsiteY1" fmla="*/ 2000 h 10000"/>
                <a:gd name="connsiteX2" fmla="*/ 9965 w 10000"/>
                <a:gd name="connsiteY2" fmla="*/ 0 h 10000"/>
                <a:gd name="connsiteX3" fmla="*/ 10000 w 10000"/>
                <a:gd name="connsiteY3" fmla="*/ 5001 h 10000"/>
                <a:gd name="connsiteX4" fmla="*/ 9965 w 10000"/>
                <a:gd name="connsiteY4" fmla="*/ 10000 h 10000"/>
                <a:gd name="connsiteX5" fmla="*/ 9965 w 10000"/>
                <a:gd name="connsiteY5" fmla="*/ 8000 h 10000"/>
                <a:gd name="connsiteX6" fmla="*/ 0 w 10000"/>
                <a:gd name="connsiteY6" fmla="*/ 8000 h 10000"/>
                <a:gd name="connsiteX7" fmla="*/ 0 w 10000"/>
                <a:gd name="connsiteY7" fmla="*/ 2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0000">
                  <a:moveTo>
                    <a:pt x="1310466" y="7258"/>
                  </a:moveTo>
                  <a:lnTo>
                    <a:pt x="1300501" y="7258"/>
                  </a:lnTo>
                  <a:lnTo>
                    <a:pt x="1300501" y="9258"/>
                  </a:lnTo>
                  <a:cubicBezTo>
                    <a:pt x="1300489" y="7591"/>
                    <a:pt x="1300478" y="5925"/>
                    <a:pt x="1300466" y="4258"/>
                  </a:cubicBezTo>
                  <a:cubicBezTo>
                    <a:pt x="1300478" y="2592"/>
                    <a:pt x="1300489" y="926"/>
                    <a:pt x="1300501" y="-740"/>
                  </a:cubicBezTo>
                  <a:lnTo>
                    <a:pt x="1300501" y="1260"/>
                  </a:lnTo>
                  <a:lnTo>
                    <a:pt x="1310466" y="1260"/>
                  </a:lnTo>
                  <a:lnTo>
                    <a:pt x="1310466" y="7258"/>
                  </a:lnTo>
                  <a:close/>
                </a:path>
              </a:pathLst>
            </a:custGeom>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778" tIns="1852" rIns="-1" bIns="1851" numCol="1" spcCol="1270" anchor="ctr" anchorCtr="0">
              <a:noAutofit/>
            </a:bodyPr>
            <a:lstStyle/>
            <a:p>
              <a:pPr marL="0" lvl="0" indent="0" algn="ctr" defTabSz="222250">
                <a:lnSpc>
                  <a:spcPct val="90000"/>
                </a:lnSpc>
                <a:spcBef>
                  <a:spcPct val="0"/>
                </a:spcBef>
                <a:spcAft>
                  <a:spcPct val="35000"/>
                </a:spcAft>
                <a:buNone/>
              </a:pPr>
              <a:endParaRPr lang="en-IN" sz="500" kern="1200"/>
            </a:p>
          </p:txBody>
        </p:sp>
        <p:sp>
          <p:nvSpPr>
            <p:cNvPr id="21" name="Freeform: Shape 20">
              <a:extLst>
                <a:ext uri="{FF2B5EF4-FFF2-40B4-BE49-F238E27FC236}">
                  <a16:creationId xmlns:a16="http://schemas.microsoft.com/office/drawing/2014/main" id="{8BBBCB8F-9AD5-4256-B9DF-A93F6A13CF8B}"/>
                </a:ext>
              </a:extLst>
            </p:cNvPr>
            <p:cNvSpPr/>
            <p:nvPr/>
          </p:nvSpPr>
          <p:spPr>
            <a:xfrm>
              <a:off x="6868119" y="3256248"/>
              <a:ext cx="1728000" cy="1044000"/>
            </a:xfrm>
            <a:custGeom>
              <a:avLst/>
              <a:gdLst>
                <a:gd name="connsiteX0" fmla="*/ 0 w 746724"/>
                <a:gd name="connsiteY0" fmla="*/ 48641 h 486409"/>
                <a:gd name="connsiteX1" fmla="*/ 48641 w 746724"/>
                <a:gd name="connsiteY1" fmla="*/ 0 h 486409"/>
                <a:gd name="connsiteX2" fmla="*/ 698083 w 746724"/>
                <a:gd name="connsiteY2" fmla="*/ 0 h 486409"/>
                <a:gd name="connsiteX3" fmla="*/ 746724 w 746724"/>
                <a:gd name="connsiteY3" fmla="*/ 48641 h 486409"/>
                <a:gd name="connsiteX4" fmla="*/ 746724 w 746724"/>
                <a:gd name="connsiteY4" fmla="*/ 437768 h 486409"/>
                <a:gd name="connsiteX5" fmla="*/ 698083 w 746724"/>
                <a:gd name="connsiteY5" fmla="*/ 486409 h 486409"/>
                <a:gd name="connsiteX6" fmla="*/ 48641 w 746724"/>
                <a:gd name="connsiteY6" fmla="*/ 486409 h 486409"/>
                <a:gd name="connsiteX7" fmla="*/ 0 w 746724"/>
                <a:gd name="connsiteY7" fmla="*/ 437768 h 486409"/>
                <a:gd name="connsiteX8" fmla="*/ 0 w 746724"/>
                <a:gd name="connsiteY8" fmla="*/ 48641 h 486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24" h="486409">
                  <a:moveTo>
                    <a:pt x="0" y="48641"/>
                  </a:moveTo>
                  <a:cubicBezTo>
                    <a:pt x="0" y="21777"/>
                    <a:pt x="21777" y="0"/>
                    <a:pt x="48641" y="0"/>
                  </a:cubicBezTo>
                  <a:lnTo>
                    <a:pt x="698083" y="0"/>
                  </a:lnTo>
                  <a:cubicBezTo>
                    <a:pt x="724947" y="0"/>
                    <a:pt x="746724" y="21777"/>
                    <a:pt x="746724" y="48641"/>
                  </a:cubicBezTo>
                  <a:lnTo>
                    <a:pt x="746724" y="437768"/>
                  </a:lnTo>
                  <a:cubicBezTo>
                    <a:pt x="746724" y="464632"/>
                    <a:pt x="724947" y="486409"/>
                    <a:pt x="698083" y="486409"/>
                  </a:cubicBezTo>
                  <a:lnTo>
                    <a:pt x="48641" y="486409"/>
                  </a:lnTo>
                  <a:cubicBezTo>
                    <a:pt x="21777" y="486409"/>
                    <a:pt x="0" y="464632"/>
                    <a:pt x="0" y="437768"/>
                  </a:cubicBezTo>
                  <a:lnTo>
                    <a:pt x="0" y="48641"/>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48536" tIns="48536" rIns="48536" bIns="48536" numCol="1" spcCol="1270" anchor="ctr" anchorCtr="0">
              <a:noAutofit/>
            </a:bodyPr>
            <a:lstStyle/>
            <a:p>
              <a:pPr marL="0" lvl="0" indent="0" algn="ctr" defTabSz="400050">
                <a:lnSpc>
                  <a:spcPct val="90000"/>
                </a:lnSpc>
                <a:spcBef>
                  <a:spcPct val="0"/>
                </a:spcBef>
                <a:spcAft>
                  <a:spcPct val="35000"/>
                </a:spcAft>
                <a:buNone/>
              </a:pPr>
              <a:r>
                <a:rPr lang="en-US" sz="1400" kern="1200" dirty="0">
                  <a:latin typeface="Arial Black" panose="020B0A04020102020204" pitchFamily="34" charset="0"/>
                </a:rPr>
                <a:t>Text is pdf is scanned to study result pattern</a:t>
              </a:r>
              <a:endParaRPr lang="en-IN" sz="1400" kern="1200" dirty="0">
                <a:latin typeface="Arial Black" panose="020B0A04020102020204" pitchFamily="34" charset="0"/>
              </a:endParaRPr>
            </a:p>
          </p:txBody>
        </p:sp>
        <p:sp>
          <p:nvSpPr>
            <p:cNvPr id="22" name="Freeform: Shape 21">
              <a:extLst>
                <a:ext uri="{FF2B5EF4-FFF2-40B4-BE49-F238E27FC236}">
                  <a16:creationId xmlns:a16="http://schemas.microsoft.com/office/drawing/2014/main" id="{EDB82DB0-80B3-41D8-86D1-8B9B5D7A2698}"/>
                </a:ext>
              </a:extLst>
            </p:cNvPr>
            <p:cNvSpPr/>
            <p:nvPr/>
          </p:nvSpPr>
          <p:spPr>
            <a:xfrm rot="21598290">
              <a:off x="5218971" y="3477854"/>
              <a:ext cx="830683" cy="9260"/>
            </a:xfrm>
            <a:custGeom>
              <a:avLst/>
              <a:gdLst>
                <a:gd name="connsiteX0" fmla="*/ 0 w 10000"/>
                <a:gd name="connsiteY0" fmla="*/ 2000 h 10000"/>
                <a:gd name="connsiteX1" fmla="*/ 9944 w 10000"/>
                <a:gd name="connsiteY1" fmla="*/ 2000 h 10000"/>
                <a:gd name="connsiteX2" fmla="*/ 9944 w 10000"/>
                <a:gd name="connsiteY2" fmla="*/ 0 h 10000"/>
                <a:gd name="connsiteX3" fmla="*/ 10000 w 10000"/>
                <a:gd name="connsiteY3" fmla="*/ 5001 h 10000"/>
                <a:gd name="connsiteX4" fmla="*/ 9944 w 10000"/>
                <a:gd name="connsiteY4" fmla="*/ 10000 h 10000"/>
                <a:gd name="connsiteX5" fmla="*/ 9944 w 10000"/>
                <a:gd name="connsiteY5" fmla="*/ 8000 h 10000"/>
                <a:gd name="connsiteX6" fmla="*/ 0 w 10000"/>
                <a:gd name="connsiteY6" fmla="*/ 8000 h 10000"/>
                <a:gd name="connsiteX7" fmla="*/ 0 w 10000"/>
                <a:gd name="connsiteY7" fmla="*/ 2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0000">
                  <a:moveTo>
                    <a:pt x="830683" y="7258"/>
                  </a:moveTo>
                  <a:lnTo>
                    <a:pt x="820739" y="7258"/>
                  </a:lnTo>
                  <a:lnTo>
                    <a:pt x="820739" y="9258"/>
                  </a:lnTo>
                  <a:cubicBezTo>
                    <a:pt x="820720" y="7591"/>
                    <a:pt x="820702" y="5925"/>
                    <a:pt x="820683" y="4258"/>
                  </a:cubicBezTo>
                  <a:cubicBezTo>
                    <a:pt x="820702" y="2592"/>
                    <a:pt x="820720" y="926"/>
                    <a:pt x="820739" y="-740"/>
                  </a:cubicBezTo>
                  <a:lnTo>
                    <a:pt x="820739" y="1260"/>
                  </a:lnTo>
                  <a:lnTo>
                    <a:pt x="830683" y="1260"/>
                  </a:lnTo>
                  <a:lnTo>
                    <a:pt x="830683" y="7258"/>
                  </a:lnTo>
                  <a:close/>
                </a:path>
              </a:pathLst>
            </a:custGeom>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778" tIns="1852" rIns="-1" bIns="1852" numCol="1" spcCol="1270" anchor="ctr" anchorCtr="0">
              <a:noAutofit/>
            </a:bodyPr>
            <a:lstStyle/>
            <a:p>
              <a:pPr marL="0" lvl="0" indent="0" algn="ctr" defTabSz="222250">
                <a:lnSpc>
                  <a:spcPct val="90000"/>
                </a:lnSpc>
                <a:spcBef>
                  <a:spcPct val="0"/>
                </a:spcBef>
                <a:spcAft>
                  <a:spcPct val="35000"/>
                </a:spcAft>
                <a:buNone/>
              </a:pPr>
              <a:endParaRPr lang="en-IN" sz="500" kern="1200"/>
            </a:p>
          </p:txBody>
        </p:sp>
        <p:sp>
          <p:nvSpPr>
            <p:cNvPr id="23" name="Freeform: Shape 22">
              <a:extLst>
                <a:ext uri="{FF2B5EF4-FFF2-40B4-BE49-F238E27FC236}">
                  <a16:creationId xmlns:a16="http://schemas.microsoft.com/office/drawing/2014/main" id="{10C37AA8-EBFA-4F51-8DD4-2C2904ED8EB7}"/>
                </a:ext>
              </a:extLst>
            </p:cNvPr>
            <p:cNvSpPr/>
            <p:nvPr/>
          </p:nvSpPr>
          <p:spPr>
            <a:xfrm>
              <a:off x="4127435" y="3239679"/>
              <a:ext cx="1728000" cy="1044000"/>
            </a:xfrm>
            <a:custGeom>
              <a:avLst/>
              <a:gdLst>
                <a:gd name="connsiteX0" fmla="*/ 0 w 746724"/>
                <a:gd name="connsiteY0" fmla="*/ 48674 h 486739"/>
                <a:gd name="connsiteX1" fmla="*/ 48674 w 746724"/>
                <a:gd name="connsiteY1" fmla="*/ 0 h 486739"/>
                <a:gd name="connsiteX2" fmla="*/ 698050 w 746724"/>
                <a:gd name="connsiteY2" fmla="*/ 0 h 486739"/>
                <a:gd name="connsiteX3" fmla="*/ 746724 w 746724"/>
                <a:gd name="connsiteY3" fmla="*/ 48674 h 486739"/>
                <a:gd name="connsiteX4" fmla="*/ 746724 w 746724"/>
                <a:gd name="connsiteY4" fmla="*/ 438065 h 486739"/>
                <a:gd name="connsiteX5" fmla="*/ 698050 w 746724"/>
                <a:gd name="connsiteY5" fmla="*/ 486739 h 486739"/>
                <a:gd name="connsiteX6" fmla="*/ 48674 w 746724"/>
                <a:gd name="connsiteY6" fmla="*/ 486739 h 486739"/>
                <a:gd name="connsiteX7" fmla="*/ 0 w 746724"/>
                <a:gd name="connsiteY7" fmla="*/ 438065 h 486739"/>
                <a:gd name="connsiteX8" fmla="*/ 0 w 746724"/>
                <a:gd name="connsiteY8" fmla="*/ 48674 h 486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24" h="486739">
                  <a:moveTo>
                    <a:pt x="0" y="48674"/>
                  </a:moveTo>
                  <a:cubicBezTo>
                    <a:pt x="0" y="21792"/>
                    <a:pt x="21792" y="0"/>
                    <a:pt x="48674" y="0"/>
                  </a:cubicBezTo>
                  <a:lnTo>
                    <a:pt x="698050" y="0"/>
                  </a:lnTo>
                  <a:cubicBezTo>
                    <a:pt x="724932" y="0"/>
                    <a:pt x="746724" y="21792"/>
                    <a:pt x="746724" y="48674"/>
                  </a:cubicBezTo>
                  <a:lnTo>
                    <a:pt x="746724" y="438065"/>
                  </a:lnTo>
                  <a:cubicBezTo>
                    <a:pt x="746724" y="464947"/>
                    <a:pt x="724932" y="486739"/>
                    <a:pt x="698050" y="486739"/>
                  </a:cubicBezTo>
                  <a:lnTo>
                    <a:pt x="48674" y="486739"/>
                  </a:lnTo>
                  <a:cubicBezTo>
                    <a:pt x="21792" y="486739"/>
                    <a:pt x="0" y="464947"/>
                    <a:pt x="0" y="438065"/>
                  </a:cubicBezTo>
                  <a:lnTo>
                    <a:pt x="0" y="48674"/>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8546" tIns="48546" rIns="48546" bIns="48546" numCol="1" spcCol="1270" anchor="ctr" anchorCtr="0">
              <a:noAutofit/>
            </a:bodyPr>
            <a:lstStyle/>
            <a:p>
              <a:pPr marL="0" lvl="0" indent="0" algn="ctr" defTabSz="400050">
                <a:lnSpc>
                  <a:spcPct val="90000"/>
                </a:lnSpc>
                <a:spcBef>
                  <a:spcPct val="0"/>
                </a:spcBef>
                <a:spcAft>
                  <a:spcPct val="35000"/>
                </a:spcAft>
                <a:buNone/>
              </a:pPr>
              <a:r>
                <a:rPr lang="en-US" sz="1400" kern="1200" dirty="0">
                  <a:latin typeface="Arial Black" panose="020B0A04020102020204" pitchFamily="34" charset="0"/>
                </a:rPr>
                <a:t>Extract Student Seat no. </a:t>
              </a:r>
              <a:r>
                <a:rPr lang="en-US" sz="1400" dirty="0">
                  <a:latin typeface="Arial Black" panose="020B0A04020102020204" pitchFamily="34" charset="0"/>
                </a:rPr>
                <a:t>&amp;</a:t>
              </a:r>
              <a:r>
                <a:rPr lang="en-US" sz="1400" kern="1200" dirty="0">
                  <a:latin typeface="Arial Black" panose="020B0A04020102020204" pitchFamily="34" charset="0"/>
                </a:rPr>
                <a:t> Name &amp; write into excel sheet</a:t>
              </a:r>
              <a:endParaRPr lang="en-IN" sz="1400" kern="1200" dirty="0">
                <a:latin typeface="Arial Black" panose="020B0A04020102020204" pitchFamily="34" charset="0"/>
              </a:endParaRPr>
            </a:p>
          </p:txBody>
        </p:sp>
        <p:sp>
          <p:nvSpPr>
            <p:cNvPr id="24" name="Freeform: Shape 23">
              <a:extLst>
                <a:ext uri="{FF2B5EF4-FFF2-40B4-BE49-F238E27FC236}">
                  <a16:creationId xmlns:a16="http://schemas.microsoft.com/office/drawing/2014/main" id="{52E816E5-EB2A-436E-9838-BD6F4B18952A}"/>
                </a:ext>
              </a:extLst>
            </p:cNvPr>
            <p:cNvSpPr/>
            <p:nvPr/>
          </p:nvSpPr>
          <p:spPr>
            <a:xfrm rot="21683233">
              <a:off x="2616596" y="3445222"/>
              <a:ext cx="1026794" cy="9260"/>
            </a:xfrm>
            <a:custGeom>
              <a:avLst/>
              <a:gdLst>
                <a:gd name="connsiteX0" fmla="*/ 0 w 10000"/>
                <a:gd name="connsiteY0" fmla="*/ 2000 h 10000"/>
                <a:gd name="connsiteX1" fmla="*/ 9955 w 10000"/>
                <a:gd name="connsiteY1" fmla="*/ 2000 h 10000"/>
                <a:gd name="connsiteX2" fmla="*/ 9955 w 10000"/>
                <a:gd name="connsiteY2" fmla="*/ 0 h 10000"/>
                <a:gd name="connsiteX3" fmla="*/ 10000 w 10000"/>
                <a:gd name="connsiteY3" fmla="*/ 5001 h 10000"/>
                <a:gd name="connsiteX4" fmla="*/ 9955 w 10000"/>
                <a:gd name="connsiteY4" fmla="*/ 10000 h 10000"/>
                <a:gd name="connsiteX5" fmla="*/ 9955 w 10000"/>
                <a:gd name="connsiteY5" fmla="*/ 8000 h 10000"/>
                <a:gd name="connsiteX6" fmla="*/ 0 w 10000"/>
                <a:gd name="connsiteY6" fmla="*/ 8000 h 10000"/>
                <a:gd name="connsiteX7" fmla="*/ 0 w 10000"/>
                <a:gd name="connsiteY7" fmla="*/ 2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0000">
                  <a:moveTo>
                    <a:pt x="1026794" y="7258"/>
                  </a:moveTo>
                  <a:lnTo>
                    <a:pt x="1016839" y="7258"/>
                  </a:lnTo>
                  <a:lnTo>
                    <a:pt x="1016839" y="9258"/>
                  </a:lnTo>
                  <a:lnTo>
                    <a:pt x="1016794" y="4258"/>
                  </a:lnTo>
                  <a:cubicBezTo>
                    <a:pt x="1016809" y="2592"/>
                    <a:pt x="1016824" y="926"/>
                    <a:pt x="1016839" y="-740"/>
                  </a:cubicBezTo>
                  <a:lnTo>
                    <a:pt x="1016839" y="1260"/>
                  </a:lnTo>
                  <a:lnTo>
                    <a:pt x="1026794" y="1260"/>
                  </a:lnTo>
                  <a:lnTo>
                    <a:pt x="1026794" y="7258"/>
                  </a:lnTo>
                  <a:close/>
                </a:path>
              </a:pathLst>
            </a:custGeom>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778" tIns="1853" rIns="-1" bIns="1851" numCol="1" spcCol="1270" anchor="ctr" anchorCtr="0">
              <a:noAutofit/>
            </a:bodyPr>
            <a:lstStyle/>
            <a:p>
              <a:pPr marL="0" lvl="0" indent="0" algn="ctr" defTabSz="222250">
                <a:lnSpc>
                  <a:spcPct val="90000"/>
                </a:lnSpc>
                <a:spcBef>
                  <a:spcPct val="0"/>
                </a:spcBef>
                <a:spcAft>
                  <a:spcPct val="35000"/>
                </a:spcAft>
                <a:buNone/>
              </a:pPr>
              <a:endParaRPr lang="en-IN" sz="500" kern="1200"/>
            </a:p>
          </p:txBody>
        </p:sp>
        <p:sp>
          <p:nvSpPr>
            <p:cNvPr id="25" name="Freeform: Shape 24">
              <a:extLst>
                <a:ext uri="{FF2B5EF4-FFF2-40B4-BE49-F238E27FC236}">
                  <a16:creationId xmlns:a16="http://schemas.microsoft.com/office/drawing/2014/main" id="{AA4E7B48-619A-4B9F-80C7-902781AA43BA}"/>
                </a:ext>
              </a:extLst>
            </p:cNvPr>
            <p:cNvSpPr/>
            <p:nvPr/>
          </p:nvSpPr>
          <p:spPr>
            <a:xfrm>
              <a:off x="1443931" y="3174535"/>
              <a:ext cx="1728000" cy="1044000"/>
            </a:xfrm>
            <a:custGeom>
              <a:avLst/>
              <a:gdLst>
                <a:gd name="connsiteX0" fmla="*/ 0 w 746724"/>
                <a:gd name="connsiteY0" fmla="*/ 48706 h 487058"/>
                <a:gd name="connsiteX1" fmla="*/ 48706 w 746724"/>
                <a:gd name="connsiteY1" fmla="*/ 0 h 487058"/>
                <a:gd name="connsiteX2" fmla="*/ 698018 w 746724"/>
                <a:gd name="connsiteY2" fmla="*/ 0 h 487058"/>
                <a:gd name="connsiteX3" fmla="*/ 746724 w 746724"/>
                <a:gd name="connsiteY3" fmla="*/ 48706 h 487058"/>
                <a:gd name="connsiteX4" fmla="*/ 746724 w 746724"/>
                <a:gd name="connsiteY4" fmla="*/ 438352 h 487058"/>
                <a:gd name="connsiteX5" fmla="*/ 698018 w 746724"/>
                <a:gd name="connsiteY5" fmla="*/ 487058 h 487058"/>
                <a:gd name="connsiteX6" fmla="*/ 48706 w 746724"/>
                <a:gd name="connsiteY6" fmla="*/ 487058 h 487058"/>
                <a:gd name="connsiteX7" fmla="*/ 0 w 746724"/>
                <a:gd name="connsiteY7" fmla="*/ 438352 h 487058"/>
                <a:gd name="connsiteX8" fmla="*/ 0 w 746724"/>
                <a:gd name="connsiteY8" fmla="*/ 48706 h 487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24" h="487058">
                  <a:moveTo>
                    <a:pt x="0" y="48706"/>
                  </a:moveTo>
                  <a:cubicBezTo>
                    <a:pt x="0" y="21806"/>
                    <a:pt x="21806" y="0"/>
                    <a:pt x="48706" y="0"/>
                  </a:cubicBezTo>
                  <a:lnTo>
                    <a:pt x="698018" y="0"/>
                  </a:lnTo>
                  <a:cubicBezTo>
                    <a:pt x="724918" y="0"/>
                    <a:pt x="746724" y="21806"/>
                    <a:pt x="746724" y="48706"/>
                  </a:cubicBezTo>
                  <a:lnTo>
                    <a:pt x="746724" y="438352"/>
                  </a:lnTo>
                  <a:cubicBezTo>
                    <a:pt x="746724" y="465252"/>
                    <a:pt x="724918" y="487058"/>
                    <a:pt x="698018" y="487058"/>
                  </a:cubicBezTo>
                  <a:lnTo>
                    <a:pt x="48706" y="487058"/>
                  </a:lnTo>
                  <a:cubicBezTo>
                    <a:pt x="21806" y="487058"/>
                    <a:pt x="0" y="465252"/>
                    <a:pt x="0" y="438352"/>
                  </a:cubicBezTo>
                  <a:lnTo>
                    <a:pt x="0" y="48706"/>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48555" tIns="48555" rIns="48555" bIns="48555" numCol="1" spcCol="1270" anchor="ctr" anchorCtr="0">
              <a:noAutofit/>
            </a:bodyPr>
            <a:lstStyle/>
            <a:p>
              <a:pPr marL="0" lvl="0" indent="0" algn="ctr" defTabSz="400050">
                <a:lnSpc>
                  <a:spcPct val="90000"/>
                </a:lnSpc>
                <a:spcBef>
                  <a:spcPct val="0"/>
                </a:spcBef>
                <a:spcAft>
                  <a:spcPct val="35000"/>
                </a:spcAft>
                <a:buNone/>
              </a:pPr>
              <a:r>
                <a:rPr lang="en-US" sz="1400" kern="1200" dirty="0">
                  <a:latin typeface="Arial Black" panose="020B0A04020102020204" pitchFamily="34" charset="0"/>
                </a:rPr>
                <a:t>Extract subject marks &amp; write into excel</a:t>
              </a:r>
              <a:endParaRPr lang="en-IN" sz="1400" kern="1200" dirty="0">
                <a:latin typeface="Arial Black" panose="020B0A04020102020204" pitchFamily="34" charset="0"/>
              </a:endParaRPr>
            </a:p>
          </p:txBody>
        </p:sp>
        <p:sp>
          <p:nvSpPr>
            <p:cNvPr id="26" name="Freeform: Shape 25">
              <a:extLst>
                <a:ext uri="{FF2B5EF4-FFF2-40B4-BE49-F238E27FC236}">
                  <a16:creationId xmlns:a16="http://schemas.microsoft.com/office/drawing/2014/main" id="{7A247BD0-21B7-4B1C-80C5-62A68A07B048}"/>
                </a:ext>
              </a:extLst>
            </p:cNvPr>
            <p:cNvSpPr/>
            <p:nvPr/>
          </p:nvSpPr>
          <p:spPr>
            <a:xfrm rot="16271841">
              <a:off x="1193645" y="4811904"/>
              <a:ext cx="1188838" cy="9259"/>
            </a:xfrm>
            <a:custGeom>
              <a:avLst/>
              <a:gdLst>
                <a:gd name="connsiteX0" fmla="*/ 0 w 10000"/>
                <a:gd name="connsiteY0" fmla="*/ 2000 h 10000"/>
                <a:gd name="connsiteX1" fmla="*/ 9961 w 10000"/>
                <a:gd name="connsiteY1" fmla="*/ 2000 h 10000"/>
                <a:gd name="connsiteX2" fmla="*/ 9961 w 10000"/>
                <a:gd name="connsiteY2" fmla="*/ 0 h 10000"/>
                <a:gd name="connsiteX3" fmla="*/ 10000 w 10000"/>
                <a:gd name="connsiteY3" fmla="*/ 5001 h 10000"/>
                <a:gd name="connsiteX4" fmla="*/ 9961 w 10000"/>
                <a:gd name="connsiteY4" fmla="*/ 10000 h 10000"/>
                <a:gd name="connsiteX5" fmla="*/ 9961 w 10000"/>
                <a:gd name="connsiteY5" fmla="*/ 8000 h 10000"/>
                <a:gd name="connsiteX6" fmla="*/ 0 w 10000"/>
                <a:gd name="connsiteY6" fmla="*/ 8000 h 10000"/>
                <a:gd name="connsiteX7" fmla="*/ 0 w 10000"/>
                <a:gd name="connsiteY7" fmla="*/ 2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0000">
                  <a:moveTo>
                    <a:pt x="1188838" y="7258"/>
                  </a:moveTo>
                  <a:lnTo>
                    <a:pt x="1178877" y="7258"/>
                  </a:lnTo>
                  <a:lnTo>
                    <a:pt x="1178877" y="9258"/>
                  </a:lnTo>
                  <a:lnTo>
                    <a:pt x="1178838" y="4258"/>
                  </a:lnTo>
                  <a:cubicBezTo>
                    <a:pt x="1178851" y="2592"/>
                    <a:pt x="1178864" y="926"/>
                    <a:pt x="1178877" y="-740"/>
                  </a:cubicBezTo>
                  <a:lnTo>
                    <a:pt x="1178877" y="1260"/>
                  </a:lnTo>
                  <a:lnTo>
                    <a:pt x="1188838" y="1260"/>
                  </a:lnTo>
                  <a:lnTo>
                    <a:pt x="1188838" y="7258"/>
                  </a:lnTo>
                  <a:close/>
                </a:path>
              </a:pathLst>
            </a:custGeom>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777" tIns="1851" rIns="0" bIns="1852" numCol="1" spcCol="1270" anchor="ctr" anchorCtr="0">
              <a:noAutofit/>
            </a:bodyPr>
            <a:lstStyle/>
            <a:p>
              <a:pPr marL="0" lvl="0" indent="0" algn="ctr" defTabSz="222250">
                <a:lnSpc>
                  <a:spcPct val="90000"/>
                </a:lnSpc>
                <a:spcBef>
                  <a:spcPct val="0"/>
                </a:spcBef>
                <a:spcAft>
                  <a:spcPct val="35000"/>
                </a:spcAft>
                <a:buNone/>
              </a:pPr>
              <a:endParaRPr lang="en-IN" sz="500" kern="1200"/>
            </a:p>
          </p:txBody>
        </p:sp>
        <p:sp>
          <p:nvSpPr>
            <p:cNvPr id="27" name="Freeform: Shape 26">
              <a:extLst>
                <a:ext uri="{FF2B5EF4-FFF2-40B4-BE49-F238E27FC236}">
                  <a16:creationId xmlns:a16="http://schemas.microsoft.com/office/drawing/2014/main" id="{AE03388B-7AAD-4870-ABA9-4D207014AED0}"/>
                </a:ext>
              </a:extLst>
            </p:cNvPr>
            <p:cNvSpPr/>
            <p:nvPr/>
          </p:nvSpPr>
          <p:spPr>
            <a:xfrm>
              <a:off x="1318131" y="5212638"/>
              <a:ext cx="1728000" cy="1044000"/>
            </a:xfrm>
            <a:custGeom>
              <a:avLst/>
              <a:gdLst>
                <a:gd name="connsiteX0" fmla="*/ 0 w 746724"/>
                <a:gd name="connsiteY0" fmla="*/ 48737 h 487367"/>
                <a:gd name="connsiteX1" fmla="*/ 48737 w 746724"/>
                <a:gd name="connsiteY1" fmla="*/ 0 h 487367"/>
                <a:gd name="connsiteX2" fmla="*/ 697987 w 746724"/>
                <a:gd name="connsiteY2" fmla="*/ 0 h 487367"/>
                <a:gd name="connsiteX3" fmla="*/ 746724 w 746724"/>
                <a:gd name="connsiteY3" fmla="*/ 48737 h 487367"/>
                <a:gd name="connsiteX4" fmla="*/ 746724 w 746724"/>
                <a:gd name="connsiteY4" fmla="*/ 438630 h 487367"/>
                <a:gd name="connsiteX5" fmla="*/ 697987 w 746724"/>
                <a:gd name="connsiteY5" fmla="*/ 487367 h 487367"/>
                <a:gd name="connsiteX6" fmla="*/ 48737 w 746724"/>
                <a:gd name="connsiteY6" fmla="*/ 487367 h 487367"/>
                <a:gd name="connsiteX7" fmla="*/ 0 w 746724"/>
                <a:gd name="connsiteY7" fmla="*/ 438630 h 487367"/>
                <a:gd name="connsiteX8" fmla="*/ 0 w 746724"/>
                <a:gd name="connsiteY8" fmla="*/ 48737 h 4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24" h="487367">
                  <a:moveTo>
                    <a:pt x="0" y="48737"/>
                  </a:moveTo>
                  <a:cubicBezTo>
                    <a:pt x="0" y="21820"/>
                    <a:pt x="21820" y="0"/>
                    <a:pt x="48737" y="0"/>
                  </a:cubicBezTo>
                  <a:lnTo>
                    <a:pt x="697987" y="0"/>
                  </a:lnTo>
                  <a:cubicBezTo>
                    <a:pt x="724904" y="0"/>
                    <a:pt x="746724" y="21820"/>
                    <a:pt x="746724" y="48737"/>
                  </a:cubicBezTo>
                  <a:lnTo>
                    <a:pt x="746724" y="438630"/>
                  </a:lnTo>
                  <a:cubicBezTo>
                    <a:pt x="746724" y="465547"/>
                    <a:pt x="724904" y="487367"/>
                    <a:pt x="697987" y="487367"/>
                  </a:cubicBezTo>
                  <a:lnTo>
                    <a:pt x="48737" y="487367"/>
                  </a:lnTo>
                  <a:cubicBezTo>
                    <a:pt x="21820" y="487367"/>
                    <a:pt x="0" y="465547"/>
                    <a:pt x="0" y="438630"/>
                  </a:cubicBezTo>
                  <a:lnTo>
                    <a:pt x="0" y="48737"/>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48564" tIns="48564" rIns="48564" bIns="48564" numCol="1" spcCol="1270" anchor="ctr" anchorCtr="0">
              <a:noAutofit/>
            </a:bodyPr>
            <a:lstStyle/>
            <a:p>
              <a:pPr marL="0" lvl="0" indent="0" algn="ctr" defTabSz="400050">
                <a:lnSpc>
                  <a:spcPct val="90000"/>
                </a:lnSpc>
                <a:spcBef>
                  <a:spcPct val="0"/>
                </a:spcBef>
                <a:spcAft>
                  <a:spcPct val="35000"/>
                </a:spcAft>
                <a:buNone/>
              </a:pPr>
              <a:r>
                <a:rPr lang="en-US" sz="1400" kern="1200" dirty="0">
                  <a:latin typeface="Arial Black" panose="020B0A04020102020204" pitchFamily="34" charset="0"/>
                </a:rPr>
                <a:t>Calculate </a:t>
              </a:r>
              <a:r>
                <a:rPr lang="en-US" sz="1400" kern="1200" dirty="0" err="1">
                  <a:latin typeface="Arial Black" panose="020B0A04020102020204" pitchFamily="34" charset="0"/>
                </a:rPr>
                <a:t>sgpa</a:t>
              </a:r>
              <a:r>
                <a:rPr lang="en-US" sz="1400" kern="1200" dirty="0">
                  <a:latin typeface="Arial Black" panose="020B0A04020102020204" pitchFamily="34" charset="0"/>
                </a:rPr>
                <a:t> using values in excel</a:t>
              </a:r>
              <a:endParaRPr lang="en-IN" sz="1400" kern="1200" dirty="0">
                <a:latin typeface="Arial Black" panose="020B0A04020102020204" pitchFamily="34" charset="0"/>
              </a:endParaRPr>
            </a:p>
          </p:txBody>
        </p:sp>
        <p:sp>
          <p:nvSpPr>
            <p:cNvPr id="29" name="Freeform: Shape 28">
              <a:extLst>
                <a:ext uri="{FF2B5EF4-FFF2-40B4-BE49-F238E27FC236}">
                  <a16:creationId xmlns:a16="http://schemas.microsoft.com/office/drawing/2014/main" id="{DD271017-4FC3-408A-8784-F635B699481D}"/>
                </a:ext>
              </a:extLst>
            </p:cNvPr>
            <p:cNvSpPr/>
            <p:nvPr/>
          </p:nvSpPr>
          <p:spPr>
            <a:xfrm>
              <a:off x="4098960" y="5212638"/>
              <a:ext cx="1728000" cy="1044000"/>
            </a:xfrm>
            <a:custGeom>
              <a:avLst/>
              <a:gdLst>
                <a:gd name="connsiteX0" fmla="*/ 0 w 746724"/>
                <a:gd name="connsiteY0" fmla="*/ 48737 h 487367"/>
                <a:gd name="connsiteX1" fmla="*/ 48737 w 746724"/>
                <a:gd name="connsiteY1" fmla="*/ 0 h 487367"/>
                <a:gd name="connsiteX2" fmla="*/ 697987 w 746724"/>
                <a:gd name="connsiteY2" fmla="*/ 0 h 487367"/>
                <a:gd name="connsiteX3" fmla="*/ 746724 w 746724"/>
                <a:gd name="connsiteY3" fmla="*/ 48737 h 487367"/>
                <a:gd name="connsiteX4" fmla="*/ 746724 w 746724"/>
                <a:gd name="connsiteY4" fmla="*/ 438630 h 487367"/>
                <a:gd name="connsiteX5" fmla="*/ 697987 w 746724"/>
                <a:gd name="connsiteY5" fmla="*/ 487367 h 487367"/>
                <a:gd name="connsiteX6" fmla="*/ 48737 w 746724"/>
                <a:gd name="connsiteY6" fmla="*/ 487367 h 487367"/>
                <a:gd name="connsiteX7" fmla="*/ 0 w 746724"/>
                <a:gd name="connsiteY7" fmla="*/ 438630 h 487367"/>
                <a:gd name="connsiteX8" fmla="*/ 0 w 746724"/>
                <a:gd name="connsiteY8" fmla="*/ 48737 h 4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24" h="487367">
                  <a:moveTo>
                    <a:pt x="0" y="48737"/>
                  </a:moveTo>
                  <a:cubicBezTo>
                    <a:pt x="0" y="21820"/>
                    <a:pt x="21820" y="0"/>
                    <a:pt x="48737" y="0"/>
                  </a:cubicBezTo>
                  <a:lnTo>
                    <a:pt x="697987" y="0"/>
                  </a:lnTo>
                  <a:cubicBezTo>
                    <a:pt x="724904" y="0"/>
                    <a:pt x="746724" y="21820"/>
                    <a:pt x="746724" y="48737"/>
                  </a:cubicBezTo>
                  <a:lnTo>
                    <a:pt x="746724" y="438630"/>
                  </a:lnTo>
                  <a:cubicBezTo>
                    <a:pt x="746724" y="465547"/>
                    <a:pt x="724904" y="487367"/>
                    <a:pt x="697987" y="487367"/>
                  </a:cubicBezTo>
                  <a:lnTo>
                    <a:pt x="48737" y="487367"/>
                  </a:lnTo>
                  <a:cubicBezTo>
                    <a:pt x="21820" y="487367"/>
                    <a:pt x="0" y="465547"/>
                    <a:pt x="0" y="438630"/>
                  </a:cubicBezTo>
                  <a:lnTo>
                    <a:pt x="0" y="48737"/>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8564" tIns="48564" rIns="48564" bIns="48564" numCol="1" spcCol="1270" anchor="ctr" anchorCtr="0">
              <a:noAutofit/>
            </a:bodyPr>
            <a:lstStyle/>
            <a:p>
              <a:pPr marL="0" lvl="0" indent="0" algn="ctr" defTabSz="400050">
                <a:lnSpc>
                  <a:spcPct val="90000"/>
                </a:lnSpc>
                <a:spcBef>
                  <a:spcPct val="0"/>
                </a:spcBef>
                <a:spcAft>
                  <a:spcPct val="35000"/>
                </a:spcAft>
                <a:buNone/>
              </a:pPr>
              <a:r>
                <a:rPr lang="en-US" sz="1400" kern="1200" dirty="0">
                  <a:latin typeface="Arial Black" panose="020B0A04020102020204" pitchFamily="34" charset="0"/>
                </a:rPr>
                <a:t>Find </a:t>
              </a:r>
              <a:r>
                <a:rPr lang="en-US" sz="1400" kern="1200" dirty="0" err="1">
                  <a:latin typeface="Arial Black" panose="020B0A04020102020204" pitchFamily="34" charset="0"/>
                </a:rPr>
                <a:t>sgpa</a:t>
              </a:r>
              <a:r>
                <a:rPr lang="en-US" sz="1400" kern="1200" dirty="0">
                  <a:latin typeface="Arial Black" panose="020B0A04020102020204" pitchFamily="34" charset="0"/>
                </a:rPr>
                <a:t> from Pdf file</a:t>
              </a:r>
              <a:endParaRPr lang="en-IN" sz="1400" kern="1200" dirty="0">
                <a:latin typeface="Arial Black" panose="020B0A04020102020204" pitchFamily="34" charset="0"/>
              </a:endParaRPr>
            </a:p>
          </p:txBody>
        </p:sp>
        <p:sp>
          <p:nvSpPr>
            <p:cNvPr id="31" name="Freeform: Shape 30">
              <a:extLst>
                <a:ext uri="{FF2B5EF4-FFF2-40B4-BE49-F238E27FC236}">
                  <a16:creationId xmlns:a16="http://schemas.microsoft.com/office/drawing/2014/main" id="{B2AB2738-C2CA-4D31-910D-36F221D948A6}"/>
                </a:ext>
              </a:extLst>
            </p:cNvPr>
            <p:cNvSpPr/>
            <p:nvPr/>
          </p:nvSpPr>
          <p:spPr>
            <a:xfrm>
              <a:off x="6868119" y="5212048"/>
              <a:ext cx="1728000" cy="1044000"/>
            </a:xfrm>
            <a:custGeom>
              <a:avLst/>
              <a:gdLst>
                <a:gd name="connsiteX0" fmla="*/ 0 w 746724"/>
                <a:gd name="connsiteY0" fmla="*/ 48767 h 487667"/>
                <a:gd name="connsiteX1" fmla="*/ 48767 w 746724"/>
                <a:gd name="connsiteY1" fmla="*/ 0 h 487667"/>
                <a:gd name="connsiteX2" fmla="*/ 697957 w 746724"/>
                <a:gd name="connsiteY2" fmla="*/ 0 h 487667"/>
                <a:gd name="connsiteX3" fmla="*/ 746724 w 746724"/>
                <a:gd name="connsiteY3" fmla="*/ 48767 h 487667"/>
                <a:gd name="connsiteX4" fmla="*/ 746724 w 746724"/>
                <a:gd name="connsiteY4" fmla="*/ 438900 h 487667"/>
                <a:gd name="connsiteX5" fmla="*/ 697957 w 746724"/>
                <a:gd name="connsiteY5" fmla="*/ 487667 h 487667"/>
                <a:gd name="connsiteX6" fmla="*/ 48767 w 746724"/>
                <a:gd name="connsiteY6" fmla="*/ 487667 h 487667"/>
                <a:gd name="connsiteX7" fmla="*/ 0 w 746724"/>
                <a:gd name="connsiteY7" fmla="*/ 438900 h 487667"/>
                <a:gd name="connsiteX8" fmla="*/ 0 w 746724"/>
                <a:gd name="connsiteY8" fmla="*/ 48767 h 487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24" h="487667">
                  <a:moveTo>
                    <a:pt x="0" y="48767"/>
                  </a:moveTo>
                  <a:cubicBezTo>
                    <a:pt x="0" y="21834"/>
                    <a:pt x="21834" y="0"/>
                    <a:pt x="48767" y="0"/>
                  </a:cubicBezTo>
                  <a:lnTo>
                    <a:pt x="697957" y="0"/>
                  </a:lnTo>
                  <a:cubicBezTo>
                    <a:pt x="724890" y="0"/>
                    <a:pt x="746724" y="21834"/>
                    <a:pt x="746724" y="48767"/>
                  </a:cubicBezTo>
                  <a:lnTo>
                    <a:pt x="746724" y="438900"/>
                  </a:lnTo>
                  <a:cubicBezTo>
                    <a:pt x="746724" y="465833"/>
                    <a:pt x="724890" y="487667"/>
                    <a:pt x="697957" y="487667"/>
                  </a:cubicBezTo>
                  <a:lnTo>
                    <a:pt x="48767" y="487667"/>
                  </a:lnTo>
                  <a:cubicBezTo>
                    <a:pt x="21834" y="487667"/>
                    <a:pt x="0" y="465833"/>
                    <a:pt x="0" y="438900"/>
                  </a:cubicBezTo>
                  <a:lnTo>
                    <a:pt x="0" y="48767"/>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48573" tIns="48573" rIns="48573" bIns="48573" numCol="1" spcCol="1270" anchor="ctr" anchorCtr="0">
              <a:noAutofit/>
            </a:bodyPr>
            <a:lstStyle/>
            <a:p>
              <a:pPr marL="0" lvl="0" indent="0" algn="ctr" defTabSz="400050">
                <a:lnSpc>
                  <a:spcPct val="90000"/>
                </a:lnSpc>
                <a:spcBef>
                  <a:spcPct val="0"/>
                </a:spcBef>
                <a:spcAft>
                  <a:spcPct val="35000"/>
                </a:spcAft>
                <a:buNone/>
              </a:pPr>
              <a:r>
                <a:rPr lang="en-US" sz="1400" kern="1200" dirty="0">
                  <a:latin typeface="Arial Black" panose="020B0A04020102020204" pitchFamily="34" charset="0"/>
                </a:rPr>
                <a:t>Extract Earned credits and final result</a:t>
              </a:r>
              <a:endParaRPr lang="en-IN" sz="1400" kern="1200" dirty="0">
                <a:latin typeface="Arial Black" panose="020B0A04020102020204" pitchFamily="34" charset="0"/>
              </a:endParaRPr>
            </a:p>
          </p:txBody>
        </p:sp>
        <p:sp>
          <p:nvSpPr>
            <p:cNvPr id="33" name="Freeform: Shape 32">
              <a:extLst>
                <a:ext uri="{FF2B5EF4-FFF2-40B4-BE49-F238E27FC236}">
                  <a16:creationId xmlns:a16="http://schemas.microsoft.com/office/drawing/2014/main" id="{A0D8A60C-5CE9-4656-8BAC-F683D21E0712}"/>
                </a:ext>
              </a:extLst>
            </p:cNvPr>
            <p:cNvSpPr/>
            <p:nvPr/>
          </p:nvSpPr>
          <p:spPr>
            <a:xfrm>
              <a:off x="9806349" y="5212048"/>
              <a:ext cx="1728000" cy="1044000"/>
            </a:xfrm>
            <a:custGeom>
              <a:avLst/>
              <a:gdLst>
                <a:gd name="connsiteX0" fmla="*/ 0 w 746724"/>
                <a:gd name="connsiteY0" fmla="*/ 48796 h 487957"/>
                <a:gd name="connsiteX1" fmla="*/ 48796 w 746724"/>
                <a:gd name="connsiteY1" fmla="*/ 0 h 487957"/>
                <a:gd name="connsiteX2" fmla="*/ 697928 w 746724"/>
                <a:gd name="connsiteY2" fmla="*/ 0 h 487957"/>
                <a:gd name="connsiteX3" fmla="*/ 746724 w 746724"/>
                <a:gd name="connsiteY3" fmla="*/ 48796 h 487957"/>
                <a:gd name="connsiteX4" fmla="*/ 746724 w 746724"/>
                <a:gd name="connsiteY4" fmla="*/ 439161 h 487957"/>
                <a:gd name="connsiteX5" fmla="*/ 697928 w 746724"/>
                <a:gd name="connsiteY5" fmla="*/ 487957 h 487957"/>
                <a:gd name="connsiteX6" fmla="*/ 48796 w 746724"/>
                <a:gd name="connsiteY6" fmla="*/ 487957 h 487957"/>
                <a:gd name="connsiteX7" fmla="*/ 0 w 746724"/>
                <a:gd name="connsiteY7" fmla="*/ 439161 h 487957"/>
                <a:gd name="connsiteX8" fmla="*/ 0 w 746724"/>
                <a:gd name="connsiteY8" fmla="*/ 48796 h 48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24" h="487957">
                  <a:moveTo>
                    <a:pt x="0" y="48796"/>
                  </a:moveTo>
                  <a:cubicBezTo>
                    <a:pt x="0" y="21847"/>
                    <a:pt x="21847" y="0"/>
                    <a:pt x="48796" y="0"/>
                  </a:cubicBezTo>
                  <a:lnTo>
                    <a:pt x="697928" y="0"/>
                  </a:lnTo>
                  <a:cubicBezTo>
                    <a:pt x="724877" y="0"/>
                    <a:pt x="746724" y="21847"/>
                    <a:pt x="746724" y="48796"/>
                  </a:cubicBezTo>
                  <a:lnTo>
                    <a:pt x="746724" y="439161"/>
                  </a:lnTo>
                  <a:cubicBezTo>
                    <a:pt x="746724" y="466110"/>
                    <a:pt x="724877" y="487957"/>
                    <a:pt x="697928" y="487957"/>
                  </a:cubicBezTo>
                  <a:lnTo>
                    <a:pt x="48796" y="487957"/>
                  </a:lnTo>
                  <a:cubicBezTo>
                    <a:pt x="21847" y="487957"/>
                    <a:pt x="0" y="466110"/>
                    <a:pt x="0" y="439161"/>
                  </a:cubicBezTo>
                  <a:lnTo>
                    <a:pt x="0" y="48796"/>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8582" tIns="48582" rIns="48582" bIns="48582" numCol="1" spcCol="1270" anchor="ctr" anchorCtr="0">
              <a:noAutofit/>
            </a:bodyPr>
            <a:lstStyle/>
            <a:p>
              <a:pPr marL="0" lvl="0" indent="0" algn="ctr" defTabSz="400050">
                <a:lnSpc>
                  <a:spcPct val="90000"/>
                </a:lnSpc>
                <a:spcBef>
                  <a:spcPct val="0"/>
                </a:spcBef>
                <a:spcAft>
                  <a:spcPct val="35000"/>
                </a:spcAft>
                <a:buNone/>
              </a:pPr>
              <a:r>
                <a:rPr lang="en-US" sz="1400" kern="1200" dirty="0">
                  <a:latin typeface="Arial Black" panose="020B0A04020102020204" pitchFamily="34" charset="0"/>
                </a:rPr>
                <a:t>Write the excel sheet created into excel file</a:t>
              </a:r>
              <a:endParaRPr lang="en-IN" sz="1400" kern="1200" dirty="0">
                <a:latin typeface="Arial Black" panose="020B0A04020102020204" pitchFamily="34" charset="0"/>
              </a:endParaRPr>
            </a:p>
          </p:txBody>
        </p:sp>
      </p:grpSp>
      <p:sp>
        <p:nvSpPr>
          <p:cNvPr id="34" name="Arrow: Right 33">
            <a:extLst>
              <a:ext uri="{FF2B5EF4-FFF2-40B4-BE49-F238E27FC236}">
                <a16:creationId xmlns:a16="http://schemas.microsoft.com/office/drawing/2014/main" id="{34CD7867-EC8C-4624-A85B-86C6C36E6C53}"/>
              </a:ext>
            </a:extLst>
          </p:cNvPr>
          <p:cNvSpPr/>
          <p:nvPr/>
        </p:nvSpPr>
        <p:spPr>
          <a:xfrm>
            <a:off x="2939154" y="1640397"/>
            <a:ext cx="669274" cy="5334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5" name="Arrow: Right 34">
            <a:extLst>
              <a:ext uri="{FF2B5EF4-FFF2-40B4-BE49-F238E27FC236}">
                <a16:creationId xmlns:a16="http://schemas.microsoft.com/office/drawing/2014/main" id="{FE4D2688-21C8-4E12-B60E-BACD919C6C26}"/>
              </a:ext>
            </a:extLst>
          </p:cNvPr>
          <p:cNvSpPr/>
          <p:nvPr/>
        </p:nvSpPr>
        <p:spPr>
          <a:xfrm>
            <a:off x="5046285" y="1647032"/>
            <a:ext cx="506789" cy="5334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6" name="Arrow: Right 35">
            <a:extLst>
              <a:ext uri="{FF2B5EF4-FFF2-40B4-BE49-F238E27FC236}">
                <a16:creationId xmlns:a16="http://schemas.microsoft.com/office/drawing/2014/main" id="{4016298F-2373-4DBE-B832-D9A3DD9DF22E}"/>
              </a:ext>
            </a:extLst>
          </p:cNvPr>
          <p:cNvSpPr/>
          <p:nvPr/>
        </p:nvSpPr>
        <p:spPr>
          <a:xfrm>
            <a:off x="7144074" y="1658654"/>
            <a:ext cx="452518" cy="5334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37" name="Arrow: Right 36">
            <a:extLst>
              <a:ext uri="{FF2B5EF4-FFF2-40B4-BE49-F238E27FC236}">
                <a16:creationId xmlns:a16="http://schemas.microsoft.com/office/drawing/2014/main" id="{3A5EA83B-0CCA-42C5-8217-133ECF079CC5}"/>
              </a:ext>
            </a:extLst>
          </p:cNvPr>
          <p:cNvSpPr/>
          <p:nvPr/>
        </p:nvSpPr>
        <p:spPr>
          <a:xfrm>
            <a:off x="9220830" y="1693717"/>
            <a:ext cx="567063" cy="5334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38" name="Arrow: Right 37">
            <a:extLst>
              <a:ext uri="{FF2B5EF4-FFF2-40B4-BE49-F238E27FC236}">
                <a16:creationId xmlns:a16="http://schemas.microsoft.com/office/drawing/2014/main" id="{43867E23-9A5D-4948-A241-DAF1A128BD0F}"/>
              </a:ext>
            </a:extLst>
          </p:cNvPr>
          <p:cNvSpPr/>
          <p:nvPr/>
        </p:nvSpPr>
        <p:spPr>
          <a:xfrm>
            <a:off x="3219304" y="5410920"/>
            <a:ext cx="848096" cy="5334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9" name="Arrow: Right 38">
            <a:extLst>
              <a:ext uri="{FF2B5EF4-FFF2-40B4-BE49-F238E27FC236}">
                <a16:creationId xmlns:a16="http://schemas.microsoft.com/office/drawing/2014/main" id="{3DB9A19D-F4B8-4B65-947E-87789FB67244}"/>
              </a:ext>
            </a:extLst>
          </p:cNvPr>
          <p:cNvSpPr/>
          <p:nvPr/>
        </p:nvSpPr>
        <p:spPr>
          <a:xfrm>
            <a:off x="6055084" y="5491942"/>
            <a:ext cx="669274" cy="5334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40" name="Arrow: Right 39">
            <a:extLst>
              <a:ext uri="{FF2B5EF4-FFF2-40B4-BE49-F238E27FC236}">
                <a16:creationId xmlns:a16="http://schemas.microsoft.com/office/drawing/2014/main" id="{CAEE1A30-5FAD-4338-BCA6-7E4876C7772E}"/>
              </a:ext>
            </a:extLst>
          </p:cNvPr>
          <p:cNvSpPr/>
          <p:nvPr/>
        </p:nvSpPr>
        <p:spPr>
          <a:xfrm>
            <a:off x="8814915" y="5428633"/>
            <a:ext cx="669274" cy="5334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1" name="Arrow: Down 40">
            <a:extLst>
              <a:ext uri="{FF2B5EF4-FFF2-40B4-BE49-F238E27FC236}">
                <a16:creationId xmlns:a16="http://schemas.microsoft.com/office/drawing/2014/main" id="{0843C258-F70C-45C6-AB4E-088F8F749FEA}"/>
              </a:ext>
            </a:extLst>
          </p:cNvPr>
          <p:cNvSpPr/>
          <p:nvPr/>
        </p:nvSpPr>
        <p:spPr>
          <a:xfrm>
            <a:off x="10074720" y="2364800"/>
            <a:ext cx="720538" cy="809735"/>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42" name="Arrow: Down 41">
            <a:extLst>
              <a:ext uri="{FF2B5EF4-FFF2-40B4-BE49-F238E27FC236}">
                <a16:creationId xmlns:a16="http://schemas.microsoft.com/office/drawing/2014/main" id="{5234FAE9-0B95-4993-A0B4-906FAFB3FB5A}"/>
              </a:ext>
            </a:extLst>
          </p:cNvPr>
          <p:cNvSpPr/>
          <p:nvPr/>
        </p:nvSpPr>
        <p:spPr>
          <a:xfrm>
            <a:off x="1863707" y="4218535"/>
            <a:ext cx="720538" cy="809735"/>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43" name="Arrow: Left 42">
            <a:extLst>
              <a:ext uri="{FF2B5EF4-FFF2-40B4-BE49-F238E27FC236}">
                <a16:creationId xmlns:a16="http://schemas.microsoft.com/office/drawing/2014/main" id="{4D0D9B2F-09FD-4B82-8816-79268886967A}"/>
              </a:ext>
            </a:extLst>
          </p:cNvPr>
          <p:cNvSpPr/>
          <p:nvPr/>
        </p:nvSpPr>
        <p:spPr>
          <a:xfrm>
            <a:off x="8667750" y="3505600"/>
            <a:ext cx="816439" cy="53340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44" name="Arrow: Left 43">
            <a:extLst>
              <a:ext uri="{FF2B5EF4-FFF2-40B4-BE49-F238E27FC236}">
                <a16:creationId xmlns:a16="http://schemas.microsoft.com/office/drawing/2014/main" id="{13A92516-3D91-4AC5-B1E0-B2FE0B8EB743}"/>
              </a:ext>
            </a:extLst>
          </p:cNvPr>
          <p:cNvSpPr/>
          <p:nvPr/>
        </p:nvSpPr>
        <p:spPr>
          <a:xfrm>
            <a:off x="5993877" y="3455973"/>
            <a:ext cx="802611" cy="53340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45" name="Arrow: Left 44">
            <a:extLst>
              <a:ext uri="{FF2B5EF4-FFF2-40B4-BE49-F238E27FC236}">
                <a16:creationId xmlns:a16="http://schemas.microsoft.com/office/drawing/2014/main" id="{1CC89F72-6C87-4964-BC7F-AEDCF0E54BA1}"/>
              </a:ext>
            </a:extLst>
          </p:cNvPr>
          <p:cNvSpPr/>
          <p:nvPr/>
        </p:nvSpPr>
        <p:spPr>
          <a:xfrm>
            <a:off x="3207242" y="3398374"/>
            <a:ext cx="828689" cy="533400"/>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674848774"/>
      </p:ext>
    </p:extLst>
  </p:cSld>
  <p:clrMapOvr>
    <a:masterClrMapping/>
  </p:clrMapOvr>
  <p:transition spd="slow">
    <p:wipe/>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1524</TotalTime>
  <Words>647</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Black</vt:lpstr>
      <vt:lpstr>Gill Sans MT</vt:lpstr>
      <vt:lpstr>Gallery</vt:lpstr>
      <vt:lpstr>Smart Result Analysis</vt:lpstr>
      <vt:lpstr>ABSTRACT</vt:lpstr>
      <vt:lpstr>CONTENT</vt:lpstr>
      <vt:lpstr>iNTRODUCTION</vt:lpstr>
      <vt:lpstr>objectives</vt:lpstr>
      <vt:lpstr>SOFTWARE REQUIREMENT</vt:lpstr>
      <vt:lpstr> sppu result pdf format</vt:lpstr>
      <vt:lpstr>Required output</vt:lpstr>
      <vt:lpstr>Flow of Code</vt:lpstr>
      <vt:lpstr>JAVA FX GUI (Graphical User Interface)</vt:lpstr>
      <vt:lpstr>Java apache pdfbox</vt:lpstr>
      <vt:lpstr>Java apache poi</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Pdf converter</dc:title>
  <dc:creator>hp</dc:creator>
  <cp:lastModifiedBy>saharsh Burse</cp:lastModifiedBy>
  <cp:revision>41</cp:revision>
  <dcterms:created xsi:type="dcterms:W3CDTF">2021-03-03T17:20:16Z</dcterms:created>
  <dcterms:modified xsi:type="dcterms:W3CDTF">2021-06-09T07:24:24Z</dcterms:modified>
</cp:coreProperties>
</file>