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4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9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69" y="1302113"/>
            <a:ext cx="4947257" cy="267380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flipH="1">
            <a:off x="3693273" y="4814046"/>
            <a:ext cx="191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  <a:ea typeface="Microsoft YaHei Light" panose="020B0502040204020203" pitchFamily="34" charset="-122"/>
              </a:rPr>
              <a:t>O Jogo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5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94" y="349623"/>
            <a:ext cx="208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Old English Text MT" panose="03040902040508030806" pitchFamily="66" charset="0"/>
              </a:rPr>
              <a:t>Enigma 2</a:t>
            </a:r>
            <a:endParaRPr lang="pt-BR" sz="3600" dirty="0">
              <a:latin typeface="Old English Text MT" panose="03040902040508030806" pitchFamily="66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41292" y="831247"/>
            <a:ext cx="7342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rgbClr val="333333"/>
                </a:solidFill>
              </a:rPr>
              <a:t>	A mãe de Enola amava flores!</a:t>
            </a:r>
            <a:br>
              <a:rPr lang="pt-BR" sz="2400" dirty="0" smtClean="0">
                <a:solidFill>
                  <a:srgbClr val="333333"/>
                </a:solidFill>
              </a:rPr>
            </a:br>
            <a:r>
              <a:rPr lang="pt-BR" sz="2400" dirty="0" smtClean="0">
                <a:solidFill>
                  <a:srgbClr val="333333"/>
                </a:solidFill>
              </a:rPr>
              <a:t>O desafio abaixo tem a ver com esse tema.</a:t>
            </a:r>
          </a:p>
        </p:txBody>
      </p:sp>
      <p:sp>
        <p:nvSpPr>
          <p:cNvPr id="5" name="CaixaDeTexto 4"/>
          <p:cNvSpPr txBox="1"/>
          <p:nvPr/>
        </p:nvSpPr>
        <p:spPr>
          <a:xfrm flipH="1">
            <a:off x="558050" y="4288672"/>
            <a:ext cx="8108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Marque</a:t>
            </a:r>
            <a:r>
              <a:rPr lang="pt-BR" sz="3200" dirty="0">
                <a:solidFill>
                  <a:srgbClr val="333333"/>
                </a:solidFill>
                <a:latin typeface="Blackadder ITC" panose="04020505051007020D02" pitchFamily="82" charset="0"/>
              </a:rPr>
              <a:t>, abaixo, a opção que </a:t>
            </a:r>
            <a:r>
              <a:rPr lang="pt-BR" sz="32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contém o valor de </a:t>
            </a:r>
            <a:endParaRPr lang="pt-BR" sz="3200" dirty="0">
              <a:solidFill>
                <a:srgbClr val="333333"/>
              </a:solidFill>
              <a:latin typeface="Blackadder ITC" panose="04020505051007020D02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67342" y="5974134"/>
            <a:ext cx="927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33461" y="5974134"/>
            <a:ext cx="927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42" y="1699102"/>
            <a:ext cx="3489993" cy="25527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24915"/>
          <a:stretch/>
        </p:blipFill>
        <p:spPr>
          <a:xfrm>
            <a:off x="3227291" y="4873447"/>
            <a:ext cx="2770094" cy="9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0" y="366028"/>
            <a:ext cx="104667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Passou perto, mas Enola terá que seguir sem você...</a:t>
            </a:r>
          </a:p>
          <a:p>
            <a:pPr algn="ctr"/>
            <a:endParaRPr lang="pt-BR" sz="3200" dirty="0">
              <a:latin typeface="Old English Text MT" panose="03040902040508030806" pitchFamily="66" charset="0"/>
            </a:endParaRPr>
          </a:p>
          <a:p>
            <a:pPr algn="ctr"/>
            <a:r>
              <a:rPr lang="pt-BR" sz="3200" dirty="0" smtClean="0">
                <a:latin typeface="Agency FB" panose="020B0503020202020204" pitchFamily="34" charset="0"/>
              </a:rPr>
              <a:t>GAME OVER</a:t>
            </a:r>
            <a:endParaRPr lang="pt-BR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1" y="366028"/>
            <a:ext cx="8718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699705" y="1949824"/>
            <a:ext cx="581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Muito bem!!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Vamos ao último enigma.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Mantenha a concentração!</a:t>
            </a:r>
          </a:p>
        </p:txBody>
      </p:sp>
    </p:spTree>
    <p:extLst>
      <p:ext uri="{BB962C8B-B14F-4D97-AF65-F5344CB8AC3E}">
        <p14:creationId xmlns:p14="http://schemas.microsoft.com/office/powerpoint/2010/main" val="26662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94" y="363070"/>
            <a:ext cx="208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Old English Text MT" panose="03040902040508030806" pitchFamily="66" charset="0"/>
              </a:rPr>
              <a:t>Enigma 3</a:t>
            </a:r>
            <a:endParaRPr lang="pt-BR" sz="3600" dirty="0">
              <a:latin typeface="Old English Text MT" panose="03040902040508030806" pitchFamily="66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0682" y="806635"/>
            <a:ext cx="8996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solidFill>
                  <a:srgbClr val="333333"/>
                </a:solidFill>
              </a:rPr>
              <a:t>	Existem diversas formas de codificar palavras. </a:t>
            </a:r>
          </a:p>
          <a:p>
            <a:pPr algn="ctr"/>
            <a:r>
              <a:rPr lang="pt-BR" sz="2000" dirty="0" smtClean="0">
                <a:solidFill>
                  <a:srgbClr val="333333"/>
                </a:solidFill>
              </a:rPr>
              <a:t>Abaixo, temos um modelo, chamado Cifra de Cezar, que consiste em trocar </a:t>
            </a:r>
          </a:p>
          <a:p>
            <a:pPr algn="ctr"/>
            <a:r>
              <a:rPr lang="pt-BR" sz="2000" dirty="0" smtClean="0">
                <a:solidFill>
                  <a:srgbClr val="333333"/>
                </a:solidFill>
              </a:rPr>
              <a:t>as letras da palavra de acordo com o deslocamento do anel, </a:t>
            </a:r>
          </a:p>
          <a:p>
            <a:pPr algn="ctr"/>
            <a:r>
              <a:rPr lang="pt-BR" sz="2000" dirty="0" smtClean="0">
                <a:solidFill>
                  <a:srgbClr val="333333"/>
                </a:solidFill>
              </a:rPr>
              <a:t>substituindo a letra do anel externo pela letra do anel interno.</a:t>
            </a:r>
          </a:p>
        </p:txBody>
      </p:sp>
      <p:sp>
        <p:nvSpPr>
          <p:cNvPr id="5" name="CaixaDeTexto 4"/>
          <p:cNvSpPr txBox="1"/>
          <p:nvPr/>
        </p:nvSpPr>
        <p:spPr>
          <a:xfrm flipH="1">
            <a:off x="396689" y="4907624"/>
            <a:ext cx="8364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Considerando um deslocamento 5, decodifique a palavra </a:t>
            </a:r>
            <a:r>
              <a:rPr lang="pt-BR" sz="3200" dirty="0" smtClean="0">
                <a:solidFill>
                  <a:srgbClr val="333333"/>
                </a:solidFill>
              </a:rPr>
              <a:t>HTWFOTXF:</a:t>
            </a:r>
            <a:endParaRPr lang="pt-BR" sz="3200" dirty="0">
              <a:solidFill>
                <a:srgbClr val="333333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71800" y="6205217"/>
            <a:ext cx="116989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CORTESIA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65376" y="6210606"/>
            <a:ext cx="1308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CORAJOSA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671048" y="2466063"/>
            <a:ext cx="4961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Supondo que o deslocamento do anel fosse 1, teríamos o seguinte: </a:t>
            </a:r>
          </a:p>
          <a:p>
            <a:pPr algn="ctr"/>
            <a:r>
              <a:rPr lang="pt-BR" sz="2000" dirty="0" smtClean="0"/>
              <a:t>a palavra AMOR “viraria” BNPS</a:t>
            </a:r>
          </a:p>
          <a:p>
            <a:pPr algn="ctr"/>
            <a:r>
              <a:rPr lang="pt-BR" sz="2000" dirty="0" smtClean="0"/>
              <a:t>A + 1 = B</a:t>
            </a:r>
          </a:p>
          <a:p>
            <a:pPr algn="ctr"/>
            <a:r>
              <a:rPr lang="pt-BR" sz="2000" dirty="0" smtClean="0"/>
              <a:t>M + 1 = N</a:t>
            </a:r>
          </a:p>
          <a:p>
            <a:pPr algn="ctr"/>
            <a:r>
              <a:rPr lang="pt-BR" sz="2000" dirty="0" smtClean="0"/>
              <a:t>O + 1 = P</a:t>
            </a:r>
          </a:p>
          <a:p>
            <a:pPr algn="ctr"/>
            <a:r>
              <a:rPr lang="pt-BR" sz="2000" dirty="0" smtClean="0"/>
              <a:t>R + 1 = S</a:t>
            </a:r>
            <a:endParaRPr lang="pt-BR" sz="2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11" y="2167413"/>
            <a:ext cx="2410938" cy="24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0" y="366028"/>
            <a:ext cx="112735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CORTESIA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121481" y="1667436"/>
            <a:ext cx="68391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Às vezes, um detalhe faz toda a diferença.</a:t>
            </a:r>
            <a:br>
              <a:rPr lang="pt-BR" sz="3200" dirty="0" smtClean="0">
                <a:latin typeface="Blackadder ITC" panose="04020505051007020D02" pitchFamily="82" charset="0"/>
              </a:rPr>
            </a:br>
            <a:endParaRPr lang="pt-BR" sz="3200" dirty="0" smtClean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Você chegou perto, mas a Enola terá que concluir esta missão sem sua companhia...</a:t>
            </a:r>
          </a:p>
          <a:p>
            <a:pPr algn="ctr"/>
            <a:endParaRPr lang="pt-BR" sz="3200" dirty="0">
              <a:latin typeface="Old English Text MT" panose="03040902040508030806" pitchFamily="66" charset="0"/>
            </a:endParaRPr>
          </a:p>
          <a:p>
            <a:pPr algn="ctr"/>
            <a:r>
              <a:rPr lang="pt-BR" sz="3200" dirty="0" smtClean="0">
                <a:latin typeface="Agency FB" panose="020B0503020202020204" pitchFamily="34" charset="0"/>
              </a:rPr>
              <a:t>GAME OVER</a:t>
            </a:r>
            <a:endParaRPr lang="pt-BR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0" y="366028"/>
            <a:ext cx="13075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CORAJOSA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Blackadder ITC" panose="04020505051007020D02" pitchFamily="82" charset="0"/>
              </a:rPr>
              <a:t>Você é incrível!</a:t>
            </a:r>
          </a:p>
          <a:p>
            <a:pPr algn="ctr"/>
            <a:r>
              <a:rPr lang="pt-BR" sz="4800" dirty="0" smtClean="0">
                <a:latin typeface="Blackadder ITC" panose="04020505051007020D02" pitchFamily="82" charset="0"/>
              </a:rPr>
              <a:t>Desvendou os 3 enigmas </a:t>
            </a:r>
          </a:p>
          <a:p>
            <a:pPr algn="ctr"/>
            <a:r>
              <a:rPr lang="pt-BR" sz="4800" dirty="0" smtClean="0">
                <a:latin typeface="Blackadder ITC" panose="04020505051007020D02" pitchFamily="82" charset="0"/>
              </a:rPr>
              <a:t>de Enola Holmes</a:t>
            </a:r>
          </a:p>
          <a:p>
            <a:pPr algn="ctr"/>
            <a:endParaRPr lang="pt-BR" sz="4800" dirty="0">
              <a:latin typeface="Blackadder ITC" panose="04020505051007020D02" pitchFamily="82" charset="0"/>
            </a:endParaRPr>
          </a:p>
          <a:p>
            <a:pPr algn="ctr"/>
            <a:r>
              <a:rPr lang="pt-BR" sz="4800" dirty="0">
                <a:latin typeface="Blackadder ITC" panose="04020505051007020D02" pitchFamily="82" charset="0"/>
              </a:rPr>
              <a:t>Parabéns</a:t>
            </a:r>
            <a:r>
              <a:rPr lang="pt-BR" sz="4800" dirty="0" smtClean="0">
                <a:latin typeface="Blackadder ITC" panose="04020505051007020D02" pitchFamily="82" charset="0"/>
              </a:rPr>
              <a:t>!</a:t>
            </a:r>
            <a:endParaRPr lang="pt-BR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41293" y="1089898"/>
            <a:ext cx="73420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	“Enola Holmes </a:t>
            </a:r>
            <a:r>
              <a:rPr lang="pt-BR" sz="2400" dirty="0">
                <a:solidFill>
                  <a:srgbClr val="333333"/>
                </a:solidFill>
                <a:latin typeface="Blackadder ITC" panose="04020505051007020D02" pitchFamily="82" charset="0"/>
              </a:rPr>
              <a:t>é uma menina </a:t>
            </a:r>
            <a:r>
              <a:rPr lang="pt-BR" sz="24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adolescente, irmã do renomado </a:t>
            </a:r>
            <a:r>
              <a:rPr lang="pt-BR" sz="2400" dirty="0">
                <a:solidFill>
                  <a:srgbClr val="333333"/>
                </a:solidFill>
                <a:latin typeface="Blackadder ITC" panose="04020505051007020D02" pitchFamily="82" charset="0"/>
              </a:rPr>
              <a:t>detetive Sherlock </a:t>
            </a:r>
            <a:r>
              <a:rPr lang="pt-BR" sz="24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Holmes. Quando </a:t>
            </a:r>
            <a:r>
              <a:rPr lang="pt-BR" sz="2400" dirty="0">
                <a:solidFill>
                  <a:srgbClr val="333333"/>
                </a:solidFill>
                <a:latin typeface="Blackadder ITC" panose="04020505051007020D02" pitchFamily="82" charset="0"/>
              </a:rPr>
              <a:t>sua </a:t>
            </a:r>
            <a:r>
              <a:rPr lang="pt-BR" sz="24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mãe </a:t>
            </a:r>
            <a:r>
              <a:rPr lang="pt-BR" sz="2400" dirty="0">
                <a:solidFill>
                  <a:srgbClr val="333333"/>
                </a:solidFill>
                <a:latin typeface="Blackadder ITC" panose="04020505051007020D02" pitchFamily="82" charset="0"/>
              </a:rPr>
              <a:t>desaparece, fugindo do confinamento da sociedade vitoriana e deixando dinheiro para trás para que Enola faça o mesmo, a menina inicia uma investigação para descobrir o paradeiro </a:t>
            </a:r>
            <a:r>
              <a:rPr lang="pt-BR" sz="24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dela.” </a:t>
            </a:r>
          </a:p>
          <a:p>
            <a:pPr algn="just"/>
            <a:r>
              <a:rPr lang="pt-BR" sz="1400" dirty="0" smtClean="0">
                <a:solidFill>
                  <a:srgbClr val="333333"/>
                </a:solidFill>
                <a:latin typeface="Bahnschrift" panose="020B0502040204020203" pitchFamily="34" charset="0"/>
              </a:rPr>
              <a:t>(texto baseado na sinopse do filme)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887505" y="3952220"/>
            <a:ext cx="75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  <a:ea typeface="Microsoft YaHei Light" panose="020B0502040204020203" pitchFamily="34" charset="-122"/>
              </a:rPr>
              <a:t>Gostaria de se juntar à Enola nesta busca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  <a:ea typeface="Microsoft YaHei Light" panose="020B0502040204020203" pitchFamily="34" charset="-122"/>
              </a:rPr>
              <a:t>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80995" y="4659324"/>
            <a:ext cx="66796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SIM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959246" y="4682534"/>
            <a:ext cx="6679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26904" y="5051866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Segue para a próxima etapa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27602" y="5051866"/>
            <a:ext cx="15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Encerra 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0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1" y="366028"/>
            <a:ext cx="6679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Tomara que Enola ache logo sua mãe!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Pena que você não vai com ela...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Agency FB" panose="020B0503020202020204" pitchFamily="34" charset="0"/>
              </a:rPr>
              <a:t>GAME OVER</a:t>
            </a:r>
            <a:endParaRPr lang="pt-BR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1" y="366028"/>
            <a:ext cx="66796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SIM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Old English Text MT" panose="03040902040508030806" pitchFamily="66" charset="0"/>
              </a:rPr>
              <a:t>Legal!</a:t>
            </a:r>
          </a:p>
          <a:p>
            <a:pPr algn="ctr"/>
            <a:endParaRPr lang="pt-BR" sz="3200" dirty="0">
              <a:latin typeface="Old English Text MT" panose="03040902040508030806" pitchFamily="66" charset="0"/>
            </a:endParaRPr>
          </a:p>
          <a:p>
            <a:pPr algn="ctr"/>
            <a:r>
              <a:rPr lang="pt-BR" sz="3200" dirty="0" smtClean="0">
                <a:latin typeface="Old English Text MT" panose="03040902040508030806" pitchFamily="66" charset="0"/>
              </a:rPr>
              <a:t>Ajude Enola a desvendar alguns enigmas, que são pistas para encontra sua mãe.</a:t>
            </a:r>
          </a:p>
        </p:txBody>
      </p:sp>
    </p:spTree>
    <p:extLst>
      <p:ext uri="{BB962C8B-B14F-4D97-AF65-F5344CB8AC3E}">
        <p14:creationId xmlns:p14="http://schemas.microsoft.com/office/powerpoint/2010/main" val="40581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94" y="363070"/>
            <a:ext cx="208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Old English Text MT" panose="03040902040508030806" pitchFamily="66" charset="0"/>
              </a:rPr>
              <a:t>Enigma 1</a:t>
            </a:r>
            <a:endParaRPr lang="pt-BR" sz="3600" dirty="0">
              <a:latin typeface="Old English Text MT" panose="03040902040508030806" pitchFamily="66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41292" y="1493310"/>
            <a:ext cx="7342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solidFill>
                  <a:srgbClr val="333333"/>
                </a:solidFill>
              </a:rPr>
              <a:t>	ENOLA é a palavra ALONE de trás pra frente. </a:t>
            </a:r>
          </a:p>
          <a:p>
            <a:pPr algn="just"/>
            <a:r>
              <a:rPr lang="pt-BR" sz="2000" dirty="0" smtClean="0">
                <a:solidFill>
                  <a:srgbClr val="333333"/>
                </a:solidFill>
              </a:rPr>
              <a:t>Palavras que são escritas a partir de outras, trocando apenas a ordem das letras são chamadas de anagramas.</a:t>
            </a:r>
          </a:p>
        </p:txBody>
      </p:sp>
      <p:sp>
        <p:nvSpPr>
          <p:cNvPr id="5" name="CaixaDeTexto 4"/>
          <p:cNvSpPr txBox="1"/>
          <p:nvPr/>
        </p:nvSpPr>
        <p:spPr>
          <a:xfrm flipH="1">
            <a:off x="860610" y="3290461"/>
            <a:ext cx="7503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333333"/>
                </a:solidFill>
                <a:latin typeface="Blackadder ITC" panose="04020505051007020D02" pitchFamily="82" charset="0"/>
              </a:rPr>
              <a:t>Marque</a:t>
            </a:r>
            <a:r>
              <a:rPr lang="pt-BR" sz="3200" dirty="0">
                <a:solidFill>
                  <a:srgbClr val="333333"/>
                </a:solidFill>
                <a:latin typeface="Blackadder ITC" panose="04020505051007020D02" pitchFamily="82" charset="0"/>
              </a:rPr>
              <a:t>, abaixo, a opção que tem outro anagrama da palavra</a:t>
            </a:r>
            <a:r>
              <a:rPr lang="pt-BR" sz="3200" dirty="0">
                <a:solidFill>
                  <a:srgbClr val="333333"/>
                </a:solidFill>
              </a:rPr>
              <a:t> ALONE</a:t>
            </a:r>
            <a:r>
              <a:rPr lang="pt-BR" sz="3200" dirty="0" smtClean="0">
                <a:solidFill>
                  <a:srgbClr val="333333"/>
                </a:solidFill>
              </a:rPr>
              <a:t>:</a:t>
            </a:r>
            <a:endParaRPr lang="pt-BR" sz="3200" dirty="0">
              <a:solidFill>
                <a:srgbClr val="333333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71800" y="5156351"/>
            <a:ext cx="927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NEOLE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69858" y="5160834"/>
            <a:ext cx="927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NEOLA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1" y="366028"/>
            <a:ext cx="8718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NEOLE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latin typeface="Blackadder ITC" panose="04020505051007020D02" pitchFamily="82" charset="0"/>
              </a:rPr>
              <a:t>Ahhhh</a:t>
            </a:r>
            <a:r>
              <a:rPr lang="pt-BR" sz="3200" dirty="0" smtClean="0">
                <a:latin typeface="Blackadder ITC" panose="04020505051007020D02" pitchFamily="82" charset="0"/>
              </a:rPr>
              <a:t>, não foi dessa vez!</a:t>
            </a:r>
          </a:p>
          <a:p>
            <a:pPr algn="ctr"/>
            <a:endParaRPr lang="pt-BR" sz="3200" dirty="0" smtClean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Errando o primeiro desafio, você perdeu a chance de ajudar Enola...</a:t>
            </a:r>
          </a:p>
          <a:p>
            <a:pPr algn="ctr"/>
            <a:endParaRPr lang="pt-BR" sz="3200" dirty="0">
              <a:latin typeface="Old English Text MT" panose="03040902040508030806" pitchFamily="66" charset="0"/>
            </a:endParaRPr>
          </a:p>
          <a:p>
            <a:pPr algn="ctr"/>
            <a:r>
              <a:rPr lang="pt-BR" sz="3200" dirty="0" smtClean="0">
                <a:latin typeface="Agency FB" panose="020B0503020202020204" pitchFamily="34" charset="0"/>
              </a:rPr>
              <a:t>GAME OVER</a:t>
            </a:r>
            <a:endParaRPr lang="pt-BR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0" y="366028"/>
            <a:ext cx="85841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NEOLA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Uau!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Agora, faltam mais dois enigmas.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80995" y="4659324"/>
            <a:ext cx="9059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SEGUIR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78564" y="4682534"/>
            <a:ext cx="10197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DESISTIR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0" y="366028"/>
            <a:ext cx="104667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DESISTIR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713152" y="1640542"/>
            <a:ext cx="581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Tomara que Enola ache logo sua mãe!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Pena que você não vai com ela...</a:t>
            </a:r>
          </a:p>
          <a:p>
            <a:pPr algn="ctr"/>
            <a:endParaRPr lang="pt-BR" sz="3200" dirty="0">
              <a:latin typeface="Old English Text MT" panose="03040902040508030806" pitchFamily="66" charset="0"/>
            </a:endParaRPr>
          </a:p>
          <a:p>
            <a:pPr algn="ctr"/>
            <a:r>
              <a:rPr lang="pt-BR" sz="3200" dirty="0" smtClean="0">
                <a:latin typeface="Agency FB" panose="020B0503020202020204" pitchFamily="34" charset="0"/>
              </a:rPr>
              <a:t>GAME OVER</a:t>
            </a:r>
            <a:endParaRPr lang="pt-BR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5611" y="366028"/>
            <a:ext cx="8718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SEGUIR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1699705" y="1949824"/>
            <a:ext cx="581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Legal!</a:t>
            </a:r>
          </a:p>
          <a:p>
            <a:pPr algn="ctr"/>
            <a:endParaRPr lang="pt-BR" sz="3200" dirty="0">
              <a:latin typeface="Blackadder ITC" panose="04020505051007020D02" pitchFamily="82" charset="0"/>
            </a:endParaRPr>
          </a:p>
          <a:p>
            <a:pPr algn="ctr"/>
            <a:r>
              <a:rPr lang="pt-BR" sz="3200" dirty="0" smtClean="0">
                <a:latin typeface="Blackadder ITC" panose="04020505051007020D02" pitchFamily="82" charset="0"/>
              </a:rPr>
              <a:t>Vamos ao próximo enigma...</a:t>
            </a:r>
          </a:p>
        </p:txBody>
      </p:sp>
    </p:spTree>
    <p:extLst>
      <p:ext uri="{BB962C8B-B14F-4D97-AF65-F5344CB8AC3E}">
        <p14:creationId xmlns:p14="http://schemas.microsoft.com/office/powerpoint/2010/main" val="16764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259</Words>
  <Application>Microsoft Office PowerPoint</Application>
  <PresentationFormat>Apresentação na tela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Microsoft YaHei Light</vt:lpstr>
      <vt:lpstr>Agency FB</vt:lpstr>
      <vt:lpstr>Arial</vt:lpstr>
      <vt:lpstr>Bahnschrift</vt:lpstr>
      <vt:lpstr>Blackadder ITC</vt:lpstr>
      <vt:lpstr>Calibri</vt:lpstr>
      <vt:lpstr>Calibri Light</vt:lpstr>
      <vt:lpstr>Old English Text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Cosendey</dc:creator>
  <cp:lastModifiedBy>Erika Cosendey</cp:lastModifiedBy>
  <cp:revision>12</cp:revision>
  <dcterms:created xsi:type="dcterms:W3CDTF">2020-11-02T20:43:31Z</dcterms:created>
  <dcterms:modified xsi:type="dcterms:W3CDTF">2020-11-02T22:39:27Z</dcterms:modified>
</cp:coreProperties>
</file>