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4" r:id="rId8"/>
    <p:sldId id="261" r:id="rId9"/>
    <p:sldId id="265" r:id="rId10"/>
    <p:sldId id="266" r:id="rId11"/>
    <p:sldId id="267" r:id="rId12"/>
    <p:sldId id="268" r:id="rId13"/>
    <p:sldId id="269" r:id="rId14"/>
    <p:sldId id="262" r:id="rId1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92">
          <p15:clr>
            <a:srgbClr val="A4A3A4"/>
          </p15:clr>
        </p15:guide>
        <p15:guide id="2" pos="192">
          <p15:clr>
            <a:srgbClr val="A4A3A4"/>
          </p15:clr>
        </p15:guide>
        <p15:guide id="3" orient="horz" pos="1080">
          <p15:clr>
            <a:srgbClr val="A4A3A4"/>
          </p15:clr>
        </p15:guide>
      </p15:sld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xmlns="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orient="horz" pos="792"/>
        <p:guide pos="192"/>
        <p:guide orient="horz" pos="10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22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22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20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22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26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153E6A6-60E4-FE14-1CBC-8CC211274D1C}"/>
              </a:ext>
            </a:extLst>
          </p:cNvPr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7CE881-772B-9023-3054-4B219B75D755}"/>
              </a:ext>
            </a:extLst>
          </p:cNvPr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16A7B69A-9B14-87FE-841D-37F0A91D141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7B91A16-5D54-2FC0-B0FD-A78085FC1313}"/>
              </a:ext>
            </a:extLst>
          </p:cNvPr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  <p:sldLayoutId id="214748372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freepik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07B8740D-C76F-46FC-AEFB-23FB0614D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1857762-AD52-483C-B3E1-635C5BBC6F2F}"/>
              </a:ext>
            </a:extLst>
          </p:cNvPr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067E9C-C7B9-4476-9708-CBB3F66FD892}"/>
              </a:ext>
            </a:extLst>
          </p:cNvPr>
          <p:cNvSpPr txBox="1"/>
          <p:nvPr/>
        </p:nvSpPr>
        <p:spPr>
          <a:xfrm>
            <a:off x="4644695" y="2214675"/>
            <a:ext cx="68708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ENERGY CONSUMPTION TREND ANALYSIS WITH POWER BI  </a:t>
            </a:r>
            <a:r>
              <a:rPr lang="en-IN" sz="36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7224A59-2417-428A-A991-E468431BB817}"/>
              </a:ext>
            </a:extLst>
          </p:cNvPr>
          <p:cNvGrpSpPr/>
          <p:nvPr/>
        </p:nvGrpSpPr>
        <p:grpSpPr>
          <a:xfrm>
            <a:off x="6096000" y="653632"/>
            <a:ext cx="4229100" cy="839037"/>
            <a:chOff x="393700" y="1003144"/>
            <a:chExt cx="5274472" cy="1046435"/>
          </a:xfrm>
        </p:grpSpPr>
        <p:pic>
          <p:nvPicPr>
            <p:cNvPr id="7" name="Picture 6" descr="A close up of a logo&#10;&#10;Description automatically generated">
              <a:extLst>
                <a:ext uri="{FF2B5EF4-FFF2-40B4-BE49-F238E27FC236}">
                  <a16:creationId xmlns:a16="http://schemas.microsoft.com/office/drawing/2014/main" id="{BD3530AF-9771-470E-A9BF-F28AA22753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2781" y="1270168"/>
              <a:ext cx="1575391" cy="512386"/>
            </a:xfrm>
            <a:prstGeom prst="rect">
              <a:avLst/>
            </a:prstGeom>
          </p:spPr>
        </p:pic>
        <p:pic>
          <p:nvPicPr>
            <p:cNvPr id="8" name="Picture 7" descr="A yellow and red shell logo&#10;&#10;Description automatically generated">
              <a:extLst>
                <a:ext uri="{FF2B5EF4-FFF2-40B4-BE49-F238E27FC236}">
                  <a16:creationId xmlns:a16="http://schemas.microsoft.com/office/drawing/2014/main" id="{75E6A819-9F3F-4787-A707-A7415C302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75536" y="1112060"/>
              <a:ext cx="985475" cy="828603"/>
            </a:xfrm>
            <a:prstGeom prst="rect">
              <a:avLst/>
            </a:prstGeom>
          </p:spPr>
        </p:pic>
        <p:pic>
          <p:nvPicPr>
            <p:cNvPr id="9" name="Picture 8" descr="A logo of a company&#10;&#10;Description automatically generated">
              <a:extLst>
                <a:ext uri="{FF2B5EF4-FFF2-40B4-BE49-F238E27FC236}">
                  <a16:creationId xmlns:a16="http://schemas.microsoft.com/office/drawing/2014/main" id="{D1A40D65-4427-44E7-BD14-8E22D609158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7187" t="14341" r="7348" b="14115"/>
            <a:stretch/>
          </p:blipFill>
          <p:spPr>
            <a:xfrm>
              <a:off x="393700" y="1003144"/>
              <a:ext cx="1250066" cy="1046435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D5F40A51-DB0A-6B42-986A-55316C2895EB}"/>
              </a:ext>
            </a:extLst>
          </p:cNvPr>
          <p:cNvSpPr txBox="1"/>
          <p:nvPr/>
        </p:nvSpPr>
        <p:spPr>
          <a:xfrm>
            <a:off x="4507846" y="4359051"/>
            <a:ext cx="687086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NAME</a:t>
            </a:r>
            <a:r>
              <a:rPr lang="en-US" sz="2000" dirty="0">
                <a:solidFill>
                  <a:schemeClr val="bg1"/>
                </a:solidFill>
              </a:rPr>
              <a:t> : SAHANA S M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EMAIL ID </a:t>
            </a:r>
            <a:r>
              <a:rPr lang="en-US" sz="2000" dirty="0">
                <a:solidFill>
                  <a:schemeClr val="bg1"/>
                </a:solidFill>
              </a:rPr>
              <a:t>: eng22ds0015@gmail.com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AICTE Student ID</a:t>
            </a:r>
            <a:r>
              <a:rPr lang="en-US" sz="2000" dirty="0">
                <a:solidFill>
                  <a:schemeClr val="bg1"/>
                </a:solidFill>
              </a:rPr>
              <a:t>: STU670e7ace809971729002190 </a:t>
            </a:r>
            <a:r>
              <a:rPr lang="en-US" sz="2000" b="1" dirty="0">
                <a:solidFill>
                  <a:schemeClr val="bg1"/>
                </a:solidFill>
              </a:rPr>
              <a:t>AICTE Internship ID: </a:t>
            </a:r>
            <a:r>
              <a:rPr lang="en-US" sz="2000" dirty="0">
                <a:solidFill>
                  <a:schemeClr val="bg1"/>
                </a:solidFill>
              </a:rPr>
              <a:t>INTERNSHIP_173070615967287aef12823 </a:t>
            </a:r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127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996FE10-5255-7CD9-A092-9B68FFA7C9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1988"/>
            <a:ext cx="12192000" cy="6666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850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8FFE1E-702C-8E51-23B9-96B4346DE6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2D0BAD4-A0A2-E729-D853-460499CC40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3233"/>
            <a:ext cx="12192000" cy="6448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7848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57D2A34-F176-BA1B-30EB-F4CFABEC93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6685"/>
            <a:ext cx="12192000" cy="6461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2497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A4A340A-5BEF-E325-84FA-6B331905AB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3038"/>
            <a:ext cx="12192000" cy="645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0801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49087" y="988151"/>
            <a:ext cx="6102626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Conclusion:</a:t>
            </a:r>
            <a:br>
              <a:rPr lang="en-US" sz="2000" b="1" dirty="0">
                <a:solidFill>
                  <a:srgbClr val="213163"/>
                </a:solidFill>
              </a:rPr>
            </a:br>
            <a:br>
              <a:rPr lang="en-US" sz="2000" b="1" dirty="0">
                <a:solidFill>
                  <a:srgbClr val="213163"/>
                </a:solidFill>
              </a:rPr>
            </a:br>
            <a:r>
              <a:rPr lang="en-US" sz="1800" b="1" dirty="0">
                <a:solidFill>
                  <a:srgbClr val="213163"/>
                </a:solidFill>
              </a:rPr>
              <a:t> 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71D1F5C-7FDA-9BC1-DD8C-956449D8D3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2191" y="1792482"/>
            <a:ext cx="7753942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Energy Consumption Dashboard enables stakeholders to monitor, analyze, and optimize energy usage effectively. 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By leveraging visual insights, organizations can make data-driven decisions to reduce energy costs and contribute to sustainability goals. 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project demonstrates the power of Power BI as a tool for transforming raw energy data into actionable business intelligence. </a:t>
            </a:r>
          </a:p>
        </p:txBody>
      </p:sp>
    </p:spTree>
    <p:extLst>
      <p:ext uri="{BB962C8B-B14F-4D97-AF65-F5344CB8AC3E}">
        <p14:creationId xmlns:p14="http://schemas.microsoft.com/office/powerpoint/2010/main" val="151988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E1F3497-5370-4874-9908-5AD45214E10B}"/>
              </a:ext>
            </a:extLst>
          </p:cNvPr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E830DD-8813-42EB-B27B-B7D85423D0C7}"/>
              </a:ext>
            </a:extLst>
          </p:cNvPr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www.freepik.com/</a:t>
            </a:r>
            <a:endParaRPr lang="en-IN" sz="1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22F707-7F22-48A3-97EC-98EFB1023A55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ladder leading to a large yellow circle&#10;&#10;Description automatically generated">
            <a:extLst>
              <a:ext uri="{FF2B5EF4-FFF2-40B4-BE49-F238E27FC236}">
                <a16:creationId xmlns:a16="http://schemas.microsoft.com/office/drawing/2014/main" id="{E2920B14-B344-4926-9729-BC7EBD91FF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5000"/>
          </a:blip>
          <a:srcRect l="13763" t="6135" r="13650"/>
          <a:stretch/>
        </p:blipFill>
        <p:spPr>
          <a:xfrm>
            <a:off x="7345680" y="1442720"/>
            <a:ext cx="4500880" cy="46329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264928-EACB-4739-BDDA-6799C99356F3}"/>
              </a:ext>
            </a:extLst>
          </p:cNvPr>
          <p:cNvSpPr txBox="1"/>
          <p:nvPr/>
        </p:nvSpPr>
        <p:spPr>
          <a:xfrm>
            <a:off x="8839200" y="3168609"/>
            <a:ext cx="150368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3500" b="1" dirty="0">
                <a:solidFill>
                  <a:schemeClr val="tx1"/>
                </a:solidFill>
                <a:latin typeface="+mn-lt"/>
              </a:rPr>
              <a:t>GOAL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59CCFB3-1A23-3929-659F-E734A27CBC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752" y="908085"/>
            <a:ext cx="7011008" cy="5041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052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35834" y="1067664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213163"/>
                </a:solidFill>
              </a:rPr>
              <a:t>T</a:t>
            </a:r>
            <a:r>
              <a:rPr lang="en-IN" sz="2000" b="1" dirty="0" err="1">
                <a:solidFill>
                  <a:srgbClr val="213163"/>
                </a:solidFill>
              </a:rPr>
              <a:t>ools</a:t>
            </a:r>
            <a:r>
              <a:rPr lang="en-IN" sz="2000" b="1" dirty="0">
                <a:solidFill>
                  <a:srgbClr val="213163"/>
                </a:solidFill>
              </a:rPr>
              <a:t> and Technology used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94E319-C77C-49E2-964C-6E125D716194}"/>
              </a:ext>
            </a:extLst>
          </p:cNvPr>
          <p:cNvSpPr txBox="1"/>
          <p:nvPr/>
        </p:nvSpPr>
        <p:spPr>
          <a:xfrm>
            <a:off x="499820" y="1934304"/>
            <a:ext cx="6880693" cy="37240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800" b="1" dirty="0"/>
              <a:t>Power BI</a:t>
            </a:r>
            <a:r>
              <a:rPr lang="en-US" sz="1800" dirty="0"/>
              <a:t>: For creating interactive dashboards and visualizations.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800" b="1" dirty="0"/>
              <a:t>Power Query</a:t>
            </a:r>
            <a:r>
              <a:rPr lang="en-US" sz="1800" dirty="0"/>
              <a:t>: For data cleaning, transformation, and modeling.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800" b="1" dirty="0"/>
              <a:t>Microsoft Excel</a:t>
            </a:r>
            <a:r>
              <a:rPr lang="en-US" sz="1800" dirty="0"/>
              <a:t>: For preliminary data preparation or integration with Power BI.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800" b="1" dirty="0"/>
              <a:t>SQL Server</a:t>
            </a:r>
            <a:r>
              <a:rPr lang="en-US" sz="1800" dirty="0"/>
              <a:t> (optional): For querying and extracting energy consumption data.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800" b="1" dirty="0"/>
              <a:t>Data Sources</a:t>
            </a:r>
            <a:r>
              <a:rPr lang="en-US" sz="1800" dirty="0"/>
              <a:t>: Energy consumption reports (CSV, Excel, or database).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800" b="1" dirty="0"/>
              <a:t>DAX (Data Analysis Expressions)</a:t>
            </a:r>
            <a:r>
              <a:rPr lang="en-US" sz="1800" dirty="0"/>
              <a:t>: For creating custom measures and calculated columns in Power BI.</a:t>
            </a:r>
          </a:p>
          <a:p>
            <a:endParaRPr lang="en-IN" sz="2000" dirty="0">
              <a:solidFill>
                <a:srgbClr val="213163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FB2A3F7-FC71-6B49-BE45-9593BEA7D5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7754" y="1934304"/>
            <a:ext cx="3482642" cy="3566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571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68356" y="1014656"/>
            <a:ext cx="7550697" cy="55923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Methodology</a:t>
            </a:r>
          </a:p>
          <a:p>
            <a:endParaRPr lang="en-US" sz="2000" b="1" dirty="0">
              <a:solidFill>
                <a:srgbClr val="213163"/>
              </a:solidFill>
            </a:endParaRPr>
          </a:p>
          <a:p>
            <a:pPr algn="just">
              <a:buFont typeface="+mj-lt"/>
              <a:buAutoNum type="arabicPeriod"/>
            </a:pPr>
            <a:r>
              <a:rPr lang="en-US" b="1" dirty="0"/>
              <a:t>Data Collection</a:t>
            </a:r>
            <a:endParaRPr lang="en-US" dirty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dirty="0"/>
              <a:t>Obtain energy consumption data from relevant sources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dirty="0"/>
              <a:t>Use formats like CSV, Excel, or SQL database tables for initial exploration.</a:t>
            </a:r>
          </a:p>
          <a:p>
            <a:pPr marL="742950" lvl="1" indent="-285750" algn="just">
              <a:buFont typeface="+mj-lt"/>
              <a:buAutoNum type="arabicPeriod"/>
            </a:pPr>
            <a:endParaRPr lang="en-US" dirty="0"/>
          </a:p>
          <a:p>
            <a:pPr algn="just">
              <a:buFont typeface="+mj-lt"/>
              <a:buAutoNum type="arabicPeriod"/>
            </a:pPr>
            <a:r>
              <a:rPr lang="en-US" b="1" dirty="0"/>
              <a:t>Data Cleaning and Preprocessing</a:t>
            </a:r>
            <a:endParaRPr lang="en-US" dirty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dirty="0"/>
              <a:t>Handle missing or inconsistent data using Power Query.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dirty="0"/>
              <a:t>Normalize time-series data (hourly, daily, monthly) for uniform analysis.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dirty="0"/>
              <a:t>Define relevant dimensions (time, location, energy type) and measures (kWh, cost, CO2 emissions).</a:t>
            </a:r>
          </a:p>
          <a:p>
            <a:pPr marL="742950" lvl="1" indent="-285750" algn="just">
              <a:buFont typeface="+mj-lt"/>
              <a:buAutoNum type="arabicPeriod"/>
            </a:pPr>
            <a:endParaRPr lang="en-US" dirty="0"/>
          </a:p>
          <a:p>
            <a:pPr algn="just">
              <a:buFont typeface="+mj-lt"/>
              <a:buAutoNum type="arabicPeriod"/>
            </a:pPr>
            <a:r>
              <a:rPr lang="en-US" b="1" dirty="0"/>
              <a:t>Data Modeling</a:t>
            </a:r>
            <a:endParaRPr lang="en-US" dirty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dirty="0"/>
              <a:t>Create relationships between tables for an efficient data model.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dirty="0"/>
              <a:t>Use DAX for advanced calculations, such as total consumption, average usage, or percentage increases.</a:t>
            </a:r>
            <a:endParaRPr lang="en-IN" sz="1800" dirty="0">
              <a:solidFill>
                <a:srgbClr val="213163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5F68A4-ABA0-D427-63CB-261920BC77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5432" y="1100794"/>
            <a:ext cx="3101609" cy="5029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790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7EED90-DD79-ACD1-E622-F510AE3427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6BF279B-5816-4308-E9D8-535F1BD49EFB}"/>
              </a:ext>
            </a:extLst>
          </p:cNvPr>
          <p:cNvSpPr txBox="1"/>
          <p:nvPr/>
        </p:nvSpPr>
        <p:spPr>
          <a:xfrm>
            <a:off x="268356" y="1014656"/>
            <a:ext cx="8259824" cy="58693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Methodology</a:t>
            </a:r>
          </a:p>
          <a:p>
            <a:pPr marL="742950" lvl="1" indent="-285750">
              <a:buFont typeface="+mj-lt"/>
              <a:buAutoNum type="arabicPeriod"/>
            </a:pPr>
            <a:endParaRPr lang="en-US" dirty="0"/>
          </a:p>
          <a:p>
            <a:pPr algn="just"/>
            <a:r>
              <a:rPr lang="en-US" b="1" dirty="0"/>
              <a:t>4.Visualization and Dashboard Design</a:t>
            </a:r>
            <a:endParaRPr lang="en-US" dirty="0"/>
          </a:p>
          <a:p>
            <a:pPr marL="742950" lvl="1" indent="-285750" algn="just">
              <a:buFont typeface="+mj-lt"/>
              <a:buAutoNum type="arabicPeriod"/>
            </a:pPr>
            <a:r>
              <a:rPr lang="en-US" dirty="0"/>
              <a:t>Build key visualizations:</a:t>
            </a:r>
          </a:p>
          <a:p>
            <a:pPr marL="1257300" indent="-342900" algn="just">
              <a:buFont typeface="Arial" panose="020B0604020202020204" pitchFamily="34" charset="0"/>
              <a:buChar char="•"/>
            </a:pPr>
            <a:r>
              <a:rPr lang="en-US" dirty="0"/>
              <a:t>Line charts for trend analysis.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en-US" dirty="0"/>
              <a:t>Bar charts for location-wise or type-wise consumption comparison.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en-US" dirty="0"/>
              <a:t>KPIs to monitor metrics like total consumption, peak usage, or savings.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en-US" dirty="0"/>
              <a:t>Heatmaps to identify high-consumption periods.</a:t>
            </a:r>
          </a:p>
          <a:p>
            <a:pPr marL="914400" lvl="2" algn="just"/>
            <a:endParaRPr lang="en-US" sz="2000" b="1" dirty="0">
              <a:solidFill>
                <a:srgbClr val="213163"/>
              </a:solidFill>
            </a:endParaRPr>
          </a:p>
          <a:p>
            <a:pPr algn="just"/>
            <a:r>
              <a:rPr lang="en-US" b="1" dirty="0"/>
              <a:t>5.Analysis and Insights</a:t>
            </a:r>
            <a:endParaRPr lang="en-US" dirty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dirty="0"/>
              <a:t>Identify patterns in energy usage (e.g., peak hours, seasonal spikes).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dirty="0"/>
              <a:t>Detect anomalies or inefficiencies in energy usage.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dirty="0"/>
              <a:t>Highlight areas for cost savings or emission reduction.</a:t>
            </a:r>
          </a:p>
          <a:p>
            <a:pPr marL="457200" lvl="1" algn="just"/>
            <a:endParaRPr lang="en-US" dirty="0"/>
          </a:p>
          <a:p>
            <a:pPr algn="just"/>
            <a:r>
              <a:rPr lang="en-US" b="1" dirty="0"/>
              <a:t>6.Dashboard Deployment</a:t>
            </a:r>
            <a:endParaRPr lang="en-US" dirty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dirty="0"/>
              <a:t>Publish the dashboard using Power BI Service for sharing with stakeholders</a:t>
            </a:r>
          </a:p>
          <a:p>
            <a:r>
              <a:rPr lang="en-US" sz="1800" b="1" dirty="0">
                <a:solidFill>
                  <a:srgbClr val="213163"/>
                </a:solidFill>
              </a:rPr>
              <a:t> </a:t>
            </a:r>
            <a:endParaRPr lang="en-IN" sz="1800" dirty="0">
              <a:solidFill>
                <a:srgbClr val="213163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26DD61D-37BB-A53F-7B3E-060061295A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9902" y="1250084"/>
            <a:ext cx="3103133" cy="5029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374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10344472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1" dirty="0">
                <a:solidFill>
                  <a:srgbClr val="213163"/>
                </a:solidFill>
              </a:rPr>
              <a:t>Problem Statement: </a:t>
            </a:r>
          </a:p>
          <a:p>
            <a:pPr algn="just"/>
            <a:endParaRPr lang="en-US" sz="2000" b="1" dirty="0">
              <a:solidFill>
                <a:srgbClr val="213163"/>
              </a:solidFill>
            </a:endParaRPr>
          </a:p>
          <a:p>
            <a:pPr algn="just">
              <a:buFont typeface="+mj-lt"/>
              <a:buAutoNum type="arabicPeriod"/>
            </a:pPr>
            <a:r>
              <a:rPr lang="en-US" sz="2000" b="1" dirty="0"/>
              <a:t>Limited insights</a:t>
            </a:r>
            <a:r>
              <a:rPr lang="en-US" sz="2000" dirty="0"/>
              <a:t> into energy usage by region, time, and type.</a:t>
            </a:r>
          </a:p>
          <a:p>
            <a:pPr algn="just">
              <a:buFont typeface="+mj-lt"/>
              <a:buAutoNum type="arabicPeriod"/>
            </a:pPr>
            <a:endParaRPr lang="en-US" sz="2000" dirty="0"/>
          </a:p>
          <a:p>
            <a:pPr algn="just">
              <a:buFont typeface="+mj-lt"/>
              <a:buAutoNum type="arabicPeriod"/>
            </a:pPr>
            <a:r>
              <a:rPr lang="en-US" sz="2000" b="1" dirty="0"/>
              <a:t>No forecasting</a:t>
            </a:r>
            <a:r>
              <a:rPr lang="en-US" sz="2000" dirty="0"/>
              <a:t> of future energy consumption for better planning.</a:t>
            </a:r>
          </a:p>
          <a:p>
            <a:pPr algn="just">
              <a:buFont typeface="+mj-lt"/>
              <a:buAutoNum type="arabicPeriod"/>
            </a:pPr>
            <a:endParaRPr lang="en-US" sz="2000" dirty="0"/>
          </a:p>
          <a:p>
            <a:pPr algn="just">
              <a:buFont typeface="+mj-lt"/>
              <a:buAutoNum type="arabicPeriod"/>
            </a:pPr>
            <a:r>
              <a:rPr lang="en-US" sz="2000" b="1" dirty="0"/>
              <a:t>Lack of real-time data</a:t>
            </a:r>
            <a:r>
              <a:rPr lang="en-US" sz="2000" dirty="0"/>
              <a:t> for monitoring inefficiencies and spikes.</a:t>
            </a:r>
          </a:p>
          <a:p>
            <a:pPr algn="just">
              <a:buFont typeface="+mj-lt"/>
              <a:buAutoNum type="arabicPeriod"/>
            </a:pPr>
            <a:endParaRPr lang="en-US" sz="2000" dirty="0"/>
          </a:p>
          <a:p>
            <a:pPr algn="just">
              <a:buFont typeface="+mj-lt"/>
              <a:buAutoNum type="arabicPeriod"/>
            </a:pPr>
            <a:r>
              <a:rPr lang="en-US" sz="2000" b="1" dirty="0"/>
              <a:t>High energy costs</a:t>
            </a:r>
            <a:r>
              <a:rPr lang="en-US" sz="2000" dirty="0"/>
              <a:t> and the need for optimization.</a:t>
            </a:r>
          </a:p>
          <a:p>
            <a:pPr algn="just">
              <a:buFont typeface="+mj-lt"/>
              <a:buAutoNum type="arabicPeriod"/>
            </a:pPr>
            <a:endParaRPr lang="en-US" sz="2000" dirty="0"/>
          </a:p>
          <a:p>
            <a:pPr algn="just">
              <a:buFont typeface="+mj-lt"/>
              <a:buAutoNum type="arabicPeriod"/>
            </a:pPr>
            <a:r>
              <a:rPr lang="en-US" sz="2000" b="1" dirty="0"/>
              <a:t>Environmental goals</a:t>
            </a:r>
            <a:r>
              <a:rPr lang="en-US" sz="2000" dirty="0"/>
              <a:t> that require better energy efficiency tracking.</a:t>
            </a:r>
          </a:p>
          <a:p>
            <a:pPr algn="just"/>
            <a:endParaRPr lang="en-US" sz="2000" b="1" dirty="0"/>
          </a:p>
          <a:p>
            <a:pPr algn="just"/>
            <a:r>
              <a:rPr lang="en-US" sz="2000" b="1" dirty="0"/>
              <a:t>Objective is to</a:t>
            </a:r>
            <a:r>
              <a:rPr lang="en-US" sz="2000" dirty="0"/>
              <a:t> create an </a:t>
            </a:r>
            <a:r>
              <a:rPr lang="en-US" sz="2000" b="1" dirty="0"/>
              <a:t>interactive Power BI dashboard</a:t>
            </a:r>
            <a:r>
              <a:rPr lang="en-US" sz="2000" dirty="0"/>
              <a:t> that provides real-time monitoring, predictive analytics, and detailed insights into energy consumption, enabling businesses to reduce costs, improve efficiency, and meet sustainability targets.</a:t>
            </a:r>
          </a:p>
          <a:p>
            <a:pPr algn="just"/>
            <a:r>
              <a:rPr lang="en-US" sz="2000" b="1" dirty="0">
                <a:solidFill>
                  <a:srgbClr val="213163"/>
                </a:solidFill>
              </a:rPr>
              <a:t> </a:t>
            </a:r>
            <a:endParaRPr lang="en-IN" sz="2000" b="1" dirty="0">
              <a:solidFill>
                <a:srgbClr val="2131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65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D3A286-B108-A5AF-A8D9-6AE88F2706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48D3E21-3616-5606-30E1-EEC33BC759E5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Solution: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E49565-DAB6-2B4D-86D3-8B97A1FF59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350" y="1435510"/>
            <a:ext cx="11177600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 an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interactive Power BI dashboard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visualize energy consumption trends over time.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Provide granular insights into energy usage patterns by region, time, and energy type.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predictive analytics to forecast future energy consumption and identify potential savings.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Integrate real-time data (if available) to monitor current energy usage.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Offer actionable recommendations for reducing energy costs and improving energy efficiency.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+mj-lt"/>
                <a:cs typeface="Times New Roman" panose="02020603050405020304" pitchFamily="18" charset="0"/>
              </a:rPr>
              <a:t>Combine </a:t>
            </a:r>
            <a:r>
              <a:rPr lang="en-US" sz="1800" b="1" dirty="0">
                <a:latin typeface="+mj-lt"/>
                <a:cs typeface="Times New Roman" panose="02020603050405020304" pitchFamily="18" charset="0"/>
              </a:rPr>
              <a:t>Building Master</a:t>
            </a:r>
            <a:r>
              <a:rPr lang="en-US" sz="1800" dirty="0">
                <a:latin typeface="+mj-lt"/>
                <a:cs typeface="Times New Roman" panose="02020603050405020304" pitchFamily="18" charset="0"/>
              </a:rPr>
              <a:t>, </a:t>
            </a:r>
            <a:r>
              <a:rPr lang="en-US" sz="1800" b="1" dirty="0">
                <a:latin typeface="+mj-lt"/>
                <a:cs typeface="Times New Roman" panose="02020603050405020304" pitchFamily="18" charset="0"/>
              </a:rPr>
              <a:t>Energy Consumption</a:t>
            </a:r>
            <a:r>
              <a:rPr lang="en-US" sz="1800" dirty="0">
                <a:latin typeface="+mj-lt"/>
                <a:cs typeface="Times New Roman" panose="02020603050405020304" pitchFamily="18" charset="0"/>
              </a:rPr>
              <a:t>, and </a:t>
            </a:r>
            <a:r>
              <a:rPr lang="en-US" sz="1800" b="1" dirty="0">
                <a:latin typeface="+mj-lt"/>
                <a:cs typeface="Times New Roman" panose="02020603050405020304" pitchFamily="18" charset="0"/>
              </a:rPr>
              <a:t>Rates</a:t>
            </a:r>
            <a:r>
              <a:rPr lang="en-US" sz="1800" dirty="0">
                <a:latin typeface="+mj-lt"/>
                <a:cs typeface="Times New Roman" panose="02020603050405020304" pitchFamily="18" charset="0"/>
              </a:rPr>
              <a:t> tables.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+mj-lt"/>
                <a:cs typeface="Times New Roman" panose="02020603050405020304" pitchFamily="18" charset="0"/>
              </a:rPr>
              <a:t>Establish relationships for seamless analysis 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855996-A64C-6B55-074D-842F9D777F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5617" y="4020833"/>
            <a:ext cx="8261042" cy="2389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372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Solution: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B37046B-0346-11F8-B89A-3E2D144FB0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310" y="1768540"/>
            <a:ext cx="3927951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Display 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 Key Metrics Cards</a:t>
            </a: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Times New Roman" panose="02020603050405020304" pitchFamily="18" charset="0"/>
              </a:rPr>
              <a:t>Energy Consumption Dashboard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Times New Roman" panose="02020603050405020304" pitchFamily="18" charset="0"/>
              </a:rPr>
              <a:t>  Visualize water, electricity, and gas consumption trends.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Times New Roman" panose="02020603050405020304" pitchFamily="18" charset="0"/>
              </a:rPr>
              <a:t>  Adding slicers to filter by building, year, and energy type.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EFA3B1-DB7D-D91D-5042-82222023E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8261" y="1454522"/>
            <a:ext cx="6102626" cy="4316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968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780FC2-6BBF-C49D-3E6C-6D3ECDF34B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91B487C-0579-A7F2-48C4-80AE5A54D8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0498"/>
            <a:ext cx="12111135" cy="6137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700959"/>
      </p:ext>
    </p:extLst>
  </p:cSld>
  <p:clrMapOvr>
    <a:masterClrMapping/>
  </p:clrMapOvr>
</p:sld>
</file>

<file path=ppt/theme/theme1.xml><?xml version="1.0" encoding="utf-8"?>
<a:theme xmlns:a="http://schemas.openxmlformats.org/drawingml/2006/main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ssion 01 Design Thinking &amp; Critical Thinking" id="{1DE73F69-F87A-4ED3-81C1-82D2BA622E0C}" vid="{37568650-F724-47C7-905E-9640F80174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 Design Thinking &amp; Critical Thinking</Template>
  <TotalTime>146</TotalTime>
  <Words>606</Words>
  <Application>Microsoft Office PowerPoint</Application>
  <PresentationFormat>Widescreen</PresentationFormat>
  <Paragraphs>82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Wingdings</vt:lpstr>
      <vt:lpstr>Session 01 Design Thinking &amp; Critical Thinking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Kurhe</dc:creator>
  <cp:lastModifiedBy>sahana sahana</cp:lastModifiedBy>
  <cp:revision>5</cp:revision>
  <dcterms:created xsi:type="dcterms:W3CDTF">2024-12-31T09:40:01Z</dcterms:created>
  <dcterms:modified xsi:type="dcterms:W3CDTF">2025-01-05T08:01:39Z</dcterms:modified>
</cp:coreProperties>
</file>