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B4D826-B431-416E-900D-3C6A2CC4B337}">
  <a:tblStyle styleId="{50B4D826-B431-416E-900D-3C6A2CC4B3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e16d0ab44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e16d0ab44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e16d0ab44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e16d0ab44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e2637d1a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e2637d1a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b030c06ef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b030c06ef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3ee31fd6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3ee31fd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e2637d1a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e2637d1a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b030c06ef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b030c06e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e16d0ab4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e16d0ab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e16d0ab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e16d0ab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e2637d1a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e2637d1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e386e72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e386e72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5950" y="815850"/>
            <a:ext cx="8222100" cy="13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CS6111 - COMPUTER NETWORKS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  GUARDING THE GATEWAYS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7300" y="2138855"/>
            <a:ext cx="82221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860"/>
              <a:t>   			   UNVEILING WEB VULNERABILITIES</a:t>
            </a:r>
            <a:r>
              <a:rPr lang="en" sz="1860"/>
              <a:t>                  </a:t>
            </a:r>
            <a:endParaRPr sz="1860"/>
          </a:p>
        </p:txBody>
      </p:sp>
      <p:sp>
        <p:nvSpPr>
          <p:cNvPr id="56" name="Google Shape;56;p13"/>
          <p:cNvSpPr txBox="1"/>
          <p:nvPr/>
        </p:nvSpPr>
        <p:spPr>
          <a:xfrm>
            <a:off x="438650" y="3601250"/>
            <a:ext cx="8826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Priyasahaana M.                       Nandhini V. M.                     Vibiksha Bharathi P.K.                          Jincy J.S.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2021503037                             2021503527                                 2021503059                                 2021503021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438650" y="3064900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5013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501375" y="141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[1] Q. Li, W. Li, J. Wang and M. Cheng, "A SQL Injection Detection Method Based on Adaptive Deep Forest," in IEEE Access, vol. 7, pp. 145385-145394, 2019, doi: 10.1109/ACCESS.2019.2944951.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[2] H. -C. Chen, A. Nshimiyimana, C. Damarjati and P. -H. Chang, "Detection and Prevention of Cross-site Scripting Attack with Combined Approaches," 2021 International Conference on Electronics, Information, and Communication (ICEIC), Jeju, Korea (South), 2021, pp. 1-4, doi: 10.1109/ICEIC51217.2021.9369796.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 flipH="1" rot="10800000">
            <a:off x="501375" y="1132450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/>
          <p:nvPr/>
        </p:nvCxnSpPr>
        <p:spPr>
          <a:xfrm flipH="1" rot="10800000">
            <a:off x="501375" y="1193175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5013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501375" y="141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[3]  R. Shahid, S. N. K. Marwat, A. Al-Fuqaha and G. B. Brahim, "A Study of XXE Attacks Prevention Using XML Parser Configuration," 2022 14th International Conference on Computational Intelligence and Communication Networks (CICN), Al-Khobar, Saudi Arabia, 2022, pp. 830-835, doi: 10.1109/CICN56167.2022.10008276.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    [4] M. Alghawazi, D. Alghazzawi, and S. Alarifi, “Detection of SQL Injection Attack Using Machine Learning Techniques: A Systematic Literature Review,” Journal of Cybersecurity and Privacy, vol. 2, no. 4, pp. 764–777, Sep. 2022, doi: 10.3390/jcp2040039.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42" name="Google Shape;142;p23"/>
          <p:cNvCxnSpPr/>
          <p:nvPr/>
        </p:nvCxnSpPr>
        <p:spPr>
          <a:xfrm flipH="1" rot="10800000">
            <a:off x="501375" y="1132450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3"/>
          <p:cNvCxnSpPr/>
          <p:nvPr/>
        </p:nvCxnSpPr>
        <p:spPr>
          <a:xfrm flipH="1" rot="10800000">
            <a:off x="501375" y="1193175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5013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501375" y="141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  [5] Al-talak, Khadejah, and Onytra Abbass. "Detecting server-side request forgery (SSRF) attack by using deep learning techniques." International Journal of Advanced Computer Science and Applications 12.12 (2021).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50" name="Google Shape;150;p24"/>
          <p:cNvCxnSpPr/>
          <p:nvPr/>
        </p:nvCxnSpPr>
        <p:spPr>
          <a:xfrm flipH="1" rot="10800000">
            <a:off x="501375" y="1132450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4"/>
          <p:cNvCxnSpPr/>
          <p:nvPr/>
        </p:nvCxnSpPr>
        <p:spPr>
          <a:xfrm flipH="1" rot="10800000">
            <a:off x="501375" y="1193175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5013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41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today's digital landscape, web security is paramount due to the ever-present threat of malicious attacks.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SQL Injection:</a:t>
            </a:r>
            <a:r>
              <a:rPr lang="en"/>
              <a:t> Unauthorized database access via user inputs.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XSS (Cross-Site Scripting):</a:t>
            </a:r>
            <a:r>
              <a:rPr lang="en"/>
              <a:t> Injecting harmful scripts into web content.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XXE (XML External Entity):</a:t>
            </a:r>
            <a:r>
              <a:rPr lang="en"/>
              <a:t> Exploiting XML for data theft or denial of service.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SSRF (Server-Side Request Forgery):</a:t>
            </a:r>
            <a:r>
              <a:rPr lang="en"/>
              <a:t> Forcing servers to make unwanted requests, potentially exposing sensitive information.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 flipH="1" rot="10800000">
            <a:off x="501375" y="1132450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 flipH="1" rot="10800000">
            <a:off x="501375" y="1193175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44700" y="39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LITERATURE SURVEY</a:t>
            </a:r>
            <a:endParaRPr b="1"/>
          </a:p>
        </p:txBody>
      </p:sp>
      <p:cxnSp>
        <p:nvCxnSpPr>
          <p:cNvPr id="71" name="Google Shape;71;p15"/>
          <p:cNvCxnSpPr/>
          <p:nvPr/>
        </p:nvCxnSpPr>
        <p:spPr>
          <a:xfrm flipH="1" rot="10800000">
            <a:off x="501375" y="972375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 flipH="1" rot="10800000">
            <a:off x="501375" y="1033100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3" name="Google Shape;73;p15"/>
          <p:cNvGraphicFramePr/>
          <p:nvPr/>
        </p:nvGraphicFramePr>
        <p:xfrm>
          <a:off x="501375" y="12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{50B4D826-B431-416E-900D-3C6A2CC4B337}</a:tableStyleId>
              </a:tblPr>
              <a:tblGrid>
                <a:gridCol w="2108300"/>
                <a:gridCol w="1719875"/>
                <a:gridCol w="4211225"/>
              </a:tblGrid>
              <a:tr h="47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PAPER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AUTHOR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FINDINGS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95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 SQL Injection Detection Method Based on Adaptive Deep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Qi Li , Weishi Li , Junfeng Wang , and Mingyu Cheng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By using ADF, the model parameters can be automatically adjusted during the process, which improves the detection accuracy.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Detection and Prevention of Cross-site Scripting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Attack with Combined Approaches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Hsing-Chung Chen, Aristophane Nshimiyimana, Cahya Damarjati, Pi-Hsien Chang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With proposed approach WAIDPFS combined with AI algorithms for detecting and preventing Cross-Site Scripting demonstrated with high performance in real-time detection by defending automatically web server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Detecting Server-Side Request Forgery (SSRF)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Attack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Dr. Onytra Abbass, Khadejah Al-talak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LSTM network was used to design the tool to detect SSRF attacks contained in URLs. It was tested using several metrics such as measuring the accuracy.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44700" y="39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LITERATURE SURVEY</a:t>
            </a:r>
            <a:endParaRPr b="1"/>
          </a:p>
        </p:txBody>
      </p:sp>
      <p:cxnSp>
        <p:nvCxnSpPr>
          <p:cNvPr id="79" name="Google Shape;79;p16"/>
          <p:cNvCxnSpPr/>
          <p:nvPr/>
        </p:nvCxnSpPr>
        <p:spPr>
          <a:xfrm flipH="1" rot="10800000">
            <a:off x="501375" y="972375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6"/>
          <p:cNvCxnSpPr/>
          <p:nvPr/>
        </p:nvCxnSpPr>
        <p:spPr>
          <a:xfrm flipH="1" rot="10800000">
            <a:off x="501375" y="1033100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1" name="Google Shape;81;p16"/>
          <p:cNvGraphicFramePr/>
          <p:nvPr/>
        </p:nvGraphicFramePr>
        <p:xfrm>
          <a:off x="501375" y="125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{50B4D826-B431-416E-900D-3C6A2CC4B337}</a:tableStyleId>
              </a:tblPr>
              <a:tblGrid>
                <a:gridCol w="2108300"/>
                <a:gridCol w="1719875"/>
                <a:gridCol w="4211225"/>
              </a:tblGrid>
              <a:tr h="47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PAPER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AUTHOR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FINDINGS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95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 Study of XXE Attacks Prevention Using XML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Parser Configuration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Ramsha Shahid,Safdar Nawaz Khan Marwat,Ala Al-Fuqaha,Ghassen Ben Brahim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The study depicts the preferred configuration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for XML parsers for securing websites from XXE attacks that are functioning in a way that the attackers are not permitted to exploit web applications with XXE.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3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Detection of SQL Injection Attack Using Machine Learning Techniques: A Systematic Literature Review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Maha Alghawazi , Daniyal Alghazzawi and Suaad Alarifi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review results showed that few studies used machine learning tools and methods to generate new SQL injection attack datasets. Similarly, the results showed that only a few studies focused only on using mutation operators to generate adversarial SQL injection attack queries.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44225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49750" y="1616500"/>
            <a:ext cx="8715000" cy="31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o develop a </a:t>
            </a:r>
            <a:r>
              <a:rPr b="1" lang="en"/>
              <a:t>Python-based web vulnerability detection tool</a:t>
            </a:r>
            <a:r>
              <a:rPr lang="en"/>
              <a:t> that, when provided with a website's URL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identify and flag common security threats, including </a:t>
            </a:r>
            <a:r>
              <a:rPr b="1" lang="en"/>
              <a:t>SQL injection, XSS, XXE, and SSRF</a:t>
            </a:r>
            <a:r>
              <a:rPr lang="en"/>
              <a:t> vulnerabilities.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provide actionable insights for security professionals and developers, ultimately fortifying web application defenses and reducing the risk of exploitation.</a:t>
            </a:r>
            <a:endParaRPr/>
          </a:p>
        </p:txBody>
      </p:sp>
      <p:cxnSp>
        <p:nvCxnSpPr>
          <p:cNvPr id="88" name="Google Shape;88;p17"/>
          <p:cNvCxnSpPr/>
          <p:nvPr/>
        </p:nvCxnSpPr>
        <p:spPr>
          <a:xfrm flipH="1" rot="10800000">
            <a:off x="444225" y="1194700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7"/>
          <p:cNvCxnSpPr/>
          <p:nvPr/>
        </p:nvCxnSpPr>
        <p:spPr>
          <a:xfrm flipH="1" rot="10800000">
            <a:off x="444225" y="1237900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013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PROPOSED ARCHITECTURE</a:t>
            </a:r>
            <a:endParaRPr b="1"/>
          </a:p>
        </p:txBody>
      </p:sp>
      <p:cxnSp>
        <p:nvCxnSpPr>
          <p:cNvPr id="95" name="Google Shape;95;p18"/>
          <p:cNvCxnSpPr/>
          <p:nvPr/>
        </p:nvCxnSpPr>
        <p:spPr>
          <a:xfrm flipH="1" rot="10800000">
            <a:off x="501375" y="1132450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8"/>
          <p:cNvCxnSpPr/>
          <p:nvPr/>
        </p:nvCxnSpPr>
        <p:spPr>
          <a:xfrm flipH="1" rot="10800000">
            <a:off x="501375" y="1193175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851" y="1253900"/>
            <a:ext cx="4870577" cy="38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013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PROPOSED ALGORITHM</a:t>
            </a:r>
            <a:endParaRPr b="1"/>
          </a:p>
        </p:txBody>
      </p:sp>
      <p:cxnSp>
        <p:nvCxnSpPr>
          <p:cNvPr id="103" name="Google Shape;103;p19"/>
          <p:cNvCxnSpPr/>
          <p:nvPr/>
        </p:nvCxnSpPr>
        <p:spPr>
          <a:xfrm flipH="1" rot="10800000">
            <a:off x="501375" y="1132450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9"/>
          <p:cNvCxnSpPr/>
          <p:nvPr/>
        </p:nvCxnSpPr>
        <p:spPr>
          <a:xfrm flipH="1" rot="10800000">
            <a:off x="501375" y="1193175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9"/>
          <p:cNvSpPr txBox="1"/>
          <p:nvPr/>
        </p:nvSpPr>
        <p:spPr>
          <a:xfrm>
            <a:off x="552300" y="1342425"/>
            <a:ext cx="8039400" cy="3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Input Collection: </a:t>
            </a:r>
            <a:r>
              <a:rPr lang="en" sz="1500"/>
              <a:t>Obtain website URL for scanning.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URL Parsing: </a:t>
            </a:r>
            <a:r>
              <a:rPr lang="en" sz="1500"/>
              <a:t>Extract target address and parameters from the URL.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Vulnerability Scanning:</a:t>
            </a:r>
            <a:endParaRPr b="1"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SQL Injection: </a:t>
            </a:r>
            <a:r>
              <a:rPr lang="en" sz="1500"/>
              <a:t>Web scrape for forms and check error responses</a:t>
            </a:r>
            <a:r>
              <a:rPr b="1" lang="en" sz="1500"/>
              <a:t>.</a:t>
            </a:r>
            <a:endParaRPr b="1"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XSS:</a:t>
            </a:r>
            <a:r>
              <a:rPr lang="en" sz="1500"/>
              <a:t> Inject scripts and verify execution.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XXE: </a:t>
            </a:r>
            <a:r>
              <a:rPr lang="en" sz="1500"/>
              <a:t>Send XML payloads and monitor responses.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SSRF: </a:t>
            </a:r>
            <a:r>
              <a:rPr lang="en" sz="1500"/>
              <a:t>Test endpoints for unauthorized requests.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Caching Mechanism:</a:t>
            </a:r>
            <a:r>
              <a:rPr lang="en" sz="1500"/>
              <a:t> Use cache to store scan results, avoiding redundant scans.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Logging Mechanism: </a:t>
            </a:r>
            <a:r>
              <a:rPr lang="en" sz="1500"/>
              <a:t>Log scan activities, identified vulnerabilities, and errors encountered.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5013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LANGUAGES / TOOLS USED</a:t>
            </a:r>
            <a:endParaRPr b="1"/>
          </a:p>
        </p:txBody>
      </p:sp>
      <p:cxnSp>
        <p:nvCxnSpPr>
          <p:cNvPr id="111" name="Google Shape;111;p20"/>
          <p:cNvCxnSpPr/>
          <p:nvPr/>
        </p:nvCxnSpPr>
        <p:spPr>
          <a:xfrm flipH="1" rot="10800000">
            <a:off x="501375" y="1132450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0"/>
          <p:cNvCxnSpPr/>
          <p:nvPr/>
        </p:nvCxnSpPr>
        <p:spPr>
          <a:xfrm flipH="1" rot="10800000">
            <a:off x="501375" y="1193175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0"/>
          <p:cNvSpPr txBox="1"/>
          <p:nvPr/>
        </p:nvSpPr>
        <p:spPr>
          <a:xfrm>
            <a:off x="552300" y="1342425"/>
            <a:ext cx="8039400" cy="3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96" y="2037850"/>
            <a:ext cx="1463750" cy="14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2650" y="2066173"/>
            <a:ext cx="1463750" cy="160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5">
            <a:alphaModFix/>
          </a:blip>
          <a:srcRect b="0" l="-3745" r="0" t="0"/>
          <a:stretch/>
        </p:blipFill>
        <p:spPr>
          <a:xfrm>
            <a:off x="5761450" y="2137975"/>
            <a:ext cx="3015849" cy="12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59850" y="3767000"/>
            <a:ext cx="264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IDE - </a:t>
            </a:r>
            <a:r>
              <a:rPr b="1" lang="en" sz="1500"/>
              <a:t>Visual Studio Code</a:t>
            </a:r>
            <a:endParaRPr b="1" sz="1500"/>
          </a:p>
        </p:txBody>
      </p:sp>
      <p:sp>
        <p:nvSpPr>
          <p:cNvPr id="118" name="Google Shape;118;p20"/>
          <p:cNvSpPr txBox="1"/>
          <p:nvPr/>
        </p:nvSpPr>
        <p:spPr>
          <a:xfrm>
            <a:off x="3421125" y="3767000"/>
            <a:ext cx="202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Language - </a:t>
            </a:r>
            <a:r>
              <a:rPr b="1" lang="en" sz="1500"/>
              <a:t>Python</a:t>
            </a:r>
            <a:endParaRPr b="1" sz="1500"/>
          </a:p>
        </p:txBody>
      </p:sp>
      <p:sp>
        <p:nvSpPr>
          <p:cNvPr id="119" name="Google Shape;119;p20"/>
          <p:cNvSpPr txBox="1"/>
          <p:nvPr/>
        </p:nvSpPr>
        <p:spPr>
          <a:xfrm>
            <a:off x="5931550" y="3767000"/>
            <a:ext cx="289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For extracting forms - </a:t>
            </a:r>
            <a:r>
              <a:rPr b="1" lang="en" sz="1500"/>
              <a:t>Web Scraping</a:t>
            </a:r>
            <a:endParaRPr b="1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5013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501375" y="141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Our Python-based web vulnerability detection tool provides a means of </a:t>
            </a:r>
            <a:r>
              <a:rPr b="1" lang="en" sz="1600">
                <a:solidFill>
                  <a:schemeClr val="dk1"/>
                </a:solidFill>
              </a:rPr>
              <a:t>identifying SQL injection, XSS, XXE, and SSRF vulnerabilities</a:t>
            </a:r>
            <a:r>
              <a:rPr lang="en" sz="1600">
                <a:solidFill>
                  <a:schemeClr val="dk1"/>
                </a:solidFill>
              </a:rPr>
              <a:t> when given a website's URL.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 uses caching mechanism to reduce detection time and to improve efficiency.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 stores the tested websites url and their detection results in log records.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Continuous monitoring ensures long-term resilience against evolving threats, and Python's versatility enhances the tool's accessibility and effectiveness in web security.</a:t>
            </a:r>
            <a:endParaRPr b="1" sz="1600">
              <a:solidFill>
                <a:schemeClr val="dk1"/>
              </a:solidFill>
            </a:endParaRPr>
          </a:p>
        </p:txBody>
      </p:sp>
      <p:cxnSp>
        <p:nvCxnSpPr>
          <p:cNvPr id="126" name="Google Shape;126;p21"/>
          <p:cNvCxnSpPr/>
          <p:nvPr/>
        </p:nvCxnSpPr>
        <p:spPr>
          <a:xfrm flipH="1" rot="10800000">
            <a:off x="501375" y="1132450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1"/>
          <p:cNvCxnSpPr/>
          <p:nvPr/>
        </p:nvCxnSpPr>
        <p:spPr>
          <a:xfrm flipH="1" rot="10800000">
            <a:off x="501375" y="1193175"/>
            <a:ext cx="80394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