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81" r:id="rId2"/>
    <p:sldId id="285" r:id="rId3"/>
    <p:sldId id="318" r:id="rId4"/>
    <p:sldId id="286" r:id="rId5"/>
    <p:sldId id="289" r:id="rId6"/>
    <p:sldId id="314" r:id="rId7"/>
    <p:sldId id="311" r:id="rId8"/>
    <p:sldId id="315" r:id="rId9"/>
    <p:sldId id="319" r:id="rId10"/>
    <p:sldId id="320" r:id="rId11"/>
    <p:sldId id="312" r:id="rId12"/>
    <p:sldId id="316" r:id="rId13"/>
    <p:sldId id="317" r:id="rId14"/>
    <p:sldId id="292" r:id="rId15"/>
    <p:sldId id="321" r:id="rId16"/>
    <p:sldId id="30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73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9A0E456-174C-4A70-AF8C-0F3BEE0F7E0E}" type="datetimeFigureOut">
              <a:rPr lang="en-US" smtClean="0"/>
              <a:t>23-Apr-24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682A47D-5985-4372-9CC5-67C9B9EEE01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8554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0E456-174C-4A70-AF8C-0F3BEE0F7E0E}" type="datetimeFigureOut">
              <a:rPr lang="en-US" smtClean="0"/>
              <a:t>23-Apr-24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2A47D-5985-4372-9CC5-67C9B9EEE011}" type="slidenum">
              <a:rPr lang="en-US" smtClean="0"/>
              <a:t>‹#›</a:t>
            </a:fld>
            <a:endParaRPr lang="en-US"/>
          </a:p>
        </p:txBody>
      </p:sp>
    </p:spTree>
    <p:extLst>
      <p:ext uri="{BB962C8B-B14F-4D97-AF65-F5344CB8AC3E}">
        <p14:creationId xmlns:p14="http://schemas.microsoft.com/office/powerpoint/2010/main" val="324720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0E456-174C-4A70-AF8C-0F3BEE0F7E0E}" type="datetimeFigureOut">
              <a:rPr lang="en-US" smtClean="0"/>
              <a:t>23-Apr-24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2A47D-5985-4372-9CC5-67C9B9EEE01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225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0E456-174C-4A70-AF8C-0F3BEE0F7E0E}" type="datetimeFigureOut">
              <a:rPr lang="en-US" smtClean="0"/>
              <a:t>23-Apr-24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2A47D-5985-4372-9CC5-67C9B9EEE01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6635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0E456-174C-4A70-AF8C-0F3BEE0F7E0E}" type="datetimeFigureOut">
              <a:rPr lang="en-US" smtClean="0"/>
              <a:t>23-Apr-24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2A47D-5985-4372-9CC5-67C9B9EEE011}" type="slidenum">
              <a:rPr lang="en-US" smtClean="0"/>
              <a:t>‹#›</a:t>
            </a:fld>
            <a:endParaRPr lang="en-US"/>
          </a:p>
        </p:txBody>
      </p:sp>
    </p:spTree>
    <p:extLst>
      <p:ext uri="{BB962C8B-B14F-4D97-AF65-F5344CB8AC3E}">
        <p14:creationId xmlns:p14="http://schemas.microsoft.com/office/powerpoint/2010/main" val="3344421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0E456-174C-4A70-AF8C-0F3BEE0F7E0E}" type="datetimeFigureOut">
              <a:rPr lang="en-US" smtClean="0"/>
              <a:t>23-Apr-24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2A47D-5985-4372-9CC5-67C9B9EEE01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7418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0E456-174C-4A70-AF8C-0F3BEE0F7E0E}" type="datetimeFigureOut">
              <a:rPr lang="en-US" smtClean="0"/>
              <a:t>23-Apr-24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2A47D-5985-4372-9CC5-67C9B9EEE01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1137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0E456-174C-4A70-AF8C-0F3BEE0F7E0E}" type="datetimeFigureOut">
              <a:rPr lang="en-US" smtClean="0"/>
              <a:t>23-Apr-24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2A47D-5985-4372-9CC5-67C9B9EEE01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908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0E456-174C-4A70-AF8C-0F3BEE0F7E0E}" type="datetimeFigureOut">
              <a:rPr lang="en-US" smtClean="0"/>
              <a:t>23-Apr-24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2A47D-5985-4372-9CC5-67C9B9EEE01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3016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0E456-174C-4A70-AF8C-0F3BEE0F7E0E}" type="datetimeFigureOut">
              <a:rPr lang="en-US" smtClean="0"/>
              <a:t>23-Apr-24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2A47D-5985-4372-9CC5-67C9B9EEE011}" type="slidenum">
              <a:rPr lang="en-US" smtClean="0"/>
              <a:t>‹#›</a:t>
            </a:fld>
            <a:endParaRPr lang="en-US"/>
          </a:p>
        </p:txBody>
      </p:sp>
    </p:spTree>
    <p:extLst>
      <p:ext uri="{BB962C8B-B14F-4D97-AF65-F5344CB8AC3E}">
        <p14:creationId xmlns:p14="http://schemas.microsoft.com/office/powerpoint/2010/main" val="4153487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0E456-174C-4A70-AF8C-0F3BEE0F7E0E}" type="datetimeFigureOut">
              <a:rPr lang="en-US" smtClean="0"/>
              <a:t>23-Apr-24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2A47D-5985-4372-9CC5-67C9B9EEE01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7517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A0E456-174C-4A70-AF8C-0F3BEE0F7E0E}" type="datetimeFigureOut">
              <a:rPr lang="en-US" smtClean="0"/>
              <a:t>23-Apr-24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2A47D-5985-4372-9CC5-67C9B9EEE011}" type="slidenum">
              <a:rPr lang="en-US" smtClean="0"/>
              <a:t>‹#›</a:t>
            </a:fld>
            <a:endParaRPr lang="en-US"/>
          </a:p>
        </p:txBody>
      </p:sp>
    </p:spTree>
    <p:extLst>
      <p:ext uri="{BB962C8B-B14F-4D97-AF65-F5344CB8AC3E}">
        <p14:creationId xmlns:p14="http://schemas.microsoft.com/office/powerpoint/2010/main" val="311235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A0E456-174C-4A70-AF8C-0F3BEE0F7E0E}" type="datetimeFigureOut">
              <a:rPr lang="en-US" smtClean="0"/>
              <a:t>23-Apr-24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82A47D-5985-4372-9CC5-67C9B9EEE01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851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A0E456-174C-4A70-AF8C-0F3BEE0F7E0E}" type="datetimeFigureOut">
              <a:rPr lang="en-US" smtClean="0"/>
              <a:t>23-Apr-24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82A47D-5985-4372-9CC5-67C9B9EEE01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350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0E456-174C-4A70-AF8C-0F3BEE0F7E0E}" type="datetimeFigureOut">
              <a:rPr lang="en-US" smtClean="0"/>
              <a:t>23-Apr-24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82A47D-5985-4372-9CC5-67C9B9EEE011}" type="slidenum">
              <a:rPr lang="en-US" smtClean="0"/>
              <a:t>‹#›</a:t>
            </a:fld>
            <a:endParaRPr lang="en-US"/>
          </a:p>
        </p:txBody>
      </p:sp>
    </p:spTree>
    <p:extLst>
      <p:ext uri="{BB962C8B-B14F-4D97-AF65-F5344CB8AC3E}">
        <p14:creationId xmlns:p14="http://schemas.microsoft.com/office/powerpoint/2010/main" val="935074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0E456-174C-4A70-AF8C-0F3BEE0F7E0E}" type="datetimeFigureOut">
              <a:rPr lang="en-US" smtClean="0"/>
              <a:t>23-Apr-24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2A47D-5985-4372-9CC5-67C9B9EEE01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381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0E456-174C-4A70-AF8C-0F3BEE0F7E0E}" type="datetimeFigureOut">
              <a:rPr lang="en-US" smtClean="0"/>
              <a:t>23-Apr-24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2A47D-5985-4372-9CC5-67C9B9EEE011}" type="slidenum">
              <a:rPr lang="en-US" smtClean="0"/>
              <a:t>‹#›</a:t>
            </a:fld>
            <a:endParaRPr lang="en-US"/>
          </a:p>
        </p:txBody>
      </p:sp>
    </p:spTree>
    <p:extLst>
      <p:ext uri="{BB962C8B-B14F-4D97-AF65-F5344CB8AC3E}">
        <p14:creationId xmlns:p14="http://schemas.microsoft.com/office/powerpoint/2010/main" val="102802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A0E456-174C-4A70-AF8C-0F3BEE0F7E0E}" type="datetimeFigureOut">
              <a:rPr lang="en-US" smtClean="0"/>
              <a:t>23-Apr-24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82A47D-5985-4372-9CC5-67C9B9EEE011}" type="slidenum">
              <a:rPr lang="en-US" smtClean="0"/>
              <a:t>‹#›</a:t>
            </a:fld>
            <a:endParaRPr lang="en-US"/>
          </a:p>
        </p:txBody>
      </p:sp>
    </p:spTree>
    <p:extLst>
      <p:ext uri="{BB962C8B-B14F-4D97-AF65-F5344CB8AC3E}">
        <p14:creationId xmlns:p14="http://schemas.microsoft.com/office/powerpoint/2010/main" val="162566216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7.xml"/><Relationship Id="rId4" Type="http://schemas.openxmlformats.org/officeDocument/2006/relationships/hyperlink" Target="https://numpy.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2EE02A-03F8-0FC9-775D-94D3EF2A3BCE}"/>
              </a:ext>
            </a:extLst>
          </p:cNvPr>
          <p:cNvSpPr txBox="1">
            <a:spLocks/>
          </p:cNvSpPr>
          <p:nvPr/>
        </p:nvSpPr>
        <p:spPr>
          <a:xfrm>
            <a:off x="668216" y="2358189"/>
            <a:ext cx="10805746" cy="1190102"/>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4400" b="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spc="100" dirty="0" smtClean="0">
                <a:latin typeface="Arial" panose="020B0604020202020204" pitchFamily="34" charset="0"/>
                <a:ea typeface="Calibri" panose="020F0502020204030204" pitchFamily="34" charset="0"/>
                <a:cs typeface="Arial" panose="020B0604020202020204" pitchFamily="34" charset="0"/>
              </a:rPr>
              <a:t/>
            </a:r>
            <a:br>
              <a:rPr lang="en-US" sz="3200" b="1" spc="100" dirty="0" smtClean="0">
                <a:latin typeface="Arial" panose="020B0604020202020204" pitchFamily="34" charset="0"/>
                <a:ea typeface="Calibri" panose="020F050202020403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ADVANCING DIABETIC RETINOPATHY (DR) DETECTION</a:t>
            </a:r>
            <a:endParaRPr lang="en-US" sz="3200" dirty="0">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442EE02A-03F8-0FC9-775D-94D3EF2A3BCE}"/>
              </a:ext>
            </a:extLst>
          </p:cNvPr>
          <p:cNvSpPr txBox="1">
            <a:spLocks/>
          </p:cNvSpPr>
          <p:nvPr/>
        </p:nvSpPr>
        <p:spPr>
          <a:xfrm>
            <a:off x="1460173" y="1268257"/>
            <a:ext cx="9221831" cy="913531"/>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130"/>
              </a:spcBef>
            </a:pPr>
            <a:r>
              <a:rPr lang="en-US" sz="1800" b="1" spc="100" dirty="0" smtClean="0">
                <a:latin typeface="Arial" panose="020B0604020202020204" pitchFamily="34" charset="0"/>
                <a:ea typeface="Calibri" panose="020F0502020204030204" pitchFamily="34" charset="0"/>
                <a:cs typeface="Arial" panose="020B0604020202020204" pitchFamily="34" charset="0"/>
              </a:rPr>
              <a:t/>
            </a:r>
            <a:br>
              <a:rPr lang="en-US" sz="1800" b="1" spc="100" dirty="0" smtClean="0">
                <a:latin typeface="Arial" panose="020B0604020202020204" pitchFamily="34" charset="0"/>
                <a:ea typeface="Calibri" panose="020F0502020204030204" pitchFamily="34" charset="0"/>
                <a:cs typeface="Arial" panose="020B0604020202020204" pitchFamily="34" charset="0"/>
              </a:rPr>
            </a:br>
            <a:r>
              <a:rPr lang="en-US" sz="1800" b="1" spc="100" dirty="0" smtClean="0">
                <a:latin typeface="Arial" panose="020B0604020202020204" pitchFamily="34" charset="0"/>
                <a:ea typeface="Calibri" panose="020F0502020204030204" pitchFamily="34" charset="0"/>
                <a:cs typeface="Arial" panose="020B0604020202020204" pitchFamily="34" charset="0"/>
              </a:rPr>
              <a:t>NAAN MUDHALVAN (6</a:t>
            </a:r>
            <a:r>
              <a:rPr lang="en-US" sz="1800" b="1" spc="100" baseline="30000" dirty="0" smtClean="0">
                <a:latin typeface="Arial" panose="020B0604020202020204" pitchFamily="34" charset="0"/>
                <a:ea typeface="Calibri" panose="020F0502020204030204" pitchFamily="34" charset="0"/>
                <a:cs typeface="Arial" panose="020B0604020202020204" pitchFamily="34" charset="0"/>
              </a:rPr>
              <a:t>TH</a:t>
            </a:r>
            <a:r>
              <a:rPr lang="en-US" sz="1800" b="1" spc="100" dirty="0" smtClean="0">
                <a:latin typeface="Arial" panose="020B0604020202020204" pitchFamily="34" charset="0"/>
                <a:ea typeface="Calibri" panose="020F0502020204030204" pitchFamily="34" charset="0"/>
                <a:cs typeface="Arial" panose="020B0604020202020204" pitchFamily="34" charset="0"/>
              </a:rPr>
              <a:t> SEMESTER)</a:t>
            </a:r>
          </a:p>
          <a:p>
            <a:pPr>
              <a:spcBef>
                <a:spcPts val="130"/>
              </a:spcBef>
            </a:pPr>
            <a:r>
              <a:rPr lang="en-US" sz="1800" b="1" spc="100" dirty="0" smtClean="0">
                <a:latin typeface="Arial" panose="020B0604020202020204" pitchFamily="34" charset="0"/>
                <a:ea typeface="Calibri" panose="020F0502020204030204" pitchFamily="34" charset="0"/>
                <a:cs typeface="Arial" panose="020B0604020202020204" pitchFamily="34" charset="0"/>
              </a:rPr>
              <a:t>GENERATIVE AI (</a:t>
            </a:r>
            <a:r>
              <a:rPr lang="en-US" sz="1800" b="1" spc="100" dirty="0" err="1" smtClean="0">
                <a:latin typeface="Arial" panose="020B0604020202020204" pitchFamily="34" charset="0"/>
                <a:ea typeface="Calibri" panose="020F0502020204030204" pitchFamily="34" charset="0"/>
                <a:cs typeface="Arial" panose="020B0604020202020204" pitchFamily="34" charset="0"/>
              </a:rPr>
              <a:t>GenAI</a:t>
            </a:r>
            <a:r>
              <a:rPr lang="en-US" sz="1800" b="1" spc="100" dirty="0" smtClean="0">
                <a:latin typeface="Arial" panose="020B0604020202020204" pitchFamily="34" charset="0"/>
                <a:ea typeface="Calibri" panose="020F0502020204030204" pitchFamily="34" charset="0"/>
                <a:cs typeface="Arial" panose="020B0604020202020204" pitchFamily="34" charset="0"/>
              </a:rPr>
              <a:t>)</a:t>
            </a:r>
            <a:endParaRPr lang="en-US" sz="1800" b="1" spc="100" dirty="0">
              <a:latin typeface="Arial" panose="020B0604020202020204" pitchFamily="34" charset="0"/>
              <a:ea typeface="Calibri" panose="020F0502020204030204" pitchFamily="34" charset="0"/>
              <a:cs typeface="Arial" panose="020B0604020202020204" pitchFamily="34" charset="0"/>
            </a:endParaRPr>
          </a:p>
        </p:txBody>
      </p:sp>
      <p:sp>
        <p:nvSpPr>
          <p:cNvPr id="2" name="TextBox 1"/>
          <p:cNvSpPr txBox="1"/>
          <p:nvPr/>
        </p:nvSpPr>
        <p:spPr>
          <a:xfrm>
            <a:off x="8021053" y="5261811"/>
            <a:ext cx="3228320" cy="646331"/>
          </a:xfrm>
          <a:prstGeom prst="rect">
            <a:avLst/>
          </a:prstGeom>
          <a:noFill/>
          <a:ln>
            <a:noFill/>
          </a:ln>
        </p:spPr>
        <p:txBody>
          <a:bodyPr wrap="square" rtlCol="0">
            <a:spAutoFit/>
          </a:bodyPr>
          <a:lstStyle/>
          <a:p>
            <a:pPr algn="r"/>
            <a:r>
              <a:rPr lang="en-US" b="1" dirty="0" err="1" smtClean="0">
                <a:latin typeface="Arial" panose="020B0604020202020204" pitchFamily="34" charset="0"/>
                <a:cs typeface="Arial" panose="020B0604020202020204" pitchFamily="34" charset="0"/>
              </a:rPr>
              <a:t>Priyasahaana</a:t>
            </a:r>
            <a:r>
              <a:rPr lang="en-US" b="1" dirty="0" smtClean="0">
                <a:latin typeface="Arial" panose="020B0604020202020204" pitchFamily="34" charset="0"/>
                <a:cs typeface="Arial" panose="020B0604020202020204" pitchFamily="34" charset="0"/>
              </a:rPr>
              <a:t> M.</a:t>
            </a:r>
          </a:p>
          <a:p>
            <a:pPr algn="r"/>
            <a:r>
              <a:rPr lang="en-US" b="1" dirty="0" smtClean="0">
                <a:latin typeface="Arial" panose="020B0604020202020204" pitchFamily="34" charset="0"/>
                <a:cs typeface="Arial" panose="020B0604020202020204" pitchFamily="34" charset="0"/>
              </a:rPr>
              <a:t>2021503037</a:t>
            </a:r>
            <a:endParaRPr lang="en-US" b="1" dirty="0">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id="{442EE02A-03F8-0FC9-775D-94D3EF2A3BCE}"/>
              </a:ext>
            </a:extLst>
          </p:cNvPr>
          <p:cNvSpPr txBox="1">
            <a:spLocks/>
          </p:cNvSpPr>
          <p:nvPr/>
        </p:nvSpPr>
        <p:spPr>
          <a:xfrm>
            <a:off x="668215" y="3548291"/>
            <a:ext cx="10805746" cy="1190102"/>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4400" b="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spc="100" dirty="0" smtClean="0">
                <a:latin typeface="Arial" panose="020B0604020202020204" pitchFamily="34" charset="0"/>
                <a:ea typeface="Calibri" panose="020F0502020204030204" pitchFamily="34" charset="0"/>
                <a:cs typeface="Arial" panose="020B0604020202020204" pitchFamily="34" charset="0"/>
              </a:rPr>
              <a:t>A Deep Learning Approach </a:t>
            </a:r>
            <a:r>
              <a:rPr lang="en-US" sz="2000" spc="100" smtClean="0">
                <a:latin typeface="Arial" panose="020B0604020202020204" pitchFamily="34" charset="0"/>
                <a:ea typeface="Calibri" panose="020F0502020204030204" pitchFamily="34" charset="0"/>
                <a:cs typeface="Arial" panose="020B0604020202020204" pitchFamily="34" charset="0"/>
              </a:rPr>
              <a:t>to </a:t>
            </a:r>
            <a:r>
              <a:rPr lang="en-US" sz="2000" spc="100" smtClean="0">
                <a:latin typeface="Arial" panose="020B0604020202020204" pitchFamily="34" charset="0"/>
                <a:ea typeface="Calibri" panose="020F0502020204030204" pitchFamily="34" charset="0"/>
                <a:cs typeface="Arial" panose="020B0604020202020204" pitchFamily="34" charset="0"/>
              </a:rPr>
              <a:t>detect</a:t>
            </a:r>
            <a:r>
              <a:rPr lang="en-US" sz="2000" spc="100" smtClean="0">
                <a:latin typeface="Arial" panose="020B0604020202020204" pitchFamily="34" charset="0"/>
                <a:ea typeface="Calibri" panose="020F0502020204030204" pitchFamily="34" charset="0"/>
                <a:cs typeface="Arial" panose="020B0604020202020204" pitchFamily="34" charset="0"/>
              </a:rPr>
              <a:t> </a:t>
            </a:r>
            <a:r>
              <a:rPr lang="en-US" sz="2000" spc="100" dirty="0" smtClean="0">
                <a:latin typeface="Arial" panose="020B0604020202020204" pitchFamily="34" charset="0"/>
                <a:ea typeface="Calibri" panose="020F0502020204030204" pitchFamily="34" charset="0"/>
                <a:cs typeface="Arial" panose="020B0604020202020204" pitchFamily="34" charset="0"/>
              </a:rPr>
              <a:t>the Diabetes Retinopathy </a:t>
            </a:r>
          </a:p>
          <a:p>
            <a:r>
              <a:rPr lang="en-US" sz="2000" spc="100" dirty="0" smtClean="0">
                <a:latin typeface="Arial" panose="020B0604020202020204" pitchFamily="34" charset="0"/>
                <a:ea typeface="Calibri" panose="020F0502020204030204" pitchFamily="34" charset="0"/>
                <a:cs typeface="Arial" panose="020B0604020202020204" pitchFamily="34" charset="0"/>
              </a:rPr>
              <a:t>using </a:t>
            </a:r>
            <a:r>
              <a:rPr lang="en-US" sz="2000" spc="100" dirty="0" err="1" smtClean="0">
                <a:latin typeface="Arial" panose="020B0604020202020204" pitchFamily="34" charset="0"/>
                <a:ea typeface="Calibri" panose="020F0502020204030204" pitchFamily="34" charset="0"/>
                <a:cs typeface="Arial" panose="020B0604020202020204" pitchFamily="34" charset="0"/>
              </a:rPr>
              <a:t>EfficientNet</a:t>
            </a:r>
            <a:r>
              <a:rPr lang="en-US" sz="2000" spc="100" dirty="0" smtClean="0">
                <a:latin typeface="Arial" panose="020B0604020202020204" pitchFamily="34" charset="0"/>
                <a:ea typeface="Calibri" panose="020F0502020204030204" pitchFamily="34" charset="0"/>
                <a:cs typeface="Arial" panose="020B0604020202020204" pitchFamily="34" charset="0"/>
              </a:rPr>
              <a:t> B3 Architecture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6913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C9FE-2C3C-2555-6088-026366E2F13E}"/>
              </a:ext>
            </a:extLst>
          </p:cNvPr>
          <p:cNvSpPr txBox="1">
            <a:spLocks/>
          </p:cNvSpPr>
          <p:nvPr/>
        </p:nvSpPr>
        <p:spPr>
          <a:xfrm>
            <a:off x="1295402" y="1070055"/>
            <a:ext cx="9601196" cy="713479"/>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b="1" dirty="0" smtClean="0">
                <a:latin typeface="Arial" panose="020B0604020202020204" pitchFamily="34" charset="0"/>
                <a:cs typeface="Arial" panose="020B0604020202020204" pitchFamily="34" charset="0"/>
              </a:rPr>
              <a:t>WOW IN THE SOLUTION (NOVELTY ADDED):</a:t>
            </a:r>
            <a:endParaRPr lang="en-US"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BB9E0E7-7180-90D0-3301-29EFAFE8E37F}"/>
              </a:ext>
            </a:extLst>
          </p:cNvPr>
          <p:cNvSpPr txBox="1">
            <a:spLocks/>
          </p:cNvSpPr>
          <p:nvPr/>
        </p:nvSpPr>
        <p:spPr>
          <a:xfrm>
            <a:off x="970547" y="1959997"/>
            <a:ext cx="10250906" cy="331893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latin typeface="Arial" panose="020B0604020202020204" pitchFamily="34" charset="0"/>
                <a:cs typeface="Arial" panose="020B0604020202020204" pitchFamily="34" charset="0"/>
              </a:rPr>
              <a:t>EfficientNetB3</a:t>
            </a:r>
            <a:r>
              <a:rPr lang="en-US" sz="2000" dirty="0">
                <a:latin typeface="Arial" panose="020B0604020202020204" pitchFamily="34" charset="0"/>
                <a:cs typeface="Arial" panose="020B0604020202020204" pitchFamily="34" charset="0"/>
              </a:rPr>
              <a:t>: Utilizing the cutting-edge EfficientNetB3 architecture for efficient yet powerful feature extraction.</a:t>
            </a:r>
          </a:p>
          <a:p>
            <a:pPr algn="just">
              <a:lnSpc>
                <a:spcPct val="150000"/>
              </a:lnSpc>
            </a:pPr>
            <a:r>
              <a:rPr lang="en-US" sz="2000" b="1" dirty="0">
                <a:latin typeface="Arial" panose="020B0604020202020204" pitchFamily="34" charset="0"/>
                <a:cs typeface="Arial" panose="020B0604020202020204" pitchFamily="34" charset="0"/>
              </a:rPr>
              <a:t>Comprehensive Metrics</a:t>
            </a:r>
            <a:r>
              <a:rPr lang="en-US" sz="2000" dirty="0">
                <a:latin typeface="Arial" panose="020B0604020202020204" pitchFamily="34" charset="0"/>
                <a:cs typeface="Arial" panose="020B0604020202020204" pitchFamily="34" charset="0"/>
              </a:rPr>
              <a:t>: Providing detailed evaluation metrics like </a:t>
            </a:r>
            <a:r>
              <a:rPr lang="en-US" sz="2000" dirty="0" smtClean="0">
                <a:latin typeface="Arial" panose="020B0604020202020204" pitchFamily="34" charset="0"/>
                <a:cs typeface="Arial" panose="020B0604020202020204" pitchFamily="34" charset="0"/>
              </a:rPr>
              <a:t>classification </a:t>
            </a:r>
            <a:r>
              <a:rPr lang="en-US" sz="2000" dirty="0">
                <a:latin typeface="Arial" panose="020B0604020202020204" pitchFamily="34" charset="0"/>
                <a:cs typeface="Arial" panose="020B0604020202020204" pitchFamily="34" charset="0"/>
              </a:rPr>
              <a:t>report for a deeper understanding of model performance.</a:t>
            </a:r>
          </a:p>
          <a:p>
            <a:pPr algn="just">
              <a:lnSpc>
                <a:spcPct val="150000"/>
              </a:lnSpc>
            </a:pPr>
            <a:r>
              <a:rPr lang="en-US" sz="2000" b="1" dirty="0">
                <a:latin typeface="Arial" panose="020B0604020202020204" pitchFamily="34" charset="0"/>
                <a:cs typeface="Arial" panose="020B0604020202020204" pitchFamily="34" charset="0"/>
              </a:rPr>
              <a:t>Advanced Regularization</a:t>
            </a:r>
            <a:r>
              <a:rPr lang="en-US" sz="2000" dirty="0">
                <a:latin typeface="Arial" panose="020B0604020202020204" pitchFamily="34" charset="0"/>
                <a:cs typeface="Arial" panose="020B0604020202020204" pitchFamily="34" charset="0"/>
              </a:rPr>
              <a:t>: Incorporating advanced regularization techniques such as dropout and batch normalization for improved model robustness and generalization.</a:t>
            </a:r>
          </a:p>
        </p:txBody>
      </p:sp>
      <p:cxnSp>
        <p:nvCxnSpPr>
          <p:cNvPr id="5" name="Straight Connector 4"/>
          <p:cNvCxnSpPr/>
          <p:nvPr/>
        </p:nvCxnSpPr>
        <p:spPr>
          <a:xfrm flipV="1">
            <a:off x="1480041" y="1783534"/>
            <a:ext cx="9492760"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346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1480041" y="1783534"/>
            <a:ext cx="9492760" cy="1"/>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B23BCA21-7DA8-9C34-BE44-049EAA441D6B}"/>
              </a:ext>
            </a:extLst>
          </p:cNvPr>
          <p:cNvSpPr txBox="1">
            <a:spLocks/>
          </p:cNvSpPr>
          <p:nvPr/>
        </p:nvSpPr>
        <p:spPr>
          <a:xfrm>
            <a:off x="1371605" y="1131600"/>
            <a:ext cx="9601196" cy="1303867"/>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b="1" dirty="0" smtClean="0">
                <a:latin typeface="Arial" panose="020B0604020202020204" pitchFamily="34" charset="0"/>
                <a:cs typeface="Arial" panose="020B0604020202020204" pitchFamily="34" charset="0"/>
              </a:rPr>
              <a:t>RESULT</a:t>
            </a:r>
            <a:endParaRPr lang="en-US" sz="28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882316" y="2156454"/>
            <a:ext cx="4247150" cy="3737234"/>
          </a:xfrm>
          <a:prstGeom prst="rect">
            <a:avLst/>
          </a:prstGeom>
        </p:spPr>
      </p:pic>
      <p:pic>
        <p:nvPicPr>
          <p:cNvPr id="3" name="Picture 2"/>
          <p:cNvPicPr>
            <a:picLocks noChangeAspect="1"/>
          </p:cNvPicPr>
          <p:nvPr/>
        </p:nvPicPr>
        <p:blipFill>
          <a:blip r:embed="rId3"/>
          <a:stretch>
            <a:fillRect/>
          </a:stretch>
        </p:blipFill>
        <p:spPr>
          <a:xfrm>
            <a:off x="5309937" y="2553505"/>
            <a:ext cx="5918520" cy="2943133"/>
          </a:xfrm>
          <a:prstGeom prst="rect">
            <a:avLst/>
          </a:prstGeom>
        </p:spPr>
      </p:pic>
    </p:spTree>
    <p:extLst>
      <p:ext uri="{BB962C8B-B14F-4D97-AF65-F5344CB8AC3E}">
        <p14:creationId xmlns:p14="http://schemas.microsoft.com/office/powerpoint/2010/main" val="3587201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1480041" y="1783534"/>
            <a:ext cx="9492760" cy="1"/>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B23BCA21-7DA8-9C34-BE44-049EAA441D6B}"/>
              </a:ext>
            </a:extLst>
          </p:cNvPr>
          <p:cNvSpPr txBox="1">
            <a:spLocks/>
          </p:cNvSpPr>
          <p:nvPr/>
        </p:nvSpPr>
        <p:spPr>
          <a:xfrm>
            <a:off x="1371605" y="1131600"/>
            <a:ext cx="9601196" cy="1303867"/>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b="1" dirty="0" smtClean="0">
                <a:latin typeface="Arial" panose="020B0604020202020204" pitchFamily="34" charset="0"/>
                <a:cs typeface="Arial" panose="020B0604020202020204" pitchFamily="34" charset="0"/>
              </a:rPr>
              <a:t>RESULT</a:t>
            </a:r>
            <a:endParaRPr lang="en-US" sz="28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30193" y="2435467"/>
            <a:ext cx="4828924" cy="2589886"/>
          </a:xfrm>
          <a:prstGeom prst="rect">
            <a:avLst/>
          </a:prstGeom>
        </p:spPr>
      </p:pic>
      <p:pic>
        <p:nvPicPr>
          <p:cNvPr id="7" name="Picture 6"/>
          <p:cNvPicPr>
            <a:picLocks noChangeAspect="1"/>
          </p:cNvPicPr>
          <p:nvPr/>
        </p:nvPicPr>
        <p:blipFill>
          <a:blip r:embed="rId3"/>
          <a:stretch>
            <a:fillRect/>
          </a:stretch>
        </p:blipFill>
        <p:spPr>
          <a:xfrm>
            <a:off x="6172203" y="1947292"/>
            <a:ext cx="5010627" cy="4121533"/>
          </a:xfrm>
          <a:prstGeom prst="rect">
            <a:avLst/>
          </a:prstGeom>
        </p:spPr>
      </p:pic>
    </p:spTree>
    <p:extLst>
      <p:ext uri="{BB962C8B-B14F-4D97-AF65-F5344CB8AC3E}">
        <p14:creationId xmlns:p14="http://schemas.microsoft.com/office/powerpoint/2010/main" val="2425589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1480041" y="1783534"/>
            <a:ext cx="9492760" cy="1"/>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B23BCA21-7DA8-9C34-BE44-049EAA441D6B}"/>
              </a:ext>
            </a:extLst>
          </p:cNvPr>
          <p:cNvSpPr txBox="1">
            <a:spLocks/>
          </p:cNvSpPr>
          <p:nvPr/>
        </p:nvSpPr>
        <p:spPr>
          <a:xfrm>
            <a:off x="1371605" y="1131600"/>
            <a:ext cx="9601196" cy="1303867"/>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b="1" dirty="0" smtClean="0">
                <a:latin typeface="Arial" panose="020B0604020202020204" pitchFamily="34" charset="0"/>
                <a:cs typeface="Arial" panose="020B0604020202020204" pitchFamily="34" charset="0"/>
              </a:rPr>
              <a:t>RESULT</a:t>
            </a:r>
            <a:endParaRPr lang="en-US" sz="28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2476757" y="2235651"/>
            <a:ext cx="7078063" cy="3124636"/>
          </a:xfrm>
          <a:prstGeom prst="rect">
            <a:avLst/>
          </a:prstGeom>
        </p:spPr>
      </p:pic>
    </p:spTree>
    <p:extLst>
      <p:ext uri="{BB962C8B-B14F-4D97-AF65-F5344CB8AC3E}">
        <p14:creationId xmlns:p14="http://schemas.microsoft.com/office/powerpoint/2010/main" val="2397662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1349620" y="1836288"/>
            <a:ext cx="9492760" cy="1"/>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913395FE-28E1-C755-C6D0-2E22F2C602A6}"/>
              </a:ext>
            </a:extLst>
          </p:cNvPr>
          <p:cNvSpPr txBox="1">
            <a:spLocks/>
          </p:cNvSpPr>
          <p:nvPr/>
        </p:nvSpPr>
        <p:spPr>
          <a:xfrm>
            <a:off x="1295402" y="1184355"/>
            <a:ext cx="9601196" cy="1303867"/>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b="1" dirty="0" smtClean="0">
                <a:latin typeface="Arial" panose="020B0604020202020204" pitchFamily="34" charset="0"/>
                <a:cs typeface="Arial" panose="020B0604020202020204" pitchFamily="34" charset="0"/>
              </a:rPr>
              <a:t>CONCLUSION</a:t>
            </a:r>
            <a:endParaRPr lang="en-US" sz="2800" b="1"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2E8F8118-4648-AF6A-B023-AF87C82C10F6}"/>
              </a:ext>
            </a:extLst>
          </p:cNvPr>
          <p:cNvSpPr txBox="1">
            <a:spLocks/>
          </p:cNvSpPr>
          <p:nvPr/>
        </p:nvSpPr>
        <p:spPr>
          <a:xfrm>
            <a:off x="1123591" y="1836288"/>
            <a:ext cx="9944818" cy="4054731"/>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latin typeface="Arial" panose="020B0604020202020204" pitchFamily="34" charset="0"/>
                <a:cs typeface="Arial" panose="020B0604020202020204" pitchFamily="34" charset="0"/>
              </a:rPr>
              <a:t>Effective Classification</a:t>
            </a:r>
            <a:r>
              <a:rPr lang="en-US" sz="2000" dirty="0">
                <a:latin typeface="Arial" panose="020B0604020202020204" pitchFamily="34" charset="0"/>
                <a:cs typeface="Arial" panose="020B0604020202020204" pitchFamily="34" charset="0"/>
              </a:rPr>
              <a:t>: The developed deep learning model effectively classifies diabetic retinopathy severity from retinal images, achieving satisfactory accuracy and loss metrics on both training and validation datasets.</a:t>
            </a:r>
          </a:p>
          <a:p>
            <a:pPr algn="just">
              <a:lnSpc>
                <a:spcPct val="150000"/>
              </a:lnSpc>
            </a:pPr>
            <a:r>
              <a:rPr lang="en-US" sz="2000" b="1" dirty="0">
                <a:latin typeface="Arial" panose="020B0604020202020204" pitchFamily="34" charset="0"/>
                <a:cs typeface="Arial" panose="020B0604020202020204" pitchFamily="34" charset="0"/>
              </a:rPr>
              <a:t>Robust Generalization</a:t>
            </a:r>
            <a:r>
              <a:rPr lang="en-US" sz="2000" dirty="0">
                <a:latin typeface="Arial" panose="020B0604020202020204" pitchFamily="34" charset="0"/>
                <a:cs typeface="Arial" panose="020B0604020202020204" pitchFamily="34" charset="0"/>
              </a:rPr>
              <a:t>: Through rigorous training and evaluation, the model demonstrates robust generalization capabilities, showing promising performance on unseen validation and test datasets.</a:t>
            </a:r>
          </a:p>
          <a:p>
            <a:pPr algn="just">
              <a:lnSpc>
                <a:spcPct val="150000"/>
              </a:lnSpc>
            </a:pPr>
            <a:r>
              <a:rPr lang="en-US" sz="2000" b="1" dirty="0">
                <a:latin typeface="Arial" panose="020B0604020202020204" pitchFamily="34" charset="0"/>
                <a:cs typeface="Arial" panose="020B0604020202020204" pitchFamily="34" charset="0"/>
              </a:rPr>
              <a:t>Deployment Readiness</a:t>
            </a:r>
            <a:r>
              <a:rPr lang="en-US" sz="2000" dirty="0">
                <a:latin typeface="Arial" panose="020B0604020202020204" pitchFamily="34" charset="0"/>
                <a:cs typeface="Arial" panose="020B0604020202020204" pitchFamily="34" charset="0"/>
              </a:rPr>
              <a:t>: With the trained model saved for future use, the project concludes with a deployable solution ready for integration into real-world applications, facilitating automated diabetic retinopathy severity assessment.</a:t>
            </a:r>
          </a:p>
          <a:p>
            <a:pPr marL="0" indent="0" algn="just">
              <a:lnSpc>
                <a:spcPct val="150000"/>
              </a:lnSpc>
              <a:buNone/>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9663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1403838" y="1716504"/>
            <a:ext cx="9492760" cy="1"/>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913395FE-28E1-C755-C6D0-2E22F2C602A6}"/>
              </a:ext>
            </a:extLst>
          </p:cNvPr>
          <p:cNvSpPr txBox="1">
            <a:spLocks/>
          </p:cNvSpPr>
          <p:nvPr/>
        </p:nvSpPr>
        <p:spPr>
          <a:xfrm>
            <a:off x="1349620" y="1072058"/>
            <a:ext cx="9601196" cy="500067"/>
          </a:xfrm>
          <a:prstGeom prst="rect">
            <a:avLst/>
          </a:prstGeom>
        </p:spPr>
        <p:txBody>
          <a:bodyPr>
            <a:normAutofit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b="1" dirty="0" smtClean="0">
                <a:latin typeface="Arial" panose="020B0604020202020204" pitchFamily="34" charset="0"/>
                <a:cs typeface="Arial" panose="020B0604020202020204" pitchFamily="34" charset="0"/>
              </a:rPr>
              <a:t>REFERENCES</a:t>
            </a:r>
            <a:endParaRPr lang="en-US" sz="2800" b="1"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2E8F8118-4648-AF6A-B023-AF87C82C10F6}"/>
              </a:ext>
            </a:extLst>
          </p:cNvPr>
          <p:cNvSpPr txBox="1">
            <a:spLocks/>
          </p:cNvSpPr>
          <p:nvPr/>
        </p:nvSpPr>
        <p:spPr>
          <a:xfrm>
            <a:off x="1177809" y="1860884"/>
            <a:ext cx="9944818" cy="4555958"/>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dirty="0" smtClean="0">
                <a:latin typeface="Arial" panose="020B0604020202020204" pitchFamily="34" charset="0"/>
                <a:cs typeface="Arial" panose="020B0604020202020204" pitchFamily="34" charset="0"/>
                <a:hlinkClick r:id="rId2"/>
              </a:rPr>
              <a:t>https://www.tensorflow.org/</a:t>
            </a:r>
            <a:endParaRPr lang="en-US" sz="2000" dirty="0">
              <a:latin typeface="Arial" panose="020B0604020202020204" pitchFamily="34" charset="0"/>
              <a:cs typeface="Arial" panose="020B0604020202020204" pitchFamily="34" charset="0"/>
            </a:endParaRPr>
          </a:p>
          <a:p>
            <a:pPr algn="just">
              <a:lnSpc>
                <a:spcPct val="150000"/>
              </a:lnSpc>
            </a:pPr>
            <a:r>
              <a:rPr lang="en-US" sz="2000" dirty="0" smtClean="0">
                <a:latin typeface="Arial" panose="020B0604020202020204" pitchFamily="34" charset="0"/>
                <a:cs typeface="Arial" panose="020B0604020202020204" pitchFamily="34" charset="0"/>
                <a:hlinkClick r:id="rId3"/>
              </a:rPr>
              <a:t>https://keras.io/</a:t>
            </a:r>
            <a:endParaRPr lang="en-US" sz="2000" dirty="0" smtClean="0">
              <a:latin typeface="Arial" panose="020B0604020202020204" pitchFamily="34" charset="0"/>
              <a:cs typeface="Arial" panose="020B0604020202020204" pitchFamily="34" charset="0"/>
            </a:endParaRPr>
          </a:p>
          <a:p>
            <a:pPr algn="just">
              <a:lnSpc>
                <a:spcPct val="150000"/>
              </a:lnSpc>
            </a:pPr>
            <a:r>
              <a:rPr lang="en-US" sz="2000" dirty="0" smtClean="0">
                <a:latin typeface="Arial" panose="020B0604020202020204" pitchFamily="34" charset="0"/>
                <a:cs typeface="Arial" panose="020B0604020202020204" pitchFamily="34" charset="0"/>
                <a:hlinkClick r:id="rId4"/>
              </a:rPr>
              <a:t>https://numpy.org/</a:t>
            </a:r>
            <a:endParaRPr lang="en-US" sz="2000" dirty="0" smtClean="0">
              <a:latin typeface="Arial" panose="020B0604020202020204" pitchFamily="34" charset="0"/>
              <a:cs typeface="Arial" panose="020B0604020202020204" pitchFamily="34" charset="0"/>
            </a:endParaRPr>
          </a:p>
          <a:p>
            <a:pPr algn="just">
              <a:lnSpc>
                <a:spcPct val="150000"/>
              </a:lnSpc>
            </a:pPr>
            <a:r>
              <a:rPr lang="en-US" sz="2000" dirty="0">
                <a:latin typeface="Arial" panose="020B0604020202020204" pitchFamily="34" charset="0"/>
                <a:cs typeface="Arial" panose="020B0604020202020204" pitchFamily="34" charset="0"/>
              </a:rPr>
              <a:t>https://www.tensorflow.org/api_docs/python/tf/keras/applications/EfficientNetB3</a:t>
            </a:r>
            <a:endParaRPr lang="en-US" sz="2000" dirty="0" smtClean="0">
              <a:latin typeface="Arial" panose="020B0604020202020204" pitchFamily="34" charset="0"/>
              <a:cs typeface="Arial" panose="020B0604020202020204" pitchFamily="34" charset="0"/>
            </a:endParaRPr>
          </a:p>
          <a:p>
            <a:pPr algn="just">
              <a:lnSpc>
                <a:spcPct val="150000"/>
              </a:lnSpc>
            </a:pPr>
            <a:r>
              <a:rPr lang="en-US" sz="2000" dirty="0" err="1" smtClean="0">
                <a:latin typeface="Arial" panose="020B0604020202020204" pitchFamily="34" charset="0"/>
                <a:cs typeface="Arial" panose="020B0604020202020204" pitchFamily="34" charset="0"/>
              </a:rPr>
              <a:t>scikit</a:t>
            </a:r>
            <a:r>
              <a:rPr lang="en-US" sz="2000" dirty="0" smtClean="0">
                <a:latin typeface="Arial" panose="020B0604020202020204" pitchFamily="34" charset="0"/>
                <a:cs typeface="Arial" panose="020B0604020202020204" pitchFamily="34" charset="0"/>
              </a:rPr>
              <a:t>-learn: Machine Learning in Python --- </a:t>
            </a:r>
            <a:r>
              <a:rPr lang="en-US" sz="2000" dirty="0" err="1" smtClean="0">
                <a:latin typeface="Arial" panose="020B0604020202020204" pitchFamily="34" charset="0"/>
                <a:cs typeface="Arial" panose="020B0604020202020204" pitchFamily="34" charset="0"/>
              </a:rPr>
              <a:t>scikit.learn</a:t>
            </a:r>
            <a:r>
              <a:rPr lang="en-US" sz="2000" dirty="0" smtClean="0">
                <a:latin typeface="Arial" panose="020B0604020202020204" pitchFamily="34" charset="0"/>
                <a:cs typeface="Arial" panose="020B0604020202020204" pitchFamily="34" charset="0"/>
              </a:rPr>
              <a:t> 1.4.1 Documentation</a:t>
            </a:r>
          </a:p>
        </p:txBody>
      </p:sp>
    </p:spTree>
    <p:extLst>
      <p:ext uri="{BB962C8B-B14F-4D97-AF65-F5344CB8AC3E}">
        <p14:creationId xmlns:p14="http://schemas.microsoft.com/office/powerpoint/2010/main" val="3134259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23BCA21-7DA8-9C34-BE44-049EAA441D6B}"/>
              </a:ext>
            </a:extLst>
          </p:cNvPr>
          <p:cNvSpPr txBox="1">
            <a:spLocks/>
          </p:cNvSpPr>
          <p:nvPr/>
        </p:nvSpPr>
        <p:spPr>
          <a:xfrm>
            <a:off x="1471249" y="3030739"/>
            <a:ext cx="9601196" cy="530146"/>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smtClean="0">
                <a:latin typeface="Arial" panose="020B0604020202020204" pitchFamily="34" charset="0"/>
                <a:cs typeface="Arial" panose="020B0604020202020204" pitchFamily="34" charset="0"/>
              </a:rPr>
              <a:t>THANK YOU</a:t>
            </a:r>
            <a:endParaRPr lang="en-US"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5541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C9FE-2C3C-2555-6088-026366E2F13E}"/>
              </a:ext>
            </a:extLst>
          </p:cNvPr>
          <p:cNvSpPr txBox="1">
            <a:spLocks/>
          </p:cNvSpPr>
          <p:nvPr/>
        </p:nvSpPr>
        <p:spPr>
          <a:xfrm>
            <a:off x="1295402" y="863405"/>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b="1" dirty="0" smtClean="0">
                <a:latin typeface="Arial" panose="020B0604020202020204" pitchFamily="34" charset="0"/>
                <a:cs typeface="Arial" panose="020B0604020202020204" pitchFamily="34" charset="0"/>
              </a:rPr>
              <a:t>AGENDA</a:t>
            </a:r>
            <a:endParaRPr lang="en-US"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BB9E0E7-7180-90D0-3301-29EFAFE8E37F}"/>
              </a:ext>
            </a:extLst>
          </p:cNvPr>
          <p:cNvSpPr txBox="1">
            <a:spLocks/>
          </p:cNvSpPr>
          <p:nvPr/>
        </p:nvSpPr>
        <p:spPr>
          <a:xfrm>
            <a:off x="1186966" y="1515338"/>
            <a:ext cx="9601196" cy="4248074"/>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smtClean="0">
                <a:latin typeface="Arial" panose="020B0604020202020204" pitchFamily="34" charset="0"/>
                <a:cs typeface="Arial" panose="020B0604020202020204" pitchFamily="34" charset="0"/>
              </a:rPr>
              <a:t>Problem Statement</a:t>
            </a:r>
          </a:p>
          <a:p>
            <a:pPr algn="just" fontAlgn="base">
              <a:lnSpc>
                <a:spcPct val="150000"/>
              </a:lnSpc>
            </a:pPr>
            <a:r>
              <a:rPr lang="en-US" sz="2000" dirty="0" smtClean="0">
                <a:latin typeface="Arial" panose="020B0604020202020204" pitchFamily="34" charset="0"/>
                <a:cs typeface="Arial" panose="020B0604020202020204" pitchFamily="34" charset="0"/>
              </a:rPr>
              <a:t>Proposed System/Solution</a:t>
            </a:r>
          </a:p>
          <a:p>
            <a:pPr algn="just" fontAlgn="base">
              <a:lnSpc>
                <a:spcPct val="150000"/>
              </a:lnSpc>
            </a:pPr>
            <a:r>
              <a:rPr lang="en-US" sz="2000" dirty="0" smtClean="0">
                <a:latin typeface="Arial" panose="020B0604020202020204" pitchFamily="34" charset="0"/>
                <a:cs typeface="Arial" panose="020B0604020202020204" pitchFamily="34" charset="0"/>
              </a:rPr>
              <a:t>System Development Approach</a:t>
            </a:r>
          </a:p>
          <a:p>
            <a:pPr algn="just" fontAlgn="base">
              <a:lnSpc>
                <a:spcPct val="150000"/>
              </a:lnSpc>
            </a:pPr>
            <a:r>
              <a:rPr lang="en-US" sz="2000" dirty="0" smtClean="0">
                <a:latin typeface="Arial" panose="020B0604020202020204" pitchFamily="34" charset="0"/>
                <a:cs typeface="Arial" panose="020B0604020202020204" pitchFamily="34" charset="0"/>
              </a:rPr>
              <a:t>Algorithm and Deployment</a:t>
            </a:r>
          </a:p>
          <a:p>
            <a:pPr algn="just" fontAlgn="base">
              <a:lnSpc>
                <a:spcPct val="150000"/>
              </a:lnSpc>
            </a:pPr>
            <a:r>
              <a:rPr lang="en-US" sz="2000" dirty="0" smtClean="0">
                <a:latin typeface="Arial" panose="020B0604020202020204" pitchFamily="34" charset="0"/>
                <a:cs typeface="Arial" panose="020B0604020202020204" pitchFamily="34" charset="0"/>
              </a:rPr>
              <a:t>Who are the End Users?</a:t>
            </a:r>
          </a:p>
          <a:p>
            <a:pPr algn="just" fontAlgn="base">
              <a:lnSpc>
                <a:spcPct val="150000"/>
              </a:lnSpc>
            </a:pPr>
            <a:r>
              <a:rPr lang="en-US" sz="2000" dirty="0" smtClean="0">
                <a:latin typeface="Arial" panose="020B0604020202020204" pitchFamily="34" charset="0"/>
                <a:cs typeface="Arial" panose="020B0604020202020204" pitchFamily="34" charset="0"/>
              </a:rPr>
              <a:t>Wow in the Solution (Novelty Added)</a:t>
            </a:r>
          </a:p>
          <a:p>
            <a:pPr algn="just" fontAlgn="base">
              <a:lnSpc>
                <a:spcPct val="150000"/>
              </a:lnSpc>
            </a:pPr>
            <a:r>
              <a:rPr lang="en-US" sz="2000" dirty="0" smtClean="0">
                <a:latin typeface="Arial" panose="020B0604020202020204" pitchFamily="34" charset="0"/>
                <a:cs typeface="Arial" panose="020B0604020202020204" pitchFamily="34" charset="0"/>
              </a:rPr>
              <a:t>Result</a:t>
            </a:r>
          </a:p>
          <a:p>
            <a:pPr algn="just" fontAlgn="base">
              <a:lnSpc>
                <a:spcPct val="150000"/>
              </a:lnSpc>
            </a:pPr>
            <a:r>
              <a:rPr lang="en-US" sz="2000" dirty="0" smtClean="0">
                <a:latin typeface="Arial" panose="020B0604020202020204" pitchFamily="34" charset="0"/>
                <a:cs typeface="Arial" panose="020B0604020202020204" pitchFamily="34" charset="0"/>
              </a:rPr>
              <a:t>Conclusion</a:t>
            </a:r>
          </a:p>
        </p:txBody>
      </p:sp>
      <p:cxnSp>
        <p:nvCxnSpPr>
          <p:cNvPr id="5" name="Straight Connector 4"/>
          <p:cNvCxnSpPr/>
          <p:nvPr/>
        </p:nvCxnSpPr>
        <p:spPr>
          <a:xfrm flipV="1">
            <a:off x="1295402" y="1515339"/>
            <a:ext cx="9492760"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616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C9FE-2C3C-2555-6088-026366E2F13E}"/>
              </a:ext>
            </a:extLst>
          </p:cNvPr>
          <p:cNvSpPr txBox="1">
            <a:spLocks/>
          </p:cNvSpPr>
          <p:nvPr/>
        </p:nvSpPr>
        <p:spPr>
          <a:xfrm>
            <a:off x="1295402" y="1070055"/>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b="1" dirty="0" smtClean="0">
                <a:latin typeface="Arial" panose="020B0604020202020204" pitchFamily="34" charset="0"/>
                <a:cs typeface="Arial" panose="020B0604020202020204" pitchFamily="34" charset="0"/>
              </a:rPr>
              <a:t>PROBLEM STATEMENT</a:t>
            </a:r>
            <a:endParaRPr lang="en-US"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BB9E0E7-7180-90D0-3301-29EFAFE8E37F}"/>
              </a:ext>
            </a:extLst>
          </p:cNvPr>
          <p:cNvSpPr txBox="1">
            <a:spLocks/>
          </p:cNvSpPr>
          <p:nvPr/>
        </p:nvSpPr>
        <p:spPr>
          <a:xfrm>
            <a:off x="1295402" y="1863968"/>
            <a:ext cx="9601196" cy="4248074"/>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Arial" panose="020B0604020202020204" pitchFamily="34" charset="0"/>
                <a:cs typeface="Arial" panose="020B0604020202020204" pitchFamily="34" charset="0"/>
              </a:rPr>
              <a:t>Diabetic Retinopathy (DR) is the leading cause of global blindness in diabetic individuals, necessitating timely and accurate diagnosis for effective treatment. </a:t>
            </a:r>
            <a:endParaRPr lang="en-US" sz="2000" dirty="0" smtClean="0">
              <a:latin typeface="Arial" panose="020B0604020202020204" pitchFamily="34" charset="0"/>
              <a:cs typeface="Arial" panose="020B0604020202020204" pitchFamily="34" charset="0"/>
            </a:endParaRPr>
          </a:p>
          <a:p>
            <a:pPr algn="just" fontAlgn="base">
              <a:lnSpc>
                <a:spcPct val="150000"/>
              </a:lnSpc>
            </a:pPr>
            <a:r>
              <a:rPr lang="en-US" sz="2000" dirty="0" smtClean="0">
                <a:latin typeface="Arial" panose="020B0604020202020204" pitchFamily="34" charset="0"/>
                <a:cs typeface="Arial" panose="020B0604020202020204" pitchFamily="34" charset="0"/>
              </a:rPr>
              <a:t>Manual </a:t>
            </a:r>
            <a:r>
              <a:rPr lang="en-US" sz="2000" dirty="0">
                <a:latin typeface="Arial" panose="020B0604020202020204" pitchFamily="34" charset="0"/>
                <a:cs typeface="Arial" panose="020B0604020202020204" pitchFamily="34" charset="0"/>
              </a:rPr>
              <a:t>diagnosis is slow, labor-intensive, and prone to errors due to subjective biases. </a:t>
            </a:r>
            <a:endParaRPr lang="en-US" sz="2000" dirty="0" smtClean="0">
              <a:latin typeface="Arial" panose="020B0604020202020204" pitchFamily="34" charset="0"/>
              <a:cs typeface="Arial" panose="020B0604020202020204" pitchFamily="34" charset="0"/>
            </a:endParaRPr>
          </a:p>
          <a:p>
            <a:pPr algn="just" fontAlgn="base">
              <a:lnSpc>
                <a:spcPct val="150000"/>
              </a:lnSpc>
            </a:pPr>
            <a:r>
              <a:rPr lang="en-US" sz="2000" dirty="0" smtClean="0">
                <a:latin typeface="Arial" panose="020B0604020202020204" pitchFamily="34" charset="0"/>
                <a:cs typeface="Arial" panose="020B0604020202020204" pitchFamily="34" charset="0"/>
              </a:rPr>
              <a:t>There's a </a:t>
            </a:r>
            <a:r>
              <a:rPr lang="en-US" sz="2000" dirty="0">
                <a:latin typeface="Arial" panose="020B0604020202020204" pitchFamily="34" charset="0"/>
                <a:cs typeface="Arial" panose="020B0604020202020204" pitchFamily="34" charset="0"/>
              </a:rPr>
              <a:t>need for AI-driven image analysis to enhance early detection and management, leveraging advancements in Deep Learning and Artificial Intelligence to improve patient outcomes in the fight against DR.</a:t>
            </a:r>
            <a:endParaRPr lang="en-US" sz="2000" dirty="0" smtClean="0">
              <a:latin typeface="Arial" panose="020B0604020202020204" pitchFamily="34" charset="0"/>
              <a:cs typeface="Arial" panose="020B0604020202020204" pitchFamily="34" charset="0"/>
            </a:endParaRPr>
          </a:p>
        </p:txBody>
      </p:sp>
      <p:cxnSp>
        <p:nvCxnSpPr>
          <p:cNvPr id="5" name="Straight Connector 4"/>
          <p:cNvCxnSpPr/>
          <p:nvPr/>
        </p:nvCxnSpPr>
        <p:spPr>
          <a:xfrm flipV="1">
            <a:off x="1480041" y="1783534"/>
            <a:ext cx="9492760"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645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C9FE-2C3C-2555-6088-026366E2F13E}"/>
              </a:ext>
            </a:extLst>
          </p:cNvPr>
          <p:cNvSpPr txBox="1">
            <a:spLocks/>
          </p:cNvSpPr>
          <p:nvPr/>
        </p:nvSpPr>
        <p:spPr>
          <a:xfrm>
            <a:off x="1295402" y="1070055"/>
            <a:ext cx="9601196" cy="713479"/>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b="1" dirty="0" smtClean="0">
                <a:latin typeface="Arial" panose="020B0604020202020204" pitchFamily="34" charset="0"/>
                <a:cs typeface="Arial" panose="020B0604020202020204" pitchFamily="34" charset="0"/>
              </a:rPr>
              <a:t>PROPOSED SYSTEM/SOLUTION</a:t>
            </a:r>
            <a:endParaRPr lang="en-US"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BB9E0E7-7180-90D0-3301-29EFAFE8E37F}"/>
              </a:ext>
            </a:extLst>
          </p:cNvPr>
          <p:cNvSpPr txBox="1">
            <a:spLocks/>
          </p:cNvSpPr>
          <p:nvPr/>
        </p:nvSpPr>
        <p:spPr>
          <a:xfrm>
            <a:off x="970547" y="1959997"/>
            <a:ext cx="10250906" cy="331893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b="1" dirty="0" smtClean="0">
                <a:latin typeface="Arial" panose="020B0604020202020204" pitchFamily="34" charset="0"/>
                <a:cs typeface="Arial" panose="020B0604020202020204" pitchFamily="34" charset="0"/>
              </a:rPr>
              <a:t>Model </a:t>
            </a:r>
            <a:r>
              <a:rPr lang="en-US" sz="2000" b="1" dirty="0">
                <a:latin typeface="Arial" panose="020B0604020202020204" pitchFamily="34" charset="0"/>
                <a:cs typeface="Arial" panose="020B0604020202020204" pitchFamily="34" charset="0"/>
              </a:rPr>
              <a:t>Development:</a:t>
            </a:r>
            <a:r>
              <a:rPr lang="en-US" sz="2000" dirty="0">
                <a:latin typeface="Arial" panose="020B0604020202020204" pitchFamily="34" charset="0"/>
                <a:cs typeface="Arial" panose="020B0604020202020204" pitchFamily="34" charset="0"/>
              </a:rPr>
              <a:t> Utilized EfficientNetB3 architecture with additional dense layers for classification.</a:t>
            </a:r>
          </a:p>
          <a:p>
            <a:pPr algn="just" fontAlgn="base">
              <a:lnSpc>
                <a:spcPct val="150000"/>
              </a:lnSpc>
            </a:pPr>
            <a:r>
              <a:rPr lang="en-US" sz="2000" b="1" dirty="0">
                <a:latin typeface="Arial" panose="020B0604020202020204" pitchFamily="34" charset="0"/>
                <a:cs typeface="Arial" panose="020B0604020202020204" pitchFamily="34" charset="0"/>
              </a:rPr>
              <a:t>Training and Evaluation: </a:t>
            </a:r>
            <a:r>
              <a:rPr lang="en-US" sz="2000" dirty="0">
                <a:latin typeface="Arial" panose="020B0604020202020204" pitchFamily="34" charset="0"/>
                <a:cs typeface="Arial" panose="020B0604020202020204" pitchFamily="34" charset="0"/>
              </a:rPr>
              <a:t>Trained the model over 50 epochs, monitoring accuracy and loss. Evaluated on training, validation, and test datasets, generating confusion matrix and classification report.</a:t>
            </a:r>
          </a:p>
          <a:p>
            <a:pPr algn="just" fontAlgn="base">
              <a:lnSpc>
                <a:spcPct val="150000"/>
              </a:lnSpc>
            </a:pPr>
            <a:r>
              <a:rPr lang="en-US" sz="2000" b="1" dirty="0">
                <a:latin typeface="Arial" panose="020B0604020202020204" pitchFamily="34" charset="0"/>
                <a:cs typeface="Arial" panose="020B0604020202020204" pitchFamily="34" charset="0"/>
              </a:rPr>
              <a:t>Model Persistence</a:t>
            </a:r>
            <a:r>
              <a:rPr lang="en-US" sz="2000" dirty="0">
                <a:latin typeface="Arial" panose="020B0604020202020204" pitchFamily="34" charset="0"/>
                <a:cs typeface="Arial" panose="020B0604020202020204" pitchFamily="34" charset="0"/>
              </a:rPr>
              <a:t>: Saved the trained model for future use or </a:t>
            </a:r>
            <a:r>
              <a:rPr lang="en-US" sz="2000" dirty="0" smtClean="0">
                <a:latin typeface="Arial" panose="020B0604020202020204" pitchFamily="34" charset="0"/>
                <a:cs typeface="Arial" panose="020B0604020202020204" pitchFamily="34" charset="0"/>
              </a:rPr>
              <a:t>deployment.</a:t>
            </a:r>
            <a:endParaRPr lang="en-US" sz="2000" dirty="0">
              <a:latin typeface="Arial" panose="020B0604020202020204" pitchFamily="34" charset="0"/>
              <a:cs typeface="Arial" panose="020B0604020202020204" pitchFamily="34" charset="0"/>
            </a:endParaRPr>
          </a:p>
        </p:txBody>
      </p:sp>
      <p:cxnSp>
        <p:nvCxnSpPr>
          <p:cNvPr id="5" name="Straight Connector 4"/>
          <p:cNvCxnSpPr/>
          <p:nvPr/>
        </p:nvCxnSpPr>
        <p:spPr>
          <a:xfrm flipV="1">
            <a:off x="1480041" y="1783534"/>
            <a:ext cx="9492760"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393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1480041" y="1591029"/>
            <a:ext cx="9492760" cy="1"/>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B23BCA21-7DA8-9C34-BE44-049EAA441D6B}"/>
              </a:ext>
            </a:extLst>
          </p:cNvPr>
          <p:cNvSpPr txBox="1">
            <a:spLocks/>
          </p:cNvSpPr>
          <p:nvPr/>
        </p:nvSpPr>
        <p:spPr>
          <a:xfrm>
            <a:off x="1371605" y="939095"/>
            <a:ext cx="9601196" cy="651934"/>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b="1" dirty="0" smtClean="0">
                <a:latin typeface="Arial" panose="020B0604020202020204" pitchFamily="34" charset="0"/>
                <a:cs typeface="Arial" panose="020B0604020202020204" pitchFamily="34" charset="0"/>
              </a:rPr>
              <a:t>SYSTEM DEVELOPMENT APPROACH</a:t>
            </a:r>
            <a:endParaRPr lang="en-US" sz="2800" b="1"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897D7B0B-2553-F492-971E-E9627444F039}"/>
              </a:ext>
            </a:extLst>
          </p:cNvPr>
          <p:cNvSpPr txBox="1">
            <a:spLocks/>
          </p:cNvSpPr>
          <p:nvPr/>
        </p:nvSpPr>
        <p:spPr>
          <a:xfrm>
            <a:off x="1253368" y="1591029"/>
            <a:ext cx="9946106" cy="330739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lnSpc>
                <a:spcPct val="200000"/>
              </a:lnSpc>
            </a:pPr>
            <a:r>
              <a:rPr lang="en-US" sz="1800" b="1" dirty="0" smtClean="0">
                <a:latin typeface="Arial" panose="020B0604020202020204" pitchFamily="34" charset="0"/>
                <a:cs typeface="Arial" panose="020B0604020202020204" pitchFamily="34" charset="0"/>
              </a:rPr>
              <a:t>Hardware </a:t>
            </a:r>
            <a:r>
              <a:rPr lang="en-US" sz="1800" b="1" dirty="0">
                <a:latin typeface="Arial" panose="020B0604020202020204" pitchFamily="34" charset="0"/>
                <a:cs typeface="Arial" panose="020B0604020202020204" pitchFamily="34" charset="0"/>
              </a:rPr>
              <a:t>Requirements </a:t>
            </a:r>
            <a:r>
              <a:rPr lang="en-US" sz="1800" b="1" dirty="0" smtClean="0">
                <a:latin typeface="Arial" panose="020B0604020202020204" pitchFamily="34" charset="0"/>
                <a:cs typeface="Arial" panose="020B0604020202020204" pitchFamily="34" charset="0"/>
              </a:rPr>
              <a:t>Analysis: </a:t>
            </a:r>
            <a:r>
              <a:rPr lang="en-US" sz="1800" dirty="0" smtClean="0">
                <a:latin typeface="Arial" panose="020B0604020202020204" pitchFamily="34" charset="0"/>
                <a:cs typeface="Arial" panose="020B0604020202020204" pitchFamily="34" charset="0"/>
              </a:rPr>
              <a:t>Assess </a:t>
            </a:r>
            <a:r>
              <a:rPr lang="en-US" sz="1800" dirty="0">
                <a:latin typeface="Arial" panose="020B0604020202020204" pitchFamily="34" charset="0"/>
                <a:cs typeface="Arial" panose="020B0604020202020204" pitchFamily="34" charset="0"/>
              </a:rPr>
              <a:t>hardware needs based on the computational demands of the chosen deep learning model and dataset size. Consider factors such as GPU availability, memory requirements, and processing power to ensure efficient model training and inference</a:t>
            </a:r>
            <a:r>
              <a:rPr lang="en-US" sz="1800" dirty="0" smtClean="0">
                <a:latin typeface="Arial" panose="020B0604020202020204" pitchFamily="34" charset="0"/>
                <a:cs typeface="Arial" panose="020B0604020202020204" pitchFamily="34" charset="0"/>
              </a:rPr>
              <a:t>.</a:t>
            </a:r>
          </a:p>
          <a:p>
            <a:pPr algn="just">
              <a:lnSpc>
                <a:spcPct val="200000"/>
              </a:lnSpc>
            </a:pPr>
            <a:r>
              <a:rPr lang="en-US" sz="1800" b="1" dirty="0">
                <a:latin typeface="Arial" panose="020B0604020202020204" pitchFamily="34" charset="0"/>
                <a:cs typeface="Arial" panose="020B0604020202020204" pitchFamily="34" charset="0"/>
              </a:rPr>
              <a:t>Software Environment Setup: </a:t>
            </a:r>
            <a:r>
              <a:rPr lang="en-US" sz="1800" dirty="0">
                <a:latin typeface="Arial" panose="020B0604020202020204" pitchFamily="34" charset="0"/>
                <a:cs typeface="Arial" panose="020B0604020202020204" pitchFamily="34" charset="0"/>
              </a:rPr>
              <a:t>Set up the software environment including installing necessary libraries, frameworks (e.g., </a:t>
            </a:r>
            <a:r>
              <a:rPr lang="en-US" sz="1800" dirty="0" err="1">
                <a:latin typeface="Arial" panose="020B0604020202020204" pitchFamily="34" charset="0"/>
                <a:cs typeface="Arial" panose="020B0604020202020204" pitchFamily="34" charset="0"/>
              </a:rPr>
              <a:t>TensorFlow</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Keras</a:t>
            </a:r>
            <a:r>
              <a:rPr lang="en-US" sz="1800" dirty="0">
                <a:latin typeface="Arial" panose="020B0604020202020204" pitchFamily="34" charset="0"/>
                <a:cs typeface="Arial" panose="020B0604020202020204" pitchFamily="34" charset="0"/>
              </a:rPr>
              <a:t>), and tools for deep learning development. Ensure compatibility with the selected hardware infrastructure and operating system.</a:t>
            </a:r>
          </a:p>
          <a:p>
            <a:pPr algn="just">
              <a:lnSpc>
                <a:spcPct val="200000"/>
              </a:lnSpc>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6998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1480041" y="1783534"/>
            <a:ext cx="9492760" cy="1"/>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B23BCA21-7DA8-9C34-BE44-049EAA441D6B}"/>
              </a:ext>
            </a:extLst>
          </p:cNvPr>
          <p:cNvSpPr txBox="1">
            <a:spLocks/>
          </p:cNvSpPr>
          <p:nvPr/>
        </p:nvSpPr>
        <p:spPr>
          <a:xfrm>
            <a:off x="1371605" y="1131600"/>
            <a:ext cx="9601196" cy="1303867"/>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b="1" dirty="0" smtClean="0">
                <a:latin typeface="Arial" panose="020B0604020202020204" pitchFamily="34" charset="0"/>
                <a:cs typeface="Arial" panose="020B0604020202020204" pitchFamily="34" charset="0"/>
              </a:rPr>
              <a:t>SYSTEM DEVELOPMENT APPROACH</a:t>
            </a:r>
            <a:endParaRPr lang="en-US" sz="2800" b="1"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897D7B0B-2553-F492-971E-E9627444F039}"/>
              </a:ext>
            </a:extLst>
          </p:cNvPr>
          <p:cNvSpPr txBox="1">
            <a:spLocks/>
          </p:cNvSpPr>
          <p:nvPr/>
        </p:nvSpPr>
        <p:spPr>
          <a:xfrm>
            <a:off x="1112922" y="1783533"/>
            <a:ext cx="10118561" cy="4283105"/>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lnSpc>
                <a:spcPct val="200000"/>
              </a:lnSpc>
            </a:pPr>
            <a:r>
              <a:rPr lang="en-US" sz="1800" b="1" dirty="0" smtClean="0">
                <a:latin typeface="Arial" panose="020B0604020202020204" pitchFamily="34" charset="0"/>
                <a:cs typeface="Arial" panose="020B0604020202020204" pitchFamily="34" charset="0"/>
              </a:rPr>
              <a:t>Data </a:t>
            </a:r>
            <a:r>
              <a:rPr lang="en-US" sz="1800" b="1" dirty="0">
                <a:latin typeface="Arial" panose="020B0604020202020204" pitchFamily="34" charset="0"/>
                <a:cs typeface="Arial" panose="020B0604020202020204" pitchFamily="34" charset="0"/>
              </a:rPr>
              <a:t>Processing and Model </a:t>
            </a:r>
            <a:r>
              <a:rPr lang="en-US" sz="1800" b="1" dirty="0" smtClean="0">
                <a:latin typeface="Arial" panose="020B0604020202020204" pitchFamily="34" charset="0"/>
                <a:cs typeface="Arial" panose="020B0604020202020204" pitchFamily="34" charset="0"/>
              </a:rPr>
              <a:t>Development: </a:t>
            </a:r>
            <a:r>
              <a:rPr lang="en-US" sz="1800" dirty="0" smtClean="0">
                <a:latin typeface="Arial" panose="020B0604020202020204" pitchFamily="34" charset="0"/>
                <a:cs typeface="Arial" panose="020B0604020202020204" pitchFamily="34" charset="0"/>
              </a:rPr>
              <a:t>Preprocess </a:t>
            </a:r>
            <a:r>
              <a:rPr lang="en-US" sz="1800" dirty="0">
                <a:latin typeface="Arial" panose="020B0604020202020204" pitchFamily="34" charset="0"/>
                <a:cs typeface="Arial" panose="020B0604020202020204" pitchFamily="34" charset="0"/>
              </a:rPr>
              <a:t>data using software tools for cleaning, exploration, and transformation. Develop the deep learning model using software frameworks, leveraging hardware acceleration (e.g., GPU) for faster training.</a:t>
            </a:r>
          </a:p>
          <a:p>
            <a:pPr algn="just">
              <a:lnSpc>
                <a:spcPct val="200000"/>
              </a:lnSpc>
            </a:pPr>
            <a:r>
              <a:rPr lang="en-US" sz="1800" b="1" dirty="0">
                <a:latin typeface="Arial" panose="020B0604020202020204" pitchFamily="34" charset="0"/>
                <a:cs typeface="Arial" panose="020B0604020202020204" pitchFamily="34" charset="0"/>
              </a:rPr>
              <a:t>Performance Optimization and </a:t>
            </a:r>
            <a:r>
              <a:rPr lang="en-US" sz="1800" b="1" dirty="0" smtClean="0">
                <a:latin typeface="Arial" panose="020B0604020202020204" pitchFamily="34" charset="0"/>
                <a:cs typeface="Arial" panose="020B0604020202020204" pitchFamily="34" charset="0"/>
              </a:rPr>
              <a:t>Monitoring:</a:t>
            </a:r>
            <a:r>
              <a:rPr lang="en-US" sz="1800" dirty="0" smtClean="0">
                <a:latin typeface="Arial" panose="020B0604020202020204" pitchFamily="34" charset="0"/>
                <a:cs typeface="Arial" panose="020B0604020202020204" pitchFamily="34" charset="0"/>
              </a:rPr>
              <a:t> Optimize </a:t>
            </a:r>
            <a:r>
              <a:rPr lang="en-US" sz="1800" dirty="0">
                <a:latin typeface="Arial" panose="020B0604020202020204" pitchFamily="34" charset="0"/>
                <a:cs typeface="Arial" panose="020B0604020202020204" pitchFamily="34" charset="0"/>
              </a:rPr>
              <a:t>model performance through software techniques such as </a:t>
            </a:r>
            <a:r>
              <a:rPr lang="en-US" sz="1800" dirty="0" err="1">
                <a:latin typeface="Arial" panose="020B0604020202020204" pitchFamily="34" charset="0"/>
                <a:cs typeface="Arial" panose="020B0604020202020204" pitchFamily="34" charset="0"/>
              </a:rPr>
              <a:t>hyperparameter</a:t>
            </a:r>
            <a:r>
              <a:rPr lang="en-US" sz="1800" dirty="0">
                <a:latin typeface="Arial" panose="020B0604020202020204" pitchFamily="34" charset="0"/>
                <a:cs typeface="Arial" panose="020B0604020202020204" pitchFamily="34" charset="0"/>
              </a:rPr>
              <a:t> tuning, regularization, and model architecture adjustments. Monitor hardware resources and software processes during training to optimize efficiency and troubleshoot any issues. </a:t>
            </a:r>
          </a:p>
          <a:p>
            <a:pPr algn="just">
              <a:lnSpc>
                <a:spcPct val="200000"/>
              </a:lnSpc>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3161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1480041" y="1783534"/>
            <a:ext cx="9492760" cy="1"/>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B23BCA21-7DA8-9C34-BE44-049EAA441D6B}"/>
              </a:ext>
            </a:extLst>
          </p:cNvPr>
          <p:cNvSpPr txBox="1">
            <a:spLocks/>
          </p:cNvSpPr>
          <p:nvPr/>
        </p:nvSpPr>
        <p:spPr>
          <a:xfrm>
            <a:off x="1371605" y="1131600"/>
            <a:ext cx="9601196" cy="1303867"/>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b="1" dirty="0" smtClean="0">
                <a:latin typeface="Arial" panose="020B0604020202020204" pitchFamily="34" charset="0"/>
                <a:cs typeface="Arial" panose="020B0604020202020204" pitchFamily="34" charset="0"/>
              </a:rPr>
              <a:t>ALGORITHM &amp; DEPLOYMENT</a:t>
            </a:r>
            <a:endParaRPr lang="en-US" sz="2800" b="1"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897D7B0B-2553-F492-971E-E9627444F039}"/>
              </a:ext>
            </a:extLst>
          </p:cNvPr>
          <p:cNvSpPr txBox="1">
            <a:spLocks/>
          </p:cNvSpPr>
          <p:nvPr/>
        </p:nvSpPr>
        <p:spPr>
          <a:xfrm>
            <a:off x="1371605" y="1879924"/>
            <a:ext cx="9601196" cy="4151908"/>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n-US" sz="1800" b="1" dirty="0" smtClean="0">
                <a:latin typeface="Arial" panose="020B0604020202020204" pitchFamily="34" charset="0"/>
                <a:cs typeface="Arial" panose="020B0604020202020204" pitchFamily="34" charset="0"/>
              </a:rPr>
              <a:t>Data </a:t>
            </a:r>
            <a:r>
              <a:rPr lang="en-US" sz="1800" b="1" dirty="0">
                <a:latin typeface="Arial" panose="020B0604020202020204" pitchFamily="34" charset="0"/>
                <a:cs typeface="Arial" panose="020B0604020202020204" pitchFamily="34" charset="0"/>
              </a:rPr>
              <a:t>Preparation:</a:t>
            </a:r>
          </a:p>
          <a:p>
            <a:pPr lvl="1" algn="just">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	Collect </a:t>
            </a:r>
            <a:r>
              <a:rPr lang="en-US" sz="1400" dirty="0">
                <a:latin typeface="Arial" panose="020B0604020202020204" pitchFamily="34" charset="0"/>
                <a:cs typeface="Arial" panose="020B0604020202020204" pitchFamily="34" charset="0"/>
              </a:rPr>
              <a:t>the dataset containing images of retinas categorized into different classes of diabetic retinopathy severity.</a:t>
            </a:r>
          </a:p>
          <a:p>
            <a:pPr lvl="1" algn="just">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	Split </a:t>
            </a:r>
            <a:r>
              <a:rPr lang="en-US" sz="1400" dirty="0">
                <a:latin typeface="Arial" panose="020B0604020202020204" pitchFamily="34" charset="0"/>
                <a:cs typeface="Arial" panose="020B0604020202020204" pitchFamily="34" charset="0"/>
              </a:rPr>
              <a:t>the dataset into training, validation, and testing sets.</a:t>
            </a:r>
          </a:p>
          <a:p>
            <a:pPr algn="just"/>
            <a:r>
              <a:rPr lang="en-US" sz="1800" b="1" dirty="0">
                <a:latin typeface="Arial" panose="020B0604020202020204" pitchFamily="34" charset="0"/>
                <a:cs typeface="Arial" panose="020B0604020202020204" pitchFamily="34" charset="0"/>
              </a:rPr>
              <a:t>Data Augmentation and Preprocessing:</a:t>
            </a:r>
          </a:p>
          <a:p>
            <a:pPr lvl="1" algn="just">
              <a:buFont typeface="Courier New" panose="02070309020205020404" pitchFamily="49" charset="0"/>
              <a:buChar char="o"/>
            </a:pPr>
            <a:r>
              <a:rPr lang="en-US" sz="1400" dirty="0">
                <a:latin typeface="Arial" panose="020B0604020202020204" pitchFamily="34" charset="0"/>
                <a:cs typeface="Arial" panose="020B0604020202020204" pitchFamily="34" charset="0"/>
              </a:rPr>
              <a:t>Implement data augmentation techniques such as rotation, zoom, and flip to increase the diversity of the training dataset.</a:t>
            </a:r>
          </a:p>
          <a:p>
            <a:pPr lvl="1" algn="just">
              <a:buFont typeface="Courier New" panose="02070309020205020404" pitchFamily="49" charset="0"/>
              <a:buChar char="o"/>
            </a:pPr>
            <a:r>
              <a:rPr lang="en-US" sz="1400" dirty="0">
                <a:latin typeface="Arial" panose="020B0604020202020204" pitchFamily="34" charset="0"/>
                <a:cs typeface="Arial" panose="020B0604020202020204" pitchFamily="34" charset="0"/>
              </a:rPr>
              <a:t>Preprocess the images by resizing them to a uniform size and normalizing pixel values.</a:t>
            </a:r>
          </a:p>
          <a:p>
            <a:pPr algn="just"/>
            <a:r>
              <a:rPr lang="en-US" sz="1800" b="1" dirty="0">
                <a:latin typeface="Arial" panose="020B0604020202020204" pitchFamily="34" charset="0"/>
                <a:cs typeface="Arial" panose="020B0604020202020204" pitchFamily="34" charset="0"/>
              </a:rPr>
              <a:t>Model Architecture Selection and Development:</a:t>
            </a:r>
          </a:p>
          <a:p>
            <a:pPr lvl="1" algn="just">
              <a:buFont typeface="Courier New" panose="02070309020205020404" pitchFamily="49" charset="0"/>
              <a:buChar char="o"/>
            </a:pPr>
            <a:r>
              <a:rPr lang="en-US" sz="1400" dirty="0">
                <a:latin typeface="Arial" panose="020B0604020202020204" pitchFamily="34" charset="0"/>
                <a:cs typeface="Arial" panose="020B0604020202020204" pitchFamily="34" charset="0"/>
              </a:rPr>
              <a:t>Choose the EfficientNetB3 architecture as the base model for feature extraction.</a:t>
            </a:r>
          </a:p>
          <a:p>
            <a:pPr lvl="1" algn="just">
              <a:buFont typeface="Courier New" panose="02070309020205020404" pitchFamily="49" charset="0"/>
              <a:buChar char="o"/>
            </a:pPr>
            <a:r>
              <a:rPr lang="en-US" sz="1400" dirty="0">
                <a:latin typeface="Arial" panose="020B0604020202020204" pitchFamily="34" charset="0"/>
                <a:cs typeface="Arial" panose="020B0604020202020204" pitchFamily="34" charset="0"/>
              </a:rPr>
              <a:t>Add additional layers on top of the base model for classification.</a:t>
            </a:r>
          </a:p>
          <a:p>
            <a:pPr lvl="1" algn="just">
              <a:buFont typeface="Courier New" panose="02070309020205020404" pitchFamily="49" charset="0"/>
              <a:buChar char="o"/>
            </a:pPr>
            <a:r>
              <a:rPr lang="en-US" sz="1400" dirty="0">
                <a:latin typeface="Arial" panose="020B0604020202020204" pitchFamily="34" charset="0"/>
                <a:cs typeface="Arial" panose="020B0604020202020204" pitchFamily="34" charset="0"/>
              </a:rPr>
              <a:t>Compile the model with appropriate optimizer, loss function, and evaluation metrics.</a:t>
            </a:r>
          </a:p>
        </p:txBody>
      </p:sp>
    </p:spTree>
    <p:extLst>
      <p:ext uri="{BB962C8B-B14F-4D97-AF65-F5344CB8AC3E}">
        <p14:creationId xmlns:p14="http://schemas.microsoft.com/office/powerpoint/2010/main" val="4276296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1480041" y="1783534"/>
            <a:ext cx="9492760" cy="1"/>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B23BCA21-7DA8-9C34-BE44-049EAA441D6B}"/>
              </a:ext>
            </a:extLst>
          </p:cNvPr>
          <p:cNvSpPr txBox="1">
            <a:spLocks/>
          </p:cNvSpPr>
          <p:nvPr/>
        </p:nvSpPr>
        <p:spPr>
          <a:xfrm>
            <a:off x="1371605" y="1131600"/>
            <a:ext cx="9601196" cy="1303867"/>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b="1" dirty="0" smtClean="0">
                <a:latin typeface="Arial" panose="020B0604020202020204" pitchFamily="34" charset="0"/>
                <a:cs typeface="Arial" panose="020B0604020202020204" pitchFamily="34" charset="0"/>
              </a:rPr>
              <a:t>ALGORITHM &amp; DEPLOYMENT</a:t>
            </a:r>
            <a:endParaRPr lang="en-US" sz="2800" b="1"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897D7B0B-2553-F492-971E-E9627444F039}"/>
              </a:ext>
            </a:extLst>
          </p:cNvPr>
          <p:cNvSpPr txBox="1">
            <a:spLocks/>
          </p:cNvSpPr>
          <p:nvPr/>
        </p:nvSpPr>
        <p:spPr>
          <a:xfrm>
            <a:off x="1371605" y="1879924"/>
            <a:ext cx="9601196" cy="4345030"/>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n-US" sz="1800" b="1" dirty="0" smtClean="0">
                <a:latin typeface="Arial" panose="020B0604020202020204" pitchFamily="34" charset="0"/>
                <a:cs typeface="Arial" panose="020B0604020202020204" pitchFamily="34" charset="0"/>
              </a:rPr>
              <a:t>Model Training and Evaluation:</a:t>
            </a:r>
            <a:endParaRPr lang="en-US" sz="1800" b="1" dirty="0">
              <a:latin typeface="Arial" panose="020B0604020202020204" pitchFamily="34" charset="0"/>
              <a:cs typeface="Arial" panose="020B0604020202020204" pitchFamily="34" charset="0"/>
            </a:endParaRPr>
          </a:p>
          <a:p>
            <a:pPr lvl="1" algn="just">
              <a:buFont typeface="Courier New" panose="02070309020205020404" pitchFamily="49" charset="0"/>
              <a:buChar char="o"/>
            </a:pPr>
            <a:r>
              <a:rPr lang="en-US" sz="1400" dirty="0">
                <a:latin typeface="Arial" panose="020B0604020202020204" pitchFamily="34" charset="0"/>
                <a:cs typeface="Arial" panose="020B0604020202020204" pitchFamily="34" charset="0"/>
              </a:rPr>
              <a:t>Train the model on the training dataset while monitoring its performance on the validation set.</a:t>
            </a:r>
          </a:p>
          <a:p>
            <a:pPr lvl="1" algn="just">
              <a:buFont typeface="Courier New" panose="02070309020205020404" pitchFamily="49" charset="0"/>
              <a:buChar char="o"/>
            </a:pPr>
            <a:r>
              <a:rPr lang="en-US" sz="1400" dirty="0">
                <a:latin typeface="Arial" panose="020B0604020202020204" pitchFamily="34" charset="0"/>
                <a:cs typeface="Arial" panose="020B0604020202020204" pitchFamily="34" charset="0"/>
              </a:rPr>
              <a:t>Evaluate the trained model on both the validation and test datasets to assess its generalization performance.</a:t>
            </a:r>
          </a:p>
          <a:p>
            <a:pPr algn="just"/>
            <a:r>
              <a:rPr lang="en-US" sz="1800" b="1" dirty="0" smtClean="0">
                <a:latin typeface="Arial" panose="020B0604020202020204" pitchFamily="34" charset="0"/>
                <a:cs typeface="Arial" panose="020B0604020202020204" pitchFamily="34" charset="0"/>
              </a:rPr>
              <a:t>Model Deployment:</a:t>
            </a:r>
          </a:p>
          <a:p>
            <a:pPr lvl="1" algn="just">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Save the trained model to disk for future use or deployment.</a:t>
            </a:r>
          </a:p>
          <a:p>
            <a:pPr lvl="1" algn="just">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Integrate the model into a deployment environment, ensuring compatibility with hardware and software dependencies.</a:t>
            </a:r>
          </a:p>
          <a:p>
            <a:pPr lvl="1" algn="just">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Test the deployed model to ensure proper functioning and performance in the production environment.</a:t>
            </a:r>
            <a:endParaRPr lang="en-US" sz="1600" dirty="0" smtClean="0">
              <a:latin typeface="Arial" panose="020B0604020202020204" pitchFamily="34" charset="0"/>
              <a:cs typeface="Arial" panose="020B0604020202020204" pitchFamily="34" charset="0"/>
            </a:endParaRPr>
          </a:p>
          <a:p>
            <a:pPr algn="just"/>
            <a:r>
              <a:rPr lang="en-US" sz="1800" b="1" dirty="0" smtClean="0">
                <a:latin typeface="Arial" panose="020B0604020202020204" pitchFamily="34" charset="0"/>
                <a:cs typeface="Arial" panose="020B0604020202020204" pitchFamily="34" charset="0"/>
              </a:rPr>
              <a:t>Monitoring </a:t>
            </a:r>
            <a:r>
              <a:rPr lang="en-US" sz="1800" b="1" dirty="0">
                <a:latin typeface="Arial" panose="020B0604020202020204" pitchFamily="34" charset="0"/>
                <a:cs typeface="Arial" panose="020B0604020202020204" pitchFamily="34" charset="0"/>
              </a:rPr>
              <a:t>and </a:t>
            </a:r>
            <a:r>
              <a:rPr lang="en-US" sz="1800" b="1" dirty="0" smtClean="0">
                <a:latin typeface="Arial" panose="020B0604020202020204" pitchFamily="34" charset="0"/>
                <a:cs typeface="Arial" panose="020B0604020202020204" pitchFamily="34" charset="0"/>
              </a:rPr>
              <a:t>Maintenance:</a:t>
            </a:r>
          </a:p>
          <a:p>
            <a:pPr lvl="1" algn="just">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Implement monitoring systems to track the deployed model's performance and detect any issues.</a:t>
            </a:r>
          </a:p>
          <a:p>
            <a:pPr lvl="1" algn="just">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Schedule regular maintenance to update the model, address any drift in data distribution, and improve performance over time.</a:t>
            </a:r>
          </a:p>
          <a:p>
            <a:pPr marL="457200" lvl="1" indent="0" algn="just">
              <a:buNone/>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2798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C9FE-2C3C-2555-6088-026366E2F13E}"/>
              </a:ext>
            </a:extLst>
          </p:cNvPr>
          <p:cNvSpPr txBox="1">
            <a:spLocks/>
          </p:cNvSpPr>
          <p:nvPr/>
        </p:nvSpPr>
        <p:spPr>
          <a:xfrm>
            <a:off x="1295402" y="1070055"/>
            <a:ext cx="9601196" cy="713479"/>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b="1" dirty="0" smtClean="0">
                <a:latin typeface="Arial" panose="020B0604020202020204" pitchFamily="34" charset="0"/>
                <a:cs typeface="Arial" panose="020B0604020202020204" pitchFamily="34" charset="0"/>
              </a:rPr>
              <a:t>WHO ARE THE END USERS ?</a:t>
            </a:r>
            <a:endParaRPr lang="en-US"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BB9E0E7-7180-90D0-3301-29EFAFE8E37F}"/>
              </a:ext>
            </a:extLst>
          </p:cNvPr>
          <p:cNvSpPr txBox="1">
            <a:spLocks/>
          </p:cNvSpPr>
          <p:nvPr/>
        </p:nvSpPr>
        <p:spPr>
          <a:xfrm>
            <a:off x="970547" y="1959997"/>
            <a:ext cx="10250906" cy="331893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b="1" dirty="0" smtClean="0">
                <a:latin typeface="Arial" panose="020B0604020202020204" pitchFamily="34" charset="0"/>
                <a:cs typeface="Arial" panose="020B0604020202020204" pitchFamily="34" charset="0"/>
              </a:rPr>
              <a:t>Diabetic Patients </a:t>
            </a:r>
            <a:r>
              <a:rPr lang="en-US" sz="2000" dirty="0" smtClean="0">
                <a:latin typeface="Arial" panose="020B0604020202020204" pitchFamily="34" charset="0"/>
                <a:cs typeface="Arial" panose="020B0604020202020204" pitchFamily="34" charset="0"/>
              </a:rPr>
              <a:t>– The diabetic patients can use this model’s output to check their severity level for further </a:t>
            </a:r>
            <a:r>
              <a:rPr lang="en-US" sz="2000" dirty="0" err="1" smtClean="0">
                <a:latin typeface="Arial" panose="020B0604020202020204" pitchFamily="34" charset="0"/>
                <a:cs typeface="Arial" panose="020B0604020202020204" pitchFamily="34" charset="0"/>
              </a:rPr>
              <a:t>treatement</a:t>
            </a:r>
            <a:r>
              <a:rPr lang="en-US" sz="2000" dirty="0" smtClean="0">
                <a:latin typeface="Arial" panose="020B0604020202020204" pitchFamily="34" charset="0"/>
                <a:cs typeface="Arial" panose="020B0604020202020204" pitchFamily="34" charset="0"/>
              </a:rPr>
              <a:t> (if needed).</a:t>
            </a:r>
          </a:p>
          <a:p>
            <a:pPr algn="just" fontAlgn="base">
              <a:lnSpc>
                <a:spcPct val="150000"/>
              </a:lnSpc>
            </a:pPr>
            <a:r>
              <a:rPr lang="en-US" sz="2000" b="1" dirty="0" smtClean="0">
                <a:latin typeface="Arial" panose="020B0604020202020204" pitchFamily="34" charset="0"/>
                <a:cs typeface="Arial" panose="020B0604020202020204" pitchFamily="34" charset="0"/>
              </a:rPr>
              <a:t>Medical Professionals </a:t>
            </a:r>
            <a:r>
              <a:rPr lang="en-US" sz="2000" dirty="0" smtClean="0">
                <a:latin typeface="Arial" panose="020B0604020202020204" pitchFamily="34" charset="0"/>
                <a:cs typeface="Arial" panose="020B0604020202020204" pitchFamily="34" charset="0"/>
              </a:rPr>
              <a:t>– Doctors and other medical professionals can use this model to check the severity of Diabetic Retinopathy in patients for further assistance.</a:t>
            </a:r>
            <a:endParaRPr lang="en-US" sz="2000" dirty="0">
              <a:latin typeface="Arial" panose="020B0604020202020204" pitchFamily="34" charset="0"/>
              <a:cs typeface="Arial" panose="020B0604020202020204" pitchFamily="34" charset="0"/>
            </a:endParaRPr>
          </a:p>
        </p:txBody>
      </p:sp>
      <p:cxnSp>
        <p:nvCxnSpPr>
          <p:cNvPr id="5" name="Straight Connector 4"/>
          <p:cNvCxnSpPr/>
          <p:nvPr/>
        </p:nvCxnSpPr>
        <p:spPr>
          <a:xfrm flipV="1">
            <a:off x="1480041" y="1783534"/>
            <a:ext cx="9492760"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8493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850</TotalTime>
  <Words>715</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CS6611 – CREATIVE AND INNOVATIVE PROJECT REVIEW 1 – TEAM 13   ENHANCING RELIABILITY AND SECURITY IN QUANTUM KEY DISTRIBUTION OPTIMIZING ERROR CORRECTION TECHNIQUES  FOR BB84 PROTOCOL</dc:title>
  <dc:creator>habib mohamed</dc:creator>
  <cp:lastModifiedBy>hp</cp:lastModifiedBy>
  <cp:revision>38</cp:revision>
  <dcterms:created xsi:type="dcterms:W3CDTF">2024-03-05T10:18:27Z</dcterms:created>
  <dcterms:modified xsi:type="dcterms:W3CDTF">2024-04-23T16:00:58Z</dcterms:modified>
</cp:coreProperties>
</file>