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57" r:id="rId4"/>
    <p:sldId id="258" r:id="rId5"/>
    <p:sldId id="259" r:id="rId6"/>
    <p:sldId id="282" r:id="rId7"/>
    <p:sldId id="284" r:id="rId8"/>
    <p:sldId id="285" r:id="rId9"/>
    <p:sldId id="283" r:id="rId10"/>
    <p:sldId id="267" r:id="rId11"/>
    <p:sldId id="276" r:id="rId12"/>
    <p:sldId id="270" r:id="rId13"/>
    <p:sldId id="268" r:id="rId14"/>
    <p:sldId id="286" r:id="rId15"/>
    <p:sldId id="287" r:id="rId16"/>
    <p:sldId id="288" r:id="rId17"/>
    <p:sldId id="269" r:id="rId18"/>
    <p:sldId id="272" r:id="rId19"/>
    <p:sldId id="273" r:id="rId20"/>
    <p:sldId id="279" r:id="rId21"/>
    <p:sldId id="262" r:id="rId22"/>
    <p:sldId id="278" r:id="rId23"/>
    <p:sldId id="264" r:id="rId24"/>
    <p:sldId id="263" r:id="rId25"/>
    <p:sldId id="265" r:id="rId26"/>
    <p:sldId id="266" r:id="rId27"/>
    <p:sldId id="274" r:id="rId28"/>
    <p:sldId id="275" r:id="rId29"/>
    <p:sldId id="277"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snapToGrid="0">
      <p:cViewPr varScale="1">
        <p:scale>
          <a:sx n="76" d="100"/>
          <a:sy n="76" d="100"/>
        </p:scale>
        <p:origin x="87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E7665-0F5D-4D7C-9D36-C828FC23948C}" type="datetimeFigureOut">
              <a:rPr lang="en-US" smtClean="0"/>
              <a:pPr/>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FFB9F-F9B0-4ABB-96D9-A275C3E15E63}" type="slidenum">
              <a:rPr lang="en-US" smtClean="0"/>
              <a:pPr/>
              <a:t>‹#›</a:t>
            </a:fld>
            <a:endParaRPr lang="en-US"/>
          </a:p>
        </p:txBody>
      </p:sp>
    </p:spTree>
    <p:extLst>
      <p:ext uri="{BB962C8B-B14F-4D97-AF65-F5344CB8AC3E}">
        <p14:creationId xmlns:p14="http://schemas.microsoft.com/office/powerpoint/2010/main" val="288454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CFFB9F-F9B0-4ABB-96D9-A275C3E15E63}" type="slidenum">
              <a:rPr lang="en-US" smtClean="0"/>
              <a:pPr/>
              <a:t>25</a:t>
            </a:fld>
            <a:endParaRPr lang="en-US"/>
          </a:p>
        </p:txBody>
      </p:sp>
    </p:spTree>
    <p:extLst>
      <p:ext uri="{BB962C8B-B14F-4D97-AF65-F5344CB8AC3E}">
        <p14:creationId xmlns:p14="http://schemas.microsoft.com/office/powerpoint/2010/main" val="413116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013A8A-730C-4395-A9CF-EA87C2B8B527}"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144980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13A8A-730C-4395-A9CF-EA87C2B8B527}"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23022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13A8A-730C-4395-A9CF-EA87C2B8B527}"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36764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13A8A-730C-4395-A9CF-EA87C2B8B527}"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9942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013A8A-730C-4395-A9CF-EA87C2B8B527}"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95250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013A8A-730C-4395-A9CF-EA87C2B8B527}"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33789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013A8A-730C-4395-A9CF-EA87C2B8B527}" type="datetimeFigureOut">
              <a:rPr lang="en-US" smtClean="0"/>
              <a:pPr/>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189845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013A8A-730C-4395-A9CF-EA87C2B8B527}" type="datetimeFigureOut">
              <a:rPr lang="en-US" smtClean="0"/>
              <a:pPr/>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236843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13A8A-730C-4395-A9CF-EA87C2B8B527}" type="datetimeFigureOut">
              <a:rPr lang="en-US" smtClean="0"/>
              <a:pPr/>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109582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13A8A-730C-4395-A9CF-EA87C2B8B527}"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116577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13A8A-730C-4395-A9CF-EA87C2B8B527}"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240FA-678D-4314-B208-CA0BF4AE213F}" type="slidenum">
              <a:rPr lang="en-US" smtClean="0"/>
              <a:pPr/>
              <a:t>‹#›</a:t>
            </a:fld>
            <a:endParaRPr lang="en-US"/>
          </a:p>
        </p:txBody>
      </p:sp>
    </p:spTree>
    <p:extLst>
      <p:ext uri="{BB962C8B-B14F-4D97-AF65-F5344CB8AC3E}">
        <p14:creationId xmlns:p14="http://schemas.microsoft.com/office/powerpoint/2010/main" val="329250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13A8A-730C-4395-A9CF-EA87C2B8B527}" type="datetimeFigureOut">
              <a:rPr lang="en-US" smtClean="0"/>
              <a:pPr/>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240FA-678D-4314-B208-CA0BF4AE213F}" type="slidenum">
              <a:rPr lang="en-US" smtClean="0"/>
              <a:pPr/>
              <a:t>‹#›</a:t>
            </a:fld>
            <a:endParaRPr lang="en-US"/>
          </a:p>
        </p:txBody>
      </p:sp>
    </p:spTree>
    <p:extLst>
      <p:ext uri="{BB962C8B-B14F-4D97-AF65-F5344CB8AC3E}">
        <p14:creationId xmlns:p14="http://schemas.microsoft.com/office/powerpoint/2010/main" val="2952546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914399" y="1139063"/>
            <a:ext cx="10635175" cy="5401994"/>
          </a:xfrm>
          <a:prstGeom prst="rect">
            <a:avLst/>
          </a:prstGeom>
          <a:noFill/>
          <a:ln w="9525">
            <a:noFill/>
            <a:miter lim="800000"/>
            <a:headEnd/>
            <a:tailEnd/>
          </a:ln>
        </p:spPr>
      </p:pic>
      <p:sp>
        <p:nvSpPr>
          <p:cNvPr id="2" name="Title 1"/>
          <p:cNvSpPr>
            <a:spLocks noGrp="1"/>
          </p:cNvSpPr>
          <p:nvPr>
            <p:ph type="ctrTitle"/>
          </p:nvPr>
        </p:nvSpPr>
        <p:spPr>
          <a:xfrm>
            <a:off x="4149969" y="0"/>
            <a:ext cx="8042031" cy="1188794"/>
          </a:xfrm>
        </p:spPr>
        <p:txBody>
          <a:bodyPr>
            <a:normAutofit fontScale="90000"/>
          </a:bodyPr>
          <a:lstStyle/>
          <a:p>
            <a:r>
              <a:rPr lang="en-US" dirty="0" smtClean="0"/>
              <a:t>Introduction to Time Series</a:t>
            </a:r>
            <a:endParaRPr lang="en-US" dirty="0"/>
          </a:p>
        </p:txBody>
      </p:sp>
    </p:spTree>
    <p:extLst>
      <p:ext uri="{BB962C8B-B14F-4D97-AF65-F5344CB8AC3E}">
        <p14:creationId xmlns:p14="http://schemas.microsoft.com/office/powerpoint/2010/main" val="3812433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585"/>
            <a:ext cx="10972800" cy="639762"/>
          </a:xfrm>
        </p:spPr>
        <p:txBody>
          <a:bodyPr>
            <a:noAutofit/>
          </a:bodyPr>
          <a:lstStyle/>
          <a:p>
            <a:r>
              <a:rPr lang="en-IN" sz="3600" dirty="0" smtClean="0"/>
              <a:t>Noise - Pattern  </a:t>
            </a:r>
            <a:endParaRPr lang="en-IN" sz="3600" dirty="0"/>
          </a:p>
        </p:txBody>
      </p:sp>
      <p:sp>
        <p:nvSpPr>
          <p:cNvPr id="3" name="Content Placeholder 2"/>
          <p:cNvSpPr>
            <a:spLocks noGrp="1"/>
          </p:cNvSpPr>
          <p:nvPr>
            <p:ph idx="1"/>
          </p:nvPr>
        </p:nvSpPr>
        <p:spPr>
          <a:xfrm>
            <a:off x="406400" y="1395664"/>
            <a:ext cx="11176000" cy="4928936"/>
          </a:xfrm>
        </p:spPr>
        <p:txBody>
          <a:bodyPr>
            <a:noAutofit/>
          </a:bodyPr>
          <a:lstStyle/>
          <a:p>
            <a:r>
              <a:rPr lang="en-IN" sz="2400" dirty="0" smtClean="0"/>
              <a:t>The various graphs we have seen varies in terms of degrees of smoothness. One possible explanation for this exhibited smoothness is the “supposition” that values in time points are “correlated “. </a:t>
            </a:r>
          </a:p>
          <a:p>
            <a:r>
              <a:rPr lang="en-IN" sz="2400" dirty="0" smtClean="0"/>
              <a:t>Noise : Time series generated from uncorrelated variables is used as a model for NOISE.  But where mean of data points are “0” and they have a finite standard deviation then such time series is known  as WHITE NOISE.   wt ∼ </a:t>
            </a:r>
            <a:r>
              <a:rPr lang="en-IN" sz="2400" dirty="0" err="1" smtClean="0"/>
              <a:t>wn</a:t>
            </a:r>
            <a:r>
              <a:rPr lang="en-IN" sz="2400" dirty="0" smtClean="0"/>
              <a:t>(0, </a:t>
            </a:r>
            <a:r>
              <a:rPr lang="el-GR" sz="2400" dirty="0" smtClean="0"/>
              <a:t>σ2</a:t>
            </a:r>
            <a:r>
              <a:rPr lang="en-IN" sz="2400" dirty="0" smtClean="0"/>
              <a:t>).</a:t>
            </a:r>
          </a:p>
          <a:p>
            <a:r>
              <a:rPr lang="en-IN" sz="2400" dirty="0" smtClean="0"/>
              <a:t> Sometimes require the noise to be independent and identically distributed (</a:t>
            </a:r>
            <a:r>
              <a:rPr lang="en-IN" sz="2400" dirty="0" err="1" smtClean="0"/>
              <a:t>iid</a:t>
            </a:r>
            <a:r>
              <a:rPr lang="en-IN" sz="2400" dirty="0" smtClean="0"/>
              <a:t>) random variables with mean 0 and variance σ2w. . We distinguish this by writing wt ∼ </a:t>
            </a:r>
            <a:r>
              <a:rPr lang="en-IN" sz="2400" dirty="0" err="1" smtClean="0"/>
              <a:t>iid</a:t>
            </a:r>
            <a:r>
              <a:rPr lang="en-IN" sz="2400" dirty="0" smtClean="0"/>
              <a:t>(0, σ2) or by saying </a:t>
            </a:r>
            <a:r>
              <a:rPr lang="en-IN" sz="2400" i="1" dirty="0" smtClean="0"/>
              <a:t>WHITE INDEPENDENT NOISE or IID NOISE like  Gaussian White Noise. , where variables are independent normal random variables with mean “0” and </a:t>
            </a:r>
            <a:r>
              <a:rPr lang="en-IN" sz="2400" dirty="0" smtClean="0"/>
              <a:t>σ2.</a:t>
            </a:r>
            <a:endParaRPr lang="en-IN" sz="2400"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90843" y="1125415"/>
            <a:ext cx="10649243" cy="5401993"/>
          </a:xfrm>
          <a:prstGeom prst="rect">
            <a:avLst/>
          </a:prstGeom>
          <a:noFill/>
          <a:ln w="9525">
            <a:noFill/>
            <a:miter lim="800000"/>
            <a:headEnd/>
            <a:tailEnd/>
          </a:ln>
        </p:spPr>
      </p:pic>
      <p:sp>
        <p:nvSpPr>
          <p:cNvPr id="3" name="TextBox 2"/>
          <p:cNvSpPr txBox="1"/>
          <p:nvPr/>
        </p:nvSpPr>
        <p:spPr>
          <a:xfrm>
            <a:off x="717446" y="534572"/>
            <a:ext cx="4768947" cy="461665"/>
          </a:xfrm>
          <a:prstGeom prst="rect">
            <a:avLst/>
          </a:prstGeom>
          <a:noFill/>
        </p:spPr>
        <p:txBody>
          <a:bodyPr wrap="square" rtlCol="0">
            <a:spAutoFit/>
          </a:bodyPr>
          <a:lstStyle/>
          <a:p>
            <a:r>
              <a:rPr lang="en-IN" sz="2400" dirty="0" smtClean="0"/>
              <a:t>TREND &amp; NOISE Pattern……</a:t>
            </a:r>
            <a:endParaRPr lang="en-IN" sz="2400" dirty="0"/>
          </a:p>
        </p:txBody>
      </p:sp>
    </p:spTree>
    <p:extLst>
      <p:ext uri="{BB962C8B-B14F-4D97-AF65-F5344CB8AC3E}">
        <p14:creationId xmlns:p14="http://schemas.microsoft.com/office/powerpoint/2010/main" val="83610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1523"/>
            <a:ext cx="10972800" cy="715962"/>
          </a:xfrm>
        </p:spPr>
        <p:txBody>
          <a:bodyPr>
            <a:normAutofit/>
          </a:bodyPr>
          <a:lstStyle/>
          <a:p>
            <a:r>
              <a:rPr lang="en-IN" dirty="0" smtClean="0"/>
              <a:t>Signal in Noise</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67874" y="1467854"/>
            <a:ext cx="3716860" cy="686624"/>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117600" y="3687652"/>
            <a:ext cx="2427266" cy="533620"/>
          </a:xfrm>
          <a:prstGeom prst="rect">
            <a:avLst/>
          </a:prstGeom>
          <a:noFill/>
          <a:ln w="9525">
            <a:noFill/>
            <a:miter lim="800000"/>
            <a:headEnd/>
            <a:tailEnd/>
          </a:ln>
        </p:spPr>
      </p:pic>
      <p:sp>
        <p:nvSpPr>
          <p:cNvPr id="10" name="TextBox 9"/>
          <p:cNvSpPr txBox="1"/>
          <p:nvPr/>
        </p:nvSpPr>
        <p:spPr>
          <a:xfrm>
            <a:off x="882975" y="2365194"/>
            <a:ext cx="9932736" cy="1200329"/>
          </a:xfrm>
          <a:prstGeom prst="rect">
            <a:avLst/>
          </a:prstGeom>
          <a:noFill/>
        </p:spPr>
        <p:txBody>
          <a:bodyPr wrap="square" rtlCol="0">
            <a:spAutoFit/>
          </a:bodyPr>
          <a:lstStyle/>
          <a:p>
            <a:r>
              <a:rPr lang="en-IN" sz="2400" dirty="0" smtClean="0"/>
              <a:t>Many realistic models for generating time series assume underlying signal with some consistent periodic variation by adding a random noise  . In the first  Equation the second term is the random noise. </a:t>
            </a:r>
            <a:endParaRPr lang="en-IN" sz="2400" dirty="0"/>
          </a:p>
        </p:txBody>
      </p:sp>
      <p:sp>
        <p:nvSpPr>
          <p:cNvPr id="11" name="TextBox 10"/>
          <p:cNvSpPr txBox="1"/>
          <p:nvPr/>
        </p:nvSpPr>
        <p:spPr>
          <a:xfrm>
            <a:off x="1117600" y="4343401"/>
            <a:ext cx="9652000" cy="1477328"/>
          </a:xfrm>
          <a:prstGeom prst="rect">
            <a:avLst/>
          </a:prstGeom>
          <a:noFill/>
        </p:spPr>
        <p:txBody>
          <a:bodyPr wrap="square" rtlCol="0">
            <a:spAutoFit/>
          </a:bodyPr>
          <a:lstStyle/>
          <a:p>
            <a:r>
              <a:rPr lang="en-IN" sz="2400" dirty="0" smtClean="0"/>
              <a:t>In addition a sinusoidal waveform can be written as  the above equation. Where A is the “amplitude” , “</a:t>
            </a:r>
            <a:r>
              <a:rPr lang="el-GR" sz="2400" dirty="0" smtClean="0"/>
              <a:t>ω</a:t>
            </a:r>
            <a:r>
              <a:rPr lang="en-IN" sz="2400" dirty="0" smtClean="0"/>
              <a:t>” is the  frequency of  oscillation and  “</a:t>
            </a:r>
            <a:r>
              <a:rPr lang="el-GR" sz="2400" dirty="0" smtClean="0"/>
              <a:t>φ</a:t>
            </a:r>
            <a:r>
              <a:rPr lang="en-IN" sz="2400" dirty="0" smtClean="0"/>
              <a:t> “is  the phase shift. </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Autofit/>
          </a:bodyPr>
          <a:lstStyle/>
          <a:p>
            <a:r>
              <a:rPr lang="en-IN" sz="3000" dirty="0" smtClean="0"/>
              <a:t>Dependence Structure – Auto-covariance and Auto-regression in R</a:t>
            </a:r>
            <a:endParaRPr lang="en-IN" sz="3000" dirty="0"/>
          </a:p>
        </p:txBody>
      </p:sp>
      <p:sp>
        <p:nvSpPr>
          <p:cNvPr id="3" name="Content Placeholder 2"/>
          <p:cNvSpPr>
            <a:spLocks noGrp="1"/>
          </p:cNvSpPr>
          <p:nvPr>
            <p:ph idx="1"/>
          </p:nvPr>
        </p:nvSpPr>
        <p:spPr>
          <a:xfrm>
            <a:off x="609600" y="1052187"/>
            <a:ext cx="10972800" cy="5073978"/>
          </a:xfrm>
        </p:spPr>
        <p:txBody>
          <a:bodyPr>
            <a:normAutofit lnSpcReduction="10000"/>
          </a:bodyPr>
          <a:lstStyle/>
          <a:p>
            <a:r>
              <a:rPr lang="en-IN" sz="2400" dirty="0" smtClean="0"/>
              <a:t>Auto – covariance:</a:t>
            </a:r>
          </a:p>
          <a:p>
            <a:pPr marL="0" indent="0">
              <a:buNone/>
            </a:pPr>
            <a:r>
              <a:rPr lang="en-IN" sz="2400" dirty="0" smtClean="0"/>
              <a:t>For smooth curve the value of auto-correlation remains high even if the two points are distantly located. For choppy curves the value remains low. </a:t>
            </a:r>
          </a:p>
          <a:p>
            <a:r>
              <a:rPr lang="en-IN" sz="2400" dirty="0" smtClean="0"/>
              <a:t> Auto – correlation:   </a:t>
            </a:r>
          </a:p>
          <a:p>
            <a:endParaRPr lang="en-IN" sz="2400" dirty="0" smtClean="0"/>
          </a:p>
          <a:p>
            <a:r>
              <a:rPr lang="en-IN" sz="2400" dirty="0" smtClean="0"/>
              <a:t>Auto-correlation gives indication about the linear predictability. Higher the correlation higher will be the accuracy.</a:t>
            </a:r>
          </a:p>
          <a:p>
            <a:r>
              <a:rPr lang="en-IN" sz="2400" dirty="0" smtClean="0"/>
              <a:t>Auto – regression : </a:t>
            </a:r>
          </a:p>
          <a:p>
            <a:pPr marL="0" indent="0">
              <a:buNone/>
            </a:pPr>
            <a:r>
              <a:rPr lang="en-IN" sz="2400" dirty="0" smtClean="0"/>
              <a:t>Let us define a time series through the following -   X(t) = X(t-1) - 0.9* X(t-2) + W(t)</a:t>
            </a:r>
          </a:p>
          <a:p>
            <a:r>
              <a:rPr lang="en-IN" sz="2400" dirty="0" smtClean="0"/>
              <a:t>This series depends upon previous two values at  t and (t-2). The problems to generate such series is the initial values of not available, so  x1 = w1, X2 = x1 + w2, but these values does not tally with the equation. So some initial values are removed. This leads to output underlining a pattern. </a:t>
            </a:r>
          </a:p>
          <a:p>
            <a:pPr>
              <a:buNone/>
            </a:pPr>
            <a:endParaRPr lang="en-IN" dirty="0"/>
          </a:p>
        </p:txBody>
      </p:sp>
      <p:pic>
        <p:nvPicPr>
          <p:cNvPr id="4" name="Picture 3"/>
          <p:cNvPicPr>
            <a:picLocks noChangeAspect="1"/>
          </p:cNvPicPr>
          <p:nvPr/>
        </p:nvPicPr>
        <p:blipFill>
          <a:blip r:embed="rId2"/>
          <a:stretch>
            <a:fillRect/>
          </a:stretch>
        </p:blipFill>
        <p:spPr>
          <a:xfrm>
            <a:off x="3312090" y="1052186"/>
            <a:ext cx="3577225" cy="445717"/>
          </a:xfrm>
          <a:prstGeom prst="rect">
            <a:avLst/>
          </a:prstGeom>
        </p:spPr>
      </p:pic>
      <p:pic>
        <p:nvPicPr>
          <p:cNvPr id="5" name="Picture 4"/>
          <p:cNvPicPr>
            <a:picLocks noChangeAspect="1"/>
          </p:cNvPicPr>
          <p:nvPr/>
        </p:nvPicPr>
        <p:blipFill>
          <a:blip r:embed="rId3"/>
          <a:stretch>
            <a:fillRect/>
          </a:stretch>
        </p:blipFill>
        <p:spPr>
          <a:xfrm>
            <a:off x="3667842" y="2264470"/>
            <a:ext cx="2169287" cy="67914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0870" y="319087"/>
            <a:ext cx="10038521" cy="6219825"/>
          </a:xfrm>
          <a:prstGeom prst="rect">
            <a:avLst/>
          </a:prstGeom>
        </p:spPr>
      </p:pic>
    </p:spTree>
    <p:extLst>
      <p:ext uri="{BB962C8B-B14F-4D97-AF65-F5344CB8AC3E}">
        <p14:creationId xmlns:p14="http://schemas.microsoft.com/office/powerpoint/2010/main" val="1719185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2714" y="469399"/>
            <a:ext cx="9361572" cy="6219825"/>
          </a:xfrm>
          <a:prstGeom prst="rect">
            <a:avLst/>
          </a:prstGeom>
        </p:spPr>
      </p:pic>
    </p:spTree>
    <p:extLst>
      <p:ext uri="{BB962C8B-B14F-4D97-AF65-F5344CB8AC3E}">
        <p14:creationId xmlns:p14="http://schemas.microsoft.com/office/powerpoint/2010/main" val="2858122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3132" y="324261"/>
            <a:ext cx="7754254" cy="6219825"/>
          </a:xfrm>
          <a:prstGeom prst="rect">
            <a:avLst/>
          </a:prstGeom>
        </p:spPr>
      </p:pic>
      <p:sp>
        <p:nvSpPr>
          <p:cNvPr id="3" name="TextBox 2"/>
          <p:cNvSpPr txBox="1"/>
          <p:nvPr/>
        </p:nvSpPr>
        <p:spPr>
          <a:xfrm>
            <a:off x="8204548" y="851770"/>
            <a:ext cx="3294346" cy="3416320"/>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t>Cross- covariance: </a:t>
            </a:r>
          </a:p>
          <a:p>
            <a:endParaRPr lang="en-US" dirty="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Cross-correlation:</a:t>
            </a:r>
            <a:endParaRPr lang="en-US" dirty="0"/>
          </a:p>
          <a:p>
            <a:r>
              <a:rPr lang="en-US" dirty="0" smtClean="0"/>
              <a:t>It reflect the relation between two series. </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67386" y="1478071"/>
            <a:ext cx="3131508" cy="501041"/>
          </a:xfrm>
          <a:prstGeom prst="rect">
            <a:avLst/>
          </a:prstGeom>
        </p:spPr>
      </p:pic>
      <p:pic>
        <p:nvPicPr>
          <p:cNvPr id="5" name="Picture 4"/>
          <p:cNvPicPr>
            <a:picLocks noChangeAspect="1"/>
          </p:cNvPicPr>
          <p:nvPr/>
        </p:nvPicPr>
        <p:blipFill>
          <a:blip r:embed="rId4"/>
          <a:stretch>
            <a:fillRect/>
          </a:stretch>
        </p:blipFill>
        <p:spPr>
          <a:xfrm>
            <a:off x="8492647" y="3339663"/>
            <a:ext cx="2505205" cy="928427"/>
          </a:xfrm>
          <a:prstGeom prst="rect">
            <a:avLst/>
          </a:prstGeom>
        </p:spPr>
      </p:pic>
    </p:spTree>
    <p:extLst>
      <p:ext uri="{BB962C8B-B14F-4D97-AF65-F5344CB8AC3E}">
        <p14:creationId xmlns:p14="http://schemas.microsoft.com/office/powerpoint/2010/main" val="2937079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Walk with Drift</a:t>
            </a:r>
            <a:endParaRPr lang="en-IN" dirty="0"/>
          </a:p>
        </p:txBody>
      </p:sp>
      <p:sp>
        <p:nvSpPr>
          <p:cNvPr id="3" name="Content Placeholder 2"/>
          <p:cNvSpPr>
            <a:spLocks noGrp="1"/>
          </p:cNvSpPr>
          <p:nvPr>
            <p:ph idx="1"/>
          </p:nvPr>
        </p:nvSpPr>
        <p:spPr/>
        <p:txBody>
          <a:bodyPr/>
          <a:lstStyle/>
          <a:p>
            <a:r>
              <a:rPr lang="en-IN" dirty="0" smtClean="0"/>
              <a:t>Following equation represents such situation </a:t>
            </a:r>
          </a:p>
          <a:p>
            <a:pPr>
              <a:buNone/>
            </a:pPr>
            <a:r>
              <a:rPr lang="en-IN" dirty="0" smtClean="0"/>
              <a:t> x(t) = alpha + x(t-1) + w(t) </a:t>
            </a:r>
          </a:p>
          <a:p>
            <a:pPr>
              <a:buNone/>
            </a:pPr>
            <a:r>
              <a:rPr lang="en-IN" dirty="0" smtClean="0"/>
              <a:t>w(t) , is the “white noise”.  The constant “alpha” is called the drift . When “alpha” = 0 , this constitutes  a “random walk”.  </a:t>
            </a:r>
          </a:p>
          <a:p>
            <a:r>
              <a:rPr lang="en-IN" dirty="0" smtClean="0"/>
              <a:t>Its called a random walk , because  the value of the time series at “t” completely depends upon the (t-1) and w(t).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IN" smtClean="0"/>
              <a:t>Measures of Association</a:t>
            </a:r>
            <a:endParaRPr lang="en-IN" dirty="0"/>
          </a:p>
        </p:txBody>
      </p:sp>
      <p:sp>
        <p:nvSpPr>
          <p:cNvPr id="3" name="Content Placeholder 2"/>
          <p:cNvSpPr>
            <a:spLocks noGrp="1"/>
          </p:cNvSpPr>
          <p:nvPr>
            <p:ph idx="1"/>
          </p:nvPr>
        </p:nvSpPr>
        <p:spPr>
          <a:xfrm>
            <a:off x="609600" y="1219201"/>
            <a:ext cx="10972800" cy="4906963"/>
          </a:xfrm>
        </p:spPr>
        <p:txBody>
          <a:bodyPr>
            <a:normAutofit/>
          </a:bodyPr>
          <a:lstStyle/>
          <a:p>
            <a:r>
              <a:rPr lang="en-IN" dirty="0" smtClean="0"/>
              <a:t>A times series can be described by  the joint probability distribution function.  The same can be captured by the following equation – </a:t>
            </a:r>
          </a:p>
          <a:p>
            <a:pPr>
              <a:buNone/>
            </a:pPr>
            <a:endParaRPr lang="en-IN" dirty="0" smtClean="0"/>
          </a:p>
          <a:p>
            <a:pPr>
              <a:buNone/>
            </a:pPr>
            <a:r>
              <a:rPr lang="en-IN" dirty="0" smtClean="0"/>
              <a:t>   The above equation measures probability that the values of the series at different time points t1, t2, t3, ………, t4 is less than n-constants C1,C2,C3, ……, </a:t>
            </a:r>
            <a:r>
              <a:rPr lang="en-IN" dirty="0" err="1" smtClean="0"/>
              <a:t>Cn</a:t>
            </a:r>
            <a:r>
              <a:rPr lang="en-IN" dirty="0" smtClean="0"/>
              <a:t>. </a:t>
            </a:r>
          </a:p>
          <a:p>
            <a:r>
              <a:rPr lang="en-IN" dirty="0" smtClean="0"/>
              <a:t>Since the joint distribution has n-arguments , so the plotting the corresponding multivariate distribution function is  “impossible”.  Hence marginal distribution functions and marginal density functions .</a:t>
            </a:r>
          </a:p>
          <a:p>
            <a:pPr>
              <a:buNone/>
            </a:pP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305492" y="2026085"/>
            <a:ext cx="5784240" cy="6043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IN" dirty="0" smtClean="0"/>
              <a:t>Measures of Association</a:t>
            </a:r>
            <a:endParaRPr lang="en-IN" dirty="0"/>
          </a:p>
        </p:txBody>
      </p:sp>
      <p:sp>
        <p:nvSpPr>
          <p:cNvPr id="6" name="TextBox 5"/>
          <p:cNvSpPr txBox="1"/>
          <p:nvPr/>
        </p:nvSpPr>
        <p:spPr>
          <a:xfrm>
            <a:off x="1016000" y="1295401"/>
            <a:ext cx="9753600" cy="830997"/>
          </a:xfrm>
          <a:prstGeom prst="rect">
            <a:avLst/>
          </a:prstGeom>
          <a:noFill/>
        </p:spPr>
        <p:txBody>
          <a:bodyPr wrap="square" rtlCol="0">
            <a:spAutoFit/>
          </a:bodyPr>
          <a:lstStyle/>
          <a:p>
            <a:r>
              <a:rPr lang="en-IN" sz="2400" dirty="0" smtClean="0"/>
              <a:t>The marginal distribution functions and the marginal density functions are often informative for examining the marginal behaviour of a series. </a:t>
            </a:r>
            <a:endParaRPr lang="en-IN" sz="2400" dirty="0"/>
          </a:p>
        </p:txBody>
      </p:sp>
      <p:pic>
        <p:nvPicPr>
          <p:cNvPr id="4100" name="Picture 4"/>
          <p:cNvPicPr>
            <a:picLocks noGrp="1" noChangeAspect="1" noChangeArrowheads="1"/>
          </p:cNvPicPr>
          <p:nvPr>
            <p:ph idx="1"/>
          </p:nvPr>
        </p:nvPicPr>
        <p:blipFill>
          <a:blip r:embed="rId2" cstate="print"/>
          <a:srcRect/>
          <a:stretch>
            <a:fillRect/>
          </a:stretch>
        </p:blipFill>
        <p:spPr bwMode="auto">
          <a:xfrm>
            <a:off x="1219202" y="2590800"/>
            <a:ext cx="2283654" cy="609600"/>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1524000" y="3886201"/>
            <a:ext cx="2147668" cy="601393"/>
          </a:xfrm>
          <a:prstGeom prst="rect">
            <a:avLst/>
          </a:prstGeom>
          <a:noFill/>
          <a:ln w="9525">
            <a:noFill/>
            <a:miter lim="800000"/>
            <a:headEnd/>
            <a:tailEnd/>
          </a:ln>
        </p:spPr>
      </p:pic>
      <p:sp>
        <p:nvSpPr>
          <p:cNvPr id="9" name="TextBox 8"/>
          <p:cNvSpPr txBox="1"/>
          <p:nvPr/>
        </p:nvSpPr>
        <p:spPr>
          <a:xfrm>
            <a:off x="1004957" y="3429000"/>
            <a:ext cx="4165600" cy="461665"/>
          </a:xfrm>
          <a:prstGeom prst="rect">
            <a:avLst/>
          </a:prstGeom>
          <a:noFill/>
        </p:spPr>
        <p:txBody>
          <a:bodyPr wrap="square" rtlCol="0">
            <a:spAutoFit/>
          </a:bodyPr>
          <a:lstStyle/>
          <a:p>
            <a:r>
              <a:rPr lang="en-IN" sz="2400" dirty="0" smtClean="0"/>
              <a:t>Marginal Distribution Functions</a:t>
            </a:r>
            <a:endParaRPr lang="en-IN" sz="2400" dirty="0"/>
          </a:p>
        </p:txBody>
      </p:sp>
      <p:sp>
        <p:nvSpPr>
          <p:cNvPr id="10" name="TextBox 9"/>
          <p:cNvSpPr txBox="1"/>
          <p:nvPr/>
        </p:nvSpPr>
        <p:spPr>
          <a:xfrm>
            <a:off x="1104347" y="4581940"/>
            <a:ext cx="3626678" cy="461665"/>
          </a:xfrm>
          <a:prstGeom prst="rect">
            <a:avLst/>
          </a:prstGeom>
          <a:noFill/>
        </p:spPr>
        <p:txBody>
          <a:bodyPr wrap="square" rtlCol="0">
            <a:spAutoFit/>
          </a:bodyPr>
          <a:lstStyle/>
          <a:p>
            <a:r>
              <a:rPr lang="en-IN" sz="2400" dirty="0" smtClean="0"/>
              <a:t>Marginal Density Function</a:t>
            </a:r>
            <a:endParaRPr lang="en-IN" sz="2400" dirty="0"/>
          </a:p>
        </p:txBody>
      </p:sp>
      <p:sp>
        <p:nvSpPr>
          <p:cNvPr id="11" name="TextBox 10"/>
          <p:cNvSpPr txBox="1"/>
          <p:nvPr/>
        </p:nvSpPr>
        <p:spPr>
          <a:xfrm>
            <a:off x="5367129" y="2286000"/>
            <a:ext cx="5347253" cy="3416320"/>
          </a:xfrm>
          <a:prstGeom prst="rect">
            <a:avLst/>
          </a:prstGeom>
          <a:noFill/>
        </p:spPr>
        <p:txBody>
          <a:bodyPr wrap="square" rtlCol="0">
            <a:spAutoFit/>
          </a:bodyPr>
          <a:lstStyle/>
          <a:p>
            <a:r>
              <a:rPr lang="en-IN" sz="2400" dirty="0" smtClean="0"/>
              <a:t>Apart from the marginal   distributions, following descriptive statistics are also very  important  - </a:t>
            </a:r>
          </a:p>
          <a:p>
            <a:pPr marL="342900" indent="-342900">
              <a:buAutoNum type="arabicPeriod"/>
            </a:pPr>
            <a:r>
              <a:rPr lang="en-IN" sz="2400" dirty="0" smtClean="0"/>
              <a:t>Mean </a:t>
            </a:r>
          </a:p>
          <a:p>
            <a:pPr marL="342900" indent="-342900">
              <a:buAutoNum type="arabicPeriod"/>
            </a:pPr>
            <a:r>
              <a:rPr lang="en-IN" sz="2400" dirty="0" smtClean="0"/>
              <a:t> Auto-covariance </a:t>
            </a:r>
          </a:p>
          <a:p>
            <a:pPr marL="342900" indent="-342900">
              <a:buAutoNum type="arabicPeriod"/>
            </a:pPr>
            <a:r>
              <a:rPr lang="en-IN" sz="2400" dirty="0" smtClean="0"/>
              <a:t> Covariance </a:t>
            </a:r>
          </a:p>
          <a:p>
            <a:pPr marL="342900" indent="-342900">
              <a:buAutoNum type="arabicPeriod"/>
            </a:pPr>
            <a:r>
              <a:rPr lang="en-IN" sz="2400" dirty="0" smtClean="0"/>
              <a:t> Autocorrelation </a:t>
            </a:r>
          </a:p>
          <a:p>
            <a:pPr marL="342900" indent="-342900">
              <a:buAutoNum type="arabicPeriod"/>
            </a:pPr>
            <a:r>
              <a:rPr lang="en-IN" sz="2400" dirty="0" smtClean="0"/>
              <a:t> Partial Autocorrelation </a:t>
            </a:r>
          </a:p>
          <a:p>
            <a:pPr marL="342900" indent="-342900">
              <a:buAutoNum type="arabicPeriod"/>
            </a:pPr>
            <a:r>
              <a:rPr lang="en-IN" sz="2400" dirty="0" smtClean="0"/>
              <a:t>Cross correlation</a:t>
            </a: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848"/>
          </a:xfrm>
        </p:spPr>
        <p:txBody>
          <a:bodyPr/>
          <a:lstStyle/>
          <a:p>
            <a:r>
              <a:rPr lang="en-US" dirty="0" smtClean="0"/>
              <a:t>Type of Research Design</a:t>
            </a:r>
            <a:endParaRPr lang="en-US" dirty="0"/>
          </a:p>
        </p:txBody>
      </p:sp>
      <p:sp>
        <p:nvSpPr>
          <p:cNvPr id="3" name="Content Placeholder 2"/>
          <p:cNvSpPr>
            <a:spLocks noGrp="1"/>
          </p:cNvSpPr>
          <p:nvPr>
            <p:ph idx="1"/>
          </p:nvPr>
        </p:nvSpPr>
        <p:spPr>
          <a:xfrm>
            <a:off x="838200" y="1189974"/>
            <a:ext cx="10515600" cy="4986989"/>
          </a:xfrm>
        </p:spPr>
        <p:txBody>
          <a:bodyPr>
            <a:normAutofit lnSpcReduction="10000"/>
          </a:bodyPr>
          <a:lstStyle/>
          <a:p>
            <a:r>
              <a:rPr lang="en-US" dirty="0" smtClean="0"/>
              <a:t>Observational Study </a:t>
            </a:r>
          </a:p>
          <a:p>
            <a:pPr lvl="1"/>
            <a:r>
              <a:rPr lang="en-US" dirty="0" smtClean="0"/>
              <a:t>Cross sectional study – </a:t>
            </a:r>
            <a:r>
              <a:rPr lang="en-US" dirty="0"/>
              <a:t>Cross-sectional surveys involve interviewing a fresh sample of people each time they are carried out. Some cross-sectional studies are repeated regularly and can include a large number of repeat questions (questions asked on each survey round</a:t>
            </a:r>
            <a:r>
              <a:rPr lang="en-US" dirty="0" smtClean="0"/>
              <a:t>).                                             </a:t>
            </a:r>
            <a:r>
              <a:rPr lang="en-US" dirty="0" smtClean="0">
                <a:solidFill>
                  <a:srgbClr val="FF0000"/>
                </a:solidFill>
              </a:rPr>
              <a:t>The </a:t>
            </a:r>
            <a:r>
              <a:rPr lang="en-US" dirty="0">
                <a:solidFill>
                  <a:srgbClr val="FF0000"/>
                </a:solidFill>
              </a:rPr>
              <a:t>defining feature of a cross-sectional study is that it can compare different population groups at a single point in time.</a:t>
            </a:r>
            <a:endParaRPr lang="en-US" dirty="0" smtClean="0">
              <a:solidFill>
                <a:srgbClr val="FF0000"/>
              </a:solidFill>
            </a:endParaRPr>
          </a:p>
          <a:p>
            <a:pPr marL="457200" lvl="1" indent="0">
              <a:buNone/>
            </a:pPr>
            <a:endParaRPr lang="en-US" dirty="0" smtClean="0"/>
          </a:p>
          <a:p>
            <a:pPr lvl="1"/>
            <a:r>
              <a:rPr lang="en-US" dirty="0" smtClean="0"/>
              <a:t>Longitudinal study - </a:t>
            </a:r>
            <a:r>
              <a:rPr lang="en-US" dirty="0"/>
              <a:t>A longitudinal study is a prospective observational study that follows the same subjects repeatedly over a period of time</a:t>
            </a:r>
            <a:r>
              <a:rPr lang="en-US" dirty="0" smtClean="0"/>
              <a:t>. </a:t>
            </a:r>
            <a:r>
              <a:rPr lang="en-US" dirty="0"/>
              <a:t>it is important that longitudinal studies collect the same information every time they visit their </a:t>
            </a:r>
            <a:r>
              <a:rPr lang="en-US" dirty="0" smtClean="0"/>
              <a:t>participants. </a:t>
            </a:r>
          </a:p>
          <a:p>
            <a:r>
              <a:rPr lang="en-US" dirty="0" smtClean="0"/>
              <a:t>Correlational Study</a:t>
            </a:r>
          </a:p>
          <a:p>
            <a:r>
              <a:rPr lang="en-US" dirty="0" smtClean="0"/>
              <a:t>Experimental Study</a:t>
            </a:r>
            <a:endParaRPr lang="en-US" dirty="0"/>
          </a:p>
          <a:p>
            <a:pPr lvl="1"/>
            <a:endParaRPr lang="en-US" dirty="0" smtClean="0"/>
          </a:p>
          <a:p>
            <a:endParaRPr lang="en-US" dirty="0"/>
          </a:p>
        </p:txBody>
      </p:sp>
    </p:spTree>
    <p:extLst>
      <p:ext uri="{BB962C8B-B14F-4D97-AF65-F5344CB8AC3E}">
        <p14:creationId xmlns:p14="http://schemas.microsoft.com/office/powerpoint/2010/main" val="365979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211"/>
            <a:ext cx="10515600" cy="5301752"/>
          </a:xfrm>
        </p:spPr>
        <p:txBody>
          <a:bodyPr/>
          <a:lstStyle/>
          <a:p>
            <a:r>
              <a:rPr lang="en-IN" dirty="0" smtClean="0"/>
              <a:t>The Autocovariance Function:</a:t>
            </a:r>
          </a:p>
          <a:p>
            <a:pPr lvl="1"/>
            <a:r>
              <a:rPr lang="en-IN" dirty="0" smtClean="0"/>
              <a:t>This is defined as follows -   </a:t>
            </a:r>
          </a:p>
          <a:p>
            <a:pPr lvl="1"/>
            <a:r>
              <a:rPr lang="en-IN" dirty="0" smtClean="0"/>
              <a:t>The  autocovariance function measures linear dependence between two points on the same series observed at different times. </a:t>
            </a:r>
          </a:p>
          <a:p>
            <a:pPr lvl="1"/>
            <a:r>
              <a:rPr lang="en-IN" dirty="0" smtClean="0"/>
              <a:t>Smooth series exhibit high autocovariance even when the two point viz. “</a:t>
            </a:r>
            <a:r>
              <a:rPr lang="en-IN" dirty="0" err="1" smtClean="0"/>
              <a:t>t”and</a:t>
            </a:r>
            <a:r>
              <a:rPr lang="en-IN" dirty="0" smtClean="0"/>
              <a:t> “s” are very far.</a:t>
            </a:r>
          </a:p>
          <a:p>
            <a:pPr lvl="1"/>
            <a:r>
              <a:rPr lang="en-IN" dirty="0" smtClean="0"/>
              <a:t>Choppy series have lesser autocovariance, which is close to 0.  </a:t>
            </a:r>
          </a:p>
          <a:p>
            <a:pPr lvl="1"/>
            <a:r>
              <a:rPr lang="en-IN" dirty="0" smtClean="0"/>
              <a:t>Autocovariance of a White Noise Series is as follows – </a:t>
            </a:r>
          </a:p>
          <a:p>
            <a:pPr lvl="1">
              <a:buNone/>
            </a:pPr>
            <a:endParaRPr lang="en-IN" dirty="0" smtClean="0"/>
          </a:p>
          <a:p>
            <a:pPr lvl="1"/>
            <a:endParaRPr lang="en-IN" dirty="0" smtClean="0"/>
          </a:p>
        </p:txBody>
      </p:sp>
      <p:pic>
        <p:nvPicPr>
          <p:cNvPr id="2051" name="Picture 3"/>
          <p:cNvPicPr>
            <a:picLocks noChangeAspect="1" noChangeArrowheads="1"/>
          </p:cNvPicPr>
          <p:nvPr/>
        </p:nvPicPr>
        <p:blipFill>
          <a:blip r:embed="rId2" cstate="print"/>
          <a:srcRect/>
          <a:stretch>
            <a:fillRect/>
          </a:stretch>
        </p:blipFill>
        <p:spPr bwMode="auto">
          <a:xfrm>
            <a:off x="5714911" y="875211"/>
            <a:ext cx="4744321" cy="565282"/>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2037806" y="4114801"/>
            <a:ext cx="4362995" cy="7837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3312"/>
          </a:xfrm>
        </p:spPr>
        <p:txBody>
          <a:bodyPr>
            <a:noAutofit/>
          </a:bodyPr>
          <a:lstStyle/>
          <a:p>
            <a:r>
              <a:rPr lang="en-US" sz="3200" dirty="0" smtClean="0"/>
              <a:t>Short term Forecasting – Moving Average (in R)</a:t>
            </a:r>
            <a:endParaRPr lang="en-US" sz="3200" dirty="0"/>
          </a:p>
        </p:txBody>
      </p:sp>
      <p:sp>
        <p:nvSpPr>
          <p:cNvPr id="3" name="Content Placeholder 2"/>
          <p:cNvSpPr>
            <a:spLocks noGrp="1"/>
          </p:cNvSpPr>
          <p:nvPr>
            <p:ph idx="1"/>
          </p:nvPr>
        </p:nvSpPr>
        <p:spPr>
          <a:xfrm>
            <a:off x="838200" y="1318438"/>
            <a:ext cx="10515600" cy="4858525"/>
          </a:xfrm>
        </p:spPr>
        <p:txBody>
          <a:bodyPr/>
          <a:lstStyle/>
          <a:p>
            <a:r>
              <a:rPr lang="en-US" dirty="0" smtClean="0"/>
              <a:t>Moving Average – the cumulative effect of the moving average gives more weight to the central observations rather than to those at the end of the series.</a:t>
            </a:r>
          </a:p>
          <a:p>
            <a:pPr lvl="1"/>
            <a:r>
              <a:rPr lang="en-US" dirty="0" smtClean="0"/>
              <a:t>Simple Moving Average</a:t>
            </a:r>
          </a:p>
          <a:p>
            <a:pPr lvl="1"/>
            <a:r>
              <a:rPr lang="en-US" dirty="0" smtClean="0"/>
              <a:t>Weighted Moving Average</a:t>
            </a:r>
          </a:p>
          <a:p>
            <a:pPr lvl="1"/>
            <a:r>
              <a:rPr lang="en-US" dirty="0" smtClean="0"/>
              <a:t>Centered Moving Average  - many series have even no of observations such as 12 months. A T period moving average should really be centered  at the time period (T+1)/2 and this centering is known as correction of lag.</a:t>
            </a:r>
          </a:p>
          <a:p>
            <a:pPr lvl="1"/>
            <a:r>
              <a:rPr lang="en-US" dirty="0" smtClean="0"/>
              <a:t>Double Moving Average </a:t>
            </a:r>
            <a:r>
              <a:rPr lang="en-US" dirty="0"/>
              <a:t> </a:t>
            </a:r>
            <a:r>
              <a:rPr lang="en-US" dirty="0" smtClean="0"/>
              <a:t>- it is used for additional smoothening of a simple moving average. First a simple moving average is computed and then a second moving average is computed from the first moving average. </a:t>
            </a:r>
            <a:endParaRPr lang="en-US" dirty="0"/>
          </a:p>
          <a:p>
            <a:pPr marL="457200" lvl="1" indent="0">
              <a:buNone/>
            </a:pPr>
            <a:r>
              <a:rPr lang="en-US" dirty="0" smtClean="0"/>
              <a:t>    The double moving averages permits calculation of intercept and trend coefficient.</a:t>
            </a:r>
            <a:endParaRPr lang="en-US" dirty="0"/>
          </a:p>
        </p:txBody>
      </p:sp>
    </p:spTree>
    <p:extLst>
      <p:ext uri="{BB962C8B-B14F-4D97-AF65-F5344CB8AC3E}">
        <p14:creationId xmlns:p14="http://schemas.microsoft.com/office/powerpoint/2010/main" val="4061259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4887"/>
            <a:ext cx="10515600" cy="5342076"/>
          </a:xfrm>
        </p:spPr>
        <p:txBody>
          <a:bodyPr/>
          <a:lstStyle/>
          <a:p>
            <a:r>
              <a:rPr lang="en-IN" dirty="0" smtClean="0"/>
              <a:t>Mean of Moving Average :</a:t>
            </a:r>
          </a:p>
          <a:p>
            <a:pPr>
              <a:buNone/>
            </a:pPr>
            <a:r>
              <a:rPr lang="en-IN" dirty="0" smtClean="0"/>
              <a:t>	Mean of a moving average of a white noise series is zero, since a white noise series fluctuates around mean. </a:t>
            </a:r>
          </a:p>
          <a:p>
            <a:r>
              <a:rPr lang="en-IN" dirty="0" smtClean="0"/>
              <a:t>Mean of a Random walk</a:t>
            </a:r>
          </a:p>
          <a:p>
            <a:pPr lvl="1">
              <a:buNone/>
            </a:pPr>
            <a:endParaRPr lang="en-IN" dirty="0" smtClean="0"/>
          </a:p>
          <a:p>
            <a:pPr>
              <a:buNone/>
            </a:pPr>
            <a:endParaRPr lang="en-IN" dirty="0" smtClean="0"/>
          </a:p>
          <a:p>
            <a:pPr>
              <a:buNone/>
            </a:pPr>
            <a:r>
              <a:rPr lang="en-IN" dirty="0" smtClean="0"/>
              <a:t> </a:t>
            </a:r>
          </a:p>
          <a:p>
            <a:r>
              <a:rPr lang="en-IN" dirty="0" smtClean="0"/>
              <a:t>Mean function of Signal plus Noise</a:t>
            </a:r>
          </a:p>
          <a:p>
            <a:pPr>
              <a:buNone/>
            </a:pPr>
            <a:r>
              <a:rPr lang="en-IN" dirty="0" smtClean="0"/>
              <a:t> The cosine function is the signal and </a:t>
            </a:r>
          </a:p>
          <a:p>
            <a:pPr>
              <a:buNone/>
            </a:pPr>
            <a:r>
              <a:rPr lang="en-IN" dirty="0" smtClean="0"/>
              <a:t>the error term is white noise one. </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049819" y="2822712"/>
            <a:ext cx="4102375" cy="97403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372100" y="2837001"/>
            <a:ext cx="4527274" cy="912039"/>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6466114" y="4272371"/>
            <a:ext cx="4859383" cy="1292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396"/>
          </a:xfrm>
        </p:spPr>
        <p:txBody>
          <a:bodyPr/>
          <a:lstStyle/>
          <a:p>
            <a:r>
              <a:rPr lang="en-US" dirty="0" smtClean="0"/>
              <a:t>Double Moving Average</a:t>
            </a:r>
            <a:endParaRPr lang="en-US" dirty="0"/>
          </a:p>
        </p:txBody>
      </p:sp>
      <p:pic>
        <p:nvPicPr>
          <p:cNvPr id="4" name="Content Placeholder 3"/>
          <p:cNvPicPr>
            <a:picLocks noGrp="1" noChangeAspect="1"/>
          </p:cNvPicPr>
          <p:nvPr>
            <p:ph idx="1"/>
          </p:nvPr>
        </p:nvPicPr>
        <p:blipFill>
          <a:blip r:embed="rId2" cstate="print"/>
          <a:stretch>
            <a:fillRect/>
          </a:stretch>
        </p:blipFill>
        <p:spPr>
          <a:xfrm>
            <a:off x="838200" y="1360967"/>
            <a:ext cx="7391400" cy="4253024"/>
          </a:xfrm>
          <a:prstGeom prst="rect">
            <a:avLst/>
          </a:prstGeom>
        </p:spPr>
      </p:pic>
      <p:sp>
        <p:nvSpPr>
          <p:cNvPr id="6" name="TextBox 5"/>
          <p:cNvSpPr txBox="1"/>
          <p:nvPr/>
        </p:nvSpPr>
        <p:spPr>
          <a:xfrm>
            <a:off x="8591106" y="853413"/>
            <a:ext cx="2762693" cy="4801314"/>
          </a:xfrm>
          <a:prstGeom prst="rect">
            <a:avLst/>
          </a:prstGeom>
          <a:noFill/>
        </p:spPr>
        <p:txBody>
          <a:bodyPr wrap="square" rtlCol="0">
            <a:spAutoFit/>
          </a:bodyPr>
          <a:lstStyle/>
          <a:p>
            <a:r>
              <a:rPr lang="en-US" dirty="0" smtClean="0"/>
              <a:t>The intercept is simple the two times the single moving average minus the double moving average . </a:t>
            </a:r>
          </a:p>
          <a:p>
            <a:endParaRPr lang="en-US" dirty="0" smtClean="0"/>
          </a:p>
          <a:p>
            <a:r>
              <a:rPr lang="en-US" dirty="0" smtClean="0"/>
              <a:t>The trend coefficient is the average difference between the single moving average and the double moving average . </a:t>
            </a:r>
          </a:p>
          <a:p>
            <a:endParaRPr lang="en-US" dirty="0" smtClean="0"/>
          </a:p>
          <a:p>
            <a:r>
              <a:rPr lang="en-US" dirty="0" smtClean="0"/>
              <a:t>This is computed by subtracting the DMA from MA and dividing by (T-1). </a:t>
            </a:r>
          </a:p>
          <a:p>
            <a:r>
              <a:rPr lang="en-US" dirty="0" smtClean="0"/>
              <a:t>This process is called moving average with a linear trend. </a:t>
            </a:r>
            <a:endParaRPr lang="en-US" dirty="0"/>
          </a:p>
        </p:txBody>
      </p:sp>
    </p:spTree>
    <p:extLst>
      <p:ext uri="{BB962C8B-B14F-4D97-AF65-F5344CB8AC3E}">
        <p14:creationId xmlns:p14="http://schemas.microsoft.com/office/powerpoint/2010/main" val="2130373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8252"/>
          </a:xfrm>
        </p:spPr>
        <p:txBody>
          <a:bodyPr/>
          <a:lstStyle/>
          <a:p>
            <a:r>
              <a:rPr lang="en-US" dirty="0" smtClean="0"/>
              <a:t>Exponential Smoothening</a:t>
            </a:r>
            <a:endParaRPr lang="en-US" dirty="0"/>
          </a:p>
        </p:txBody>
      </p:sp>
      <p:sp>
        <p:nvSpPr>
          <p:cNvPr id="6" name="Content Placeholder 5"/>
          <p:cNvSpPr>
            <a:spLocks noGrp="1"/>
          </p:cNvSpPr>
          <p:nvPr>
            <p:ph idx="1"/>
          </p:nvPr>
        </p:nvSpPr>
        <p:spPr>
          <a:xfrm>
            <a:off x="838200" y="1233378"/>
            <a:ext cx="10515600" cy="5113705"/>
          </a:xfrm>
        </p:spPr>
        <p:txBody>
          <a:bodyPr>
            <a:normAutofit/>
          </a:bodyPr>
          <a:lstStyle/>
          <a:p>
            <a:r>
              <a:rPr lang="en-US" sz="2400" dirty="0" smtClean="0"/>
              <a:t>Exponential smoothening is a method conceived by Robert Macaulay in 1931 and developed by Robert G Brown during World War – II. </a:t>
            </a:r>
          </a:p>
          <a:p>
            <a:r>
              <a:rPr lang="en-US" sz="2400" dirty="0" smtClean="0"/>
              <a:t>Like weighted average, exponential smoothening also uses </a:t>
            </a:r>
            <a:r>
              <a:rPr lang="en-US" sz="2400" dirty="0" err="1" smtClean="0"/>
              <a:t>wighted</a:t>
            </a:r>
            <a:r>
              <a:rPr lang="en-US" sz="2400" dirty="0" smtClean="0"/>
              <a:t> average of past data. It is based on the philosophy that the effect of the recent data is going to fade away over a period of time. Hence , the older is the data have lesser is the influence on future pattern. </a:t>
            </a:r>
          </a:p>
          <a:p>
            <a:r>
              <a:rPr lang="en-US" sz="2400" dirty="0" smtClean="0"/>
              <a:t>The proportion of the latest observations is considered for forecasting the next period moving average is known as “smoothening constant”. The value of the ranges from “0” to “1”.  This relationship is captured by the following equation – </a:t>
            </a:r>
          </a:p>
          <a:p>
            <a:pPr marL="0" indent="0">
              <a:buNone/>
            </a:pPr>
            <a:r>
              <a:rPr lang="en-US" sz="2400" dirty="0" smtClean="0"/>
              <a:t>  </a:t>
            </a:r>
            <a:endParaRPr lang="en-US" sz="2400" dirty="0"/>
          </a:p>
        </p:txBody>
      </p:sp>
      <p:pic>
        <p:nvPicPr>
          <p:cNvPr id="3" name="Picture 2"/>
          <p:cNvPicPr>
            <a:picLocks noChangeAspect="1"/>
          </p:cNvPicPr>
          <p:nvPr/>
        </p:nvPicPr>
        <p:blipFill>
          <a:blip r:embed="rId2" cstate="print"/>
          <a:stretch>
            <a:fillRect/>
          </a:stretch>
        </p:blipFill>
        <p:spPr>
          <a:xfrm>
            <a:off x="1101124" y="4737160"/>
            <a:ext cx="4910470" cy="906538"/>
          </a:xfrm>
          <a:prstGeom prst="rect">
            <a:avLst/>
          </a:prstGeom>
        </p:spPr>
      </p:pic>
    </p:spTree>
    <p:extLst>
      <p:ext uri="{BB962C8B-B14F-4D97-AF65-F5344CB8AC3E}">
        <p14:creationId xmlns:p14="http://schemas.microsoft.com/office/powerpoint/2010/main" val="432603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5842"/>
          </a:xfrm>
        </p:spPr>
        <p:txBody>
          <a:bodyPr/>
          <a:lstStyle/>
          <a:p>
            <a:r>
              <a:rPr lang="en-US" dirty="0" smtClean="0"/>
              <a:t>Exponential smoothening Contd..</a:t>
            </a:r>
            <a:endParaRPr lang="en-US" dirty="0"/>
          </a:p>
        </p:txBody>
      </p:sp>
      <p:sp>
        <p:nvSpPr>
          <p:cNvPr id="3" name="Content Placeholder 2"/>
          <p:cNvSpPr>
            <a:spLocks noGrp="1"/>
          </p:cNvSpPr>
          <p:nvPr>
            <p:ph idx="1"/>
          </p:nvPr>
        </p:nvSpPr>
        <p:spPr>
          <a:xfrm>
            <a:off x="838200" y="1594884"/>
            <a:ext cx="10515600" cy="4582079"/>
          </a:xfrm>
        </p:spPr>
        <p:txBody>
          <a:bodyPr>
            <a:normAutofit lnSpcReduction="10000"/>
          </a:bodyPr>
          <a:lstStyle/>
          <a:p>
            <a:r>
              <a:rPr lang="en-US" dirty="0" smtClean="0"/>
              <a:t>In the same view , the same equation can be used for forecasting in the following manner –  </a:t>
            </a:r>
          </a:p>
          <a:p>
            <a:pPr marL="0" indent="0">
              <a:buNone/>
            </a:pPr>
            <a:endParaRPr lang="en-US" dirty="0" smtClean="0"/>
          </a:p>
          <a:p>
            <a:pPr marL="0" indent="0">
              <a:buNone/>
            </a:pPr>
            <a:r>
              <a:rPr lang="en-US" dirty="0" smtClean="0"/>
              <a:t>Where ,           is the forecasted value for period (t+1) and         is the </a:t>
            </a:r>
          </a:p>
          <a:p>
            <a:pPr marL="0" indent="0">
              <a:buNone/>
            </a:pPr>
            <a:r>
              <a:rPr lang="en-US" dirty="0" smtClean="0"/>
              <a:t>last observation in period t. </a:t>
            </a:r>
          </a:p>
          <a:p>
            <a:r>
              <a:rPr lang="en-US" dirty="0" smtClean="0"/>
              <a:t>One may note that the difference between        and         is the error. The equation may ne rewritten as follows – </a:t>
            </a:r>
          </a:p>
          <a:p>
            <a:pPr marL="0" indent="0">
              <a:buNone/>
            </a:pPr>
            <a:r>
              <a:rPr lang="en-US" dirty="0" smtClean="0"/>
              <a:t>                            </a:t>
            </a:r>
            <a:r>
              <a:rPr lang="en-US" sz="4400" dirty="0" smtClean="0"/>
              <a:t>+ (     </a:t>
            </a:r>
            <a:r>
              <a:rPr lang="en-US" dirty="0" smtClean="0"/>
              <a:t> -       </a:t>
            </a:r>
            <a:r>
              <a:rPr lang="en-US" sz="4800" dirty="0" smtClean="0"/>
              <a:t> )*</a:t>
            </a:r>
          </a:p>
          <a:p>
            <a:pPr marL="0" indent="0">
              <a:buNone/>
            </a:pPr>
            <a:r>
              <a:rPr lang="en-US" dirty="0" smtClean="0"/>
              <a:t>This alpha is known as the memory of the process. </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cstate="print"/>
          <a:stretch>
            <a:fillRect/>
          </a:stretch>
        </p:blipFill>
        <p:spPr>
          <a:xfrm>
            <a:off x="5074388" y="2054963"/>
            <a:ext cx="3537984" cy="613082"/>
          </a:xfrm>
          <a:prstGeom prst="rect">
            <a:avLst/>
          </a:prstGeom>
        </p:spPr>
      </p:pic>
      <p:pic>
        <p:nvPicPr>
          <p:cNvPr id="5" name="Picture 4"/>
          <p:cNvPicPr>
            <a:picLocks noChangeAspect="1"/>
          </p:cNvPicPr>
          <p:nvPr/>
        </p:nvPicPr>
        <p:blipFill>
          <a:blip r:embed="rId4" cstate="print"/>
          <a:stretch>
            <a:fillRect/>
          </a:stretch>
        </p:blipFill>
        <p:spPr>
          <a:xfrm>
            <a:off x="2225084" y="2777976"/>
            <a:ext cx="731210" cy="578999"/>
          </a:xfrm>
          <a:prstGeom prst="rect">
            <a:avLst/>
          </a:prstGeom>
        </p:spPr>
      </p:pic>
      <p:pic>
        <p:nvPicPr>
          <p:cNvPr id="7" name="Picture 6"/>
          <p:cNvPicPr>
            <a:picLocks noChangeAspect="1"/>
          </p:cNvPicPr>
          <p:nvPr/>
        </p:nvPicPr>
        <p:blipFill>
          <a:blip r:embed="rId5" cstate="print"/>
          <a:stretch>
            <a:fillRect/>
          </a:stretch>
        </p:blipFill>
        <p:spPr>
          <a:xfrm>
            <a:off x="9337324" y="2928995"/>
            <a:ext cx="430508" cy="315246"/>
          </a:xfrm>
          <a:prstGeom prst="rect">
            <a:avLst/>
          </a:prstGeom>
        </p:spPr>
      </p:pic>
      <p:pic>
        <p:nvPicPr>
          <p:cNvPr id="8" name="Picture 7"/>
          <p:cNvPicPr>
            <a:picLocks noChangeAspect="1"/>
          </p:cNvPicPr>
          <p:nvPr/>
        </p:nvPicPr>
        <p:blipFill>
          <a:blip r:embed="rId5" cstate="print"/>
          <a:stretch>
            <a:fillRect/>
          </a:stretch>
        </p:blipFill>
        <p:spPr>
          <a:xfrm>
            <a:off x="7433798" y="3802706"/>
            <a:ext cx="387978" cy="507356"/>
          </a:xfrm>
          <a:prstGeom prst="rect">
            <a:avLst/>
          </a:prstGeom>
        </p:spPr>
      </p:pic>
      <p:pic>
        <p:nvPicPr>
          <p:cNvPr id="9" name="Picture 8"/>
          <p:cNvPicPr>
            <a:picLocks noChangeAspect="1"/>
          </p:cNvPicPr>
          <p:nvPr/>
        </p:nvPicPr>
        <p:blipFill>
          <a:blip r:embed="rId6" cstate="print"/>
          <a:stretch>
            <a:fillRect/>
          </a:stretch>
        </p:blipFill>
        <p:spPr>
          <a:xfrm>
            <a:off x="8612372" y="3792062"/>
            <a:ext cx="533954" cy="533954"/>
          </a:xfrm>
          <a:prstGeom prst="rect">
            <a:avLst/>
          </a:prstGeom>
        </p:spPr>
      </p:pic>
      <p:pic>
        <p:nvPicPr>
          <p:cNvPr id="10" name="Picture 9"/>
          <p:cNvPicPr>
            <a:picLocks noChangeAspect="1"/>
          </p:cNvPicPr>
          <p:nvPr/>
        </p:nvPicPr>
        <p:blipFill>
          <a:blip r:embed="rId7" cstate="print"/>
          <a:stretch>
            <a:fillRect/>
          </a:stretch>
        </p:blipFill>
        <p:spPr>
          <a:xfrm>
            <a:off x="2420701" y="4717199"/>
            <a:ext cx="590151" cy="536501"/>
          </a:xfrm>
          <a:prstGeom prst="rect">
            <a:avLst/>
          </a:prstGeom>
        </p:spPr>
      </p:pic>
      <p:pic>
        <p:nvPicPr>
          <p:cNvPr id="11" name="Picture 10"/>
          <p:cNvPicPr>
            <a:picLocks noChangeAspect="1"/>
          </p:cNvPicPr>
          <p:nvPr/>
        </p:nvPicPr>
        <p:blipFill>
          <a:blip r:embed="rId7" cstate="print"/>
          <a:stretch>
            <a:fillRect/>
          </a:stretch>
        </p:blipFill>
        <p:spPr>
          <a:xfrm>
            <a:off x="3872740" y="4717198"/>
            <a:ext cx="590151" cy="536501"/>
          </a:xfrm>
          <a:prstGeom prst="rect">
            <a:avLst/>
          </a:prstGeom>
        </p:spPr>
      </p:pic>
      <p:pic>
        <p:nvPicPr>
          <p:cNvPr id="12" name="Picture 11"/>
          <p:cNvPicPr>
            <a:picLocks noChangeAspect="1"/>
          </p:cNvPicPr>
          <p:nvPr/>
        </p:nvPicPr>
        <p:blipFill>
          <a:blip r:embed="rId8" cstate="print"/>
          <a:stretch>
            <a:fillRect/>
          </a:stretch>
        </p:blipFill>
        <p:spPr>
          <a:xfrm>
            <a:off x="4830484" y="4672459"/>
            <a:ext cx="415602" cy="543479"/>
          </a:xfrm>
          <a:prstGeom prst="rect">
            <a:avLst/>
          </a:prstGeom>
        </p:spPr>
      </p:pic>
      <p:pic>
        <p:nvPicPr>
          <p:cNvPr id="14" name="Picture 13"/>
          <p:cNvPicPr>
            <a:picLocks noChangeAspect="1"/>
          </p:cNvPicPr>
          <p:nvPr/>
        </p:nvPicPr>
        <p:blipFill>
          <a:blip r:embed="rId9" cstate="print"/>
          <a:stretch>
            <a:fillRect/>
          </a:stretch>
        </p:blipFill>
        <p:spPr>
          <a:xfrm>
            <a:off x="5815571" y="4658376"/>
            <a:ext cx="560857" cy="545708"/>
          </a:xfrm>
          <a:prstGeom prst="rect">
            <a:avLst/>
          </a:prstGeom>
        </p:spPr>
      </p:pic>
    </p:spTree>
    <p:extLst>
      <p:ext uri="{BB962C8B-B14F-4D97-AF65-F5344CB8AC3E}">
        <p14:creationId xmlns:p14="http://schemas.microsoft.com/office/powerpoint/2010/main" val="1217516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Holts Exponential Method</a:t>
            </a:r>
            <a:endParaRPr lang="en-US" dirty="0"/>
          </a:p>
        </p:txBody>
      </p:sp>
      <p:sp>
        <p:nvSpPr>
          <p:cNvPr id="3" name="Content Placeholder 2"/>
          <p:cNvSpPr>
            <a:spLocks noGrp="1"/>
          </p:cNvSpPr>
          <p:nvPr>
            <p:ph idx="1"/>
          </p:nvPr>
        </p:nvSpPr>
        <p:spPr>
          <a:xfrm>
            <a:off x="646814" y="1464118"/>
            <a:ext cx="10515600" cy="4351338"/>
          </a:xfrm>
        </p:spPr>
        <p:txBody>
          <a:bodyPr/>
          <a:lstStyle/>
          <a:p>
            <a:r>
              <a:rPr lang="en-US" dirty="0" smtClean="0"/>
              <a:t>Normal exponential method fails to accommodate trend or non-stationary properties of </a:t>
            </a:r>
            <a:r>
              <a:rPr lang="en-US" smtClean="0"/>
              <a:t>a dataset</a:t>
            </a:r>
            <a:r>
              <a:rPr lang="en-US" dirty="0" smtClean="0"/>
              <a:t>.  C. C Holt developed a model that accommodates a trend in the series. The final model has a mean and a slope coefficient along with an error term as indicated bellow –</a:t>
            </a:r>
          </a:p>
        </p:txBody>
      </p:sp>
      <p:pic>
        <p:nvPicPr>
          <p:cNvPr id="4" name="Picture 3"/>
          <p:cNvPicPr>
            <a:picLocks noChangeAspect="1"/>
          </p:cNvPicPr>
          <p:nvPr/>
        </p:nvPicPr>
        <p:blipFill>
          <a:blip r:embed="rId2" cstate="print"/>
          <a:stretch>
            <a:fillRect/>
          </a:stretch>
        </p:blipFill>
        <p:spPr>
          <a:xfrm>
            <a:off x="1214320" y="3243153"/>
            <a:ext cx="3334702" cy="754689"/>
          </a:xfrm>
          <a:prstGeom prst="rect">
            <a:avLst/>
          </a:prstGeom>
        </p:spPr>
      </p:pic>
    </p:spTree>
    <p:extLst>
      <p:ext uri="{BB962C8B-B14F-4D97-AF65-F5344CB8AC3E}">
        <p14:creationId xmlns:p14="http://schemas.microsoft.com/office/powerpoint/2010/main" val="1475461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8252"/>
          </a:xfrm>
        </p:spPr>
        <p:txBody>
          <a:bodyPr/>
          <a:lstStyle/>
          <a:p>
            <a:r>
              <a:rPr lang="en-IN" dirty="0" smtClean="0"/>
              <a:t>Decomposition Methods</a:t>
            </a:r>
            <a:endParaRPr lang="en-IN" dirty="0"/>
          </a:p>
        </p:txBody>
      </p:sp>
      <p:sp>
        <p:nvSpPr>
          <p:cNvPr id="3" name="Content Placeholder 2"/>
          <p:cNvSpPr>
            <a:spLocks noGrp="1"/>
          </p:cNvSpPr>
          <p:nvPr>
            <p:ph idx="1"/>
          </p:nvPr>
        </p:nvSpPr>
        <p:spPr>
          <a:xfrm>
            <a:off x="838200" y="1233377"/>
            <a:ext cx="10515600" cy="4943586"/>
          </a:xfrm>
        </p:spPr>
        <p:txBody>
          <a:bodyPr/>
          <a:lstStyle/>
          <a:p>
            <a:r>
              <a:rPr lang="en-IN" dirty="0" smtClean="0"/>
              <a:t>When early economists sought to understand the nature of a business cycle, they began studying series in search of calendar effects (prior monthly and trading day adjustments), trends, cycles, seasonal, and irregular components. These components could be added or multiplied together to constitute the time series.</a:t>
            </a:r>
          </a:p>
          <a:p>
            <a:r>
              <a:rPr lang="en-IN" dirty="0" smtClean="0"/>
              <a:t> The decomposition could be represented by  </a:t>
            </a:r>
          </a:p>
          <a:p>
            <a:pPr lvl="1"/>
            <a:r>
              <a:rPr lang="en-IN" dirty="0" smtClean="0"/>
              <a:t>Y = P X D X T X S X C X I  ----- multiplicative decomposition</a:t>
            </a:r>
          </a:p>
          <a:p>
            <a:pPr lvl="1"/>
            <a:r>
              <a:rPr lang="en-IN" dirty="0" smtClean="0"/>
              <a:t>Y =  P + D + T + S + C + I ------ additive decomposition </a:t>
            </a:r>
          </a:p>
          <a:p>
            <a:r>
              <a:rPr lang="en-IN" dirty="0" smtClean="0"/>
              <a:t>P -&gt; prior monthly adjustment </a:t>
            </a:r>
          </a:p>
          <a:p>
            <a:r>
              <a:rPr lang="en-IN" dirty="0" smtClean="0"/>
              <a:t>D -&gt; trading day adjustment </a:t>
            </a:r>
          </a:p>
          <a:p>
            <a:r>
              <a:rPr lang="en-IN" dirty="0" smtClean="0"/>
              <a:t> T -&gt; Trend ; S -&gt; Seasonality ; I -&gt; irregularity </a:t>
            </a:r>
          </a:p>
          <a:p>
            <a:endParaRPr lang="en-IN" dirty="0" smtClean="0"/>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1805"/>
          </a:xfrm>
        </p:spPr>
        <p:txBody>
          <a:bodyPr>
            <a:normAutofit fontScale="90000"/>
          </a:bodyPr>
          <a:lstStyle/>
          <a:p>
            <a:r>
              <a:rPr lang="en-IN" dirty="0" smtClean="0"/>
              <a:t>Decomposition Methods Contd.. </a:t>
            </a:r>
            <a:endParaRPr lang="en-IN" dirty="0"/>
          </a:p>
        </p:txBody>
      </p:sp>
      <p:sp>
        <p:nvSpPr>
          <p:cNvPr id="3" name="Content Placeholder 2"/>
          <p:cNvSpPr>
            <a:spLocks noGrp="1"/>
          </p:cNvSpPr>
          <p:nvPr>
            <p:ph idx="1"/>
          </p:nvPr>
        </p:nvSpPr>
        <p:spPr>
          <a:xfrm>
            <a:off x="838200" y="1212112"/>
            <a:ext cx="10515600" cy="4964851"/>
          </a:xfrm>
        </p:spPr>
        <p:txBody>
          <a:bodyPr/>
          <a:lstStyle/>
          <a:p>
            <a:r>
              <a:rPr lang="en-IN" dirty="0" smtClean="0"/>
              <a:t>Calendar Effects  -&gt;  this comprises of monthly and daily adjustments</a:t>
            </a:r>
          </a:p>
          <a:p>
            <a:r>
              <a:rPr lang="en-IN" dirty="0" smtClean="0"/>
              <a:t> Trend -&gt;  it’s a long-run characteristics , it may stochastic, random , deterministic. </a:t>
            </a:r>
          </a:p>
          <a:p>
            <a:r>
              <a:rPr lang="en-IN" dirty="0" smtClean="0"/>
              <a:t> Seasonal components are distinguishable patterns of regular annual variations in a series. </a:t>
            </a:r>
          </a:p>
          <a:p>
            <a:r>
              <a:rPr lang="en-IN" dirty="0" smtClean="0"/>
              <a:t> Cycles -&gt; these are repetitive long range swings below and above some equilibrium values . They have upswings , peak, downswings and troughs . They are interest of study for predicting of the peak and troughs and the duration of up and down swings.</a:t>
            </a:r>
          </a:p>
          <a:p>
            <a:r>
              <a:rPr lang="en-IN" dirty="0" smtClean="0"/>
              <a:t> Trends -&gt;  suitable regression methods can be used to underline the trend (linear or non-linear)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138" y="689317"/>
            <a:ext cx="11270538" cy="5632311"/>
          </a:xfrm>
          <a:prstGeom prst="rect">
            <a:avLst/>
          </a:prstGeom>
          <a:noFill/>
        </p:spPr>
        <p:txBody>
          <a:bodyPr wrap="square" rtlCol="0">
            <a:spAutoFit/>
          </a:bodyPr>
          <a:lstStyle/>
          <a:p>
            <a:pPr>
              <a:buFont typeface="Arial" pitchFamily="34" charset="0"/>
              <a:buChar char="•"/>
            </a:pPr>
            <a:r>
              <a:rPr lang="en-IN" sz="2400" dirty="0" smtClean="0"/>
              <a:t> Trend  -  For non-linear relationship appropriate transformation may be used to </a:t>
            </a:r>
            <a:r>
              <a:rPr lang="en-IN" sz="2400" dirty="0" err="1" smtClean="0"/>
              <a:t>linearise</a:t>
            </a:r>
            <a:r>
              <a:rPr lang="en-IN" sz="2400" dirty="0" smtClean="0"/>
              <a:t> the series. (Box-cox ) transformation or   Log transformation. But if the trend is stochastic then one way to </a:t>
            </a:r>
            <a:r>
              <a:rPr lang="en-IN" sz="2400" dirty="0" err="1" smtClean="0"/>
              <a:t>detrend</a:t>
            </a:r>
            <a:r>
              <a:rPr lang="en-IN" sz="2400" dirty="0" smtClean="0"/>
              <a:t> the series is to take “difference  transformation”.</a:t>
            </a:r>
          </a:p>
          <a:p>
            <a:endParaRPr lang="en-IN" sz="2400" dirty="0" smtClean="0"/>
          </a:p>
          <a:p>
            <a:pPr>
              <a:buFont typeface="Arial" pitchFamily="34" charset="0"/>
              <a:buChar char="•"/>
            </a:pPr>
            <a:r>
              <a:rPr lang="en-IN" sz="2400" dirty="0" smtClean="0"/>
              <a:t> Though seasonality can be tracked by either  “additive”  or “multiplicative” methods. , but it is the latter one which is more frequently applied. </a:t>
            </a:r>
          </a:p>
          <a:p>
            <a:endParaRPr lang="en-IN" sz="2400" dirty="0" smtClean="0"/>
          </a:p>
          <a:p>
            <a:pPr>
              <a:buFont typeface="Arial" pitchFamily="34" charset="0"/>
              <a:buChar char="•"/>
            </a:pPr>
            <a:r>
              <a:rPr lang="en-IN" sz="2400" dirty="0" smtClean="0"/>
              <a:t> Apart from  these methods  U.S </a:t>
            </a:r>
            <a:r>
              <a:rPr lang="en-IN" sz="2400" dirty="0" err="1" smtClean="0"/>
              <a:t>Burea</a:t>
            </a:r>
            <a:r>
              <a:rPr lang="en-IN" sz="2400" dirty="0" smtClean="0"/>
              <a:t> of Census developed an computer intensive model for seasonal adjustment (Julius </a:t>
            </a:r>
            <a:r>
              <a:rPr lang="en-IN" sz="2400" dirty="0" err="1" smtClean="0"/>
              <a:t>Shishkin</a:t>
            </a:r>
            <a:r>
              <a:rPr lang="en-IN" sz="2400" dirty="0" smtClean="0"/>
              <a:t>, Allan </a:t>
            </a:r>
            <a:r>
              <a:rPr lang="en-IN" sz="2400" dirty="0" err="1" smtClean="0"/>
              <a:t>Yound</a:t>
            </a:r>
            <a:r>
              <a:rPr lang="en-IN" sz="2400" dirty="0" smtClean="0"/>
              <a:t> and John Musgrave) , this method know as X-11. This methods decomposes a series into prior monthly, trading day, cyclical, seasonal and irregular variations. </a:t>
            </a:r>
          </a:p>
          <a:p>
            <a:pPr>
              <a:buFont typeface="Arial" pitchFamily="34" charset="0"/>
              <a:buChar char="•"/>
            </a:pPr>
            <a:r>
              <a:rPr lang="en-IN" sz="2400" dirty="0" smtClean="0"/>
              <a:t> Prior monthly factors are </a:t>
            </a:r>
            <a:r>
              <a:rPr lang="en-IN" sz="2400" dirty="0" err="1" smtClean="0"/>
              <a:t>calender</a:t>
            </a:r>
            <a:r>
              <a:rPr lang="en-IN" sz="2400" dirty="0" smtClean="0"/>
              <a:t> adjustments made for </a:t>
            </a:r>
            <a:r>
              <a:rPr lang="en-IN" sz="2400" smtClean="0"/>
              <a:t>the months </a:t>
            </a:r>
            <a:r>
              <a:rPr lang="en-IN" sz="2400" dirty="0" smtClean="0"/>
              <a:t>in which the series is under consideration. </a:t>
            </a:r>
          </a:p>
          <a:p>
            <a:endParaRPr lang="en-IN" sz="2400" dirty="0" smtClean="0"/>
          </a:p>
          <a:p>
            <a:r>
              <a:rPr lang="en-IN" sz="2400" dirty="0" smtClean="0"/>
              <a:t> </a:t>
            </a: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058"/>
          </a:xfrm>
        </p:spPr>
        <p:txBody>
          <a:bodyPr/>
          <a:lstStyle/>
          <a:p>
            <a:r>
              <a:rPr lang="en-US" dirty="0" smtClean="0"/>
              <a:t>Time Series – Introduction….</a:t>
            </a:r>
            <a:endParaRPr lang="en-US" dirty="0"/>
          </a:p>
        </p:txBody>
      </p:sp>
      <p:sp>
        <p:nvSpPr>
          <p:cNvPr id="9" name="Content Placeholder 8"/>
          <p:cNvSpPr>
            <a:spLocks noGrp="1"/>
          </p:cNvSpPr>
          <p:nvPr>
            <p:ph idx="1"/>
          </p:nvPr>
        </p:nvSpPr>
        <p:spPr>
          <a:xfrm>
            <a:off x="453888" y="1414807"/>
            <a:ext cx="5342001" cy="4351338"/>
          </a:xfrm>
        </p:spPr>
        <p:txBody>
          <a:bodyPr>
            <a:normAutofit fontScale="92500" lnSpcReduction="10000"/>
          </a:bodyPr>
          <a:lstStyle/>
          <a:p>
            <a:r>
              <a:rPr lang="en-US" dirty="0" smtClean="0"/>
              <a:t>Granger &amp; </a:t>
            </a:r>
            <a:r>
              <a:rPr lang="en-US" dirty="0" err="1" smtClean="0"/>
              <a:t>Newbold</a:t>
            </a:r>
            <a:r>
              <a:rPr lang="en-US" smtClean="0"/>
              <a:t> described </a:t>
            </a:r>
            <a:r>
              <a:rPr lang="en-US" dirty="0" smtClean="0"/>
              <a:t>a time series as “… a sequence of observations ordered by a time parameter.” </a:t>
            </a:r>
          </a:p>
          <a:p>
            <a:r>
              <a:rPr lang="en-US" dirty="0" smtClean="0"/>
              <a:t>Time series may be measured continuously or discretely. It finds its application to understand the pattern of data over time. The data could be a natural event like crop yield , rainfall , economic growth in relationship with unemployment, stock price movement etc. </a:t>
            </a:r>
          </a:p>
          <a:p>
            <a:endParaRPr lang="en-US" dirty="0"/>
          </a:p>
        </p:txBody>
      </p:sp>
      <p:sp>
        <p:nvSpPr>
          <p:cNvPr id="6" name="Content Placeholder 2"/>
          <p:cNvSpPr txBox="1">
            <a:spLocks/>
          </p:cNvSpPr>
          <p:nvPr/>
        </p:nvSpPr>
        <p:spPr>
          <a:xfrm>
            <a:off x="6080759" y="1417662"/>
            <a:ext cx="5581357" cy="3534166"/>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Uses of Time Series: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To forecast future values  of a series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Identification of transfer function – underlining the input – output model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To assess the impact of unusual events on the behaviour of time series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To examine the relationships among several time series.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65594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&amp; Deterministic Processes</a:t>
            </a:r>
            <a:endParaRPr lang="en-US" dirty="0"/>
          </a:p>
        </p:txBody>
      </p:sp>
      <p:sp>
        <p:nvSpPr>
          <p:cNvPr id="6" name="Content Placeholder 5"/>
          <p:cNvSpPr>
            <a:spLocks noGrp="1"/>
          </p:cNvSpPr>
          <p:nvPr>
            <p:ph idx="1"/>
          </p:nvPr>
        </p:nvSpPr>
        <p:spPr>
          <a:xfrm>
            <a:off x="838200" y="1403498"/>
            <a:ext cx="10515600" cy="4773465"/>
          </a:xfrm>
        </p:spPr>
        <p:txBody>
          <a:bodyPr/>
          <a:lstStyle/>
          <a:p>
            <a:r>
              <a:rPr lang="en-US" dirty="0" smtClean="0"/>
              <a:t>Time series are realizations of underlying data-generating processes over a time span occurring at  a regular point of time. The underlying data generating process is not observed. </a:t>
            </a:r>
          </a:p>
          <a:p>
            <a:r>
              <a:rPr lang="en-US" dirty="0" smtClean="0"/>
              <a:t>Time series have deterministic and stochastic components. If the process is stochastic , each data point is of the series is viewed as a sample mean of a probability distribution of an underlying population at each point of time.  Each distribution has a mean and a variance.</a:t>
            </a:r>
          </a:p>
          <a:p>
            <a:r>
              <a:rPr lang="en-US" dirty="0" smtClean="0"/>
              <a:t>The series that  are not driven by stochastic processes may be driven by deterministic process. Such deterministic relationship could be driven mathematical formula which is “exact” in nature.</a:t>
            </a:r>
            <a:endParaRPr lang="en-US" dirty="0"/>
          </a:p>
        </p:txBody>
      </p:sp>
    </p:spTree>
    <p:extLst>
      <p:ext uri="{BB962C8B-B14F-4D97-AF65-F5344CB8AC3E}">
        <p14:creationId xmlns:p14="http://schemas.microsoft.com/office/powerpoint/2010/main" val="1301707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780"/>
          </a:xfrm>
        </p:spPr>
        <p:txBody>
          <a:bodyPr>
            <a:normAutofit fontScale="90000"/>
          </a:bodyPr>
          <a:lstStyle/>
          <a:p>
            <a:r>
              <a:rPr lang="en-US" dirty="0" smtClean="0"/>
              <a:t>Characteristics of a Time Series.</a:t>
            </a:r>
            <a:endParaRPr lang="en-US" dirty="0"/>
          </a:p>
        </p:txBody>
      </p:sp>
      <p:sp>
        <p:nvSpPr>
          <p:cNvPr id="3" name="Content Placeholder 2"/>
          <p:cNvSpPr>
            <a:spLocks noGrp="1"/>
          </p:cNvSpPr>
          <p:nvPr>
            <p:ph idx="1"/>
          </p:nvPr>
        </p:nvSpPr>
        <p:spPr>
          <a:xfrm>
            <a:off x="626166" y="1027905"/>
            <a:ext cx="5297556" cy="4962078"/>
          </a:xfrm>
        </p:spPr>
        <p:txBody>
          <a:bodyPr>
            <a:normAutofit fontScale="92500" lnSpcReduction="20000"/>
          </a:bodyPr>
          <a:lstStyle/>
          <a:p>
            <a:r>
              <a:rPr lang="en-US" sz="2400" dirty="0" smtClean="0"/>
              <a:t>Stationary series are characterized by a mean-reverting phenomena wherein the data generating processes converge towards a constant mean. The dispersion around the mean also remains constant. </a:t>
            </a:r>
          </a:p>
          <a:p>
            <a:r>
              <a:rPr lang="en-US" sz="2400" dirty="0" smtClean="0"/>
              <a:t>There are different types of stationarity – </a:t>
            </a:r>
          </a:p>
          <a:p>
            <a:pPr lvl="1"/>
            <a:r>
              <a:rPr lang="en-US" dirty="0" smtClean="0"/>
              <a:t>Weakly stationary – fixed mean and constant variance</a:t>
            </a:r>
          </a:p>
          <a:p>
            <a:pPr lvl="1"/>
            <a:r>
              <a:rPr lang="en-US" dirty="0" smtClean="0"/>
              <a:t>Strictly Stationary - Fixed mean , constant variance and auto-covariance.</a:t>
            </a:r>
          </a:p>
          <a:p>
            <a:r>
              <a:rPr lang="en-US" dirty="0"/>
              <a:t>I</a:t>
            </a:r>
            <a:r>
              <a:rPr lang="en-US" sz="2400" dirty="0" smtClean="0"/>
              <a:t>f a series a stationary then autocorrelation increases over time.</a:t>
            </a:r>
          </a:p>
          <a:p>
            <a:r>
              <a:rPr lang="en-US" sz="2400" dirty="0" smtClean="0"/>
              <a:t>If the series is non-stationary  autocorrelation diminishes gradually over time. Non stationary series are characterized by random walk , drift, trend or changing variance. </a:t>
            </a:r>
          </a:p>
          <a:p>
            <a:endParaRPr lang="en-US" sz="2400" dirty="0"/>
          </a:p>
          <a:p>
            <a:pPr marL="0" indent="0">
              <a:buNone/>
            </a:pPr>
            <a:endParaRPr lang="en-US"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96516"/>
            <a:ext cx="5715000" cy="5889366"/>
          </a:xfrm>
          <a:prstGeom prst="rect">
            <a:avLst/>
          </a:prstGeom>
        </p:spPr>
      </p:pic>
    </p:spTree>
    <p:extLst>
      <p:ext uri="{BB962C8B-B14F-4D97-AF65-F5344CB8AC3E}">
        <p14:creationId xmlns:p14="http://schemas.microsoft.com/office/powerpoint/2010/main" val="2707057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74082" y="1166648"/>
            <a:ext cx="5728403" cy="4557747"/>
          </a:xfrm>
          <a:prstGeom prst="rect">
            <a:avLst/>
          </a:prstGeom>
        </p:spPr>
      </p:pic>
      <p:sp>
        <p:nvSpPr>
          <p:cNvPr id="4" name="TextBox 3"/>
          <p:cNvSpPr txBox="1"/>
          <p:nvPr/>
        </p:nvSpPr>
        <p:spPr>
          <a:xfrm>
            <a:off x="826882" y="651473"/>
            <a:ext cx="8572860" cy="369332"/>
          </a:xfrm>
          <a:prstGeom prst="rect">
            <a:avLst/>
          </a:prstGeom>
          <a:noFill/>
        </p:spPr>
        <p:txBody>
          <a:bodyPr wrap="none" rtlCol="0">
            <a:spAutoFit/>
          </a:bodyPr>
          <a:lstStyle/>
          <a:p>
            <a:r>
              <a:rPr lang="en-US" dirty="0" smtClean="0"/>
              <a:t>Characteristics of a Time Series – Various types of series – </a:t>
            </a:r>
            <a:r>
              <a:rPr lang="en-US" dirty="0" err="1" smtClean="0"/>
              <a:t>Visualising</a:t>
            </a:r>
            <a:r>
              <a:rPr lang="en-US" dirty="0" smtClean="0"/>
              <a:t> Time series Data in R</a:t>
            </a:r>
            <a:endParaRPr lang="en-US" dirty="0"/>
          </a:p>
        </p:txBody>
      </p:sp>
      <p:sp>
        <p:nvSpPr>
          <p:cNvPr id="5" name="TextBox 4"/>
          <p:cNvSpPr txBox="1"/>
          <p:nvPr/>
        </p:nvSpPr>
        <p:spPr>
          <a:xfrm>
            <a:off x="826882" y="1166648"/>
            <a:ext cx="4546784" cy="4801314"/>
          </a:xfrm>
          <a:prstGeom prst="rect">
            <a:avLst/>
          </a:prstGeom>
          <a:noFill/>
        </p:spPr>
        <p:txBody>
          <a:bodyPr wrap="square" rtlCol="0">
            <a:spAutoFit/>
          </a:bodyPr>
          <a:lstStyle/>
          <a:p>
            <a:pPr marL="285750" indent="-285750">
              <a:buFontTx/>
              <a:buChar char="-"/>
            </a:pPr>
            <a:r>
              <a:rPr lang="en-US" b="1" dirty="0" smtClean="0">
                <a:solidFill>
                  <a:srgbClr val="FF0000"/>
                </a:solidFill>
              </a:rPr>
              <a:t>White Noise</a:t>
            </a:r>
            <a:r>
              <a:rPr lang="en-US" dirty="0" smtClean="0"/>
              <a:t> - </a:t>
            </a:r>
            <a:r>
              <a:rPr lang="en-US" dirty="0"/>
              <a:t>A simple kind of generated series might be a collection of uncorrelated </a:t>
            </a:r>
            <a:r>
              <a:rPr lang="en-US" dirty="0" smtClean="0"/>
              <a:t>random variables</a:t>
            </a:r>
            <a:r>
              <a:rPr lang="en-US" dirty="0"/>
              <a:t>, </a:t>
            </a:r>
            <a:r>
              <a:rPr lang="en-US" dirty="0" smtClean="0"/>
              <a:t>w(t), </a:t>
            </a:r>
            <a:r>
              <a:rPr lang="en-US" dirty="0"/>
              <a:t>with mean 0 and finite variance </a:t>
            </a:r>
            <a:r>
              <a:rPr lang="en-US" dirty="0" smtClean="0"/>
              <a:t>σw^2 </a:t>
            </a:r>
            <a:r>
              <a:rPr lang="en-US" dirty="0"/>
              <a:t>. </a:t>
            </a:r>
            <a:r>
              <a:rPr lang="en-US" dirty="0" smtClean="0"/>
              <a:t>A random normal variable is considered as “White Noise”</a:t>
            </a:r>
          </a:p>
          <a:p>
            <a:pPr marL="285750" indent="-285750">
              <a:buFontTx/>
              <a:buChar char="-"/>
            </a:pPr>
            <a:r>
              <a:rPr lang="en-US" b="1" dirty="0" smtClean="0">
                <a:solidFill>
                  <a:srgbClr val="FF0000"/>
                </a:solidFill>
              </a:rPr>
              <a:t>Auto-regression – </a:t>
            </a:r>
          </a:p>
          <a:p>
            <a:r>
              <a:rPr lang="en-US" dirty="0"/>
              <a:t/>
            </a:r>
            <a:br>
              <a:rPr lang="en-US" dirty="0"/>
            </a:br>
            <a:endParaRPr lang="en-US" dirty="0" smtClean="0"/>
          </a:p>
          <a:p>
            <a:r>
              <a:rPr lang="en-US" dirty="0" smtClean="0"/>
              <a:t>The above equation is an example of auto-regression of order 2, where w(t) is a white noise variable. </a:t>
            </a:r>
          </a:p>
          <a:p>
            <a:pPr marL="285750" indent="-285750">
              <a:buFontTx/>
              <a:buChar char="-"/>
            </a:pPr>
            <a:r>
              <a:rPr lang="en-US" b="1" dirty="0" smtClean="0">
                <a:solidFill>
                  <a:srgbClr val="FF0000"/>
                </a:solidFill>
              </a:rPr>
              <a:t>Random Walk with  drift</a:t>
            </a:r>
          </a:p>
          <a:p>
            <a:endParaRPr lang="en-US" dirty="0" smtClean="0"/>
          </a:p>
          <a:p>
            <a:endParaRPr lang="en-US" dirty="0" smtClean="0"/>
          </a:p>
          <a:p>
            <a:r>
              <a:rPr lang="en-US" dirty="0" smtClean="0"/>
              <a:t>Again , w(t) is white noise , delta is the drift variable, without delta , the series would have been a simple random walk.</a:t>
            </a:r>
            <a:endParaRPr lang="en-US" dirty="0"/>
          </a:p>
        </p:txBody>
      </p:sp>
      <p:pic>
        <p:nvPicPr>
          <p:cNvPr id="7" name="Picture 6"/>
          <p:cNvPicPr>
            <a:picLocks noChangeAspect="1"/>
          </p:cNvPicPr>
          <p:nvPr/>
        </p:nvPicPr>
        <p:blipFill>
          <a:blip r:embed="rId3"/>
          <a:stretch>
            <a:fillRect/>
          </a:stretch>
        </p:blipFill>
        <p:spPr>
          <a:xfrm>
            <a:off x="2838223" y="2838008"/>
            <a:ext cx="2275089" cy="374786"/>
          </a:xfrm>
          <a:prstGeom prst="rect">
            <a:avLst/>
          </a:prstGeom>
        </p:spPr>
      </p:pic>
      <p:pic>
        <p:nvPicPr>
          <p:cNvPr id="8" name="Picture 7"/>
          <p:cNvPicPr>
            <a:picLocks noChangeAspect="1"/>
          </p:cNvPicPr>
          <p:nvPr/>
        </p:nvPicPr>
        <p:blipFill>
          <a:blip r:embed="rId4"/>
          <a:stretch>
            <a:fillRect/>
          </a:stretch>
        </p:blipFill>
        <p:spPr>
          <a:xfrm>
            <a:off x="1677245" y="4583529"/>
            <a:ext cx="1955301" cy="438411"/>
          </a:xfrm>
          <a:prstGeom prst="rect">
            <a:avLst/>
          </a:prstGeom>
        </p:spPr>
      </p:pic>
    </p:spTree>
    <p:extLst>
      <p:ext uri="{BB962C8B-B14F-4D97-AF65-F5344CB8AC3E}">
        <p14:creationId xmlns:p14="http://schemas.microsoft.com/office/powerpoint/2010/main" val="3800881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6927" y="319087"/>
            <a:ext cx="10484284" cy="6219825"/>
          </a:xfrm>
          <a:prstGeom prst="rect">
            <a:avLst/>
          </a:prstGeom>
        </p:spPr>
      </p:pic>
    </p:spTree>
    <p:extLst>
      <p:ext uri="{BB962C8B-B14F-4D97-AF65-F5344CB8AC3E}">
        <p14:creationId xmlns:p14="http://schemas.microsoft.com/office/powerpoint/2010/main" val="181685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81578"/>
            <a:ext cx="5698320" cy="5379047"/>
          </a:xfrm>
          <a:prstGeom prst="rect">
            <a:avLst/>
          </a:prstGeom>
        </p:spPr>
      </p:pic>
      <p:pic>
        <p:nvPicPr>
          <p:cNvPr id="3" name="Picture 2"/>
          <p:cNvPicPr>
            <a:picLocks noChangeAspect="1"/>
          </p:cNvPicPr>
          <p:nvPr/>
        </p:nvPicPr>
        <p:blipFill>
          <a:blip r:embed="rId3"/>
          <a:stretch>
            <a:fillRect/>
          </a:stretch>
        </p:blipFill>
        <p:spPr>
          <a:xfrm>
            <a:off x="5135670" y="-431461"/>
            <a:ext cx="7056329" cy="5391768"/>
          </a:xfrm>
          <a:prstGeom prst="rect">
            <a:avLst/>
          </a:prstGeom>
        </p:spPr>
      </p:pic>
      <p:sp>
        <p:nvSpPr>
          <p:cNvPr id="4" name="TextBox 3"/>
          <p:cNvSpPr txBox="1"/>
          <p:nvPr/>
        </p:nvSpPr>
        <p:spPr>
          <a:xfrm>
            <a:off x="977030" y="4947586"/>
            <a:ext cx="10033348" cy="923330"/>
          </a:xfrm>
          <a:prstGeom prst="rect">
            <a:avLst/>
          </a:prstGeom>
          <a:noFill/>
        </p:spPr>
        <p:txBody>
          <a:bodyPr wrap="square" rtlCol="0">
            <a:spAutoFit/>
          </a:bodyPr>
          <a:lstStyle/>
          <a:p>
            <a:r>
              <a:rPr lang="en-US" dirty="0" smtClean="0"/>
              <a:t>Plotting Time Series Data , The following diagram is the representation of Bakery Data, </a:t>
            </a:r>
            <a:endParaRPr lang="en-US" dirty="0"/>
          </a:p>
          <a:p>
            <a:r>
              <a:rPr lang="en-US" dirty="0" smtClean="0"/>
              <a:t>The dataset Contains sales of 4 products over 3 years. Two functions in R could be used for this </a:t>
            </a:r>
            <a:r>
              <a:rPr lang="en-US" dirty="0" err="1" smtClean="0"/>
              <a:t>ts.plot</a:t>
            </a:r>
            <a:r>
              <a:rPr lang="en-US" dirty="0" smtClean="0"/>
              <a:t>() and </a:t>
            </a:r>
            <a:r>
              <a:rPr lang="en-US" dirty="0" err="1" smtClean="0"/>
              <a:t>plot.ts</a:t>
            </a:r>
            <a:r>
              <a:rPr lang="en-US" dirty="0" smtClean="0"/>
              <a:t>(). </a:t>
            </a:r>
            <a:endParaRPr lang="en-US" dirty="0"/>
          </a:p>
        </p:txBody>
      </p:sp>
    </p:spTree>
    <p:extLst>
      <p:ext uri="{BB962C8B-B14F-4D97-AF65-F5344CB8AC3E}">
        <p14:creationId xmlns:p14="http://schemas.microsoft.com/office/powerpoint/2010/main" val="169646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4096" y="677971"/>
            <a:ext cx="11920230" cy="6073558"/>
          </a:xfrm>
          <a:prstGeom prst="rect">
            <a:avLst/>
          </a:prstGeom>
        </p:spPr>
      </p:pic>
      <p:sp>
        <p:nvSpPr>
          <p:cNvPr id="4" name="TextBox 3"/>
          <p:cNvSpPr txBox="1"/>
          <p:nvPr/>
        </p:nvSpPr>
        <p:spPr>
          <a:xfrm>
            <a:off x="726510" y="338203"/>
            <a:ext cx="7102257" cy="369332"/>
          </a:xfrm>
          <a:prstGeom prst="rect">
            <a:avLst/>
          </a:prstGeom>
          <a:noFill/>
        </p:spPr>
        <p:txBody>
          <a:bodyPr wrap="square" rtlCol="0">
            <a:spAutoFit/>
          </a:bodyPr>
          <a:lstStyle/>
          <a:p>
            <a:r>
              <a:rPr lang="en-US" dirty="0" smtClean="0"/>
              <a:t>Plotting Time Series in R</a:t>
            </a:r>
            <a:endParaRPr lang="en-US" dirty="0"/>
          </a:p>
        </p:txBody>
      </p:sp>
    </p:spTree>
    <p:extLst>
      <p:ext uri="{BB962C8B-B14F-4D97-AF65-F5344CB8AC3E}">
        <p14:creationId xmlns:p14="http://schemas.microsoft.com/office/powerpoint/2010/main" val="124283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1936</TotalTime>
  <Words>1975</Words>
  <Application>Microsoft Office PowerPoint</Application>
  <PresentationFormat>Widescreen</PresentationFormat>
  <Paragraphs>153</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Time Series</vt:lpstr>
      <vt:lpstr>Type of Research Design</vt:lpstr>
      <vt:lpstr>Time Series – Introduction….</vt:lpstr>
      <vt:lpstr>Stochastic &amp; Deterministic Processes</vt:lpstr>
      <vt:lpstr>Characteristics of a Time Series.</vt:lpstr>
      <vt:lpstr>PowerPoint Presentation</vt:lpstr>
      <vt:lpstr>PowerPoint Presentation</vt:lpstr>
      <vt:lpstr>PowerPoint Presentation</vt:lpstr>
      <vt:lpstr>PowerPoint Presentation</vt:lpstr>
      <vt:lpstr>Noise - Pattern  </vt:lpstr>
      <vt:lpstr>PowerPoint Presentation</vt:lpstr>
      <vt:lpstr>Signal in Noise</vt:lpstr>
      <vt:lpstr>Dependence Structure – Auto-covariance and Auto-regression in R</vt:lpstr>
      <vt:lpstr>PowerPoint Presentation</vt:lpstr>
      <vt:lpstr>PowerPoint Presentation</vt:lpstr>
      <vt:lpstr>PowerPoint Presentation</vt:lpstr>
      <vt:lpstr>Random Walk with Drift</vt:lpstr>
      <vt:lpstr>Measures of Association</vt:lpstr>
      <vt:lpstr>Measures of Association</vt:lpstr>
      <vt:lpstr>PowerPoint Presentation</vt:lpstr>
      <vt:lpstr>Short term Forecasting – Moving Average (in R)</vt:lpstr>
      <vt:lpstr>PowerPoint Presentation</vt:lpstr>
      <vt:lpstr>Double Moving Average</vt:lpstr>
      <vt:lpstr>Exponential Smoothening</vt:lpstr>
      <vt:lpstr>Exponential smoothening Contd..</vt:lpstr>
      <vt:lpstr>Holts Exponential Method</vt:lpstr>
      <vt:lpstr>Decomposition Methods</vt:lpstr>
      <vt:lpstr>Decomposition Methods Contd..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 Series</dc:title>
  <dc:creator>Subhajit </dc:creator>
  <cp:lastModifiedBy>Subhajit </cp:lastModifiedBy>
  <cp:revision>223</cp:revision>
  <dcterms:created xsi:type="dcterms:W3CDTF">2018-01-14T07:10:20Z</dcterms:created>
  <dcterms:modified xsi:type="dcterms:W3CDTF">2018-09-17T06:12:59Z</dcterms:modified>
</cp:coreProperties>
</file>