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78" r:id="rId8"/>
    <p:sldId id="264" r:id="rId9"/>
    <p:sldId id="265" r:id="rId10"/>
    <p:sldId id="266" r:id="rId11"/>
    <p:sldId id="268" r:id="rId12"/>
    <p:sldId id="269" r:id="rId13"/>
    <p:sldId id="257" r:id="rId14"/>
    <p:sldId id="267" r:id="rId15"/>
    <p:sldId id="271" r:id="rId16"/>
    <p:sldId id="272" r:id="rId17"/>
    <p:sldId id="279" r:id="rId18"/>
    <p:sldId id="273" r:id="rId19"/>
    <p:sldId id="274" r:id="rId20"/>
    <p:sldId id="275" r:id="rId21"/>
    <p:sldId id="276" r:id="rId22"/>
    <p:sldId id="277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4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10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50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2A97C7-B14D-4E0F-89F6-8FF325F76D6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511DA2-F101-41E9-A499-BCAEDE7218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6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Time Series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9980"/>
            <a:ext cx="5250366" cy="1325563"/>
          </a:xfrm>
        </p:spPr>
        <p:txBody>
          <a:bodyPr/>
          <a:lstStyle/>
          <a:p>
            <a:r>
              <a:rPr lang="en-US" dirty="0" smtClean="0"/>
              <a:t>Linear Time Series…..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lag-l auto-covariance of x(t) is –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7107"/>
            <a:ext cx="6365488" cy="1353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69" y="3533075"/>
            <a:ext cx="5673880" cy="2220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7571" y="908881"/>
            <a:ext cx="3902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correlation can be expressed as follows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214" y="1647545"/>
            <a:ext cx="3865059" cy="10721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46214" y="2897764"/>
            <a:ext cx="3604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weekly stationary time series , the weights tend to be “0” as the lag increases and consequently the correlation becomes “0”. </a:t>
            </a:r>
          </a:p>
          <a:p>
            <a:endParaRPr lang="en-US" dirty="0"/>
          </a:p>
          <a:p>
            <a:r>
              <a:rPr lang="en-US" dirty="0" smtClean="0"/>
              <a:t>That’s past values do not have significant influence on the present value as the lag increases. </a:t>
            </a:r>
          </a:p>
          <a:p>
            <a:endParaRPr lang="en-US" dirty="0"/>
          </a:p>
          <a:p>
            <a:r>
              <a:rPr lang="en-US" dirty="0" smtClean="0"/>
              <a:t>This takes us to the next topic of auto-regression.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/>
          <a:lstStyle/>
          <a:p>
            <a:r>
              <a:rPr lang="en-US" dirty="0" smtClean="0"/>
              <a:t>Auto-regression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14"/>
            <a:ext cx="10515600" cy="4351338"/>
          </a:xfrm>
        </p:spPr>
        <p:txBody>
          <a:bodyPr/>
          <a:lstStyle/>
          <a:p>
            <a:r>
              <a:rPr lang="en-US" dirty="0" smtClean="0"/>
              <a:t>A simple model of auto-regression is as follows  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Wherein a(t) is assumed to be a white noise series with mean 0. the above equation is AR(1) as the lag is equal to 1.  </a:t>
            </a:r>
          </a:p>
          <a:p>
            <a:r>
              <a:rPr lang="en-US" dirty="0" smtClean="0"/>
              <a:t>In many cases , the immediate past value may not be able to explain the variation in the current value , in such scenarios data originating from long past . The following equation is the AR(p) model -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23" y="1806503"/>
            <a:ext cx="3367672" cy="802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72" y="5075077"/>
            <a:ext cx="5145240" cy="8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8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/>
          <a:lstStyle/>
          <a:p>
            <a:r>
              <a:rPr lang="en-US" dirty="0" smtClean="0"/>
              <a:t>Properties of 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4931316"/>
          </a:xfrm>
        </p:spPr>
        <p:txBody>
          <a:bodyPr/>
          <a:lstStyle/>
          <a:p>
            <a:r>
              <a:rPr lang="en-US" dirty="0" smtClean="0"/>
              <a:t>AR(1) model : If the time series is weakly stationary , then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39" y="1900841"/>
            <a:ext cx="5587107" cy="579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39" y="2408664"/>
            <a:ext cx="3575613" cy="746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532" y="3154902"/>
            <a:ext cx="2186765" cy="604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196" y="3826377"/>
            <a:ext cx="1871082" cy="9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4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501" y="564845"/>
            <a:ext cx="1079604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Observations: AR(1) model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1.  </a:t>
            </a:r>
            <a:r>
              <a:rPr lang="en-US" sz="2800" dirty="0" smtClean="0"/>
              <a:t>First the mean of x(t) exists if  </a:t>
            </a:r>
          </a:p>
          <a:p>
            <a:endParaRPr lang="en-US" sz="2800" dirty="0" smtClean="0"/>
          </a:p>
          <a:p>
            <a:r>
              <a:rPr lang="en-US" sz="2800" dirty="0" smtClean="0"/>
              <a:t>2. Mean of the x(t) is 0 </a:t>
            </a:r>
            <a:r>
              <a:rPr lang="en-US" sz="2800" dirty="0" err="1" smtClean="0"/>
              <a:t>iff</a:t>
            </a:r>
            <a:r>
              <a:rPr lang="en-US" sz="2800" dirty="0" smtClean="0"/>
              <a:t>  </a:t>
            </a:r>
          </a:p>
          <a:p>
            <a:endParaRPr lang="en-US" sz="2800" dirty="0" smtClean="0"/>
          </a:p>
          <a:p>
            <a:r>
              <a:rPr lang="en-US" sz="2800" dirty="0" smtClean="0"/>
              <a:t>3. Using the value of the mean , AR(1) can be expressed as follows –</a:t>
            </a:r>
          </a:p>
          <a:p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4. Variance :                               [assumption : </a:t>
            </a:r>
            <a:r>
              <a:rPr lang="en-US" sz="2800" dirty="0" err="1" smtClean="0"/>
              <a:t>var</a:t>
            </a:r>
            <a:r>
              <a:rPr lang="en-US" sz="2800" dirty="0" smtClean="0"/>
              <a:t>(x(t)) = </a:t>
            </a:r>
            <a:r>
              <a:rPr lang="en-US" sz="2800" dirty="0" err="1" smtClean="0"/>
              <a:t>var</a:t>
            </a:r>
            <a:r>
              <a:rPr lang="en-US" sz="2800" dirty="0" smtClean="0"/>
              <a:t>(x(t-1))]</a:t>
            </a:r>
          </a:p>
          <a:p>
            <a:endParaRPr lang="en-US" sz="2800" dirty="0"/>
          </a:p>
          <a:p>
            <a:r>
              <a:rPr lang="en-US" sz="2800" dirty="0" smtClean="0"/>
              <a:t>5. Auto-correlation: 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48" y="1476370"/>
            <a:ext cx="1211334" cy="447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523" y="2282391"/>
            <a:ext cx="1315577" cy="566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50" y="4052289"/>
            <a:ext cx="5252571" cy="664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982" y="3803576"/>
            <a:ext cx="2079991" cy="963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056" y="4794397"/>
            <a:ext cx="2152252" cy="729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0511" y="5722426"/>
            <a:ext cx="3987908" cy="5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24"/>
          </a:xfrm>
        </p:spPr>
        <p:txBody>
          <a:bodyPr/>
          <a:lstStyle/>
          <a:p>
            <a:r>
              <a:rPr lang="en-US" dirty="0" smtClean="0"/>
              <a:t>AR model properties …..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450"/>
            <a:ext cx="10515600" cy="4816513"/>
          </a:xfrm>
        </p:spPr>
        <p:txBody>
          <a:bodyPr/>
          <a:lstStyle/>
          <a:p>
            <a:r>
              <a:rPr lang="en-US" dirty="0" smtClean="0"/>
              <a:t> AR(2) Model :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1. Mean - </a:t>
            </a:r>
          </a:p>
          <a:p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Auto-covariance :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Auto-correlation :   </a:t>
            </a:r>
          </a:p>
          <a:p>
            <a:pPr marL="0" indent="0">
              <a:buNone/>
            </a:pPr>
            <a:r>
              <a:rPr lang="en-US" dirty="0" smtClean="0"/>
              <a:t>The above equation can be rewritten as follows –</a:t>
            </a:r>
          </a:p>
          <a:p>
            <a:pPr marL="0" indent="0">
              <a:buNone/>
            </a:pPr>
            <a:r>
              <a:rPr lang="en-US" dirty="0" smtClean="0"/>
              <a:t>   , where B is the backshift operator ,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76" y="1371137"/>
            <a:ext cx="3389969" cy="59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69" y="2177358"/>
            <a:ext cx="3702204" cy="944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557" y="3318475"/>
            <a:ext cx="3769111" cy="620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439" y="4228879"/>
            <a:ext cx="4170557" cy="4506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507" y="4831046"/>
            <a:ext cx="3658977" cy="4640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619" y="5265880"/>
            <a:ext cx="1273098" cy="5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7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0387"/>
          </a:xfrm>
        </p:spPr>
        <p:txBody>
          <a:bodyPr/>
          <a:lstStyle/>
          <a:p>
            <a:r>
              <a:rPr lang="en-US" dirty="0" smtClean="0"/>
              <a:t>Characteristics Roots……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088"/>
            <a:ext cx="10515600" cy="4320989"/>
          </a:xfrm>
        </p:spPr>
        <p:txBody>
          <a:bodyPr/>
          <a:lstStyle/>
          <a:p>
            <a:r>
              <a:rPr lang="en-US" dirty="0" smtClean="0"/>
              <a:t>The following equation is known as the characteristic equation –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Since it is a second order polynomial equation it will have 2 roots  which can be expressed as follows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Auto-correlation function is the x(t) is a mixture of two exponential decays.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80" y="2010913"/>
            <a:ext cx="3658977" cy="798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46" y="3455490"/>
            <a:ext cx="2287858" cy="11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0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/>
          <a:lstStyle/>
          <a:p>
            <a:r>
              <a:rPr lang="en-US" dirty="0" smtClean="0"/>
              <a:t>Characteristics Equations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66" y="1426545"/>
            <a:ext cx="11071302" cy="4818138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i="1" dirty="0" smtClean="0"/>
              <a:t>φ</a:t>
            </a:r>
            <a:r>
              <a:rPr lang="en-US" dirty="0" smtClean="0"/>
              <a:t>1 </a:t>
            </a:r>
            <a:r>
              <a:rPr lang="en-US" dirty="0"/>
              <a:t>+ 4</a:t>
            </a:r>
            <a:r>
              <a:rPr lang="en-US" i="1" dirty="0"/>
              <a:t>φ</a:t>
            </a:r>
            <a:r>
              <a:rPr lang="en-US" dirty="0"/>
              <a:t>2 </a:t>
            </a:r>
            <a:r>
              <a:rPr lang="en-US" i="1" dirty="0"/>
              <a:t>&lt; </a:t>
            </a:r>
            <a:r>
              <a:rPr lang="en-US" dirty="0"/>
              <a:t>0, then </a:t>
            </a:r>
            <a:r>
              <a:rPr lang="en-US" dirty="0" smtClean="0"/>
              <a:t>the roots are complex  and </a:t>
            </a:r>
            <a:r>
              <a:rPr lang="en-US" dirty="0"/>
              <a:t>the plot of ACF of </a:t>
            </a:r>
            <a:r>
              <a:rPr lang="en-US" i="1" dirty="0" smtClean="0"/>
              <a:t>x(t) </a:t>
            </a:r>
            <a:r>
              <a:rPr lang="en-US" dirty="0"/>
              <a:t>would </a:t>
            </a:r>
            <a:r>
              <a:rPr lang="en-US" dirty="0" smtClean="0"/>
              <a:t>show a </a:t>
            </a:r>
            <a:r>
              <a:rPr lang="en-US" dirty="0"/>
              <a:t>picture of damping sine and cosine </a:t>
            </a:r>
            <a:r>
              <a:rPr lang="en-US" dirty="0" smtClean="0"/>
              <a:t>waves. </a:t>
            </a:r>
          </a:p>
          <a:p>
            <a:r>
              <a:rPr lang="en-US" dirty="0"/>
              <a:t>In business and economic applications</a:t>
            </a:r>
            <a:r>
              <a:rPr lang="en-US" dirty="0" smtClean="0"/>
              <a:t>, complex </a:t>
            </a:r>
            <a:r>
              <a:rPr lang="en-US" dirty="0"/>
              <a:t>characteristic roots are important. They give rise to the behavior of </a:t>
            </a:r>
            <a:r>
              <a:rPr lang="en-US" dirty="0" smtClean="0"/>
              <a:t>business cycles</a:t>
            </a:r>
            <a:r>
              <a:rPr lang="en-US" dirty="0"/>
              <a:t>. It is then common for economic time series models to have </a:t>
            </a:r>
            <a:r>
              <a:rPr lang="en-US" dirty="0" smtClean="0"/>
              <a:t>complex-valued characteristic </a:t>
            </a:r>
            <a:r>
              <a:rPr lang="en-US" dirty="0"/>
              <a:t>roots. </a:t>
            </a:r>
            <a:endParaRPr lang="en-US" dirty="0" smtClean="0"/>
          </a:p>
          <a:p>
            <a:r>
              <a:rPr lang="en-US" dirty="0"/>
              <a:t>For an AR(2) model </a:t>
            </a:r>
            <a:r>
              <a:rPr lang="en-US" dirty="0" smtClean="0"/>
              <a:t>with </a:t>
            </a:r>
            <a:r>
              <a:rPr lang="en-US" dirty="0"/>
              <a:t>a pair of </a:t>
            </a:r>
            <a:r>
              <a:rPr lang="en-US" dirty="0" smtClean="0"/>
              <a:t>complex characteristic roots (a + b*</a:t>
            </a:r>
            <a:r>
              <a:rPr lang="en-US" dirty="0" err="1" smtClean="0"/>
              <a:t>i</a:t>
            </a:r>
            <a:r>
              <a:rPr lang="en-US" dirty="0" smtClean="0"/>
              <a:t> and a- b*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the </a:t>
            </a:r>
            <a:r>
              <a:rPr lang="en-US" i="1" dirty="0"/>
              <a:t>average </a:t>
            </a:r>
            <a:r>
              <a:rPr lang="en-US" dirty="0"/>
              <a:t>length of the stochastic cycles is </a:t>
            </a:r>
            <a:br>
              <a:rPr lang="en-US" dirty="0"/>
            </a:br>
            <a:r>
              <a:rPr lang="en-US" dirty="0" smtClean="0"/>
              <a:t>                                                                                             or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The second version of the average length of business cycle has been obtained by substituting the values of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l-GR" sz="2000" dirty="0" smtClean="0">
                <a:cs typeface="Calibri" panose="020F0502020204030204" pitchFamily="34" charset="0"/>
              </a:rPr>
              <a:t>Φ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36" y="3646398"/>
            <a:ext cx="2243140" cy="974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24" y="3756483"/>
            <a:ext cx="1728595" cy="8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2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Roots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0" y="1694985"/>
            <a:ext cx="10537395" cy="4614375"/>
          </a:xfrm>
        </p:spPr>
        <p:txBody>
          <a:bodyPr>
            <a:normAutofit/>
          </a:bodyPr>
          <a:lstStyle/>
          <a:p>
            <a:r>
              <a:rPr lang="en-US" dirty="0" smtClean="0"/>
              <a:t>In linear algebra , the there are important relations between the roots of the an equation and the coefficient of the equation. </a:t>
            </a:r>
          </a:p>
          <a:p>
            <a:r>
              <a:rPr lang="en-US" dirty="0" smtClean="0"/>
              <a:t>A quadratic equation can be written as follows  - </a:t>
            </a:r>
          </a:p>
          <a:p>
            <a:r>
              <a:rPr lang="en-US" dirty="0" smtClean="0"/>
              <a:t>X^2 – (sum of roots)*X + (product of roots)*C = 0 , where C is constant.</a:t>
            </a:r>
          </a:p>
          <a:p>
            <a:r>
              <a:rPr lang="en-US" dirty="0" smtClean="0"/>
              <a:t>Now , if a + b*</a:t>
            </a:r>
            <a:r>
              <a:rPr lang="en-US" dirty="0" err="1" smtClean="0"/>
              <a:t>i</a:t>
            </a:r>
            <a:r>
              <a:rPr lang="en-US" dirty="0" smtClean="0"/>
              <a:t>  and a – b*</a:t>
            </a:r>
            <a:r>
              <a:rPr lang="en-US" dirty="0" err="1" smtClean="0"/>
              <a:t>i</a:t>
            </a:r>
            <a:r>
              <a:rPr lang="en-US" dirty="0" smtClean="0"/>
              <a:t> are the two complex roots of the characteristic equation (where </a:t>
            </a:r>
            <a:r>
              <a:rPr lang="en-US" dirty="0" err="1" smtClean="0"/>
              <a:t>i</a:t>
            </a:r>
            <a:r>
              <a:rPr lang="en-US" dirty="0" smtClean="0"/>
              <a:t> is the imaginary number).</a:t>
            </a:r>
          </a:p>
          <a:p>
            <a:pPr marL="0" indent="0">
              <a:buNone/>
            </a:pPr>
            <a:r>
              <a:rPr lang="en-US" dirty="0" smtClean="0"/>
              <a:t>Then , using the above relations it can be shown that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= 2a , </a:t>
            </a:r>
            <a:r>
              <a:rPr lang="el-GR" dirty="0" smtClean="0">
                <a:cs typeface="Calibri" panose="020F0502020204030204" pitchFamily="34" charset="0"/>
              </a:rPr>
              <a:t>Φ</a:t>
            </a:r>
            <a:r>
              <a:rPr lang="en-US" dirty="0" smtClean="0">
                <a:cs typeface="Calibri" panose="020F0502020204030204" pitchFamily="34" charset="0"/>
              </a:rPr>
              <a:t>2 = (a^2 + b^2)^0.5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1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6440"/>
            <a:ext cx="9720073" cy="402336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dirty="0"/>
              <a:t>The stationarity condition of an AR(2) time series is that the absolute values of its two characteristic roots are less than 1, that is, its two </a:t>
            </a:r>
            <a:r>
              <a:rPr lang="en-US" dirty="0" smtClean="0"/>
              <a:t>characteristic roots </a:t>
            </a:r>
            <a:r>
              <a:rPr lang="en-US" dirty="0"/>
              <a:t>are less than 1 in </a:t>
            </a:r>
            <a:r>
              <a:rPr lang="en-US" dirty="0" smtClean="0"/>
              <a:t>modulus. </a:t>
            </a:r>
          </a:p>
          <a:p>
            <a:r>
              <a:rPr lang="en-US" dirty="0"/>
              <a:t> Under such a condition, the </a:t>
            </a:r>
            <a:r>
              <a:rPr lang="en-US" dirty="0" smtClean="0"/>
              <a:t>recursive equation </a:t>
            </a:r>
            <a:r>
              <a:rPr lang="en-US" dirty="0"/>
              <a:t>in </a:t>
            </a:r>
            <a:r>
              <a:rPr lang="en-US" dirty="0" smtClean="0"/>
              <a:t>ensures </a:t>
            </a:r>
            <a:r>
              <a:rPr lang="en-US" dirty="0"/>
              <a:t>that the ACF of the model converges to 0 as </a:t>
            </a:r>
            <a:r>
              <a:rPr lang="en-US" dirty="0" smtClean="0"/>
              <a:t>the lag </a:t>
            </a:r>
            <a:r>
              <a:rPr lang="en-US" i="1" dirty="0"/>
              <a:t> </a:t>
            </a:r>
            <a:r>
              <a:rPr lang="en-US" dirty="0"/>
              <a:t>increases. This convergence property is a necessary condition for a </a:t>
            </a:r>
            <a:r>
              <a:rPr lang="en-US" dirty="0" smtClean="0"/>
              <a:t>stationary time </a:t>
            </a:r>
            <a:r>
              <a:rPr lang="en-US" dirty="0"/>
              <a:t>series. </a:t>
            </a:r>
            <a:endParaRPr lang="en-US" dirty="0" smtClean="0"/>
          </a:p>
          <a:p>
            <a:r>
              <a:rPr lang="en-US" dirty="0" smtClean="0"/>
              <a:t> For AR(p) model if modulus of all the solutions are greater than  1 then x(t) is stationary. </a:t>
            </a:r>
          </a:p>
          <a:p>
            <a:r>
              <a:rPr lang="en-US" dirty="0" smtClean="0"/>
              <a:t>The plot of ACF of  a stationary AR(p) model would then show a mixture of damping sine and cosine patterns and exponential decays depending upon the nature of roots.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r>
              <a:rPr lang="en-US" dirty="0" smtClean="0"/>
              <a:t>Partial Autocorrelation Function (PACF)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634"/>
            <a:ext cx="10515600" cy="4950329"/>
          </a:xfrm>
        </p:spPr>
        <p:txBody>
          <a:bodyPr/>
          <a:lstStyle/>
          <a:p>
            <a:r>
              <a:rPr lang="en-US" dirty="0" smtClean="0"/>
              <a:t>In time series it is important to estimate the order of Auto-regressive models and the method through which it is found is called order of determination.</a:t>
            </a:r>
          </a:p>
          <a:p>
            <a:r>
              <a:rPr lang="en-US" dirty="0" smtClean="0"/>
              <a:t>There are two approaches for this , one is Partial Auto-correlation Function (PACF) and the second one is information criteria.</a:t>
            </a:r>
          </a:p>
          <a:p>
            <a:r>
              <a:rPr lang="en-US" dirty="0"/>
              <a:t> </a:t>
            </a:r>
            <a:r>
              <a:rPr lang="en-US" dirty="0" smtClean="0"/>
              <a:t>PACF can understood using the following AR models of various orders –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78" y="3288117"/>
            <a:ext cx="6311585" cy="2767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4299" y="3292105"/>
            <a:ext cx="3280317" cy="230832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i="1" dirty="0" smtClean="0"/>
              <a:t>φ(</a:t>
            </a:r>
            <a:r>
              <a:rPr lang="en-US" sz="2400" dirty="0" smtClean="0"/>
              <a:t>0,</a:t>
            </a:r>
            <a:r>
              <a:rPr lang="en-US" sz="2400" i="1" dirty="0" smtClean="0"/>
              <a:t>j), </a:t>
            </a:r>
            <a:r>
              <a:rPr lang="en-US" sz="2400" dirty="0"/>
              <a:t>,</a:t>
            </a:r>
            <a:r>
              <a:rPr lang="en-US" sz="2400" i="1" dirty="0" smtClean="0"/>
              <a:t>φ(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j</a:t>
            </a:r>
            <a:r>
              <a:rPr lang="en-US" sz="2400" i="1" dirty="0" smtClean="0"/>
              <a:t>) </a:t>
            </a:r>
            <a:r>
              <a:rPr lang="en-US" sz="2400" dirty="0"/>
              <a:t>, and </a:t>
            </a:r>
            <a:r>
              <a:rPr lang="en-US" sz="2400" i="1" dirty="0" smtClean="0"/>
              <a:t>e(</a:t>
            </a:r>
            <a:r>
              <a:rPr lang="en-US" sz="2400" i="1" dirty="0" err="1" smtClean="0"/>
              <a:t>jt</a:t>
            </a:r>
            <a:r>
              <a:rPr lang="en-US" sz="2400" i="1" dirty="0" smtClean="0"/>
              <a:t>)</a:t>
            </a:r>
            <a:r>
              <a:rPr lang="en-US" sz="2400" dirty="0" smtClean="0"/>
              <a:t> </a:t>
            </a:r>
            <a:r>
              <a:rPr lang="en-US" sz="2400" dirty="0"/>
              <a:t>are, respectively, the constant term, the coefficient of </a:t>
            </a:r>
            <a:r>
              <a:rPr lang="en-US" sz="2400" i="1" dirty="0" smtClean="0"/>
              <a:t>x(t</a:t>
            </a:r>
            <a:r>
              <a:rPr lang="en-US" sz="2400" dirty="0" smtClean="0"/>
              <a:t>-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) 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and the error term of an AR(</a:t>
            </a:r>
            <a:r>
              <a:rPr lang="en-US" sz="2400" i="1" dirty="0"/>
              <a:t>j </a:t>
            </a:r>
            <a:r>
              <a:rPr lang="en-US" sz="2400" dirty="0"/>
              <a:t>) model </a:t>
            </a:r>
          </a:p>
        </p:txBody>
      </p:sp>
    </p:spTree>
    <p:extLst>
      <p:ext uri="{BB962C8B-B14F-4D97-AF65-F5344CB8AC3E}">
        <p14:creationId xmlns:p14="http://schemas.microsoft.com/office/powerpoint/2010/main" val="406190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392"/>
          </a:xfrm>
        </p:spPr>
        <p:txBody>
          <a:bodyPr/>
          <a:lstStyle/>
          <a:p>
            <a:r>
              <a:rPr lang="en-US" dirty="0" smtClean="0"/>
              <a:t>Linear Models…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0518"/>
            <a:ext cx="10515600" cy="5106445"/>
          </a:xfrm>
        </p:spPr>
        <p:txBody>
          <a:bodyPr>
            <a:normAutofit/>
          </a:bodyPr>
          <a:lstStyle/>
          <a:p>
            <a:r>
              <a:rPr lang="en-US" dirty="0" smtClean="0"/>
              <a:t>Models used for short term forecasting </a:t>
            </a:r>
          </a:p>
          <a:p>
            <a:pPr lvl="1"/>
            <a:r>
              <a:rPr lang="en-US" dirty="0" smtClean="0"/>
              <a:t>Moving Averages</a:t>
            </a:r>
          </a:p>
          <a:p>
            <a:pPr lvl="1"/>
            <a:r>
              <a:rPr lang="en-US" dirty="0" smtClean="0"/>
              <a:t>Exponential Smoothening </a:t>
            </a:r>
          </a:p>
          <a:p>
            <a:pPr lvl="1"/>
            <a:r>
              <a:rPr lang="en-US" dirty="0" smtClean="0"/>
              <a:t>Seasonal Model</a:t>
            </a:r>
          </a:p>
          <a:p>
            <a:r>
              <a:rPr lang="en-US" dirty="0"/>
              <a:t> </a:t>
            </a:r>
            <a:r>
              <a:rPr lang="en-US" dirty="0" smtClean="0"/>
              <a:t>Models for long term forecasting </a:t>
            </a:r>
          </a:p>
          <a:p>
            <a:pPr lvl="1"/>
            <a:r>
              <a:rPr lang="en-US" dirty="0" smtClean="0"/>
              <a:t>Autoregressive model (AR)</a:t>
            </a:r>
          </a:p>
          <a:p>
            <a:pPr lvl="1"/>
            <a:r>
              <a:rPr lang="en-US" dirty="0" smtClean="0"/>
              <a:t>Autoregressive and moving average (ARMA / ARIMA)</a:t>
            </a:r>
          </a:p>
          <a:p>
            <a:pPr lvl="1"/>
            <a:r>
              <a:rPr lang="en-US" dirty="0"/>
              <a:t>Regression Models with time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In time series methods like moving average works well if the series is stationary i.e. there is a mean reverting tendency. </a:t>
            </a:r>
          </a:p>
          <a:p>
            <a:r>
              <a:rPr lang="en-US" dirty="0" smtClean="0"/>
              <a:t> So the dependence structure between the values of the series is very important , which can estimated through “auto-correlation”. </a:t>
            </a:r>
          </a:p>
        </p:txBody>
      </p:sp>
    </p:spTree>
    <p:extLst>
      <p:ext uri="{BB962C8B-B14F-4D97-AF65-F5344CB8AC3E}">
        <p14:creationId xmlns:p14="http://schemas.microsoft.com/office/powerpoint/2010/main" val="23675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/>
          <a:lstStyle/>
          <a:p>
            <a:r>
              <a:rPr lang="en-US" dirty="0" smtClean="0"/>
              <a:t>PACF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7424"/>
            <a:ext cx="10515600" cy="5039539"/>
          </a:xfrm>
        </p:spPr>
        <p:txBody>
          <a:bodyPr/>
          <a:lstStyle/>
          <a:p>
            <a:r>
              <a:rPr lang="en-US" dirty="0"/>
              <a:t> The estimate </a:t>
            </a:r>
            <a:r>
              <a:rPr lang="en-US" i="1" dirty="0" smtClean="0"/>
              <a:t>φ</a:t>
            </a:r>
            <a:r>
              <a:rPr lang="en-US" dirty="0" smtClean="0"/>
              <a:t>(1,1) </a:t>
            </a:r>
            <a:r>
              <a:rPr lang="en-US" dirty="0"/>
              <a:t>of the first equation </a:t>
            </a:r>
            <a:r>
              <a:rPr lang="en-US" dirty="0" smtClean="0"/>
              <a:t>is called </a:t>
            </a:r>
            <a:r>
              <a:rPr lang="en-US" dirty="0"/>
              <a:t>the </a:t>
            </a:r>
            <a:r>
              <a:rPr lang="en-US" i="1" dirty="0"/>
              <a:t>lag-1 sample PACF </a:t>
            </a:r>
            <a:r>
              <a:rPr lang="en-US" dirty="0"/>
              <a:t>of </a:t>
            </a:r>
            <a:r>
              <a:rPr lang="en-US" i="1" dirty="0" smtClean="0"/>
              <a:t>x(t)</a:t>
            </a:r>
            <a:r>
              <a:rPr lang="en-US" dirty="0" smtClean="0"/>
              <a:t>. </a:t>
            </a:r>
            <a:r>
              <a:rPr lang="en-US" dirty="0"/>
              <a:t>The estimate </a:t>
            </a:r>
            <a:r>
              <a:rPr lang="en-US" i="1" dirty="0" smtClean="0"/>
              <a:t>φ</a:t>
            </a:r>
            <a:r>
              <a:rPr lang="en-US" dirty="0" smtClean="0"/>
              <a:t>(2,2) </a:t>
            </a:r>
            <a:r>
              <a:rPr lang="en-US" dirty="0"/>
              <a:t>of the second equation is </a:t>
            </a:r>
            <a:r>
              <a:rPr lang="en-US" dirty="0" smtClean="0"/>
              <a:t>the  lag-2 </a:t>
            </a:r>
            <a:r>
              <a:rPr lang="en-US" dirty="0"/>
              <a:t>sample PACF of </a:t>
            </a:r>
            <a:r>
              <a:rPr lang="en-US" i="1" dirty="0" smtClean="0"/>
              <a:t>x(t)</a:t>
            </a:r>
            <a:r>
              <a:rPr lang="en-US" dirty="0" smtClean="0"/>
              <a:t>. </a:t>
            </a:r>
            <a:r>
              <a:rPr lang="en-US" dirty="0"/>
              <a:t>The estimate </a:t>
            </a:r>
            <a:r>
              <a:rPr lang="en-US" i="1" dirty="0" smtClean="0"/>
              <a:t>φ</a:t>
            </a:r>
            <a:r>
              <a:rPr lang="en-US" dirty="0" smtClean="0"/>
              <a:t>(3,3) </a:t>
            </a:r>
            <a:r>
              <a:rPr lang="en-US" dirty="0"/>
              <a:t>of the third equation is the lag-3 </a:t>
            </a:r>
            <a:r>
              <a:rPr lang="en-US" dirty="0" smtClean="0"/>
              <a:t>sample PACF </a:t>
            </a:r>
            <a:r>
              <a:rPr lang="en-US" dirty="0"/>
              <a:t>of </a:t>
            </a:r>
            <a:r>
              <a:rPr lang="en-US" i="1" dirty="0" smtClean="0"/>
              <a:t>x(t)</a:t>
            </a:r>
            <a:r>
              <a:rPr lang="en-US" dirty="0" smtClean="0"/>
              <a:t>, </a:t>
            </a:r>
            <a:r>
              <a:rPr lang="en-US" dirty="0"/>
              <a:t>and so </a:t>
            </a:r>
            <a:r>
              <a:rPr lang="en-US" dirty="0" smtClean="0"/>
              <a:t>on.</a:t>
            </a:r>
          </a:p>
          <a:p>
            <a:r>
              <a:rPr lang="el-GR" dirty="0" smtClean="0"/>
              <a:t>Φ</a:t>
            </a:r>
            <a:r>
              <a:rPr lang="en-US" dirty="0" smtClean="0"/>
              <a:t>(2,2)  shows that added contribution of x(t-2) </a:t>
            </a:r>
            <a:r>
              <a:rPr lang="en-US" dirty="0"/>
              <a:t>t</a:t>
            </a:r>
            <a:r>
              <a:rPr lang="en-US" dirty="0" smtClean="0"/>
              <a:t>o x(t) over AR(1) model. Similarly </a:t>
            </a:r>
            <a:r>
              <a:rPr lang="el-GR" dirty="0" smtClean="0"/>
              <a:t>Φ</a:t>
            </a:r>
            <a:r>
              <a:rPr lang="en-US" dirty="0" smtClean="0"/>
              <a:t> (3,3) underlines the added contribution of x(t-3) over AR(2) model.</a:t>
            </a:r>
          </a:p>
          <a:p>
            <a:r>
              <a:rPr lang="en-US" dirty="0" smtClean="0"/>
              <a:t>Therefore, for an AR(p) model , the </a:t>
            </a:r>
            <a:r>
              <a:rPr lang="el-GR" dirty="0" smtClean="0"/>
              <a:t>Φ</a:t>
            </a:r>
            <a:r>
              <a:rPr lang="en-US" dirty="0" smtClean="0"/>
              <a:t> (</a:t>
            </a:r>
            <a:r>
              <a:rPr lang="en-US" dirty="0" err="1" smtClean="0"/>
              <a:t>p,p</a:t>
            </a:r>
            <a:r>
              <a:rPr lang="en-US" dirty="0" smtClean="0"/>
              <a:t>) should not be 0 and all    </a:t>
            </a:r>
            <a:r>
              <a:rPr lang="el-GR" dirty="0" smtClean="0"/>
              <a:t>Φ</a:t>
            </a:r>
            <a:r>
              <a:rPr lang="en-US" dirty="0" smtClean="0"/>
              <a:t>(</a:t>
            </a:r>
            <a:r>
              <a:rPr lang="en-US" dirty="0" err="1" smtClean="0"/>
              <a:t>j,j</a:t>
            </a:r>
            <a:r>
              <a:rPr lang="en-US" dirty="0" smtClean="0"/>
              <a:t>)  should be close to 0 for all j&gt;p. This property is used to determine the order of p.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r>
              <a:rPr lang="en-US" dirty="0" smtClean="0"/>
              <a:t>Information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634"/>
            <a:ext cx="10515600" cy="4749611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dirty="0" smtClean="0"/>
              <a:t> There are several information criteria available to determine the order of p of an AR process. </a:t>
            </a:r>
          </a:p>
          <a:p>
            <a:pPr lvl="1"/>
            <a:r>
              <a:rPr lang="en-US" dirty="0" smtClean="0"/>
              <a:t>AIC ( </a:t>
            </a:r>
            <a:r>
              <a:rPr lang="en-US" dirty="0" err="1" smtClean="0"/>
              <a:t>Akaike</a:t>
            </a:r>
            <a:r>
              <a:rPr lang="en-US" dirty="0" smtClean="0"/>
              <a:t> Information Criteria)</a:t>
            </a:r>
          </a:p>
          <a:p>
            <a:pPr lvl="1"/>
            <a:r>
              <a:rPr lang="en-US" dirty="0" smtClean="0"/>
              <a:t>BIC (Bayesian Information Criteria)</a:t>
            </a:r>
          </a:p>
          <a:p>
            <a:r>
              <a:rPr lang="en-US" dirty="0" smtClean="0"/>
              <a:t>Information criteria measured the information lost while applying a model. This is also captured R-squared. R-square improves as more and more parameters are involved which increases the complexity of the model and the problem of over-fitting may arise.  </a:t>
            </a:r>
            <a:endParaRPr lang="en-US" dirty="0"/>
          </a:p>
          <a:p>
            <a:r>
              <a:rPr lang="en-US" dirty="0" smtClean="0"/>
              <a:t>  AIC is defined as follows – -2/T* </a:t>
            </a:r>
            <a:r>
              <a:rPr lang="en-US" dirty="0" err="1" smtClean="0"/>
              <a:t>ln</a:t>
            </a:r>
            <a:r>
              <a:rPr lang="en-US" dirty="0" smtClean="0"/>
              <a:t>(likelihood) + 2/T * (no. of parameters)</a:t>
            </a:r>
          </a:p>
          <a:p>
            <a:r>
              <a:rPr lang="en-US" dirty="0"/>
              <a:t> </a:t>
            </a:r>
            <a:r>
              <a:rPr lang="en-US" dirty="0" smtClean="0"/>
              <a:t>For a </a:t>
            </a:r>
            <a:r>
              <a:rPr lang="en-US" dirty="0" err="1" smtClean="0"/>
              <a:t>guassian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(l) model AIC becomes – </a:t>
            </a:r>
            <a:r>
              <a:rPr lang="en-US" dirty="0" err="1" smtClean="0"/>
              <a:t>ln</a:t>
            </a:r>
            <a:r>
              <a:rPr lang="en-US" dirty="0" smtClean="0"/>
              <a:t> (</a:t>
            </a:r>
            <a:r>
              <a:rPr lang="el-GR" dirty="0" smtClean="0"/>
              <a:t>σ</a:t>
            </a:r>
            <a:r>
              <a:rPr lang="en-US" dirty="0" smtClean="0"/>
              <a:t>^2(l)) + 2 l/ T, where </a:t>
            </a:r>
            <a:r>
              <a:rPr lang="el-GR" dirty="0"/>
              <a:t>σ</a:t>
            </a:r>
            <a:r>
              <a:rPr lang="en-US" dirty="0"/>
              <a:t>^2(l</a:t>
            </a:r>
            <a:r>
              <a:rPr lang="en-US" dirty="0" smtClean="0"/>
              <a:t>) is the maximum likelihood estimate of variance of a(t) and T is the sample size. </a:t>
            </a:r>
          </a:p>
          <a:p>
            <a:r>
              <a:rPr lang="en-US" dirty="0"/>
              <a:t> </a:t>
            </a:r>
            <a:r>
              <a:rPr lang="en-US" dirty="0" smtClean="0"/>
              <a:t>the first term is known as “goodness of fit” and the second term is known as “penalty function”.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0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r>
              <a:rPr lang="en-US" dirty="0" smtClean="0"/>
              <a:t>Information Criteria….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634"/>
            <a:ext cx="10515600" cy="4950329"/>
          </a:xfrm>
        </p:spPr>
        <p:txBody>
          <a:bodyPr>
            <a:normAutofit/>
          </a:bodyPr>
          <a:lstStyle/>
          <a:p>
            <a:r>
              <a:rPr lang="en-US" dirty="0" smtClean="0"/>
              <a:t> BIC(l) = </a:t>
            </a:r>
            <a:r>
              <a:rPr lang="en-US" dirty="0" err="1" smtClean="0"/>
              <a:t>ln</a:t>
            </a:r>
            <a:r>
              <a:rPr lang="en-US" dirty="0" smtClean="0"/>
              <a:t> (</a:t>
            </a:r>
            <a:r>
              <a:rPr lang="el-GR" dirty="0" smtClean="0"/>
              <a:t>σ</a:t>
            </a:r>
            <a:r>
              <a:rPr lang="en-US" dirty="0" smtClean="0"/>
              <a:t>^2 (l)) + l* </a:t>
            </a:r>
            <a:r>
              <a:rPr lang="en-US" dirty="0" err="1" smtClean="0"/>
              <a:t>ln</a:t>
            </a:r>
            <a:r>
              <a:rPr lang="en-US" dirty="0" smtClean="0"/>
              <a:t>(T)/T , the difference between the AIC and the BIC is the penalty function. The penalty for AIC for each parameter is 2 and that for BIC is </a:t>
            </a:r>
            <a:r>
              <a:rPr lang="en-US" dirty="0" err="1" smtClean="0"/>
              <a:t>ln</a:t>
            </a:r>
            <a:r>
              <a:rPr lang="en-US" dirty="0" smtClean="0"/>
              <a:t>(T) . </a:t>
            </a:r>
          </a:p>
          <a:p>
            <a:r>
              <a:rPr lang="en-US" dirty="0" smtClean="0"/>
              <a:t>Therefore, BIC selects lower AR model when the sample is moderate or large. </a:t>
            </a:r>
          </a:p>
          <a:p>
            <a:r>
              <a:rPr lang="en-US" dirty="0" smtClean="0"/>
              <a:t>Selection Rule: </a:t>
            </a:r>
            <a:r>
              <a:rPr lang="en-US" dirty="0"/>
              <a:t>To use AIC to select an AR model in practice, one </a:t>
            </a:r>
            <a:r>
              <a:rPr lang="en-US" dirty="0" smtClean="0"/>
              <a:t>computes AIC</a:t>
            </a:r>
            <a:r>
              <a:rPr lang="en-US" dirty="0"/>
              <a:t>() for </a:t>
            </a:r>
            <a:r>
              <a:rPr lang="en-US" i="1" dirty="0"/>
              <a:t> </a:t>
            </a:r>
            <a:r>
              <a:rPr lang="en-US" dirty="0"/>
              <a:t>= 0, </a:t>
            </a:r>
            <a:r>
              <a:rPr lang="en-US" i="1" dirty="0"/>
              <a:t>... 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, where </a:t>
            </a:r>
            <a:r>
              <a:rPr lang="en-US" i="1" dirty="0"/>
              <a:t>P </a:t>
            </a:r>
            <a:r>
              <a:rPr lang="en-US" dirty="0"/>
              <a:t>is a </a:t>
            </a:r>
            <a:r>
              <a:rPr lang="en-US" dirty="0" err="1"/>
              <a:t>prespecified</a:t>
            </a:r>
            <a:r>
              <a:rPr lang="en-US" dirty="0"/>
              <a:t> positive integer and selects </a:t>
            </a:r>
            <a:r>
              <a:rPr lang="en-US" dirty="0" smtClean="0"/>
              <a:t>the order </a:t>
            </a:r>
            <a:r>
              <a:rPr lang="en-US" i="1" dirty="0"/>
              <a:t>k </a:t>
            </a:r>
            <a:r>
              <a:rPr lang="en-US" dirty="0"/>
              <a:t>that has the minimum AIC value. The same rule applies to </a:t>
            </a:r>
            <a:r>
              <a:rPr lang="en-US" dirty="0" smtClean="0"/>
              <a:t>BIC.</a:t>
            </a:r>
          </a:p>
          <a:p>
            <a:r>
              <a:rPr lang="en-US" dirty="0" smtClean="0"/>
              <a:t>Model Checking – The </a:t>
            </a:r>
            <a:r>
              <a:rPr lang="en-US" dirty="0" err="1" smtClean="0"/>
              <a:t>behaviour</a:t>
            </a:r>
            <a:r>
              <a:rPr lang="en-US" dirty="0" smtClean="0"/>
              <a:t> of error of a fitted  model should be carefully examined whether it is following  white noise series or not. </a:t>
            </a:r>
            <a:r>
              <a:rPr lang="en-US" dirty="0" smtClean="0">
                <a:solidFill>
                  <a:srgbClr val="FF0000"/>
                </a:solidFill>
              </a:rPr>
              <a:t>The ACF and </a:t>
            </a:r>
            <a:r>
              <a:rPr lang="en-US" dirty="0" err="1" smtClean="0">
                <a:solidFill>
                  <a:srgbClr val="FF0000"/>
                </a:solidFill>
              </a:rPr>
              <a:t>Ljung</a:t>
            </a:r>
            <a:r>
              <a:rPr lang="en-US" dirty="0" smtClean="0">
                <a:solidFill>
                  <a:srgbClr val="FF0000"/>
                </a:solidFill>
              </a:rPr>
              <a:t>-Box statistics of the residual should behave similarly as a white noise series.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2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Non-stationarity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So far our discussion has been restricted to stationarity. The most of common form of non-stationarity movement is Random walk , where X(t) = X(t-1) + a(t),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recursive form it can be shown that the series finally depends upon the behavior of the a(t) part. If a(t) follows a normal distribution with 0 mean and 1 standard deviation , then it becomes “White Noise”.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 the previous section we have stated that the stationarity condition for AR(1) model is that coefficient of x(t-1) has to be less than 1 , but in this case the coefficient is 1. This shows that random walk can not be stationary.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Now, the random walk can be little bit tweaked if the above equation is expressed as follows x(t) = µ + x(t-1) + a(t).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 first component add a trend i.e. direction as time changes. Now the trend component can  be removed by regression and then examining the residuals in terms of its distribution and serial correlation etc.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3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Root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To check the stationarity of a time </a:t>
            </a:r>
            <a:r>
              <a:rPr lang="en-US" dirty="0" smtClean="0"/>
              <a:t>series, </a:t>
            </a:r>
            <a:r>
              <a:rPr lang="en-US" dirty="0" smtClean="0"/>
              <a:t>the properties of auto-regression coefficient </a:t>
            </a:r>
            <a:r>
              <a:rPr lang="en-US" dirty="0" smtClean="0"/>
              <a:t> of lag(1) plays a vital role.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This involves testing whether the value of the auto-regression coefficient is equal than 1 or not. For a AR(1) model, x(t) = </a:t>
            </a:r>
            <a:r>
              <a:rPr lang="el-GR" dirty="0">
                <a:cs typeface="Calibri" panose="020F0502020204030204" pitchFamily="34" charset="0"/>
              </a:rPr>
              <a:t>Φ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(0) + </a:t>
            </a:r>
            <a:r>
              <a:rPr lang="el-GR" dirty="0">
                <a:cs typeface="Calibri" panose="020F0502020204030204" pitchFamily="34" charset="0"/>
              </a:rPr>
              <a:t>Φ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(1)* x(t-1) + e(t) </a:t>
            </a:r>
            <a:r>
              <a:rPr lang="en-US" dirty="0" smtClean="0"/>
              <a:t>So , Ho :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en-US" dirty="0" smtClean="0"/>
              <a:t>= 1 and H1: </a:t>
            </a:r>
            <a:r>
              <a:rPr lang="el-GR" dirty="0">
                <a:cs typeface="Calibri" panose="020F0502020204030204" pitchFamily="34" charset="0"/>
              </a:rPr>
              <a:t>Φ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 &lt; 0 – “t” ratio is used here where the test statistic is as follows  -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DF = (</a:t>
            </a:r>
            <a:r>
              <a:rPr lang="el-GR" dirty="0" smtClean="0">
                <a:cs typeface="Calibri" panose="020F0502020204030204" pitchFamily="34" charset="0"/>
              </a:rPr>
              <a:t>Φ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 – 1) / SE(</a:t>
            </a:r>
            <a:r>
              <a:rPr lang="el-GR" dirty="0">
                <a:cs typeface="Calibri" panose="020F0502020204030204" pitchFamily="34" charset="0"/>
              </a:rPr>
              <a:t>Φ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))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Dicky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Fuller Test)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652"/>
          </a:xfrm>
        </p:spPr>
        <p:txBody>
          <a:bodyPr/>
          <a:lstStyle/>
          <a:p>
            <a:r>
              <a:rPr lang="en-US" dirty="0" smtClean="0"/>
              <a:t>Linear Models 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09" y="1285462"/>
            <a:ext cx="6282742" cy="4993086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Hence , for a series to be stationary be mean should be constant and should not depend on time and auto-</a:t>
            </a:r>
            <a:r>
              <a:rPr lang="en-US" sz="2400" dirty="0" err="1" smtClean="0"/>
              <a:t>covaraince</a:t>
            </a:r>
            <a:r>
              <a:rPr lang="en-US" sz="2400" dirty="0" smtClean="0"/>
              <a:t> function depends only the </a:t>
            </a:r>
            <a:r>
              <a:rPr lang="en-US" sz="2400" b="1" dirty="0" smtClean="0"/>
              <a:t>lag (time between two events.)</a:t>
            </a:r>
            <a:endParaRPr lang="en-US" sz="2400" dirty="0" smtClean="0"/>
          </a:p>
          <a:p>
            <a:r>
              <a:rPr lang="en-US" sz="2400" dirty="0" smtClean="0"/>
              <a:t>For non-stationary time series , it is important to examine the relationship among the values of the series through Auto-correlation. </a:t>
            </a:r>
          </a:p>
          <a:p>
            <a:r>
              <a:rPr lang="en-US" dirty="0"/>
              <a:t> </a:t>
            </a:r>
            <a:r>
              <a:rPr lang="en-US" sz="2400" dirty="0" smtClean="0"/>
              <a:t>Following diagram is an example of a non-stationary diagram. Simplest form of non-stationarity is the ‘ Trend Stationary’.  X(t) = m(t) + y(t), y(t) is a stationary process and m(t) is the trend.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71" y="365126"/>
            <a:ext cx="5423329" cy="6169489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5592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719"/>
          </a:xfrm>
        </p:spPr>
        <p:txBody>
          <a:bodyPr/>
          <a:lstStyle/>
          <a:p>
            <a:r>
              <a:rPr lang="en-US" dirty="0" smtClean="0"/>
              <a:t>Auto-correlation and Auto-covariance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843"/>
            <a:ext cx="10515600" cy="5018049"/>
          </a:xfrm>
        </p:spPr>
        <p:txBody>
          <a:bodyPr/>
          <a:lstStyle/>
          <a:p>
            <a:r>
              <a:rPr lang="en-US" dirty="0" smtClean="0"/>
              <a:t>Auto-covariance of a stationary time series can be written as follows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And the same for auto-correlation can be written as follows –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Auto-correlation can be tested using the following statistic –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48" y="3132872"/>
            <a:ext cx="5704777" cy="10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774" y="1809855"/>
            <a:ext cx="5628326" cy="1003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252" y="5013944"/>
            <a:ext cx="4268358" cy="1319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927" y="5215164"/>
            <a:ext cx="4045565" cy="6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231"/>
          </a:xfrm>
        </p:spPr>
        <p:txBody>
          <a:bodyPr/>
          <a:lstStyle/>
          <a:p>
            <a:r>
              <a:rPr lang="en-US" dirty="0" smtClean="0"/>
              <a:t>Visualization and testing of auto-correlation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7356"/>
            <a:ext cx="10515601" cy="106223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datatset</a:t>
            </a:r>
            <a:r>
              <a:rPr lang="en-US" dirty="0"/>
              <a:t> contains returns simple monthly return of a portfolio from 1967 to 2009</a:t>
            </a:r>
            <a:r>
              <a:rPr lang="en-US" dirty="0" smtClean="0"/>
              <a:t>. creating </a:t>
            </a:r>
            <a:r>
              <a:rPr lang="en-US" dirty="0"/>
              <a:t>a time series object for dec10 </a:t>
            </a:r>
            <a:r>
              <a:rPr lang="en-US" dirty="0" smtClean="0"/>
              <a:t>data –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24" y="2462291"/>
            <a:ext cx="5829992" cy="4048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827" y="2489588"/>
            <a:ext cx="5523809" cy="40487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52362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021"/>
          </a:xfrm>
        </p:spPr>
        <p:txBody>
          <a:bodyPr/>
          <a:lstStyle/>
          <a:p>
            <a:r>
              <a:rPr lang="en-US" dirty="0" smtClean="0"/>
              <a:t>Portmanteau Test – auto-correlation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146"/>
            <a:ext cx="10515600" cy="4682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Box – Pierce proposed Portmanteau test , where in the null hypothesis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the alternative hypothesis is  following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Following test statistics is used for the test -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2" y="1940326"/>
            <a:ext cx="3521816" cy="458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6304"/>
            <a:ext cx="4724058" cy="52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75" y="4766787"/>
            <a:ext cx="4534908" cy="1002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8221" y="1940326"/>
            <a:ext cx="4773727" cy="381642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Q (m) is asymptotically a chi-squared random variable with m – degrees of freedom.  So, if Q(m) is greater than the critical value of chi-square distribution then the Null hypothesis is rejected</a:t>
            </a:r>
            <a:r>
              <a:rPr lang="en-US" dirty="0" smtClean="0"/>
              <a:t>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37" y="468351"/>
            <a:ext cx="10058400" cy="5825234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chemeClr val="accent5">
                <a:lumMod val="60000"/>
                <a:lumOff val="40000"/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56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904"/>
          </a:xfrm>
        </p:spPr>
        <p:txBody>
          <a:bodyPr/>
          <a:lstStyle/>
          <a:p>
            <a:r>
              <a:rPr lang="en-US" dirty="0"/>
              <a:t>Portmanteau Test – auto-correlation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8977"/>
            <a:ext cx="10515600" cy="2029522"/>
          </a:xfrm>
        </p:spPr>
        <p:txBody>
          <a:bodyPr/>
          <a:lstStyle/>
          <a:p>
            <a:r>
              <a:rPr lang="en-US" dirty="0" smtClean="0"/>
              <a:t>Studies have shows that the choice of m affect the performance of the test statistic , Q(m). To enhance the power of the test , m = </a:t>
            </a:r>
            <a:r>
              <a:rPr lang="en-US" dirty="0" err="1" smtClean="0"/>
              <a:t>ln</a:t>
            </a:r>
            <a:r>
              <a:rPr lang="en-US" dirty="0" smtClean="0"/>
              <a:t>(t).</a:t>
            </a:r>
          </a:p>
          <a:p>
            <a:r>
              <a:rPr lang="en-US" dirty="0"/>
              <a:t> </a:t>
            </a:r>
            <a:r>
              <a:rPr lang="en-US" dirty="0" smtClean="0"/>
              <a:t>But for time series with seasonality / cycles, generally cycles are considered.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961808"/>
            <a:ext cx="9991493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&gt;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</a:rPr>
              <a:t>Box.test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</a:rPr>
              <a:t>ibm,lag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 = 12, type = 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</a:rPr>
              <a:t>Ljung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-Box")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Box-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Ljung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test data: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ibm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X-squared = 7.5666,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df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12, p-value = 0.818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&gt;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</a:rPr>
              <a:t>Box.test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</a:rPr>
              <a:t>lnibm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, lag = 12, type = 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</a:rPr>
              <a:t>Ljung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-Box")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Box-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Ljung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test data: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lnibm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X-squared = 7.4042,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df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12, p-value = 0.8298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* with p-value in excess of 0.8 , the null-hypothesis CAN NOT be REJECTED.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1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Time Series…..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912"/>
            <a:ext cx="10515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 A time series is said to be linear if it can be written as –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µ is mean of X(</a:t>
            </a:r>
            <a:r>
              <a:rPr lang="en-US" dirty="0" err="1" smtClean="0"/>
              <a:t>i</a:t>
            </a:r>
            <a:r>
              <a:rPr lang="en-US" dirty="0" smtClean="0"/>
              <a:t>) and a(t) is sequence of </a:t>
            </a:r>
            <a:r>
              <a:rPr lang="en-US" dirty="0" err="1" smtClean="0"/>
              <a:t>iid</a:t>
            </a:r>
            <a:r>
              <a:rPr lang="en-US" dirty="0" smtClean="0"/>
              <a:t> random variables with mean 0 and a well defined distribution. The Box-</a:t>
            </a:r>
            <a:r>
              <a:rPr lang="en-US" dirty="0" err="1" smtClean="0"/>
              <a:t>Ljung</a:t>
            </a:r>
            <a:r>
              <a:rPr lang="en-US" dirty="0" smtClean="0"/>
              <a:t> test is one of the popular test for Whiteness , below is the test statistic and it follows chi-square distribution with l-degrees of  freedom -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time series is linear if it can be written as a linear combination of past innovation / shocks. </a:t>
            </a:r>
            <a:r>
              <a:rPr lang="en-US" dirty="0" smtClean="0">
                <a:solidFill>
                  <a:srgbClr val="FF0000"/>
                </a:solidFill>
              </a:rPr>
              <a:t>For a linear time series the dynamic structure of x(t) is governed by the  </a:t>
            </a:r>
            <a:r>
              <a:rPr lang="en-US" dirty="0" smtClean="0"/>
              <a:t>       ( the weights scheme) i.e.</a:t>
            </a:r>
            <a:r>
              <a:rPr lang="el-GR" dirty="0" smtClean="0"/>
              <a:t>Ψ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35" y="1538888"/>
            <a:ext cx="3501488" cy="987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442" y="3929756"/>
            <a:ext cx="2908845" cy="10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20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1992</TotalTime>
  <Words>2066</Words>
  <Application>Microsoft Office PowerPoint</Application>
  <PresentationFormat>Widescreen</PresentationFormat>
  <Paragraphs>167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Tw Cen MT</vt:lpstr>
      <vt:lpstr>Tw Cen MT Condensed</vt:lpstr>
      <vt:lpstr>Wingdings 3</vt:lpstr>
      <vt:lpstr>Integral</vt:lpstr>
      <vt:lpstr>Linear Time Series Models</vt:lpstr>
      <vt:lpstr>Linear Models…</vt:lpstr>
      <vt:lpstr>Linear Models …..</vt:lpstr>
      <vt:lpstr>Auto-correlation and Auto-covariance </vt:lpstr>
      <vt:lpstr>Visualization and testing of auto-correlation </vt:lpstr>
      <vt:lpstr>Portmanteau Test – auto-correlation</vt:lpstr>
      <vt:lpstr>PowerPoint Presentation</vt:lpstr>
      <vt:lpstr>Portmanteau Test – auto-correlation</vt:lpstr>
      <vt:lpstr>Linear Time Series…..</vt:lpstr>
      <vt:lpstr>Linear Time Series…..</vt:lpstr>
      <vt:lpstr>Auto-regression </vt:lpstr>
      <vt:lpstr>Properties of AR model</vt:lpstr>
      <vt:lpstr>PowerPoint Presentation</vt:lpstr>
      <vt:lpstr>AR model properties ….. </vt:lpstr>
      <vt:lpstr>Characteristics Roots……</vt:lpstr>
      <vt:lpstr>Characteristics Equations ….</vt:lpstr>
      <vt:lpstr>Characteristics Roots </vt:lpstr>
      <vt:lpstr>Stationarity</vt:lpstr>
      <vt:lpstr>Partial Autocorrelation Function (PACF) </vt:lpstr>
      <vt:lpstr>PACF Contd…</vt:lpstr>
      <vt:lpstr>Information Criteria</vt:lpstr>
      <vt:lpstr>Information Criteria….</vt:lpstr>
      <vt:lpstr>Non-stationarity</vt:lpstr>
      <vt:lpstr>Unit Root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</dc:title>
  <dc:creator>Subhajit</dc:creator>
  <cp:lastModifiedBy>Subhajit </cp:lastModifiedBy>
  <cp:revision>231</cp:revision>
  <dcterms:created xsi:type="dcterms:W3CDTF">2018-08-06T05:12:55Z</dcterms:created>
  <dcterms:modified xsi:type="dcterms:W3CDTF">2018-09-02T03:25:05Z</dcterms:modified>
</cp:coreProperties>
</file>